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sldIdLst>
    <p:sldId id="461" r:id="rId2"/>
    <p:sldId id="384" r:id="rId3"/>
    <p:sldId id="261" r:id="rId4"/>
    <p:sldId id="410" r:id="rId5"/>
    <p:sldId id="411" r:id="rId6"/>
    <p:sldId id="412" r:id="rId7"/>
    <p:sldId id="413" r:id="rId8"/>
    <p:sldId id="414" r:id="rId9"/>
    <p:sldId id="415" r:id="rId10"/>
    <p:sldId id="416" r:id="rId11"/>
    <p:sldId id="448" r:id="rId12"/>
    <p:sldId id="417" r:id="rId13"/>
    <p:sldId id="418" r:id="rId14"/>
    <p:sldId id="420" r:id="rId15"/>
    <p:sldId id="421" r:id="rId16"/>
    <p:sldId id="422" r:id="rId17"/>
    <p:sldId id="423" r:id="rId18"/>
    <p:sldId id="424" r:id="rId19"/>
    <p:sldId id="425" r:id="rId20"/>
    <p:sldId id="427" r:id="rId21"/>
    <p:sldId id="435" r:id="rId22"/>
    <p:sldId id="436" r:id="rId23"/>
    <p:sldId id="437" r:id="rId24"/>
    <p:sldId id="438" r:id="rId25"/>
    <p:sldId id="439" r:id="rId26"/>
    <p:sldId id="440" r:id="rId27"/>
    <p:sldId id="442" r:id="rId28"/>
    <p:sldId id="441" r:id="rId29"/>
    <p:sldId id="471" r:id="rId30"/>
    <p:sldId id="443" r:id="rId31"/>
    <p:sldId id="444" r:id="rId32"/>
    <p:sldId id="445" r:id="rId33"/>
    <p:sldId id="446" r:id="rId34"/>
    <p:sldId id="447" r:id="rId35"/>
    <p:sldId id="409" r:id="rId36"/>
    <p:sldId id="406" r:id="rId37"/>
    <p:sldId id="419" r:id="rId38"/>
    <p:sldId id="407" r:id="rId39"/>
    <p:sldId id="408" r:id="rId40"/>
    <p:sldId id="280" r:id="rId41"/>
    <p:sldId id="449" r:id="rId42"/>
    <p:sldId id="462" r:id="rId43"/>
    <p:sldId id="450" r:id="rId44"/>
    <p:sldId id="451" r:id="rId45"/>
    <p:sldId id="452" r:id="rId46"/>
    <p:sldId id="453" r:id="rId47"/>
    <p:sldId id="454" r:id="rId48"/>
    <p:sldId id="456" r:id="rId49"/>
    <p:sldId id="457" r:id="rId50"/>
    <p:sldId id="458" r:id="rId51"/>
    <p:sldId id="459" r:id="rId52"/>
    <p:sldId id="460" r:id="rId53"/>
    <p:sldId id="465" r:id="rId54"/>
    <p:sldId id="466" r:id="rId55"/>
    <p:sldId id="467" r:id="rId56"/>
    <p:sldId id="468" r:id="rId57"/>
    <p:sldId id="469" r:id="rId58"/>
    <p:sldId id="470" r:id="rId59"/>
    <p:sldId id="463" r:id="rId60"/>
    <p:sldId id="464"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61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37" autoAdjust="0"/>
  </p:normalViewPr>
  <p:slideViewPr>
    <p:cSldViewPr>
      <p:cViewPr varScale="1">
        <p:scale>
          <a:sx n="65" d="100"/>
          <a:sy n="65" d="100"/>
        </p:scale>
        <p:origin x="-144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730"/>
    </p:cViewPr>
  </p:sorterViewPr>
  <p:notesViewPr>
    <p:cSldViewPr>
      <p:cViewPr varScale="1">
        <p:scale>
          <a:sx n="39" d="100"/>
          <a:sy n="39" d="100"/>
        </p:scale>
        <p:origin x="-22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D9C4A5F-D2A0-424A-92C0-E0317CD3AE97}" type="datetimeFigureOut">
              <a:rPr lang="en-US"/>
              <a:pPr>
                <a:defRPr/>
              </a:pPr>
              <a:t>11/23/2013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B9D073-B77A-4FD9-A07A-EDE6CE51360C}" type="slidenum">
              <a:rPr lang="en-US"/>
              <a:pPr>
                <a:defRPr/>
              </a:pPr>
              <a:t>‹#›</a:t>
            </a:fld>
            <a:endParaRPr lang="en-US"/>
          </a:p>
        </p:txBody>
      </p:sp>
    </p:spTree>
    <p:extLst>
      <p:ext uri="{BB962C8B-B14F-4D97-AF65-F5344CB8AC3E}">
        <p14:creationId xmlns="" xmlns:p14="http://schemas.microsoft.com/office/powerpoint/2010/main" val="26017965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pPr>
                <a:defRPr/>
              </a:pPr>
              <a:t>‹#›</a:t>
            </a:fld>
            <a:endParaRPr lang="en-US"/>
          </a:p>
        </p:txBody>
      </p:sp>
    </p:spTree>
    <p:extLst>
      <p:ext uri="{BB962C8B-B14F-4D97-AF65-F5344CB8AC3E}">
        <p14:creationId xmlns="" xmlns:p14="http://schemas.microsoft.com/office/powerpoint/2010/main" val="1438808668"/>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pPr>
                <a:defRPr/>
              </a:pPr>
              <a:t>‹#›</a:t>
            </a:fld>
            <a:endParaRPr lang="en-US"/>
          </a:p>
        </p:txBody>
      </p:sp>
    </p:spTree>
    <p:extLst>
      <p:ext uri="{BB962C8B-B14F-4D97-AF65-F5344CB8AC3E}">
        <p14:creationId xmlns="" xmlns:p14="http://schemas.microsoft.com/office/powerpoint/2010/main" val="1595877974"/>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pPr>
                <a:defRPr/>
              </a:pPr>
              <a:t>‹#›</a:t>
            </a:fld>
            <a:endParaRPr lang="en-US"/>
          </a:p>
        </p:txBody>
      </p:sp>
    </p:spTree>
    <p:extLst>
      <p:ext uri="{BB962C8B-B14F-4D97-AF65-F5344CB8AC3E}">
        <p14:creationId xmlns="" xmlns:p14="http://schemas.microsoft.com/office/powerpoint/2010/main" val="3359030626"/>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pPr>
                <a:defRPr/>
              </a:pPr>
              <a:t>‹#›</a:t>
            </a:fld>
            <a:endParaRPr lang="en-US"/>
          </a:p>
        </p:txBody>
      </p:sp>
    </p:spTree>
    <p:extLst>
      <p:ext uri="{BB962C8B-B14F-4D97-AF65-F5344CB8AC3E}">
        <p14:creationId xmlns="" xmlns:p14="http://schemas.microsoft.com/office/powerpoint/2010/main" val="1369563582"/>
      </p:ext>
    </p:extLst>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pPr>
                <a:defRPr/>
              </a:pPr>
              <a:t>23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pPr>
                <a:defRPr/>
              </a:pPr>
              <a:t>‹#›</a:t>
            </a:fld>
            <a:endParaRPr lang="en-US"/>
          </a:p>
        </p:txBody>
      </p:sp>
    </p:spTree>
    <p:extLst>
      <p:ext uri="{BB962C8B-B14F-4D97-AF65-F5344CB8AC3E}">
        <p14:creationId xmlns="" xmlns:p14="http://schemas.microsoft.com/office/powerpoint/2010/main" val="3728666957"/>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pPr>
                <a:defRPr/>
              </a:pPr>
              <a:t>23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pPr>
                <a:defRPr/>
              </a:pPr>
              <a:t>‹#›</a:t>
            </a:fld>
            <a:endParaRPr lang="en-US"/>
          </a:p>
        </p:txBody>
      </p:sp>
    </p:spTree>
    <p:extLst>
      <p:ext uri="{BB962C8B-B14F-4D97-AF65-F5344CB8AC3E}">
        <p14:creationId xmlns="" xmlns:p14="http://schemas.microsoft.com/office/powerpoint/2010/main" val="2729225891"/>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pPr>
                <a:defRPr/>
              </a:pPr>
              <a:t>23 November 2013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pPr>
                <a:defRPr/>
              </a:pPr>
              <a:t>‹#›</a:t>
            </a:fld>
            <a:endParaRPr lang="en-US"/>
          </a:p>
        </p:txBody>
      </p:sp>
    </p:spTree>
    <p:extLst>
      <p:ext uri="{BB962C8B-B14F-4D97-AF65-F5344CB8AC3E}">
        <p14:creationId xmlns="" xmlns:p14="http://schemas.microsoft.com/office/powerpoint/2010/main" val="3141401443"/>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pPr>
                <a:defRPr/>
              </a:pPr>
              <a:t>23 November 2013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pPr>
                <a:defRPr/>
              </a:pPr>
              <a:t>‹#›</a:t>
            </a:fld>
            <a:endParaRPr lang="en-US"/>
          </a:p>
        </p:txBody>
      </p:sp>
    </p:spTree>
    <p:extLst>
      <p:ext uri="{BB962C8B-B14F-4D97-AF65-F5344CB8AC3E}">
        <p14:creationId xmlns="" xmlns:p14="http://schemas.microsoft.com/office/powerpoint/2010/main" val="3261382719"/>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pPr>
                <a:defRPr/>
              </a:pPr>
              <a:t>23 November 2013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pPr>
                <a:defRPr/>
              </a:pPr>
              <a:t>‹#›</a:t>
            </a:fld>
            <a:endParaRPr lang="en-US"/>
          </a:p>
        </p:txBody>
      </p:sp>
    </p:spTree>
    <p:extLst>
      <p:ext uri="{BB962C8B-B14F-4D97-AF65-F5344CB8AC3E}">
        <p14:creationId xmlns="" xmlns:p14="http://schemas.microsoft.com/office/powerpoint/2010/main" val="1863701776"/>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pPr>
                <a:defRPr/>
              </a:pPr>
              <a:t>23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pPr>
                <a:defRPr/>
              </a:pPr>
              <a:t>‹#›</a:t>
            </a:fld>
            <a:endParaRPr lang="en-US"/>
          </a:p>
        </p:txBody>
      </p:sp>
    </p:spTree>
    <p:extLst>
      <p:ext uri="{BB962C8B-B14F-4D97-AF65-F5344CB8AC3E}">
        <p14:creationId xmlns="" xmlns:p14="http://schemas.microsoft.com/office/powerpoint/2010/main" val="627640820"/>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pPr>
                <a:defRPr/>
              </a:pPr>
              <a:t>23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pPr>
                <a:defRPr/>
              </a:pPr>
              <a:t>‹#›</a:t>
            </a:fld>
            <a:endParaRPr lang="en-US"/>
          </a:p>
        </p:txBody>
      </p:sp>
    </p:spTree>
    <p:extLst>
      <p:ext uri="{BB962C8B-B14F-4D97-AF65-F5344CB8AC3E}">
        <p14:creationId xmlns="" xmlns:p14="http://schemas.microsoft.com/office/powerpoint/2010/main" val="3496630513"/>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7A0968F2-A639-4DBE-8B98-142D9E2B30E8}" type="datetime3">
              <a:rPr lang="en-US" smtClean="0"/>
              <a:pPr>
                <a:defRPr/>
              </a:pPr>
              <a:t>23 November 2013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r>
              <a:rPr lang="en-US" smtClean="0"/>
              <a:t>Power Sector_Lao PDR</a:t>
            </a: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2DB269CD-ECE9-4C71-98C8-FC750ECEC310}" type="slidenum">
              <a:rPr lang="en-US" smtClean="0"/>
              <a:pPr>
                <a:defRPr/>
              </a:pPr>
              <a:t>‹#›</a:t>
            </a:fld>
            <a:endParaRPr lang="en-US"/>
          </a:p>
        </p:txBody>
      </p:sp>
      <p:pic>
        <p:nvPicPr>
          <p:cNvPr id="7" name="Picture 10"/>
          <p:cNvPicPr>
            <a:picLocks noChangeAspect="1" noChangeArrowheads="1"/>
          </p:cNvPicPr>
          <p:nvPr/>
        </p:nvPicPr>
        <p:blipFill rotWithShape="1">
          <a:blip r:embed="rId13">
            <a:extLst>
              <a:ext uri="{28A0092B-C50C-407E-A947-70E740481C1C}">
                <a14:useLocalDpi xmlns="" xmlns:a14="http://schemas.microsoft.com/office/drawing/2010/main" val="0"/>
              </a:ext>
            </a:extLst>
          </a:blip>
          <a:srcRect b="85676"/>
          <a:stretch/>
        </p:blipFill>
        <p:spPr bwMode="auto">
          <a:xfrm>
            <a:off x="0" y="6576067"/>
            <a:ext cx="9144000" cy="2908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92375"/>
            <a:ext cx="7772400" cy="1470025"/>
          </a:xfrm>
        </p:spPr>
        <p:txBody>
          <a:bodyPr>
            <a:noAutofit/>
          </a:bodyPr>
          <a:lstStyle/>
          <a:p>
            <a:r>
              <a:rPr lang="en-US" sz="2400" b="1" dirty="0" err="1">
                <a:solidFill>
                  <a:srgbClr val="002060"/>
                </a:solidFill>
                <a:latin typeface="Phetsarath OT" panose="02000500000000020004" pitchFamily="2" charset="0"/>
                <a:cs typeface="Phetsarath OT" panose="02000500000000020004" pitchFamily="2" charset="0"/>
              </a:rPr>
              <a:t>ການຝຶກອົບຮົມໄລຍະ</a:t>
            </a:r>
            <a:r>
              <a:rPr lang="en-US" sz="2400" b="1" dirty="0" err="1" smtClean="0">
                <a:solidFill>
                  <a:srgbClr val="002060"/>
                </a:solidFill>
                <a:latin typeface="Phetsarath OT" panose="02000500000000020004" pitchFamily="2" charset="0"/>
                <a:cs typeface="Phetsarath OT" panose="02000500000000020004" pitchFamily="2" charset="0"/>
              </a:rPr>
              <a:t>ສັ້ນສຳລັບ</a:t>
            </a:r>
            <a:r>
              <a:rPr lang="en-US" sz="2400" b="1" dirty="0" err="1">
                <a:solidFill>
                  <a:srgbClr val="002060"/>
                </a:solidFill>
                <a:latin typeface="Phetsarath OT" panose="02000500000000020004" pitchFamily="2" charset="0"/>
                <a:cs typeface="Phetsarath OT" panose="02000500000000020004" pitchFamily="2" charset="0"/>
              </a:rPr>
              <a:t>ກິດຈະກຳການກໍ່ສ້າງຄືນໃໝ</a:t>
            </a:r>
            <a:r>
              <a:rPr lang="en-US" sz="2400" b="1" dirty="0">
                <a:solidFill>
                  <a:srgbClr val="002060"/>
                </a:solidFill>
                <a:latin typeface="Phetsarath OT" panose="02000500000000020004" pitchFamily="2" charset="0"/>
                <a:cs typeface="Phetsarath OT" panose="02000500000000020004" pitchFamily="2" charset="0"/>
              </a:rPr>
              <a:t>່</a:t>
            </a:r>
            <a:br>
              <a:rPr lang="en-US" sz="2400" b="1" dirty="0">
                <a:solidFill>
                  <a:srgbClr val="002060"/>
                </a:solidFill>
                <a:latin typeface="Phetsarath OT" panose="02000500000000020004" pitchFamily="2" charset="0"/>
                <a:cs typeface="Phetsarath OT" panose="02000500000000020004" pitchFamily="2" charset="0"/>
              </a:rPr>
            </a:br>
            <a:r>
              <a:rPr lang="en-US" sz="2400" b="1" dirty="0" err="1">
                <a:solidFill>
                  <a:srgbClr val="002060"/>
                </a:solidFill>
                <a:latin typeface="Phetsarath OT" panose="02000500000000020004" pitchFamily="2" charset="0"/>
                <a:cs typeface="Phetsarath OT" panose="02000500000000020004" pitchFamily="2" charset="0"/>
              </a:rPr>
              <a:t>ຫຼັງໄພພິບັດໃນແຂວງຄຳມ່ວນ</a:t>
            </a:r>
            <a:r>
              <a:rPr lang="en-US" sz="2400" dirty="0" smtClean="0"/>
              <a:t/>
            </a:r>
            <a:br>
              <a:rPr lang="en-US" sz="2400" dirty="0" smtClean="0"/>
            </a:br>
            <a:r>
              <a:rPr lang="en-US" sz="2400" dirty="0" smtClean="0"/>
              <a:t>Comprehensive Short Training Program for Post-Disaster Activities in </a:t>
            </a:r>
            <a:r>
              <a:rPr lang="en-US" sz="2400" dirty="0" err="1" smtClean="0"/>
              <a:t>Khammouane</a:t>
            </a:r>
            <a:r>
              <a:rPr lang="en-US" sz="2400" dirty="0" smtClean="0"/>
              <a:t> Province</a:t>
            </a:r>
            <a:endParaRPr lang="en-US" sz="2400" dirty="0"/>
          </a:p>
        </p:txBody>
      </p:sp>
      <p:sp>
        <p:nvSpPr>
          <p:cNvPr id="3" name="Subtitle 2"/>
          <p:cNvSpPr>
            <a:spLocks noGrp="1"/>
          </p:cNvSpPr>
          <p:nvPr>
            <p:ph type="subTitle" idx="1"/>
          </p:nvPr>
        </p:nvSpPr>
        <p:spPr>
          <a:xfrm>
            <a:off x="1371600" y="4419600"/>
            <a:ext cx="6400800" cy="1447800"/>
          </a:xfrm>
        </p:spPr>
        <p:txBody>
          <a:bodyPr/>
          <a:lstStyle/>
          <a:p>
            <a:r>
              <a:rPr lang="en-US" sz="2400" dirty="0" smtClean="0">
                <a:solidFill>
                  <a:srgbClr val="FF0000"/>
                </a:solidFill>
              </a:rPr>
              <a:t>S1.6. </a:t>
            </a:r>
            <a:r>
              <a:rPr lang="en-US" sz="2400" dirty="0" err="1" smtClean="0">
                <a:solidFill>
                  <a:srgbClr val="FF0000"/>
                </a:solidFill>
                <a:latin typeface="Phetsarath OT" panose="02000500000000020004" pitchFamily="2" charset="0"/>
                <a:cs typeface="Phetsarath OT" panose="02000500000000020004" pitchFamily="2" charset="0"/>
              </a:rPr>
              <a:t>ຂະແໜງການຕ່າງ</a:t>
            </a:r>
            <a:r>
              <a:rPr lang="en-US" sz="2400" dirty="0" smtClean="0">
                <a:solidFill>
                  <a:srgbClr val="FF0000"/>
                </a:solidFill>
                <a:latin typeface="Phetsarath OT" panose="02000500000000020004" pitchFamily="2" charset="0"/>
                <a:cs typeface="Phetsarath OT" panose="02000500000000020004" pitchFamily="2" charset="0"/>
              </a:rPr>
              <a:t>ໆ(</a:t>
            </a:r>
            <a:r>
              <a:rPr lang="en-US" sz="2400" dirty="0" err="1" smtClean="0">
                <a:solidFill>
                  <a:srgbClr val="FF0000"/>
                </a:solidFill>
                <a:latin typeface="Phetsarath OT" panose="02000500000000020004" pitchFamily="2" charset="0"/>
                <a:cs typeface="Phetsarath OT" panose="02000500000000020004" pitchFamily="2" charset="0"/>
              </a:rPr>
              <a:t>ແຫຼ່ງຄວາມເສຍຫາຍແລະການສູນເສຍ</a:t>
            </a:r>
            <a:r>
              <a:rPr lang="en-US" sz="2400" dirty="0" smtClean="0">
                <a:solidFill>
                  <a:srgbClr val="FF0000"/>
                </a:solidFill>
                <a:latin typeface="Phetsarath OT" panose="02000500000000020004" pitchFamily="2" charset="0"/>
                <a:cs typeface="Phetsarath OT" panose="02000500000000020004" pitchFamily="2" charset="0"/>
              </a:rPr>
              <a:t>)</a:t>
            </a:r>
            <a:endParaRPr lang="en-US" sz="2400" dirty="0" smtClean="0">
              <a:solidFill>
                <a:srgbClr val="FF0000"/>
              </a:solidFill>
            </a:endParaRPr>
          </a:p>
          <a:p>
            <a:r>
              <a:rPr lang="en-US" sz="2400" dirty="0" smtClean="0">
                <a:solidFill>
                  <a:srgbClr val="FF0000"/>
                </a:solidFill>
              </a:rPr>
              <a:t>S1.6 </a:t>
            </a:r>
            <a:r>
              <a:rPr lang="en-US" sz="2400" dirty="0">
                <a:solidFill>
                  <a:srgbClr val="FF0000"/>
                </a:solidFill>
              </a:rPr>
              <a:t>Other Sectors  (Sources of damages and losses)</a:t>
            </a:r>
          </a:p>
        </p:txBody>
      </p:sp>
      <p:sp>
        <p:nvSpPr>
          <p:cNvPr id="4" name="Rectangle 25"/>
          <p:cNvSpPr>
            <a:spLocks noChangeArrowheads="1"/>
          </p:cNvSpPr>
          <p:nvPr/>
        </p:nvSpPr>
        <p:spPr bwMode="auto">
          <a:xfrm>
            <a:off x="1396206" y="6278563"/>
            <a:ext cx="6413500"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US" sz="1600" b="1"/>
              <a:t>Asian Disaster Preparedness Center (ADPC)</a:t>
            </a:r>
            <a:endParaRPr lang="en-US" sz="1600"/>
          </a:p>
        </p:txBody>
      </p:sp>
      <p:pic>
        <p:nvPicPr>
          <p:cNvPr id="5" name="Picture 8" descr="ADPC Logo"/>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47356" y="5913438"/>
            <a:ext cx="711200"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KDP Logo"/>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45704" y="699599"/>
            <a:ext cx="1469358" cy="722489"/>
          </a:xfrm>
          <a:prstGeom prst="rect">
            <a:avLst/>
          </a:prstGeom>
          <a:noFill/>
          <a:ln>
            <a:noFill/>
          </a:ln>
        </p:spPr>
      </p:pic>
      <p:sp>
        <p:nvSpPr>
          <p:cNvPr id="8" name="TextBox 7"/>
          <p:cNvSpPr txBox="1"/>
          <p:nvPr/>
        </p:nvSpPr>
        <p:spPr>
          <a:xfrm>
            <a:off x="1638300" y="1548825"/>
            <a:ext cx="5867400" cy="646331"/>
          </a:xfrm>
          <a:prstGeom prst="rect">
            <a:avLst/>
          </a:prstGeom>
          <a:noFill/>
        </p:spPr>
        <p:txBody>
          <a:bodyPr wrap="square" rtlCol="0">
            <a:spAutoFit/>
          </a:bodyPr>
          <a:lstStyle/>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ໂຄງການສະໜັບສະໜູນການສ້າງຄວາມອາດສາມາດໃຫ້ກັບອົງການຈັດຕັ້ງ </a:t>
            </a:r>
            <a:endParaRPr lang="en-US" sz="1800" kern="1200" dirty="0" smtClean="0">
              <a:solidFill>
                <a:schemeClr val="tx1"/>
              </a:solidFill>
              <a:effectLst/>
              <a:latin typeface="Phetsarath OT" panose="02000500000000000000" pitchFamily="2" charset="0"/>
              <a:ea typeface="+mn-ea"/>
              <a:cs typeface="Phetsarath OT" panose="02000500000000000000" pitchFamily="2" charset="0"/>
            </a:endParaRPr>
          </a:p>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ສໍາ ລັບກິດຈະກໍາ ການກໍ່ສ້າງຄືນໃໝ່ຫຼັງໄພພິບັດ</a:t>
            </a:r>
            <a:endParaRPr lang="en-US" sz="1800" kern="1200" dirty="0">
              <a:solidFill>
                <a:schemeClr val="tx1"/>
              </a:solidFill>
              <a:effectLst/>
              <a:latin typeface="Phetsarath OT" panose="02000500000000000000" pitchFamily="2" charset="0"/>
              <a:ea typeface="+mn-ea"/>
              <a:cs typeface="Phetsarath OT" panose="02000500000000000000" pitchFamily="2" charset="0"/>
            </a:endParaRPr>
          </a:p>
        </p:txBody>
      </p:sp>
      <p:pic>
        <p:nvPicPr>
          <p:cNvPr id="9" name="Picture 7" descr="D:\ADPC\LOGO\images.jpg"/>
          <p:cNvPicPr>
            <a:picLocks noChangeAspect="1" noChangeArrowheads="1"/>
          </p:cNvPicPr>
          <p:nvPr/>
        </p:nvPicPr>
        <p:blipFill>
          <a:blip r:embed="rId4"/>
          <a:srcRect/>
          <a:stretch>
            <a:fillRect/>
          </a:stretch>
        </p:blipFill>
        <p:spPr bwMode="auto">
          <a:xfrm>
            <a:off x="4724400" y="699600"/>
            <a:ext cx="712898" cy="722489"/>
          </a:xfrm>
          <a:prstGeom prst="rect">
            <a:avLst/>
          </a:prstGeom>
          <a:noFill/>
        </p:spPr>
      </p:pic>
    </p:spTree>
    <p:extLst>
      <p:ext uri="{BB962C8B-B14F-4D97-AF65-F5344CB8AC3E}">
        <p14:creationId xmlns="" xmlns:p14="http://schemas.microsoft.com/office/powerpoint/2010/main" val="3341641367"/>
      </p:ext>
    </p:extLst>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4731" y="1600200"/>
            <a:ext cx="7848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7.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ການສູນເສຍຂອງຂະແໜງສາທາລະນະສຸກໃນຂັ້ນ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7. Summary of damage and losses in the health sector in a </a:t>
            </a:r>
            <a:r>
              <a:rPr lang="en-US" sz="1400" dirty="0" smtClean="0">
                <a:solidFill>
                  <a:srgbClr val="FF0000"/>
                </a:solidFill>
                <a:latin typeface="Phetsarath OT" panose="02000500000000000000" pitchFamily="2" charset="0"/>
                <a:cs typeface="Phetsarath OT" panose="02000500000000000000" pitchFamily="2" charset="0"/>
              </a:rPr>
              <a:t>province</a:t>
            </a:r>
            <a:endParaRPr lang="en-US" sz="1400" dirty="0">
              <a:solidFill>
                <a:srgbClr val="FF0000"/>
              </a:solidFill>
              <a:latin typeface="Phetsarath OT" panose="02000500000000000000" pitchFamily="2" charset="0"/>
              <a:cs typeface="Phetsarath OT" panose="02000500000000000000" pitchFamily="2" charset="0"/>
            </a:endParaRPr>
          </a:p>
        </p:txBody>
      </p:sp>
      <p:sp>
        <p:nvSpPr>
          <p:cNvPr id="6" name="Title 5"/>
          <p:cNvSpPr>
            <a:spLocks noGrp="1"/>
          </p:cNvSpPr>
          <p:nvPr>
            <p:ph type="title"/>
          </p:nvPr>
        </p:nvSpPr>
        <p:spPr/>
        <p:txBody>
          <a:bodyPr/>
          <a:lstStyle/>
          <a:p>
            <a:r>
              <a:rPr lang="en-PH"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a:t>
            </a:r>
            <a:r>
              <a:rPr lang="en-PH" altLang="en-US" sz="2800" b="1" dirty="0" err="1" smtClean="0">
                <a:solidFill>
                  <a:schemeClr val="accent3"/>
                </a:solidFill>
                <a:latin typeface="Phetsarath OT" panose="02000500000000000000" pitchFamily="2" charset="0"/>
                <a:cs typeface="Phetsarath OT" panose="02000500000000000000" pitchFamily="2" charset="0"/>
              </a:rPr>
              <a:t>ເສຍໃນຂັ້ນແຂວງ</a:t>
            </a:r>
            <a:r>
              <a:rPr lang="en-PH" altLang="en-US" sz="2800" b="1" dirty="0">
                <a:solidFill>
                  <a:schemeClr val="accent3"/>
                </a:solidFill>
                <a:latin typeface="Phetsarath OT" panose="02000500000000000000" pitchFamily="2" charset="0"/>
                <a:cs typeface="Phetsarath OT" panose="02000500000000000000" pitchFamily="2" charset="0"/>
              </a:rPr>
              <a:t/>
            </a:r>
            <a:br>
              <a:rPr lang="en-PH" altLang="en-US" sz="2800" b="1" dirty="0">
                <a:solidFill>
                  <a:schemeClr val="accent3"/>
                </a:solidFill>
                <a:latin typeface="Phetsarath OT" panose="02000500000000000000" pitchFamily="2" charset="0"/>
                <a:cs typeface="Phetsarath OT" panose="02000500000000000000" pitchFamily="2" charset="0"/>
              </a:rPr>
            </a:br>
            <a:r>
              <a:rPr lang="en-PH" altLang="en-US" sz="2000" dirty="0" smtClean="0">
                <a:solidFill>
                  <a:srgbClr val="FF0000"/>
                </a:solidFill>
                <a:latin typeface="Phetsarath OT" panose="02000500000000000000" pitchFamily="2" charset="0"/>
                <a:cs typeface="Phetsarath OT" panose="02000500000000000000" pitchFamily="2" charset="0"/>
              </a:rPr>
              <a:t>Summary </a:t>
            </a:r>
            <a:r>
              <a:rPr lang="en-PH" altLang="en-US" sz="2000" dirty="0">
                <a:solidFill>
                  <a:srgbClr val="FF0000"/>
                </a:solidFill>
                <a:latin typeface="Phetsarath OT" panose="02000500000000000000" pitchFamily="2" charset="0"/>
                <a:cs typeface="Phetsarath OT" panose="02000500000000000000" pitchFamily="2" charset="0"/>
              </a:rPr>
              <a:t>of Damages and Losses in the </a:t>
            </a:r>
            <a:r>
              <a:rPr lang="en-PH" altLang="en-US" sz="2000" dirty="0" smtClean="0">
                <a:solidFill>
                  <a:srgbClr val="FF0000"/>
                </a:solidFill>
                <a:latin typeface="Phetsarath OT" panose="02000500000000000000" pitchFamily="2" charset="0"/>
                <a:cs typeface="Phetsarath OT" panose="02000500000000000000" pitchFamily="2" charset="0"/>
              </a:rPr>
              <a:t>Province</a:t>
            </a:r>
            <a:endParaRPr lang="en-US" sz="2800" dirty="0">
              <a:solidFill>
                <a:srgbClr val="FF0000"/>
              </a:solidFill>
              <a:latin typeface="Phetsarath OT" panose="02000500000000000000" pitchFamily="2" charset="0"/>
              <a:cs typeface="Phetsarath OT" panose="02000500000000000000" pitchFamily="2" charset="0"/>
            </a:endParaRPr>
          </a:p>
        </p:txBody>
      </p:sp>
      <p:graphicFrame>
        <p:nvGraphicFramePr>
          <p:cNvPr id="7" name="Table 6"/>
          <p:cNvGraphicFramePr>
            <a:graphicFrameLocks noGrp="1"/>
          </p:cNvGraphicFramePr>
          <p:nvPr>
            <p:extLst>
              <p:ext uri="{D42A27DB-BD31-4B8C-83A1-F6EECF244321}">
                <p14:modId xmlns="" xmlns:p14="http://schemas.microsoft.com/office/powerpoint/2010/main" val="1304395765"/>
              </p:ext>
            </p:extLst>
          </p:nvPr>
        </p:nvGraphicFramePr>
        <p:xfrm>
          <a:off x="457200" y="2438400"/>
          <a:ext cx="8229601" cy="3017520"/>
        </p:xfrm>
        <a:graphic>
          <a:graphicData uri="http://schemas.openxmlformats.org/drawingml/2006/table">
            <a:tbl>
              <a:tblPr firstRow="1" firstCol="1" bandRow="1"/>
              <a:tblGrid>
                <a:gridCol w="1550457"/>
                <a:gridCol w="971093"/>
                <a:gridCol w="850941"/>
                <a:gridCol w="730788"/>
                <a:gridCol w="849295"/>
                <a:gridCol w="849295"/>
                <a:gridCol w="850941"/>
                <a:gridCol w="969447"/>
                <a:gridCol w="607344"/>
              </a:tblGrid>
              <a:tr h="152400">
                <a:tc gridSpan="9">
                  <a:txBody>
                    <a:bodyPr/>
                    <a:lstStyle/>
                    <a:p>
                      <a:pPr>
                        <a:spcAft>
                          <a:spcPts val="0"/>
                        </a:spcAft>
                      </a:pPr>
                      <a:r>
                        <a:rPr lang="en-US" sz="1800"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US" sz="1800" dirty="0">
                          <a:solidFill>
                            <a:srgbClr val="000000"/>
                          </a:solidFill>
                          <a:effectLst/>
                          <a:latin typeface="Phetsarath OT" panose="02000500000000020004" pitchFamily="2" charset="0"/>
                          <a:ea typeface="Times New Roman"/>
                          <a:cs typeface="Phetsarath OT" panose="02000500000000020004" pitchFamily="2" charset="0"/>
                        </a:rPr>
                        <a:t>: </a:t>
                      </a:r>
                      <a:r>
                        <a:rPr lang="en-US" sz="1800"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1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rowSpan="3">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ບັນດາເມືອງ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ຄວາມສູນເສຍທີ່ຍືດເຍື້ອພາຍໃນປີເກີດໄພພິບັດ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vMerge="1">
                  <a:txBody>
                    <a:bodyPr/>
                    <a:lstStyle/>
                    <a:p>
                      <a:endParaRPr lang="en-US"/>
                    </a:p>
                  </a:txBody>
                  <a:tcPr/>
                </a:tc>
                <a:tc gridSpan="2">
                  <a:txBody>
                    <a:bodyPr/>
                    <a:lstStyle/>
                    <a:p>
                      <a:pPr algn="ctr">
                        <a:spcAft>
                          <a:spcPts val="0"/>
                        </a:spcAft>
                      </a:pPr>
                      <a:r>
                        <a:rPr lang="en-US" sz="1800" dirty="0" err="1">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1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ການສູນເສຍ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1ປີຫຼັງໄພພິບັດ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2ປີຫຼັງໄພພິບັດ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304800">
                <a:tc vMerge="1">
                  <a:txBody>
                    <a:bodyPr/>
                    <a:lstStyle/>
                    <a:p>
                      <a:endParaRPr lang="en-US"/>
                    </a:p>
                  </a:txBody>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ກ. 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ຂ. 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ຄ. 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ງ. 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800" b="1" dirty="0" err="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1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solidFill>
                            <a:srgbClr val="000000"/>
                          </a:solidFill>
                          <a:effectLst/>
                          <a:latin typeface="Phetsarath OT" panose="02000500000000020004" pitchFamily="2" charset="0"/>
                          <a:ea typeface="Times New Roman"/>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marL="342900" indent="-342900" eaLnBrk="1" hangingPunct="1"/>
            <a:r>
              <a:rPr lang="en-US" altLang="en-US" sz="2800" b="1" dirty="0" err="1" smtClean="0">
                <a:solidFill>
                  <a:schemeClr val="accent2"/>
                </a:solidFill>
                <a:latin typeface="Phetsarath OT" panose="02000500000000020004" pitchFamily="2" charset="0"/>
                <a:cs typeface="Phetsarath OT" panose="02000500000000020004" pitchFamily="2" charset="0"/>
              </a:rPr>
              <a:t>ຄວາມຕ້ອງການຟື້ນຟູແລະກໍ່ສ້າງຄືນໃໝ</a:t>
            </a:r>
            <a:r>
              <a:rPr lang="en-US" altLang="en-US" sz="2800" b="1" dirty="0" smtClean="0">
                <a:solidFill>
                  <a:schemeClr val="accent2"/>
                </a:solidFill>
                <a:latin typeface="Phetsarath OT" panose="02000500000000020004" pitchFamily="2" charset="0"/>
                <a:cs typeface="Phetsarath OT" panose="02000500000000020004" pitchFamily="2" charset="0"/>
              </a:rPr>
              <a:t>່</a:t>
            </a:r>
            <a:r>
              <a:rPr lang="en-US" altLang="en-US" sz="2800" b="1" dirty="0" smtClean="0">
                <a:solidFill>
                  <a:schemeClr val="accent2"/>
                </a:solidFill>
                <a:latin typeface="Lucida Sans Unicode" pitchFamily="34" charset="0"/>
                <a:cs typeface="Lucida Sans Unicode" pitchFamily="34" charset="0"/>
              </a:rPr>
              <a:t/>
            </a:r>
            <a:br>
              <a:rPr lang="en-US" altLang="en-US" sz="2800" b="1" dirty="0" smtClean="0">
                <a:solidFill>
                  <a:schemeClr val="accent2"/>
                </a:solidFill>
                <a:latin typeface="Lucida Sans Unicode" pitchFamily="34" charset="0"/>
                <a:cs typeface="Lucida Sans Unicode" pitchFamily="34" charset="0"/>
              </a:rPr>
            </a:br>
            <a:r>
              <a:rPr lang="en-US" altLang="en-US" sz="2000" dirty="0" smtClean="0">
                <a:solidFill>
                  <a:schemeClr val="accent2"/>
                </a:solidFill>
                <a:latin typeface="Lucida Sans Unicode" pitchFamily="34" charset="0"/>
                <a:cs typeface="Lucida Sans Unicode" pitchFamily="34" charset="0"/>
              </a:rPr>
              <a:t>Recovery and Reconstruction Needs </a:t>
            </a:r>
            <a:r>
              <a:rPr lang="en-US" altLang="en-US" sz="2000" dirty="0" smtClean="0">
                <a:solidFill>
                  <a:schemeClr val="accent2"/>
                </a:solidFill>
              </a:rPr>
              <a:t> </a:t>
            </a:r>
            <a:r>
              <a:rPr lang="en-US" altLang="en-US" sz="2700" b="1" dirty="0" smtClean="0">
                <a:solidFill>
                  <a:schemeClr val="accent2"/>
                </a:solidFill>
                <a:latin typeface="Lucida Sans Unicode" pitchFamily="34" charset="0"/>
                <a:cs typeface="Lucida Sans Unicode" pitchFamily="34" charset="0"/>
              </a:rPr>
              <a:t/>
            </a:r>
            <a:br>
              <a:rPr lang="en-US" altLang="en-US" sz="2700" b="1" dirty="0" smtClean="0">
                <a:solidFill>
                  <a:schemeClr val="accent2"/>
                </a:solidFill>
                <a:latin typeface="Lucida Sans Unicode" pitchFamily="34" charset="0"/>
                <a:cs typeface="Lucida Sans Unicode" pitchFamily="34" charset="0"/>
              </a:rPr>
            </a:br>
            <a:endParaRPr lang="en-US" altLang="en-US" sz="2700" dirty="0" smtClean="0">
              <a:solidFill>
                <a:schemeClr val="accent2"/>
              </a:solidFill>
            </a:endParaRPr>
          </a:p>
        </p:txBody>
      </p:sp>
      <p:sp>
        <p:nvSpPr>
          <p:cNvPr id="11267" name="Content Placeholder 2"/>
          <p:cNvSpPr>
            <a:spLocks noGrp="1"/>
          </p:cNvSpPr>
          <p:nvPr>
            <p:ph sz="half" idx="1"/>
          </p:nvPr>
        </p:nvSpPr>
        <p:spPr>
          <a:xfrm>
            <a:off x="457200" y="1600200"/>
            <a:ext cx="5410200" cy="5257800"/>
          </a:xfrm>
        </p:spPr>
        <p:txBody>
          <a:bodyPr/>
          <a:lstStyle/>
          <a:p>
            <a:pPr eaLnBrk="1" hangingPunct="1">
              <a:buNone/>
            </a:pPr>
            <a:r>
              <a:rPr lang="en-US" altLang="en-US" sz="2400" b="1" dirty="0" err="1" smtClean="0">
                <a:solidFill>
                  <a:srgbClr val="FF0000"/>
                </a:solidFill>
                <a:latin typeface="Phetsarath OT" panose="02000500000000020004" pitchFamily="2" charset="0"/>
                <a:cs typeface="Phetsarath OT" panose="02000500000000020004" pitchFamily="2" charset="0"/>
              </a:rPr>
              <a:t>ມາດຕະການດ້ານນະໂຍບາຍ</a:t>
            </a:r>
            <a:r>
              <a:rPr lang="en-US" altLang="en-US" sz="2400" b="1" dirty="0" smtClean="0">
                <a:solidFill>
                  <a:srgbClr val="FF0000"/>
                </a:solidFill>
                <a:latin typeface="Phetsarath OT" panose="02000500000000020004" pitchFamily="2" charset="0"/>
                <a:cs typeface="Phetsarath OT" panose="02000500000000020004" pitchFamily="2" charset="0"/>
              </a:rPr>
              <a:t>:</a:t>
            </a:r>
            <a:endParaRPr lang="en-US" altLang="en-US" sz="2400" b="1" dirty="0" smtClean="0">
              <a:solidFill>
                <a:srgbClr val="FF0000"/>
              </a:solidFill>
              <a:latin typeface="Phetsarath OT" panose="02000500000000020004" pitchFamily="2" charset="0"/>
              <a:cs typeface="Phetsarath OT" panose="02000500000000020004" pitchFamily="2" charset="0"/>
            </a:endParaRPr>
          </a:p>
          <a:p>
            <a:pPr eaLnBrk="1" hangingPunct="1"/>
            <a:r>
              <a:rPr lang="en-US" altLang="en-US" sz="2400" dirty="0" err="1" smtClean="0">
                <a:solidFill>
                  <a:srgbClr val="00B050"/>
                </a:solidFill>
                <a:latin typeface="Phetsarath OT" panose="02000500000000020004" pitchFamily="2" charset="0"/>
                <a:cs typeface="Phetsarath OT" panose="02000500000000020004" pitchFamily="2" charset="0"/>
              </a:rPr>
              <a:t>ການຫຼຸດຜ່ອນຊົ່ວຄາວ,</a:t>
            </a:r>
            <a:r>
              <a:rPr lang="en-US" altLang="en-US" sz="2400" dirty="0" err="1" smtClean="0">
                <a:solidFill>
                  <a:srgbClr val="00B050"/>
                </a:solidFill>
                <a:latin typeface="Phetsarath OT" panose="02000500000000020004" pitchFamily="2" charset="0"/>
                <a:cs typeface="Phetsarath OT" panose="02000500000000020004" pitchFamily="2" charset="0"/>
              </a:rPr>
              <a:t>ຫຼື</a:t>
            </a:r>
            <a:r>
              <a:rPr lang="en-US" altLang="en-US" sz="2400" dirty="0" smtClean="0">
                <a:solidFill>
                  <a:srgbClr val="00B050"/>
                </a:solidFill>
                <a:latin typeface="Phetsarath OT" panose="02000500000000020004" pitchFamily="2" charset="0"/>
                <a:cs typeface="Phetsarath OT" panose="02000500000000020004" pitchFamily="2" charset="0"/>
              </a:rPr>
              <a:t> </a:t>
            </a:r>
            <a:r>
              <a:rPr lang="en-US" altLang="en-US" sz="2400" dirty="0" err="1" smtClean="0">
                <a:solidFill>
                  <a:srgbClr val="00B050"/>
                </a:solidFill>
                <a:latin typeface="Phetsarath OT" panose="02000500000000020004" pitchFamily="2" charset="0"/>
                <a:cs typeface="Phetsarath OT" panose="02000500000000020004" pitchFamily="2" charset="0"/>
              </a:rPr>
              <a:t>ຢຸດ</a:t>
            </a:r>
            <a:r>
              <a:rPr lang="en-US" altLang="en-US" sz="2400" dirty="0" smtClean="0">
                <a:solidFill>
                  <a:srgbClr val="00B050"/>
                </a:solidFill>
                <a:latin typeface="Phetsarath OT" panose="02000500000000020004" pitchFamily="2" charset="0"/>
                <a:cs typeface="Phetsarath OT" panose="02000500000000020004" pitchFamily="2" charset="0"/>
              </a:rPr>
              <a:t> </a:t>
            </a:r>
            <a:r>
              <a:rPr lang="en-US" altLang="en-US" sz="2400" dirty="0" err="1" smtClean="0">
                <a:solidFill>
                  <a:srgbClr val="00B050"/>
                </a:solidFill>
                <a:latin typeface="Phetsarath OT" panose="02000500000000020004" pitchFamily="2" charset="0"/>
                <a:cs typeface="Phetsarath OT" panose="02000500000000020004" pitchFamily="2" charset="0"/>
              </a:rPr>
              <a:t>ຫຼື</a:t>
            </a:r>
            <a:r>
              <a:rPr lang="en-US" altLang="en-US" sz="2400" dirty="0" smtClean="0">
                <a:solidFill>
                  <a:srgbClr val="00B050"/>
                </a:solidFill>
                <a:latin typeface="Phetsarath OT" panose="02000500000000020004" pitchFamily="2" charset="0"/>
                <a:cs typeface="Phetsarath OT" panose="02000500000000020004" pitchFamily="2" charset="0"/>
              </a:rPr>
              <a:t> </a:t>
            </a:r>
            <a:r>
              <a:rPr lang="en-US" altLang="en-US" sz="2400" dirty="0" err="1" smtClean="0">
                <a:solidFill>
                  <a:srgbClr val="00B050"/>
                </a:solidFill>
                <a:latin typeface="Phetsarath OT" panose="02000500000000020004" pitchFamily="2" charset="0"/>
                <a:cs typeface="Phetsarath OT" panose="02000500000000020004" pitchFamily="2" charset="0"/>
              </a:rPr>
              <a:t>ການຜ່ອນຜັນການ</a:t>
            </a:r>
            <a:r>
              <a:rPr lang="en-US" altLang="en-US" sz="2400" dirty="0" err="1" smtClean="0">
                <a:solidFill>
                  <a:srgbClr val="00B050"/>
                </a:solidFill>
                <a:latin typeface="Phetsarath OT" panose="02000500000000020004" pitchFamily="2" charset="0"/>
                <a:cs typeface="Phetsarath OT" panose="02000500000000020004" pitchFamily="2" charset="0"/>
              </a:rPr>
              <a:t>ເກັບພາສີລາຍ</a:t>
            </a:r>
            <a:r>
              <a:rPr lang="en-US" altLang="en-US" sz="2400" dirty="0" err="1" smtClean="0">
                <a:solidFill>
                  <a:srgbClr val="00B050"/>
                </a:solidFill>
                <a:latin typeface="Phetsarath OT" panose="02000500000000020004" pitchFamily="2" charset="0"/>
                <a:cs typeface="Phetsarath OT" panose="02000500000000020004" pitchFamily="2" charset="0"/>
              </a:rPr>
              <a:t>ໄດ</a:t>
            </a:r>
            <a:r>
              <a:rPr lang="en-US" altLang="en-US" sz="2400" dirty="0" smtClean="0">
                <a:solidFill>
                  <a:srgbClr val="00B050"/>
                </a:solidFill>
                <a:latin typeface="Phetsarath OT" panose="02000500000000020004" pitchFamily="2" charset="0"/>
                <a:cs typeface="Phetsarath OT" panose="02000500000000020004" pitchFamily="2" charset="0"/>
              </a:rPr>
              <a:t>້</a:t>
            </a:r>
          </a:p>
          <a:p>
            <a:pPr eaLnBrk="1" hangingPunct="1"/>
            <a:endParaRPr lang="en-US" altLang="en-US" sz="1000" dirty="0" smtClean="0">
              <a:solidFill>
                <a:srgbClr val="00B050"/>
              </a:solidFill>
              <a:latin typeface="Phetsarath OT" panose="02000500000000020004" pitchFamily="2" charset="0"/>
              <a:cs typeface="Phetsarath OT" panose="02000500000000020004" pitchFamily="2" charset="0"/>
            </a:endParaRPr>
          </a:p>
          <a:p>
            <a:r>
              <a:rPr lang="en-US" altLang="en-US" sz="2400" dirty="0" err="1" smtClean="0">
                <a:latin typeface="Phetsarath OT" panose="02000500000000020004" pitchFamily="2" charset="0"/>
                <a:cs typeface="Phetsarath OT" panose="02000500000000020004" pitchFamily="2" charset="0"/>
              </a:rPr>
              <a:t>ການ</a:t>
            </a:r>
            <a:r>
              <a:rPr lang="en-US" altLang="en-US" sz="2400" dirty="0" err="1" smtClean="0">
                <a:latin typeface="Phetsarath OT" panose="02000500000000020004" pitchFamily="2" charset="0"/>
                <a:cs typeface="Phetsarath OT" panose="02000500000000020004" pitchFamily="2" charset="0"/>
              </a:rPr>
              <a:t>ຢຸດການເກັບຄ່າ</a:t>
            </a:r>
            <a:r>
              <a:rPr lang="en-US" altLang="en-US" sz="2400" dirty="0" err="1" smtClean="0">
                <a:latin typeface="Phetsarath OT" panose="02000500000000020004" pitchFamily="2" charset="0"/>
                <a:cs typeface="Phetsarath OT" panose="02000500000000020004" pitchFamily="2" charset="0"/>
              </a:rPr>
              <a:t>ທຳນຽມການບໍລິການຂັ້ນ</a:t>
            </a:r>
            <a:r>
              <a:rPr lang="en-US" altLang="en-US" sz="2400" dirty="0" err="1" smtClean="0">
                <a:latin typeface="Phetsarath OT" panose="02000500000000020004" pitchFamily="2" charset="0"/>
                <a:cs typeface="Phetsarath OT" panose="02000500000000020004" pitchFamily="2" charset="0"/>
              </a:rPr>
              <a:t>ພື້ນຖານຊົ່ວຄາວ</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ຫຼື</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ເກັບຄ່າ</a:t>
            </a:r>
            <a:endParaRPr lang="en-US" altLang="en-US" sz="2400" dirty="0" smtClean="0">
              <a:latin typeface="Phetsarath OT" panose="02000500000000020004" pitchFamily="2" charset="0"/>
              <a:cs typeface="Phetsarath OT" panose="02000500000000020004" pitchFamily="2" charset="0"/>
            </a:endParaRPr>
          </a:p>
          <a:p>
            <a:endParaRPr lang="en-US" altLang="en-US" sz="1000" dirty="0" smtClean="0">
              <a:latin typeface="Phetsarath OT" panose="02000500000000020004" pitchFamily="2" charset="0"/>
              <a:cs typeface="Phetsarath OT" panose="02000500000000020004" pitchFamily="2" charset="0"/>
            </a:endParaRPr>
          </a:p>
          <a:p>
            <a:pPr eaLnBrk="1" hangingPunct="1"/>
            <a:r>
              <a:rPr lang="en-US" altLang="en-US" sz="2400" dirty="0" err="1" smtClean="0">
                <a:solidFill>
                  <a:srgbClr val="00B050"/>
                </a:solidFill>
                <a:latin typeface="Phetsarath OT" panose="02000500000000020004" pitchFamily="2" charset="0"/>
                <a:cs typeface="Phetsarath OT" panose="02000500000000020004" pitchFamily="2" charset="0"/>
              </a:rPr>
              <a:t>ບໍ່ເກັບ</a:t>
            </a:r>
            <a:r>
              <a:rPr lang="en-US" altLang="en-US" sz="2400" dirty="0" err="1" smtClean="0">
                <a:solidFill>
                  <a:srgbClr val="00B050"/>
                </a:solidFill>
                <a:latin typeface="Phetsarath OT" panose="02000500000000020004" pitchFamily="2" charset="0"/>
                <a:cs typeface="Phetsarath OT" panose="02000500000000020004" pitchFamily="2" charset="0"/>
              </a:rPr>
              <a:t>ພາຊັບສິນໃນໄລຍະເວລາຂອງການຟື້ນ</a:t>
            </a:r>
            <a:r>
              <a:rPr lang="en-US" altLang="en-US" sz="2400" dirty="0" err="1" smtClean="0">
                <a:solidFill>
                  <a:srgbClr val="00B050"/>
                </a:solidFill>
                <a:latin typeface="Phetsarath OT" panose="02000500000000020004" pitchFamily="2" charset="0"/>
                <a:cs typeface="Phetsarath OT" panose="02000500000000020004" pitchFamily="2" charset="0"/>
              </a:rPr>
              <a:t>ຟູ</a:t>
            </a:r>
            <a:endParaRPr lang="en-US" altLang="en-US" sz="2400" dirty="0" smtClean="0">
              <a:solidFill>
                <a:srgbClr val="00B050"/>
              </a:solidFill>
              <a:latin typeface="Phetsarath OT" panose="02000500000000020004" pitchFamily="2" charset="0"/>
              <a:cs typeface="Phetsarath OT" panose="02000500000000020004" pitchFamily="2" charset="0"/>
            </a:endParaRPr>
          </a:p>
          <a:p>
            <a:pPr eaLnBrk="1" hangingPunct="1"/>
            <a:endParaRPr lang="en-US" altLang="en-US" sz="1000" dirty="0" smtClean="0">
              <a:solidFill>
                <a:srgbClr val="00B050"/>
              </a:solidFill>
              <a:latin typeface="Phetsarath OT" panose="02000500000000020004" pitchFamily="2" charset="0"/>
              <a:cs typeface="Phetsarath OT" panose="02000500000000020004" pitchFamily="2" charset="0"/>
            </a:endParaRPr>
          </a:p>
          <a:p>
            <a:r>
              <a:rPr lang="en-US" altLang="en-US" sz="2400" dirty="0" err="1" smtClean="0">
                <a:latin typeface="Phetsarath OT" panose="02000500000000020004" pitchFamily="2" charset="0"/>
                <a:cs typeface="Phetsarath OT" panose="02000500000000020004" pitchFamily="2" charset="0"/>
              </a:rPr>
              <a:t>ການໃຫ້ອຸດ</a:t>
            </a:r>
            <a:r>
              <a:rPr lang="en-US" altLang="en-US" sz="2400" dirty="0" err="1" smtClean="0">
                <a:latin typeface="Phetsarath OT" panose="02000500000000020004" pitchFamily="2" charset="0"/>
                <a:cs typeface="Phetsarath OT" panose="02000500000000020004" pitchFamily="2" charset="0"/>
              </a:rPr>
              <a:t>ໜ</a:t>
            </a:r>
            <a:r>
              <a:rPr lang="en-US" altLang="en-US" sz="2400" dirty="0" err="1" smtClean="0">
                <a:latin typeface="Phetsarath OT" panose="02000500000000020004" pitchFamily="2" charset="0"/>
                <a:cs typeface="Phetsarath OT" panose="02000500000000020004" pitchFamily="2" charset="0"/>
              </a:rPr>
              <a:t>ູນ</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ຫຼື</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ຍົກເວັ້ນພາສີອາກອນ</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ຫຼື</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ຄ່າທຳນຽມ</a:t>
            </a:r>
            <a:r>
              <a:rPr lang="en-US" altLang="en-US" sz="2400" dirty="0" err="1" smtClean="0">
                <a:latin typeface="Phetsarath OT" panose="02000500000000020004" pitchFamily="2" charset="0"/>
                <a:cs typeface="Phetsarath OT" panose="02000500000000020004" pitchFamily="2" charset="0"/>
              </a:rPr>
              <a:t>ໃນການທົດແທນ</a:t>
            </a:r>
            <a:r>
              <a:rPr lang="en-US" altLang="en-US" sz="2400" dirty="0" err="1" smtClean="0">
                <a:latin typeface="Phetsarath OT" panose="02000500000000020004" pitchFamily="2" charset="0"/>
                <a:cs typeface="Phetsarath OT" panose="02000500000000020004" pitchFamily="2" charset="0"/>
              </a:rPr>
              <a:t>ເຄື່ອງມື</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ເຄື່ອງກົນຈັກ</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ແລະ</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ວັດສະດຸ</a:t>
            </a:r>
            <a:r>
              <a:rPr lang="en-US" altLang="en-US" sz="2400" dirty="0" err="1" smtClean="0">
                <a:latin typeface="Phetsarath OT" panose="02000500000000020004" pitchFamily="2" charset="0"/>
                <a:cs typeface="Phetsarath OT" panose="02000500000000020004" pitchFamily="2" charset="0"/>
              </a:rPr>
              <a:t>ກໍ່ສ້າງທີ່ຖືກທຳລາຍໃນ</a:t>
            </a:r>
            <a:r>
              <a:rPr lang="en-US" altLang="en-US" sz="2400" dirty="0" err="1" smtClean="0">
                <a:latin typeface="Phetsarath OT" panose="02000500000000020004" pitchFamily="2" charset="0"/>
                <a:cs typeface="Phetsarath OT" panose="02000500000000020004" pitchFamily="2" charset="0"/>
              </a:rPr>
              <a:t>ຊ່ວງເວລາຂອງການເກີດ</a:t>
            </a:r>
            <a:r>
              <a:rPr lang="en-US" altLang="en-US" sz="2400" dirty="0" err="1" smtClean="0">
                <a:latin typeface="Phetsarath OT" panose="02000500000000020004" pitchFamily="2" charset="0"/>
                <a:cs typeface="Phetsarath OT" panose="02000500000000020004" pitchFamily="2" charset="0"/>
              </a:rPr>
              <a:t>ໄພພິບັດ</a:t>
            </a:r>
            <a:endParaRPr lang="en-US" altLang="en-US" sz="2400" dirty="0" smtClean="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5943600" y="1447800"/>
            <a:ext cx="3048000" cy="5105400"/>
          </a:xfrm>
        </p:spPr>
        <p:txBody>
          <a:bodyPr/>
          <a:lstStyle/>
          <a:p>
            <a:pPr>
              <a:buFont typeface="Arial" pitchFamily="34" charset="0"/>
              <a:buNone/>
            </a:pPr>
            <a:r>
              <a:rPr lang="en-US" altLang="en-US" sz="1800" dirty="0"/>
              <a:t>Policy measures: </a:t>
            </a:r>
          </a:p>
          <a:p>
            <a:r>
              <a:rPr lang="en-US" altLang="en-US" sz="1800" dirty="0"/>
              <a:t>Temporary reduction or freeze or deferment in the collection of income tax;</a:t>
            </a:r>
          </a:p>
          <a:p>
            <a:r>
              <a:rPr lang="en-US" altLang="en-US" sz="1800" dirty="0"/>
              <a:t>Temporary freeze on basic service fees or charges;</a:t>
            </a:r>
          </a:p>
          <a:p>
            <a:r>
              <a:rPr lang="en-US" altLang="en-US" sz="1800" dirty="0"/>
              <a:t>Non-collection of property taxes for the duration of the recovery period;</a:t>
            </a:r>
          </a:p>
          <a:p>
            <a:r>
              <a:rPr lang="en-US" altLang="en-US" sz="1800" dirty="0"/>
              <a:t>Subsidizing or exemption from customs duties or fees for replacements of the destroyed equipment, machinery and construction materials over a certain period of time.</a:t>
            </a:r>
          </a:p>
          <a:p>
            <a:pPr>
              <a:buFont typeface="Arial" pitchFamily="34" charset="0"/>
              <a:buNone/>
            </a:pPr>
            <a:endParaRPr lang="en-US" altLang="en-US" sz="1600" dirty="0"/>
          </a:p>
          <a:p>
            <a:pPr>
              <a:buNone/>
            </a:pPr>
            <a:endParaRPr lang="en-US" altLang="en-US" sz="1400" dirty="0"/>
          </a:p>
        </p:txBody>
      </p:sp>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29380"/>
            <a:ext cx="9144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9.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ກໍ່ສ້າງຄືນໃໝ່ໃນຂະແໜງສາທາລະນະ</a:t>
            </a:r>
            <a:r>
              <a:rPr lang="en-US" sz="1400" b="1" dirty="0" err="1" smtClean="0">
                <a:latin typeface="Phetsarath OT" panose="02000500000000000000" pitchFamily="2" charset="0"/>
                <a:cs typeface="Phetsarath OT" panose="02000500000000000000" pitchFamily="2" charset="0"/>
              </a:rPr>
              <a:t>ສຸກ</a:t>
            </a:r>
            <a:endParaRPr lang="en-US" sz="1400" b="1"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9. Summary of recovery and reconstruction needs in the health sector</a:t>
            </a:r>
            <a:r>
              <a:rPr lang="en-US" sz="1400" dirty="0" smtClean="0">
                <a:solidFill>
                  <a:srgbClr val="FF0000"/>
                </a:solidFill>
                <a:latin typeface="Phetsarath OT" panose="02000500000000000000" pitchFamily="2" charset="0"/>
                <a:cs typeface="Phetsarath OT" panose="02000500000000000000" pitchFamily="2" charset="0"/>
              </a:rPr>
              <a:t>.</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4014693397"/>
              </p:ext>
            </p:extLst>
          </p:nvPr>
        </p:nvGraphicFramePr>
        <p:xfrm>
          <a:off x="2" y="1840928"/>
          <a:ext cx="9143997" cy="4893882"/>
        </p:xfrm>
        <a:graphic>
          <a:graphicData uri="http://schemas.openxmlformats.org/drawingml/2006/table">
            <a:tbl>
              <a:tblPr firstRow="1" firstCol="1" bandRow="1" bandCol="1"/>
              <a:tblGrid>
                <a:gridCol w="5568695"/>
                <a:gridCol w="918057"/>
                <a:gridCol w="918057"/>
                <a:gridCol w="925373"/>
                <a:gridCol w="813815"/>
              </a:tblGrid>
              <a:tr h="725269">
                <a:tc rowSpan="2">
                  <a:txBody>
                    <a:bodyPr/>
                    <a:lstStyle/>
                    <a:p>
                      <a:pPr algn="ctr"/>
                      <a:r>
                        <a:rPr lang="en-US" sz="1600" b="1" dirty="0" err="1">
                          <a:effectLst/>
                          <a:latin typeface="Phetsarath OT" panose="02000500000000020004" pitchFamily="2" charset="0"/>
                          <a:cs typeface="Phetsarath OT" panose="02000500000000020004" pitchFamily="2" charset="0"/>
                        </a:rPr>
                        <a:t>ຄວາມຕ້ອງການ</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600" b="1" dirty="0">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6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p>
                      <a:pPr algn="ctr">
                        <a:spcAft>
                          <a:spcPts val="0"/>
                        </a:spcAft>
                      </a:pPr>
                      <a:r>
                        <a:rPr lang="en-US" sz="1600" dirty="0">
                          <a:effectLst/>
                          <a:latin typeface="Phetsarath OT" panose="02000500000000020004" pitchFamily="2" charset="0"/>
                          <a:cs typeface="Phetsarath OT" panose="02000500000000020004" pitchFamily="2" charset="0"/>
                        </a:rPr>
                        <a:t> (</a:t>
                      </a:r>
                      <a:r>
                        <a:rPr lang="lo-LA" sz="1600" dirty="0">
                          <a:effectLst/>
                          <a:latin typeface="Phetsarath OT" panose="02000500000000020004" pitchFamily="2" charset="0"/>
                          <a:cs typeface="Phetsarath OT" panose="02000500000000020004" pitchFamily="2" charset="0"/>
                        </a:rPr>
                        <a:t>ກີບ</a:t>
                      </a:r>
                      <a:r>
                        <a:rPr lang="en-US" sz="1600" dirty="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lo-LA" sz="1600" b="1" dirty="0">
                          <a:effectLst/>
                          <a:latin typeface="Phetsarath OT" panose="02000500000000020004" pitchFamily="2" charset="0"/>
                          <a:cs typeface="Phetsarath OT" panose="02000500000000020004" pitchFamily="2" charset="0"/>
                        </a:rPr>
                        <a:t>ລວມຄວາມຕ້ອງການ</a:t>
                      </a:r>
                      <a:r>
                        <a:rPr lang="lo-LA" sz="1600"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lo-LA" sz="1600">
                          <a:effectLst/>
                          <a:latin typeface="Phetsarath OT" panose="02000500000000020004" pitchFamily="2" charset="0"/>
                          <a:cs typeface="Phetsarath OT" panose="02000500000000020004" pitchFamily="2" charset="0"/>
                        </a:rPr>
                        <a:t>ປີເກີດໄພພິບັດ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1</a:t>
                      </a:r>
                      <a:r>
                        <a:rPr lang="lo-LA" sz="1600">
                          <a:effectLst/>
                          <a:latin typeface="Phetsarath OT" panose="02000500000000020004" pitchFamily="2" charset="0"/>
                          <a:cs typeface="Phetsarath OT" panose="02000500000000020004" pitchFamily="2" charset="0"/>
                        </a:rPr>
                        <a:t>ປີຫຼັງໄພພິບັດ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2ປີຫຼັງໄພ  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600" b="1" i="1">
                          <a:effectLst/>
                          <a:latin typeface="Phetsarath OT" panose="02000500000000020004" pitchFamily="2" charset="0"/>
                          <a:cs typeface="Phetsarath OT" panose="02000500000000020004" pitchFamily="2" charset="0"/>
                        </a:rPr>
                        <a:t>ຄວາມຕ້ອງການຟື້ນຟູ</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indent="0">
                        <a:spcAft>
                          <a:spcPts val="0"/>
                        </a:spcAft>
                      </a:pPr>
                      <a:r>
                        <a:rPr lang="en-US" sz="1600" dirty="0">
                          <a:effectLst/>
                          <a:latin typeface="Phetsarath OT" panose="02000500000000020004" pitchFamily="2" charset="0"/>
                          <a:ea typeface="Times New Roman"/>
                          <a:cs typeface="Phetsarath OT" panose="02000500000000020004" pitchFamily="2" charset="0"/>
                        </a:rPr>
                        <a:t>ກ. </a:t>
                      </a:r>
                      <a:r>
                        <a:rPr lang="en-US" sz="1600" dirty="0" err="1">
                          <a:effectLst/>
                          <a:latin typeface="Phetsarath OT" panose="02000500000000020004" pitchFamily="2" charset="0"/>
                          <a:ea typeface="Times New Roman"/>
                          <a:cs typeface="Phetsarath OT" panose="02000500000000020004" pitchFamily="2" charset="0"/>
                        </a:rPr>
                        <a:t>ກໍ່ສ້າງຄຼີນິກ</a:t>
                      </a:r>
                      <a:r>
                        <a:rPr lang="en-US" sz="1600" dirty="0">
                          <a:effectLst/>
                          <a:latin typeface="Phetsarath OT" panose="02000500000000020004" pitchFamily="2" charset="0"/>
                          <a:ea typeface="Times New Roman"/>
                          <a:cs typeface="Phetsarath OT" panose="02000500000000020004" pitchFamily="2" charset="0"/>
                        </a:rPr>
                        <a:t> </a:t>
                      </a:r>
                      <a:r>
                        <a:rPr lang="en-US" sz="1600" dirty="0" err="1">
                          <a:effectLst/>
                          <a:latin typeface="Phetsarath OT" panose="02000500000000020004" pitchFamily="2" charset="0"/>
                          <a:ea typeface="Times New Roman"/>
                          <a:cs typeface="Phetsarath OT" panose="02000500000000020004" pitchFamily="2" charset="0"/>
                        </a:rPr>
                        <a:t>ແລະ</a:t>
                      </a:r>
                      <a:r>
                        <a:rPr lang="en-US" sz="1600" dirty="0">
                          <a:effectLst/>
                          <a:latin typeface="Phetsarath OT" panose="02000500000000020004" pitchFamily="2" charset="0"/>
                          <a:ea typeface="Times New Roman"/>
                          <a:cs typeface="Phetsarath OT" panose="02000500000000020004" pitchFamily="2" charset="0"/>
                        </a:rPr>
                        <a:t> </a:t>
                      </a:r>
                      <a:r>
                        <a:rPr lang="en-US" sz="1600" dirty="0" err="1">
                          <a:effectLst/>
                          <a:latin typeface="Phetsarath OT" panose="02000500000000020004" pitchFamily="2" charset="0"/>
                          <a:ea typeface="Times New Roman"/>
                          <a:cs typeface="Phetsarath OT" panose="02000500000000020004" pitchFamily="2" charset="0"/>
                        </a:rPr>
                        <a:t>ໂຮງໝໍຊົ່ວຄາວ</a:t>
                      </a:r>
                      <a:endParaRPr lang="en-US" sz="2400" dirty="0">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indent="0">
                        <a:spcAft>
                          <a:spcPts val="0"/>
                        </a:spcAft>
                      </a:pPr>
                      <a:r>
                        <a:rPr lang="en-US" sz="1600" dirty="0">
                          <a:effectLst/>
                          <a:latin typeface="Phetsarath OT" panose="02000500000000020004" pitchFamily="2" charset="0"/>
                          <a:ea typeface="Times New Roman"/>
                          <a:cs typeface="Phetsarath OT" panose="02000500000000020004" pitchFamily="2" charset="0"/>
                        </a:rPr>
                        <a:t>ຂ. </a:t>
                      </a:r>
                      <a:r>
                        <a:rPr lang="en-US" sz="1600" dirty="0" err="1">
                          <a:effectLst/>
                          <a:latin typeface="Phetsarath OT" panose="02000500000000020004" pitchFamily="2" charset="0"/>
                          <a:ea typeface="Times New Roman"/>
                          <a:cs typeface="Phetsarath OT" panose="02000500000000020004" pitchFamily="2" charset="0"/>
                        </a:rPr>
                        <a:t>ການຈັດຫາອຸປະກອນສຳລັບປິ່ນປົວ</a:t>
                      </a:r>
                      <a:r>
                        <a:rPr lang="en-US" sz="1600" dirty="0">
                          <a:effectLst/>
                          <a:latin typeface="Phetsarath OT" panose="02000500000000020004" pitchFamily="2" charset="0"/>
                          <a:ea typeface="Times New Roman"/>
                          <a:cs typeface="Phetsarath OT" panose="02000500000000020004" pitchFamily="2" charset="0"/>
                        </a:rPr>
                        <a:t> </a:t>
                      </a:r>
                      <a:r>
                        <a:rPr lang="en-US" sz="1600" dirty="0" err="1">
                          <a:effectLst/>
                          <a:latin typeface="Phetsarath OT" panose="02000500000000020004" pitchFamily="2" charset="0"/>
                          <a:ea typeface="Times New Roman"/>
                          <a:cs typeface="Phetsarath OT" panose="02000500000000020004" pitchFamily="2" charset="0"/>
                        </a:rPr>
                        <a:t>ແລະ</a:t>
                      </a:r>
                      <a:r>
                        <a:rPr lang="en-US" sz="1600" dirty="0">
                          <a:effectLst/>
                          <a:latin typeface="Phetsarath OT" panose="02000500000000020004" pitchFamily="2" charset="0"/>
                          <a:ea typeface="Times New Roman"/>
                          <a:cs typeface="Phetsarath OT" panose="02000500000000020004" pitchFamily="2" charset="0"/>
                        </a:rPr>
                        <a:t> </a:t>
                      </a:r>
                      <a:r>
                        <a:rPr lang="en-US" sz="1600" dirty="0" err="1">
                          <a:effectLst/>
                          <a:latin typeface="Phetsarath OT" panose="02000500000000020004" pitchFamily="2" charset="0"/>
                          <a:ea typeface="Times New Roman"/>
                          <a:cs typeface="Phetsarath OT" panose="02000500000000020004" pitchFamily="2" charset="0"/>
                        </a:rPr>
                        <a:t>ຢາກັນພະຍາດ</a:t>
                      </a:r>
                      <a:endParaRPr lang="en-US" sz="2400" dirty="0">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indent="0">
                        <a:spcAft>
                          <a:spcPts val="0"/>
                        </a:spcAft>
                      </a:pPr>
                      <a:r>
                        <a:rPr lang="en-US" sz="1600" dirty="0">
                          <a:effectLst/>
                          <a:latin typeface="Phetsarath OT" panose="02000500000000020004" pitchFamily="2" charset="0"/>
                          <a:ea typeface="Times New Roman"/>
                          <a:cs typeface="Phetsarath OT" panose="02000500000000020004" pitchFamily="2" charset="0"/>
                        </a:rPr>
                        <a:t>ຄ. </a:t>
                      </a:r>
                      <a:r>
                        <a:rPr lang="en-US" sz="1600" dirty="0" err="1">
                          <a:effectLst/>
                          <a:latin typeface="Phetsarath OT" panose="02000500000000020004" pitchFamily="2" charset="0"/>
                          <a:ea typeface="Times New Roman"/>
                          <a:cs typeface="Phetsarath OT" panose="02000500000000020004" pitchFamily="2" charset="0"/>
                        </a:rPr>
                        <a:t>ການຄວບຄຸມການແຜ່ລະບາດຂອງພະຍາດ</a:t>
                      </a:r>
                      <a:endParaRPr lang="en-US" sz="2400" dirty="0">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indent="0">
                        <a:spcAft>
                          <a:spcPts val="0"/>
                        </a:spcAft>
                        <a:tabLst>
                          <a:tab pos="3693795" algn="r"/>
                        </a:tabLst>
                      </a:pPr>
                      <a:r>
                        <a:rPr lang="en-US" sz="1600" dirty="0">
                          <a:effectLst/>
                          <a:latin typeface="Phetsarath OT" panose="02000500000000020004" pitchFamily="2" charset="0"/>
                          <a:ea typeface="Times New Roman"/>
                          <a:cs typeface="Phetsarath OT" panose="02000500000000020004" pitchFamily="2" charset="0"/>
                        </a:rPr>
                        <a:t>ງ. </a:t>
                      </a:r>
                      <a:r>
                        <a:rPr lang="en-US" sz="1600" dirty="0" err="1">
                          <a:effectLst/>
                          <a:latin typeface="Phetsarath OT" panose="02000500000000020004" pitchFamily="2" charset="0"/>
                          <a:ea typeface="Times New Roman"/>
                          <a:cs typeface="Phetsarath OT" panose="02000500000000020004" pitchFamily="2" charset="0"/>
                        </a:rPr>
                        <a:t>ອື່ນ</a:t>
                      </a:r>
                      <a:r>
                        <a:rPr lang="en-US" sz="1600" dirty="0">
                          <a:effectLst/>
                          <a:latin typeface="Phetsarath OT" panose="02000500000000020004" pitchFamily="2" charset="0"/>
                          <a:ea typeface="Times New Roman"/>
                          <a:cs typeface="Phetsarath OT" panose="02000500000000020004" pitchFamily="2" charset="0"/>
                        </a:rPr>
                        <a:t>ໆ	</a:t>
                      </a:r>
                      <a:endParaRPr lang="en-US" sz="2400" dirty="0">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1600" b="1">
                          <a:effectLst/>
                          <a:latin typeface="Phetsarath OT" panose="02000500000000020004" pitchFamily="2" charset="0"/>
                          <a:ea typeface="Calibri"/>
                          <a:cs typeface="Phetsarath OT" panose="02000500000000020004" pitchFamily="2" charset="0"/>
                        </a:rPr>
                        <a:t>ລວມ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r>
                        <a:rPr lang="en-US" sz="1600" b="1" i="1">
                          <a:effectLst/>
                          <a:latin typeface="Phetsarath OT" panose="02000500000000020004" pitchFamily="2" charset="0"/>
                          <a:cs typeface="Phetsarath OT" panose="02000500000000020004" pitchFamily="2" charset="0"/>
                        </a:rPr>
                        <a:t>ຄວາມຕ້ອງການກໍ່ສ້າງຄືນໃໝ່</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ກ. ການຈັດສັນສິ່ງອຳນວຍຄວາມສະດວກດ້ານສາທາລະນະສຸກ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ຂ. ການກໍ່ສ້າງຄຶນໃໝ່ທີ່ແໜ້ນໜາຂອງສິ່ງອຳນວຍຄວາມສະດວກດ້ານ        </a:t>
                      </a:r>
                    </a:p>
                    <a:p>
                      <a:pPr>
                        <a:spcAft>
                          <a:spcPts val="0"/>
                        </a:spcAft>
                      </a:pPr>
                      <a:r>
                        <a:rPr lang="en-US" sz="1600">
                          <a:effectLst/>
                          <a:latin typeface="Phetsarath OT" panose="02000500000000020004" pitchFamily="2" charset="0"/>
                          <a:cs typeface="Phetsarath OT" panose="02000500000000020004" pitchFamily="2" charset="0"/>
                        </a:rPr>
                        <a:t>    ສາທາລະນະສຸກ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ຄ. ມາດຕາການຫຼຸດຜ່ອນໄພພິບັດ(ລະບຸລະອຽດ)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ງ. ອື່ນ (ລະບຸລະອຽດ)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ລວມຍອດ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0"/>
            <a:ext cx="8229600" cy="1143000"/>
          </a:xfrm>
        </p:spPr>
        <p:txBody>
          <a:bodyPr/>
          <a:lstStyle/>
          <a:p>
            <a:r>
              <a:rPr lang="en-PH" altLang="en-US" sz="2800" b="1" dirty="0" err="1" smtClean="0">
                <a:solidFill>
                  <a:schemeClr val="accent2"/>
                </a:solidFill>
                <a:latin typeface="Phetsarath OT" panose="02000500000000000000" pitchFamily="2" charset="0"/>
                <a:cs typeface="Phetsarath OT" panose="02000500000000000000" pitchFamily="2" charset="0"/>
              </a:rPr>
              <a:t>ສັງລວມຄວາມຕ້ອງການຟື້ນຟູແລະກໍ່ສ້າງຄືນໃໝ</a:t>
            </a:r>
            <a:r>
              <a:rPr lang="en-PH" altLang="en-US" sz="2800" b="1" dirty="0" smtClean="0">
                <a:solidFill>
                  <a:schemeClr val="accent2"/>
                </a:solidFill>
                <a:latin typeface="Phetsarath OT" panose="02000500000000000000" pitchFamily="2" charset="0"/>
                <a:cs typeface="Phetsarath OT" panose="02000500000000000000" pitchFamily="2" charset="0"/>
              </a:rPr>
              <a:t>່</a:t>
            </a:r>
            <a:br>
              <a:rPr lang="en-PH" altLang="en-US" sz="2800" b="1" dirty="0" smtClean="0">
                <a:solidFill>
                  <a:schemeClr val="accent2"/>
                </a:solidFill>
                <a:latin typeface="Phetsarath OT" panose="02000500000000000000" pitchFamily="2" charset="0"/>
                <a:cs typeface="Phetsarath OT" panose="02000500000000000000" pitchFamily="2" charset="0"/>
              </a:rPr>
            </a:br>
            <a:r>
              <a:rPr lang="en-PH" altLang="en-US" sz="2000" dirty="0" smtClean="0">
                <a:solidFill>
                  <a:schemeClr val="accent2"/>
                </a:solidFill>
                <a:latin typeface="Phetsarath OT" panose="02000500000000000000" pitchFamily="2" charset="0"/>
                <a:cs typeface="Phetsarath OT" panose="02000500000000000000" pitchFamily="2" charset="0"/>
              </a:rPr>
              <a:t>Summary </a:t>
            </a:r>
            <a:r>
              <a:rPr lang="en-PH" altLang="en-US" sz="2000" dirty="0">
                <a:solidFill>
                  <a:schemeClr val="accent2"/>
                </a:solidFill>
                <a:latin typeface="Phetsarath OT" panose="02000500000000000000" pitchFamily="2" charset="0"/>
                <a:cs typeface="Phetsarath OT" panose="02000500000000000000" pitchFamily="2" charset="0"/>
              </a:rPr>
              <a:t>of Recovery and Reconstruction </a:t>
            </a:r>
            <a:r>
              <a:rPr lang="en-PH" altLang="en-US" sz="2000" dirty="0" smtClean="0">
                <a:solidFill>
                  <a:schemeClr val="accent2"/>
                </a:solidFill>
                <a:latin typeface="Phetsarath OT" panose="02000500000000000000" pitchFamily="2" charset="0"/>
                <a:cs typeface="Phetsarath OT" panose="02000500000000000000" pitchFamily="2" charset="0"/>
              </a:rPr>
              <a:t>Needs</a:t>
            </a:r>
            <a:endParaRPr lang="en-US" sz="28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200" b="1" dirty="0" err="1" smtClean="0">
                <a:latin typeface="Phetsarath OT" panose="02000500000000000000" pitchFamily="2" charset="0"/>
                <a:cs typeface="Phetsarath OT" panose="02000500000000000000" pitchFamily="2" charset="0"/>
              </a:rPr>
              <a:t>ຂະແໜງການສືກສາ</a:t>
            </a:r>
            <a:r>
              <a:rPr lang="en-US" sz="3200" b="1" dirty="0" smtClean="0">
                <a:latin typeface="Phetsarath OT" panose="02000500000000000000" pitchFamily="2" charset="0"/>
                <a:cs typeface="Phetsarath OT" panose="02000500000000000000" pitchFamily="2" charset="0"/>
              </a:rPr>
              <a:t/>
            </a:r>
            <a:br>
              <a:rPr lang="en-US" sz="3200" b="1" dirty="0" smtClean="0">
                <a:latin typeface="Phetsarath OT" panose="02000500000000000000" pitchFamily="2" charset="0"/>
                <a:cs typeface="Phetsarath OT" panose="02000500000000000000" pitchFamily="2" charset="0"/>
              </a:rPr>
            </a:br>
            <a:r>
              <a:rPr lang="en-US" sz="2000" dirty="0" smtClean="0">
                <a:solidFill>
                  <a:srgbClr val="FF0000"/>
                </a:solidFill>
                <a:latin typeface="Phetsarath OT" panose="02000500000000000000" pitchFamily="2" charset="0"/>
                <a:cs typeface="Phetsarath OT" panose="02000500000000000000" pitchFamily="2" charset="0"/>
              </a:rPr>
              <a:t>Education Sector</a:t>
            </a:r>
            <a:endParaRPr lang="en-US" sz="3200" dirty="0">
              <a:solidFill>
                <a:srgbClr val="FF0000"/>
              </a:solidFill>
              <a:latin typeface="Phetsarath OT" panose="02000500000000000000" pitchFamily="2" charset="0"/>
              <a:cs typeface="Phetsarath OT" panose="02000500000000000000" pitchFamily="2" charset="0"/>
            </a:endParaRPr>
          </a:p>
        </p:txBody>
      </p:sp>
      <p:sp>
        <p:nvSpPr>
          <p:cNvPr id="4" name="Content Placeholder 3"/>
          <p:cNvSpPr>
            <a:spLocks noGrp="1"/>
          </p:cNvSpPr>
          <p:nvPr>
            <p:ph sz="half" idx="1"/>
          </p:nvPr>
        </p:nvSpPr>
        <p:spPr>
          <a:xfrm>
            <a:off x="228600" y="1066800"/>
            <a:ext cx="5410200" cy="5486400"/>
          </a:xfrm>
        </p:spPr>
        <p:txBody>
          <a:bodyPr/>
          <a:lstStyle/>
          <a:p>
            <a:pPr>
              <a:buNone/>
            </a:pPr>
            <a:r>
              <a:rPr lang="en-US" sz="2000" b="1" dirty="0" err="1" smtClean="0">
                <a:solidFill>
                  <a:schemeClr val="accent2">
                    <a:lumMod val="75000"/>
                  </a:schemeClr>
                </a:solidFill>
                <a:latin typeface="Phetsarath OT" panose="02000500000000000000" pitchFamily="2" charset="0"/>
                <a:cs typeface="Phetsarath OT" panose="02000500000000000000" pitchFamily="2" charset="0"/>
              </a:rPr>
              <a:t>ຄວາມເສຍຫາຍ</a:t>
            </a:r>
            <a:endParaRPr lang="en-US" sz="2000" b="1" dirty="0" smtClean="0">
              <a:solidFill>
                <a:schemeClr val="accent2">
                  <a:lumMod val="75000"/>
                </a:schemeClr>
              </a:solidFill>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ໂຄງ</a:t>
            </a:r>
            <a:r>
              <a:rPr lang="en-US" sz="1600" dirty="0" err="1" smtClean="0">
                <a:latin typeface="Phetsarath OT" panose="02000500000000000000" pitchFamily="2" charset="0"/>
                <a:cs typeface="Phetsarath OT" panose="02000500000000000000" pitchFamily="2" charset="0"/>
              </a:rPr>
              <a:t>ສ້າງ</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ຫຼື</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ອາຄານ</a:t>
            </a:r>
            <a:endParaRPr lang="en-US" sz="1600"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ອຸປະກອນ</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ເຄື່ອງຕົກແຕ່ງ</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ແລະ</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ເຄື່ອງກົນຈັກ</a:t>
            </a:r>
            <a:endParaRPr lang="en-US" sz="1600"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ອຸປະກອນການສຶກສາ</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ແລະ</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ເຄື່ອງໃຊ້ຫ້ອງການ</a:t>
            </a:r>
            <a:endParaRPr lang="en-US" sz="1600" dirty="0" smtClean="0">
              <a:latin typeface="Phetsarath OT" panose="02000500000000000000" pitchFamily="2" charset="0"/>
              <a:cs typeface="Phetsarath OT" panose="02000500000000000000" pitchFamily="2" charset="0"/>
            </a:endParaRPr>
          </a:p>
          <a:p>
            <a:endParaRPr lang="en-US" sz="900" b="1" dirty="0" smtClean="0">
              <a:latin typeface="Phetsarath OT" panose="02000500000000000000" pitchFamily="2" charset="0"/>
              <a:cs typeface="Phetsarath OT" panose="02000500000000000000" pitchFamily="2" charset="0"/>
            </a:endParaRPr>
          </a:p>
          <a:p>
            <a:pPr>
              <a:buNone/>
            </a:pPr>
            <a:r>
              <a:rPr lang="en-US" sz="2000" b="1" dirty="0" err="1" smtClean="0">
                <a:solidFill>
                  <a:srgbClr val="C00000"/>
                </a:solidFill>
                <a:latin typeface="Phetsarath OT" panose="02000500000000000000" pitchFamily="2" charset="0"/>
                <a:cs typeface="Phetsarath OT" panose="02000500000000000000" pitchFamily="2" charset="0"/>
              </a:rPr>
              <a:t>ການສູນເສຍ</a:t>
            </a:r>
            <a:endParaRPr lang="en-US" sz="2000" b="1" dirty="0" smtClean="0">
              <a:solidFill>
                <a:srgbClr val="C00000"/>
              </a:solidFill>
              <a:latin typeface="Phetsarath OT" panose="02000500000000000000" pitchFamily="2" charset="0"/>
              <a:cs typeface="Phetsarath OT" panose="02000500000000000000" pitchFamily="2" charset="0"/>
            </a:endParaRPr>
          </a:p>
          <a:p>
            <a:r>
              <a:rPr lang="en-US" sz="1600" b="1" dirty="0" err="1" smtClean="0">
                <a:latin typeface="Phetsarath OT" panose="02000500000000000000" pitchFamily="2" charset="0"/>
                <a:cs typeface="Phetsarath OT" panose="02000500000000000000" pitchFamily="2" charset="0"/>
              </a:rPr>
              <a:t>ຄ່າອາຄານ</a:t>
            </a:r>
            <a:r>
              <a:rPr lang="en-US" sz="1600" b="1" dirty="0" err="1" smtClean="0">
                <a:latin typeface="Phetsarath OT" panose="02000500000000000000" pitchFamily="2" charset="0"/>
                <a:cs typeface="Phetsarath OT" panose="02000500000000000000" pitchFamily="2" charset="0"/>
              </a:rPr>
              <a:t>ຮຽນຊົ່ວຄາວ</a:t>
            </a:r>
            <a:endParaRPr lang="en-US" sz="1600" b="1" dirty="0" smtClean="0">
              <a:latin typeface="Phetsarath OT" panose="02000500000000000000" pitchFamily="2" charset="0"/>
              <a:cs typeface="Phetsarath OT" panose="02000500000000000000" pitchFamily="2" charset="0"/>
            </a:endParaRPr>
          </a:p>
          <a:p>
            <a:r>
              <a:rPr lang="en-US" sz="1600" b="1" dirty="0" err="1" smtClean="0">
                <a:latin typeface="Phetsarath OT" panose="02000500000000000000" pitchFamily="2" charset="0"/>
                <a:cs typeface="Phetsarath OT" panose="02000500000000000000" pitchFamily="2" charset="0"/>
              </a:rPr>
              <a:t>ຄ່າສ້ອມແປງ</a:t>
            </a:r>
            <a:r>
              <a:rPr lang="en-US" sz="1600" b="1" dirty="0" err="1" smtClean="0">
                <a:latin typeface="Phetsarath OT" panose="02000500000000000000" pitchFamily="2" charset="0"/>
                <a:cs typeface="Phetsarath OT" panose="02000500000000000000" pitchFamily="2" charset="0"/>
              </a:rPr>
              <a:t>ໂຮງຮຽນສຸກເສີນເພື່ອໃຊ້ເປັນສະຖານທີ່ພັກເຊົາຊົ່ວຄາວ</a:t>
            </a:r>
            <a:endParaRPr lang="en-US" sz="1600" b="1" dirty="0" smtClean="0">
              <a:latin typeface="Phetsarath OT" panose="02000500000000000000" pitchFamily="2" charset="0"/>
              <a:cs typeface="Phetsarath OT" panose="02000500000000000000" pitchFamily="2" charset="0"/>
            </a:endParaRPr>
          </a:p>
          <a:p>
            <a:r>
              <a:rPr lang="en-US" sz="1600" b="1" dirty="0" err="1" smtClean="0">
                <a:latin typeface="Phetsarath OT" panose="02000500000000000000" pitchFamily="2" charset="0"/>
                <a:cs typeface="Phetsarath OT" panose="02000500000000000000" pitchFamily="2" charset="0"/>
              </a:rPr>
              <a:t>ຄ່າການ</a:t>
            </a:r>
            <a:r>
              <a:rPr lang="en-US" sz="1600" b="1" dirty="0" err="1" smtClean="0">
                <a:latin typeface="Phetsarath OT" panose="02000500000000000000" pitchFamily="2" charset="0"/>
                <a:cs typeface="Phetsarath OT" panose="02000500000000000000" pitchFamily="2" charset="0"/>
              </a:rPr>
              <a:t>ສຶກສາສູງ</a:t>
            </a:r>
            <a:r>
              <a:rPr lang="en-US" sz="1600" b="1" dirty="0" err="1" smtClean="0">
                <a:latin typeface="Phetsarath OT" panose="02000500000000000000" pitchFamily="2" charset="0"/>
                <a:cs typeface="Phetsarath OT" panose="02000500000000000000" pitchFamily="2" charset="0"/>
              </a:rPr>
              <a:t>ຂື້ນ</a:t>
            </a:r>
            <a:r>
              <a:rPr lang="en-US" sz="1600" b="1" dirty="0" smtClean="0">
                <a:latin typeface="Phetsarath OT" panose="02000500000000000000" pitchFamily="2" charset="0"/>
                <a:cs typeface="Phetsarath OT" panose="02000500000000000000" pitchFamily="2" charset="0"/>
              </a:rPr>
              <a:t>:</a:t>
            </a:r>
            <a:endParaRPr lang="en-US" sz="1600" b="1"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ການແກ່ຍາວເວລາຮຽນ</a:t>
            </a:r>
            <a:endParaRPr lang="en-US" sz="1600"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ການໃຊ້ຈ່າຍເພີ່ມ</a:t>
            </a:r>
            <a:r>
              <a:rPr lang="en-US" sz="1600" dirty="0" err="1" smtClean="0">
                <a:latin typeface="Phetsarath OT" panose="02000500000000000000" pitchFamily="2" charset="0"/>
                <a:cs typeface="Phetsarath OT" panose="02000500000000000000" pitchFamily="2" charset="0"/>
              </a:rPr>
              <a:t>ເຕີມຖ້າຫາກຈ້າງຄູສອນເພີ່ມ</a:t>
            </a:r>
            <a:endParaRPr lang="en-US" sz="1600"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ການຈ່າຍລ່ວງເວລາ</a:t>
            </a:r>
            <a:endParaRPr lang="en-US" sz="1600"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ການລ້ຽງດູແລະການອຸດໜ</a:t>
            </a:r>
            <a:r>
              <a:rPr lang="en-US" sz="1600" dirty="0" err="1" smtClean="0">
                <a:latin typeface="Phetsarath OT" panose="02000500000000000000" pitchFamily="2" charset="0"/>
                <a:cs typeface="Phetsarath OT" panose="02000500000000000000" pitchFamily="2" charset="0"/>
              </a:rPr>
              <a:t>ູນຄ່າເດີນທາງ</a:t>
            </a:r>
            <a:r>
              <a:rPr lang="en-US" sz="1600" dirty="0" err="1" smtClean="0">
                <a:latin typeface="Phetsarath OT" panose="02000500000000000000" pitchFamily="2" charset="0"/>
                <a:cs typeface="Phetsarath OT" panose="02000500000000000000" pitchFamily="2" charset="0"/>
              </a:rPr>
              <a:t>ຂອງນັກຮຽນແລະຄູສອນ</a:t>
            </a:r>
            <a:endParaRPr lang="en-US" sz="1600" dirty="0" smtClean="0">
              <a:latin typeface="Phetsarath OT" panose="02000500000000000000" pitchFamily="2" charset="0"/>
              <a:cs typeface="Phetsarath OT" panose="02000500000000000000" pitchFamily="2" charset="0"/>
            </a:endParaRPr>
          </a:p>
          <a:p>
            <a:pPr lvl="1"/>
            <a:r>
              <a:rPr lang="en-US" sz="1600" dirty="0" err="1" smtClean="0">
                <a:latin typeface="Phetsarath OT" panose="02000500000000000000" pitchFamily="2" charset="0"/>
                <a:cs typeface="Phetsarath OT" panose="02000500000000000000" pitchFamily="2" charset="0"/>
              </a:rPr>
              <a:t>ຄ່າກະແສໄຟຟ້າເພີ່ມສູງຂື້ນຈາກການນຳໃຊ້ເຄື່ອງກຳເນີດໄຟຟ້າ</a:t>
            </a:r>
            <a:r>
              <a:rPr lang="en-US" sz="1600" dirty="0" smtClean="0">
                <a:latin typeface="Phetsarath OT" panose="02000500000000000000" pitchFamily="2" charset="0"/>
                <a:cs typeface="Phetsarath OT" panose="02000500000000000000" pitchFamily="2" charset="0"/>
              </a:rPr>
              <a:t>, </a:t>
            </a:r>
            <a:r>
              <a:rPr lang="en-US" sz="1600" dirty="0" err="1" smtClean="0">
                <a:latin typeface="Phetsarath OT" panose="02000500000000000000" pitchFamily="2" charset="0"/>
                <a:cs typeface="Phetsarath OT" panose="02000500000000000000" pitchFamily="2" charset="0"/>
              </a:rPr>
              <a:t>ຄ່ານ້ຳເພີ່ມສູງຂື້ນ,ອື່ນ</a:t>
            </a:r>
            <a:r>
              <a:rPr lang="en-US" sz="1600" dirty="0" smtClean="0">
                <a:latin typeface="Phetsarath OT" panose="02000500000000000000" pitchFamily="2" charset="0"/>
                <a:cs typeface="Phetsarath OT" panose="02000500000000000000" pitchFamily="2" charset="0"/>
              </a:rPr>
              <a:t>ໆ</a:t>
            </a:r>
          </a:p>
          <a:p>
            <a:r>
              <a:rPr lang="en-US" sz="1600" b="1" dirty="0" err="1" smtClean="0">
                <a:latin typeface="Phetsarath OT" panose="02000500000000000000" pitchFamily="2" charset="0"/>
                <a:cs typeface="Phetsarath OT" panose="02000500000000000000" pitchFamily="2" charset="0"/>
              </a:rPr>
              <a:t>ການສູນເສຍ</a:t>
            </a:r>
            <a:r>
              <a:rPr lang="en-US" sz="1600" b="1" dirty="0" err="1" smtClean="0">
                <a:latin typeface="Phetsarath OT" panose="02000500000000000000" pitchFamily="2" charset="0"/>
                <a:cs typeface="Phetsarath OT" panose="02000500000000000000" pitchFamily="2" charset="0"/>
              </a:rPr>
              <a:t>ເນື່ອງຈາກ</a:t>
            </a:r>
            <a:r>
              <a:rPr lang="en-US" sz="1600" b="1" dirty="0" err="1" smtClean="0">
                <a:latin typeface="Phetsarath OT" panose="02000500000000000000" pitchFamily="2" charset="0"/>
                <a:cs typeface="Phetsarath OT" panose="02000500000000000000" pitchFamily="2" charset="0"/>
              </a:rPr>
              <a:t>ລາຍຮັບຫຼຸດລົງ</a:t>
            </a:r>
            <a:endParaRPr lang="en-US" sz="1600" b="1" dirty="0" smtClean="0">
              <a:latin typeface="Phetsarath OT" panose="02000500000000000000" pitchFamily="2" charset="0"/>
              <a:cs typeface="Phetsarath OT" panose="02000500000000000000" pitchFamily="2" charset="0"/>
            </a:endParaRPr>
          </a:p>
          <a:p>
            <a:r>
              <a:rPr lang="en-US" sz="1600" b="1" dirty="0" err="1" smtClean="0">
                <a:latin typeface="Phetsarath OT" panose="02000500000000000000" pitchFamily="2" charset="0"/>
                <a:cs typeface="Phetsarath OT" panose="02000500000000000000" pitchFamily="2" charset="0"/>
              </a:rPr>
              <a:t>ການສູນເສຍອື່ນໆເຊັ່ນ</a:t>
            </a:r>
            <a:r>
              <a:rPr lang="en-US" sz="1600" b="1" dirty="0" err="1" smtClean="0">
                <a:latin typeface="Phetsarath OT" panose="02000500000000000000" pitchFamily="2" charset="0"/>
                <a:cs typeface="Phetsarath OT" panose="02000500000000000000" pitchFamily="2" charset="0"/>
              </a:rPr>
              <a:t>ວ່າການທັບມ້າງ</a:t>
            </a:r>
            <a:r>
              <a:rPr lang="en-US" sz="1600" b="1" dirty="0" smtClean="0">
                <a:latin typeface="Phetsarath OT" panose="02000500000000000000" pitchFamily="2" charset="0"/>
                <a:cs typeface="Phetsarath OT" panose="02000500000000000000" pitchFamily="2" charset="0"/>
              </a:rPr>
              <a:t> </a:t>
            </a:r>
            <a:r>
              <a:rPr lang="en-US" sz="1600" b="1" dirty="0" err="1" smtClean="0">
                <a:latin typeface="Phetsarath OT" panose="02000500000000000000" pitchFamily="2" charset="0"/>
                <a:cs typeface="Phetsarath OT" panose="02000500000000000000" pitchFamily="2" charset="0"/>
              </a:rPr>
              <a:t>ແລະ</a:t>
            </a:r>
            <a:r>
              <a:rPr lang="en-US" sz="1600" b="1" dirty="0" smtClean="0">
                <a:latin typeface="Phetsarath OT" panose="02000500000000000000" pitchFamily="2" charset="0"/>
                <a:cs typeface="Phetsarath OT" panose="02000500000000000000" pitchFamily="2" charset="0"/>
              </a:rPr>
              <a:t> </a:t>
            </a:r>
            <a:r>
              <a:rPr lang="en-US" sz="1600" b="1" dirty="0" err="1" smtClean="0">
                <a:latin typeface="Phetsarath OT" panose="02000500000000000000" pitchFamily="2" charset="0"/>
                <a:cs typeface="Phetsarath OT" panose="02000500000000000000" pitchFamily="2" charset="0"/>
              </a:rPr>
              <a:t>ອະນາໄມ</a:t>
            </a:r>
            <a:endParaRPr lang="en-US" sz="1600" b="1" dirty="0">
              <a:latin typeface="Phetsarath OT" panose="02000500000000000000" pitchFamily="2" charset="0"/>
              <a:cs typeface="Phetsarath OT" panose="02000500000000000000" pitchFamily="2" charset="0"/>
            </a:endParaRPr>
          </a:p>
        </p:txBody>
      </p:sp>
      <p:sp>
        <p:nvSpPr>
          <p:cNvPr id="6" name="Content Placeholder 5"/>
          <p:cNvSpPr>
            <a:spLocks noGrp="1"/>
          </p:cNvSpPr>
          <p:nvPr>
            <p:ph sz="half" idx="2"/>
          </p:nvPr>
        </p:nvSpPr>
        <p:spPr>
          <a:xfrm>
            <a:off x="5562600" y="1219200"/>
            <a:ext cx="3429000" cy="4952998"/>
          </a:xfrm>
        </p:spPr>
        <p:txBody>
          <a:bodyPr/>
          <a:lstStyle/>
          <a:p>
            <a:pPr>
              <a:defRPr/>
            </a:pPr>
            <a:r>
              <a:rPr lang="en-US" sz="1200" b="1" u="sng" dirty="0">
                <a:solidFill>
                  <a:srgbClr val="FF0000"/>
                </a:solidFill>
                <a:latin typeface="Phetsarath OT" panose="02000500000000000000" pitchFamily="2" charset="0"/>
                <a:cs typeface="Phetsarath OT" panose="02000500000000000000" pitchFamily="2" charset="0"/>
              </a:rPr>
              <a:t>Damages</a:t>
            </a:r>
          </a:p>
          <a:p>
            <a:pPr lvl="1">
              <a:defRPr/>
            </a:pPr>
            <a:endParaRPr lang="en-US" sz="200" b="1" dirty="0">
              <a:latin typeface="Phetsarath OT" panose="02000500000000000000" pitchFamily="2" charset="0"/>
              <a:cs typeface="Phetsarath OT" panose="02000500000000000000" pitchFamily="2" charset="0"/>
            </a:endParaRPr>
          </a:p>
          <a:p>
            <a:pPr lvl="1">
              <a:defRPr/>
            </a:pPr>
            <a:r>
              <a:rPr lang="en-US" sz="1100" b="1" dirty="0">
                <a:latin typeface="Phetsarath OT" panose="02000500000000000000" pitchFamily="2" charset="0"/>
                <a:cs typeface="Phetsarath OT" panose="02000500000000000000" pitchFamily="2" charset="0"/>
              </a:rPr>
              <a:t>Structures or buildings. </a:t>
            </a:r>
            <a:endParaRPr lang="en-US" sz="1100" dirty="0">
              <a:latin typeface="Phetsarath OT" panose="02000500000000000000" pitchFamily="2" charset="0"/>
              <a:cs typeface="Phetsarath OT" panose="02000500000000000000" pitchFamily="2" charset="0"/>
            </a:endParaRPr>
          </a:p>
          <a:p>
            <a:pPr lvl="1">
              <a:defRPr/>
            </a:pPr>
            <a:r>
              <a:rPr lang="en-US" sz="1100" b="1" dirty="0">
                <a:latin typeface="Phetsarath OT" panose="02000500000000000000" pitchFamily="2" charset="0"/>
                <a:cs typeface="Phetsarath OT" panose="02000500000000000000" pitchFamily="2" charset="0"/>
              </a:rPr>
              <a:t>Equipment, furniture and other machinery.</a:t>
            </a:r>
            <a:r>
              <a:rPr lang="en-US" sz="1100" dirty="0">
                <a:latin typeface="Phetsarath OT" panose="02000500000000000000" pitchFamily="2" charset="0"/>
                <a:cs typeface="Phetsarath OT" panose="02000500000000000000" pitchFamily="2" charset="0"/>
              </a:rPr>
              <a:t> </a:t>
            </a:r>
          </a:p>
          <a:p>
            <a:pPr lvl="1">
              <a:defRPr/>
            </a:pPr>
            <a:r>
              <a:rPr lang="en-US" sz="1100" b="1" dirty="0">
                <a:latin typeface="Phetsarath OT" panose="02000500000000000000" pitchFamily="2" charset="0"/>
                <a:cs typeface="Phetsarath OT" panose="02000500000000000000" pitchFamily="2" charset="0"/>
              </a:rPr>
              <a:t>Educational materials and supplies</a:t>
            </a:r>
            <a:r>
              <a:rPr lang="en-US" sz="1100" dirty="0">
                <a:latin typeface="Phetsarath OT" panose="02000500000000000000" pitchFamily="2" charset="0"/>
                <a:cs typeface="Phetsarath OT" panose="02000500000000000000" pitchFamily="2" charset="0"/>
              </a:rPr>
              <a:t>. </a:t>
            </a:r>
          </a:p>
          <a:p>
            <a:pPr>
              <a:defRPr/>
            </a:pPr>
            <a:endParaRPr lang="en-US" sz="1200" b="1" dirty="0">
              <a:solidFill>
                <a:srgbClr val="FF0000"/>
              </a:solidFill>
              <a:latin typeface="Phetsarath OT" panose="02000500000000000000" pitchFamily="2" charset="0"/>
              <a:cs typeface="Phetsarath OT" panose="02000500000000000000" pitchFamily="2" charset="0"/>
            </a:endParaRPr>
          </a:p>
          <a:p>
            <a:pPr>
              <a:defRPr/>
            </a:pPr>
            <a:r>
              <a:rPr lang="en-US" sz="1200" b="1" dirty="0">
                <a:solidFill>
                  <a:srgbClr val="FF0000"/>
                </a:solidFill>
                <a:latin typeface="Phetsarath OT" panose="02000500000000000000" pitchFamily="2" charset="0"/>
                <a:cs typeface="Phetsarath OT" panose="02000500000000000000" pitchFamily="2" charset="0"/>
              </a:rPr>
              <a:t>Losses</a:t>
            </a:r>
          </a:p>
          <a:p>
            <a:pPr marL="449263">
              <a:defRPr/>
            </a:pPr>
            <a:r>
              <a:rPr lang="en-US" sz="1200" b="1" dirty="0">
                <a:latin typeface="Phetsarath OT" panose="02000500000000000000" pitchFamily="2" charset="0"/>
                <a:cs typeface="Phetsarath OT" panose="02000500000000000000" pitchFamily="2" charset="0"/>
              </a:rPr>
              <a:t>Cost of temporary school buildings.</a:t>
            </a:r>
            <a:r>
              <a:rPr lang="en-US" sz="1200" dirty="0">
                <a:latin typeface="Phetsarath OT" panose="02000500000000000000" pitchFamily="2" charset="0"/>
                <a:cs typeface="Phetsarath OT" panose="02000500000000000000" pitchFamily="2" charset="0"/>
              </a:rPr>
              <a:t> </a:t>
            </a:r>
          </a:p>
          <a:p>
            <a:pPr marL="449263">
              <a:defRPr/>
            </a:pPr>
            <a:r>
              <a:rPr lang="en-US" sz="1200" b="1" dirty="0">
                <a:latin typeface="Phetsarath OT" panose="02000500000000000000" pitchFamily="2" charset="0"/>
                <a:cs typeface="Phetsarath OT" panose="02000500000000000000" pitchFamily="2" charset="0"/>
              </a:rPr>
              <a:t>Cost of urgent repairs of schools to be used as emergency shelter. </a:t>
            </a:r>
            <a:endParaRPr lang="en-US" sz="1200" dirty="0">
              <a:latin typeface="Phetsarath OT" panose="02000500000000000000" pitchFamily="2" charset="0"/>
              <a:cs typeface="Phetsarath OT" panose="02000500000000000000" pitchFamily="2" charset="0"/>
            </a:endParaRPr>
          </a:p>
          <a:p>
            <a:pPr marL="449263">
              <a:defRPr/>
            </a:pPr>
            <a:r>
              <a:rPr lang="en-US" sz="1200" b="1" dirty="0">
                <a:latin typeface="Phetsarath OT" panose="02000500000000000000" pitchFamily="2" charset="0"/>
                <a:cs typeface="Phetsarath OT" panose="02000500000000000000" pitchFamily="2" charset="0"/>
              </a:rPr>
              <a:t>Higher costs of education</a:t>
            </a:r>
            <a:r>
              <a:rPr lang="en-US" sz="1200" dirty="0">
                <a:latin typeface="Phetsarath OT" panose="02000500000000000000" pitchFamily="2" charset="0"/>
                <a:cs typeface="Phetsarath OT" panose="02000500000000000000" pitchFamily="2" charset="0"/>
              </a:rPr>
              <a:t>. </a:t>
            </a:r>
          </a:p>
          <a:p>
            <a:pPr marL="711200">
              <a:defRPr/>
            </a:pPr>
            <a:r>
              <a:rPr lang="en-US" sz="1200" dirty="0">
                <a:latin typeface="Phetsarath OT" panose="02000500000000000000" pitchFamily="2" charset="0"/>
                <a:cs typeface="Phetsarath OT" panose="02000500000000000000" pitchFamily="2" charset="0"/>
              </a:rPr>
              <a:t>Extension of classes over a period of time </a:t>
            </a:r>
          </a:p>
          <a:p>
            <a:pPr marL="711200">
              <a:defRPr/>
            </a:pPr>
            <a:r>
              <a:rPr lang="en-US" sz="1200" dirty="0">
                <a:latin typeface="Phetsarath OT" panose="02000500000000000000" pitchFamily="2" charset="0"/>
                <a:cs typeface="Phetsarath OT" panose="02000500000000000000" pitchFamily="2" charset="0"/>
              </a:rPr>
              <a:t>Additional expenses like cost of training if new teachers will be hired</a:t>
            </a:r>
          </a:p>
          <a:p>
            <a:pPr marL="711200">
              <a:defRPr/>
            </a:pPr>
            <a:r>
              <a:rPr lang="en-US" sz="1200" dirty="0">
                <a:latin typeface="Phetsarath OT" panose="02000500000000000000" pitchFamily="2" charset="0"/>
                <a:cs typeface="Phetsarath OT" panose="02000500000000000000" pitchFamily="2" charset="0"/>
              </a:rPr>
              <a:t>Overtime payment, etc.</a:t>
            </a:r>
          </a:p>
          <a:p>
            <a:pPr marL="711200">
              <a:defRPr/>
            </a:pPr>
            <a:r>
              <a:rPr lang="en-US" sz="1200" dirty="0">
                <a:latin typeface="Phetsarath OT" panose="02000500000000000000" pitchFamily="2" charset="0"/>
                <a:cs typeface="Phetsarath OT" panose="02000500000000000000" pitchFamily="2" charset="0"/>
              </a:rPr>
              <a:t>Supplemental feeding and subsidy on transportation costs of students and teachers</a:t>
            </a:r>
          </a:p>
          <a:p>
            <a:pPr marL="711200">
              <a:defRPr/>
            </a:pPr>
            <a:r>
              <a:rPr lang="en-US" sz="1200" dirty="0">
                <a:latin typeface="Phetsarath OT" panose="02000500000000000000" pitchFamily="2" charset="0"/>
                <a:cs typeface="Phetsarath OT" panose="02000500000000000000" pitchFamily="2" charset="0"/>
              </a:rPr>
              <a:t>Higher electricity costs from the use of generator sets; higher cost of water supply; etc.</a:t>
            </a:r>
          </a:p>
          <a:p>
            <a:pPr marL="449263">
              <a:defRPr/>
            </a:pPr>
            <a:r>
              <a:rPr lang="en-US" sz="1200" b="1" dirty="0">
                <a:latin typeface="Phetsarath OT" panose="02000500000000000000" pitchFamily="2" charset="0"/>
                <a:cs typeface="Phetsarath OT" panose="02000500000000000000" pitchFamily="2" charset="0"/>
              </a:rPr>
              <a:t>Losses due to lower revenues.</a:t>
            </a:r>
            <a:r>
              <a:rPr lang="en-US" sz="1200" dirty="0">
                <a:latin typeface="Phetsarath OT" panose="02000500000000000000" pitchFamily="2" charset="0"/>
                <a:cs typeface="Phetsarath OT" panose="02000500000000000000" pitchFamily="2" charset="0"/>
              </a:rPr>
              <a:t> </a:t>
            </a:r>
          </a:p>
          <a:p>
            <a:pPr marL="449263">
              <a:defRPr/>
            </a:pPr>
            <a:r>
              <a:rPr lang="en-US" sz="1200" b="1" dirty="0">
                <a:latin typeface="Phetsarath OT" panose="02000500000000000000" pitchFamily="2" charset="0"/>
                <a:cs typeface="Phetsarath OT" panose="02000500000000000000" pitchFamily="2" charset="0"/>
              </a:rPr>
              <a:t>Other losses such as demolition and cleanup costs.</a:t>
            </a:r>
            <a:r>
              <a:rPr lang="en-US" sz="1200" dirty="0">
                <a:latin typeface="Phetsarath OT" panose="02000500000000000000" pitchFamily="2" charset="0"/>
                <a:cs typeface="Phetsarath OT" panose="02000500000000000000" pitchFamily="2" charset="0"/>
              </a:rPr>
              <a:t> </a:t>
            </a:r>
          </a:p>
        </p:txBody>
      </p:sp>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398806"/>
            <a:ext cx="73152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ຂ້ມູນພື້ນຖານຂອງສິ່ງອຳນວຍຄວາມສະດວກດ້ານການສຶກສາທິການ</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ກິລາຂອງບັນດາ</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ເມືອງ</a:t>
            </a:r>
            <a:r>
              <a:rPr lang="en-US" sz="1400" b="1" dirty="0" err="1" smtClean="0">
                <a:latin typeface="Phetsarath OT" panose="02000500000000000000" pitchFamily="2" charset="0"/>
                <a:cs typeface="Phetsarath OT" panose="02000500000000000000" pitchFamily="2" charset="0"/>
              </a:rPr>
              <a:t>ຕ່າງ</a:t>
            </a:r>
            <a:r>
              <a:rPr lang="en-US" sz="1400" b="1" dirty="0" smtClean="0">
                <a:latin typeface="Phetsarath OT" panose="02000500000000000000" pitchFamily="2" charset="0"/>
                <a:cs typeface="Phetsarath OT" panose="02000500000000000000" pitchFamily="2" charset="0"/>
              </a:rPr>
              <a:t>ໆ</a:t>
            </a:r>
          </a:p>
          <a:p>
            <a:r>
              <a:rPr lang="en-US" sz="1400" b="1" dirty="0">
                <a:latin typeface="Phetsarath OT" panose="02000500000000000000" pitchFamily="2" charset="0"/>
                <a:cs typeface="Phetsarath OT" panose="02000500000000000000" pitchFamily="2" charset="0"/>
              </a:rPr>
              <a:t>Table 1. Baseline information of educational facilities in </a:t>
            </a:r>
            <a:r>
              <a:rPr lang="en-US" sz="1400" b="1" dirty="0" smtClean="0">
                <a:latin typeface="Phetsarath OT" panose="02000500000000000000" pitchFamily="2" charset="0"/>
                <a:cs typeface="Phetsarath OT" panose="02000500000000000000" pitchFamily="2" charset="0"/>
              </a:rPr>
              <a:t>districts</a:t>
            </a:r>
            <a:endParaRPr lang="en-US" sz="1400" dirty="0">
              <a:latin typeface="Phetsarath OT" panose="02000500000000000000" pitchFamily="2" charset="0"/>
              <a:cs typeface="Phetsarath OT" panose="02000500000000000000" pitchFamily="2" charset="0"/>
            </a:endParaRPr>
          </a:p>
        </p:txBody>
      </p:sp>
      <p:sp>
        <p:nvSpPr>
          <p:cNvPr id="3" name="Title 2"/>
          <p:cNvSpPr>
            <a:spLocks noGrp="1"/>
          </p:cNvSpPr>
          <p:nvPr>
            <p:ph type="title"/>
          </p:nvPr>
        </p:nvSpPr>
        <p:spPr/>
        <p:txBody>
          <a:bodyPr/>
          <a:lstStyle/>
          <a:p>
            <a:r>
              <a:rPr lang="en-PH" altLang="en-US" sz="3600" b="1" dirty="0" err="1" smtClean="0">
                <a:solidFill>
                  <a:schemeClr val="accent2"/>
                </a:solidFill>
                <a:latin typeface="Phetsarath OT" panose="02000500000000000000" pitchFamily="2" charset="0"/>
                <a:cs typeface="Phetsarath OT" panose="02000500000000000000" pitchFamily="2" charset="0"/>
              </a:rPr>
              <a:t>ຂໍ້ມູນພື້ນຖານ</a:t>
            </a:r>
            <a:r>
              <a:rPr lang="en-PH" altLang="en-US" sz="3600" b="1" dirty="0" smtClean="0">
                <a:solidFill>
                  <a:schemeClr val="accent2"/>
                </a:solidFill>
                <a:latin typeface="Phetsarath OT" panose="02000500000000000000" pitchFamily="2" charset="0"/>
                <a:cs typeface="Phetsarath OT" panose="02000500000000000000" pitchFamily="2" charset="0"/>
              </a:rPr>
              <a:t/>
            </a:r>
            <a:br>
              <a:rPr lang="en-PH" altLang="en-US" sz="3600" b="1" dirty="0" smtClean="0">
                <a:solidFill>
                  <a:schemeClr val="accent2"/>
                </a:solidFill>
                <a:latin typeface="Phetsarath OT" panose="02000500000000000000" pitchFamily="2" charset="0"/>
                <a:cs typeface="Phetsarath OT" panose="02000500000000000000" pitchFamily="2" charset="0"/>
              </a:rPr>
            </a:br>
            <a:r>
              <a:rPr lang="en-PH" altLang="en-US" sz="3600" b="1" dirty="0" smtClean="0">
                <a:solidFill>
                  <a:schemeClr val="accent2"/>
                </a:solidFill>
                <a:latin typeface="Phetsarath OT" panose="02000500000000000000" pitchFamily="2" charset="0"/>
                <a:cs typeface="Phetsarath OT" panose="02000500000000000000" pitchFamily="2" charset="0"/>
              </a:rPr>
              <a:t>Baseline Information</a:t>
            </a:r>
            <a:endParaRPr lang="en-US" sz="3600" dirty="0">
              <a:solidFill>
                <a:schemeClr val="accent2"/>
              </a:solidFill>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465669024"/>
              </p:ext>
            </p:extLst>
          </p:nvPr>
        </p:nvGraphicFramePr>
        <p:xfrm>
          <a:off x="457200" y="2667000"/>
          <a:ext cx="8229599" cy="2682240"/>
        </p:xfrm>
        <a:graphic>
          <a:graphicData uri="http://schemas.openxmlformats.org/drawingml/2006/table">
            <a:tbl>
              <a:tblPr firstRow="1" firstCol="1" bandRow="1" bandCol="1"/>
              <a:tblGrid>
                <a:gridCol w="2510028"/>
                <a:gridCol w="850941"/>
                <a:gridCol w="928299"/>
                <a:gridCol w="1007303"/>
                <a:gridCol w="773582"/>
                <a:gridCol w="773582"/>
                <a:gridCol w="773582"/>
                <a:gridCol w="612282"/>
              </a:tblGrid>
              <a:tr h="0">
                <a:tc gridSpan="8">
                  <a:txBody>
                    <a:bodyPr/>
                    <a:lstStyle/>
                    <a:p>
                      <a:pPr algn="just"/>
                      <a:r>
                        <a:rPr lang="en-US" sz="1600">
                          <a:effectLst/>
                          <a:latin typeface="Phetsarath OT" panose="02000500000000020004" pitchFamily="2" charset="0"/>
                          <a:cs typeface="Phetsarath OT" panose="02000500000000020004" pitchFamily="2" charset="0"/>
                        </a:rPr>
                        <a:t>ຊື່ເມືອງ: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ctr"/>
                      <a:r>
                        <a:rPr lang="en-US" sz="1600">
                          <a:effectLst/>
                          <a:latin typeface="Phetsarath OT" panose="02000500000000020004" pitchFamily="2" charset="0"/>
                          <a:cs typeface="Phetsarath OT" panose="02000500000000020004" pitchFamily="2" charset="0"/>
                        </a:rPr>
                        <a:t>ປະເພດສິ່ງອຳນວຍຄວາມສະດວກ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600">
                          <a:effectLst/>
                          <a:latin typeface="Phetsarath OT" panose="02000500000000020004" pitchFamily="2" charset="0"/>
                          <a:cs typeface="Phetsarath OT" panose="02000500000000020004" pitchFamily="2" charset="0"/>
                        </a:rPr>
                        <a:t>ຈຳນວນ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3">
                  <a:txBody>
                    <a:bodyPr/>
                    <a:lstStyle/>
                    <a:p>
                      <a:pPr algn="ctr"/>
                      <a:r>
                        <a:rPr lang="en-US" sz="1600">
                          <a:effectLst/>
                          <a:latin typeface="Phetsarath OT" panose="02000500000000020004" pitchFamily="2" charset="0"/>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r>
                        <a:rPr lang="en-US" sz="1600">
                          <a:effectLst/>
                          <a:latin typeface="Phetsarath OT" panose="02000500000000020004" pitchFamily="2" charset="0"/>
                          <a:cs typeface="Phetsarath OT" panose="02000500000000020004" pitchFamily="2" charset="0"/>
                        </a:rPr>
                        <a:t>ຈຳນວນນັກສຶກສາໂດຍສະເລ່ຍ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just"/>
                      <a:r>
                        <a:rPr lang="en-US" sz="1600">
                          <a:effectLst/>
                          <a:latin typeface="Phetsarath OT" panose="02000500000000020004" pitchFamily="2" charset="0"/>
                          <a:cs typeface="Phetsarath OT" panose="02000500000000020004" pitchFamily="2" charset="0"/>
                        </a:rPr>
                        <a:t>ສິ່ງອຳນວຍຄວາມສະດວກດ້ານການສຶກສາ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r>
                        <a:rPr lang="en-US" sz="16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r>
                        <a:rPr lang="en-US" sz="16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a:txBody>
                    <a:bodyPr/>
                    <a:lstStyle/>
                    <a:p>
                      <a:pPr algn="ctr"/>
                      <a:r>
                        <a:rPr lang="en-US" sz="16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6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sz="1600">
                          <a:effectLst/>
                          <a:latin typeface="Phetsarath OT" panose="02000500000000020004" pitchFamily="2" charset="0"/>
                          <a:cs typeface="Phetsarath OT" panose="02000500000000020004" pitchFamily="2" charset="0"/>
                        </a:rPr>
                        <a:t>ຊາຍ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ຍິງ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ຊາຍ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ຍິງ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r>
                        <a:rPr lang="en-US" sz="1600">
                          <a:effectLst/>
                          <a:latin typeface="Phetsarath OT" panose="02000500000000020004" pitchFamily="2" charset="0"/>
                          <a:cs typeface="Phetsarath OT" panose="02000500000000020004" pitchFamily="2" charset="0"/>
                        </a:rPr>
                        <a:t>ໂຮງຮຽນອະນຸບານ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Phetsarath OT" panose="02000500000000020004" pitchFamily="2" charset="0"/>
                          <a:cs typeface="Phetsarath OT" panose="02000500000000020004" pitchFamily="2" charset="0"/>
                        </a:rPr>
                        <a:t>ໂຮງຮຽນປະຖົມ</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Phetsarath OT" panose="02000500000000020004" pitchFamily="2" charset="0"/>
                          <a:cs typeface="Phetsarath OT" panose="02000500000000020004" pitchFamily="2" charset="0"/>
                        </a:rPr>
                        <a:t>ໂຮງຮຽນມັດທະຍົມ</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Phetsarath OT" panose="02000500000000020004" pitchFamily="2" charset="0"/>
                          <a:cs typeface="Phetsarath OT" panose="02000500000000020004" pitchFamily="2" charset="0"/>
                        </a:rPr>
                        <a:t>ມະຫາວິທະຍາໄລ</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Phetsarath OT" panose="02000500000000020004" pitchFamily="2" charset="0"/>
                          <a:cs typeface="Phetsarath OT" panose="02000500000000020004" pitchFamily="2" charset="0"/>
                        </a:rPr>
                        <a:t>ສະຖາບັນຝຶກອົບຮົມ</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Phetsarath OT" panose="02000500000000020004" pitchFamily="2" charset="0"/>
                          <a:cs typeface="Phetsarath OT" panose="02000500000000020004" pitchFamily="2" charset="0"/>
                        </a:rPr>
                        <a:t>ອື່ນໆ</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PH" altLang="en-US" sz="2400" b="1" dirty="0" err="1">
                <a:solidFill>
                  <a:schemeClr val="accent2"/>
                </a:solidFill>
                <a:latin typeface="Phetsarath OT" panose="02000500000000000000" pitchFamily="2" charset="0"/>
                <a:cs typeface="Phetsarath OT" panose="02000500000000000000" pitchFamily="2" charset="0"/>
              </a:rPr>
              <a:t>ຂໍ້ມູນພື້ນຖານ</a:t>
            </a:r>
            <a:r>
              <a:rPr lang="en-US" sz="2400" dirty="0" smtClean="0">
                <a:solidFill>
                  <a:schemeClr val="accent2"/>
                </a:solidFill>
                <a:latin typeface="Phetsarath OT" panose="02000500000000000000" pitchFamily="2" charset="0"/>
                <a:cs typeface="Phetsarath OT" panose="02000500000000000000" pitchFamily="2" charset="0"/>
              </a:rPr>
              <a:t/>
            </a:r>
            <a:br>
              <a:rPr lang="en-US" sz="2400" dirty="0" smtClean="0">
                <a:solidFill>
                  <a:schemeClr val="accent2"/>
                </a:solidFill>
                <a:latin typeface="Phetsarath OT" panose="02000500000000000000" pitchFamily="2" charset="0"/>
                <a:cs typeface="Phetsarath OT" panose="02000500000000000000" pitchFamily="2" charset="0"/>
              </a:rPr>
            </a:br>
            <a:r>
              <a:rPr lang="en-US" sz="2400" dirty="0" smtClean="0">
                <a:solidFill>
                  <a:schemeClr val="accent2"/>
                </a:solidFill>
                <a:latin typeface="Phetsarath OT" panose="02000500000000000000" pitchFamily="2" charset="0"/>
                <a:cs typeface="Phetsarath OT" panose="02000500000000000000" pitchFamily="2" charset="0"/>
              </a:rPr>
              <a:t>Baseline Information</a:t>
            </a:r>
            <a:endParaRPr lang="en-US" sz="2400" dirty="0">
              <a:solidFill>
                <a:schemeClr val="accent2"/>
              </a:solidFill>
              <a:latin typeface="Phetsarath OT" panose="02000500000000000000" pitchFamily="2" charset="0"/>
              <a:cs typeface="Phetsarath OT" panose="02000500000000000000" pitchFamily="2" charset="0"/>
            </a:endParaRPr>
          </a:p>
        </p:txBody>
      </p:sp>
      <p:sp>
        <p:nvSpPr>
          <p:cNvPr id="3" name="Rectangle 2"/>
          <p:cNvSpPr/>
          <p:nvPr/>
        </p:nvSpPr>
        <p:spPr>
          <a:xfrm>
            <a:off x="228600" y="685800"/>
            <a:ext cx="8610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ຂໍ້ມູນພື້ນຖານຂອງຄ່າໃຊ້ຈ່າຍໃນສິ່ງອຳນວຍຄວາມສະດວກດ້ານການສຶກສາທິການ</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ກິລາ</a:t>
            </a:r>
            <a:r>
              <a:rPr lang="en-US" sz="1400" b="1" dirty="0" err="1" smtClean="0">
                <a:latin typeface="Phetsarath OT" panose="02000500000000000000" pitchFamily="2" charset="0"/>
                <a:cs typeface="Phetsarath OT" panose="02000500000000000000" pitchFamily="2" charset="0"/>
              </a:rPr>
              <a:t>ຂອງເມືອງ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Baseline information of unit cost of educational facilities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1296773672"/>
              </p:ext>
            </p:extLst>
          </p:nvPr>
        </p:nvGraphicFramePr>
        <p:xfrm>
          <a:off x="138953" y="1181100"/>
          <a:ext cx="9005047" cy="5539286"/>
        </p:xfrm>
        <a:graphic>
          <a:graphicData uri="http://schemas.openxmlformats.org/drawingml/2006/table">
            <a:tbl>
              <a:tblPr firstRow="1" firstCol="1" bandRow="1" bandCol="1"/>
              <a:tblGrid>
                <a:gridCol w="2289082"/>
                <a:gridCol w="1176060"/>
                <a:gridCol w="1363364"/>
                <a:gridCol w="1363364"/>
                <a:gridCol w="1224687"/>
                <a:gridCol w="1017570"/>
                <a:gridCol w="570920"/>
              </a:tblGrid>
              <a:tr h="129313">
                <a:tc gridSpan="7">
                  <a:txBody>
                    <a:bodyPr/>
                    <a:lstStyle/>
                    <a:p>
                      <a:pPr>
                        <a:spcAft>
                          <a:spcPts val="0"/>
                        </a:spcAft>
                      </a:pPr>
                      <a:r>
                        <a:rPr lang="en-US" sz="105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050" dirty="0">
                          <a:solidFill>
                            <a:srgbClr val="000000"/>
                          </a:solidFill>
                          <a:effectLst/>
                          <a:latin typeface="Phetsarath OT" panose="02000500000000020004" pitchFamily="2" charset="0"/>
                          <a:ea typeface="Times New Roman"/>
                          <a:cs typeface="Phetsarath OT" panose="02000500000000020004" pitchFamily="2" charset="0"/>
                        </a:rPr>
                        <a:t>:</a:t>
                      </a:r>
                      <a:endParaRPr lang="en-US" sz="1200" dirty="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9313">
                <a:tc rowSpan="2">
                  <a:txBody>
                    <a:bodyPr/>
                    <a:lstStyle/>
                    <a:p>
                      <a:pPr>
                        <a:spcAft>
                          <a:spcPts val="0"/>
                        </a:spcAft>
                        <a:tabLst>
                          <a:tab pos="161925" algn="l"/>
                          <a:tab pos="651510" algn="ctr"/>
                        </a:tabLst>
                      </a:pPr>
                      <a:r>
                        <a:rPr lang="en-US" sz="1050">
                          <a:solidFill>
                            <a:srgbClr val="000000"/>
                          </a:solidFill>
                          <a:effectLst/>
                          <a:latin typeface="Phetsarath OT" panose="02000500000000020004" pitchFamily="2" charset="0"/>
                          <a:ea typeface="Times New Roman"/>
                          <a:cs typeface="Phetsarath OT" panose="02000500000000020004" pitchFamily="2" charset="0"/>
                        </a:rPr>
                        <a:t>		ລາຍລະອຽດ</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spcAft>
                          <a:spcPts val="0"/>
                        </a:spcAft>
                      </a:pPr>
                      <a:r>
                        <a:rPr lang="en-US" sz="1050" dirty="0" err="1">
                          <a:solidFill>
                            <a:srgbClr val="000000"/>
                          </a:solidFill>
                          <a:effectLst/>
                          <a:latin typeface="Phetsarath OT" panose="02000500000000020004" pitchFamily="2" charset="0"/>
                          <a:ea typeface="Times New Roman"/>
                          <a:cs typeface="Phetsarath OT" panose="02000500000000020004" pitchFamily="2" charset="0"/>
                        </a:rPr>
                        <a:t>ມູນຄ່າຄວາມເສຍຫາຍ</a:t>
                      </a:r>
                      <a:r>
                        <a:rPr lang="en-US" sz="1050" dirty="0">
                          <a:solidFill>
                            <a:srgbClr val="000000"/>
                          </a:solidFill>
                          <a:effectLst/>
                          <a:latin typeface="Phetsarath OT" panose="02000500000000020004" pitchFamily="2" charset="0"/>
                          <a:ea typeface="Times New Roman"/>
                          <a:cs typeface="Phetsarath OT" panose="02000500000000020004" pitchFamily="2" charset="0"/>
                        </a:rPr>
                        <a:t> (</a:t>
                      </a:r>
                      <a:r>
                        <a:rPr lang="en-US" sz="1050" dirty="0" err="1">
                          <a:solidFill>
                            <a:srgbClr val="000000"/>
                          </a:solidFill>
                          <a:effectLst/>
                          <a:latin typeface="Phetsarath OT" panose="02000500000000020004" pitchFamily="2" charset="0"/>
                          <a:ea typeface="Times New Roman"/>
                          <a:cs typeface="Phetsarath OT" panose="02000500000000020004" pitchFamily="2" charset="0"/>
                        </a:rPr>
                        <a:t>ກີບ</a:t>
                      </a:r>
                      <a:r>
                        <a:rPr lang="en-US" sz="1050" dirty="0">
                          <a:solidFill>
                            <a:srgbClr val="000000"/>
                          </a:solidFill>
                          <a:effectLst/>
                          <a:latin typeface="Phetsarath OT" panose="02000500000000020004" pitchFamily="2" charset="0"/>
                          <a:ea typeface="Times New Roman"/>
                          <a:cs typeface="Phetsarath OT" panose="02000500000000020004" pitchFamily="2" charset="0"/>
                        </a:rPr>
                        <a:t>)</a:t>
                      </a:r>
                      <a:endParaRPr lang="en-US" sz="1200" dirty="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8626">
                <a:tc vMerge="1">
                  <a:txBody>
                    <a:bodyPr/>
                    <a:lstStyle/>
                    <a:p>
                      <a:endParaRPr lang="en-US"/>
                    </a:p>
                  </a:txBody>
                  <a:tcPr/>
                </a:tc>
                <a:tc>
                  <a:txBody>
                    <a:bodyPr/>
                    <a:lstStyle/>
                    <a:p>
                      <a:pPr algn="ct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ໂຮງຮຽນອະ  ນຸບານ</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ໂຮງຮຽນປະ ຖົມ</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ໂຮງຮຽນມັດ ທະຍົມ</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ມະຫາວິທະ ຍາໄລ</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ສະຖາບັນວິ ຊາການ</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9313">
                <a:tc gridSpan="7">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ມູນຄ່າທົດແທນໂດຍສະເລ່ຍ: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9313">
                <a:tc>
                  <a:txBody>
                    <a:bodyPr/>
                    <a:lstStyle/>
                    <a:p>
                      <a:r>
                        <a:rPr lang="en-US" sz="1050">
                          <a:effectLst/>
                          <a:latin typeface="Phetsarath OT" panose="02000500000000020004" pitchFamily="2" charset="0"/>
                          <a:cs typeface="Phetsarath OT" panose="02000500000000020004" pitchFamily="2" charset="0"/>
                        </a:rPr>
                        <a:t>ກ. ໂຄງສ້າງ</a:t>
                      </a: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ຂ. ຫຼັງຄາ ຕໍ່ ມ</a:t>
                      </a:r>
                      <a:r>
                        <a:rPr lang="en-US" sz="105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ຄ. ຝາ ຕໍ່ ມ</a:t>
                      </a:r>
                      <a:r>
                        <a:rPr lang="en-US" sz="105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ງ. ຊັ້ນອາຄານ ຕໍ່ ມ</a:t>
                      </a:r>
                      <a:r>
                        <a:rPr lang="en-US" sz="105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dirty="0">
                          <a:solidFill>
                            <a:srgbClr val="000000"/>
                          </a:solidFill>
                          <a:effectLst/>
                          <a:latin typeface="Phetsarath OT" panose="02000500000000020004" pitchFamily="2" charset="0"/>
                          <a:ea typeface="Times New Roman"/>
                          <a:cs typeface="Phetsarath OT" panose="02000500000000020004" pitchFamily="2" charset="0"/>
                        </a:rPr>
                        <a:t>ຈ. </a:t>
                      </a:r>
                      <a:r>
                        <a:rPr lang="en-US" sz="1050" dirty="0" err="1">
                          <a:solidFill>
                            <a:srgbClr val="000000"/>
                          </a:solidFill>
                          <a:effectLst/>
                          <a:latin typeface="Phetsarath OT" panose="02000500000000020004" pitchFamily="2" charset="0"/>
                          <a:ea typeface="Times New Roman"/>
                          <a:cs typeface="Phetsarath OT" panose="02000500000000020004" pitchFamily="2" charset="0"/>
                        </a:rPr>
                        <a:t>ໂຕະ</a:t>
                      </a:r>
                      <a:endParaRPr lang="en-US" sz="1200" dirty="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ສ. ຄອມພິວເຕີ</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ຊ. ປື້ມ</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ຍ. ສໍຂາວ</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626">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ດ. ເຄື່ອງມືດ້ານການສືກ ສາອື່ນໆ,  ອຸປະກອນຕົກແຕ່ງ</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gridSpan="7">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ມູນຄ່າສ້ອມແປງໂດຍສະເລ່ຍ: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9313">
                <a:tc>
                  <a:txBody>
                    <a:bodyPr/>
                    <a:lstStyle/>
                    <a:p>
                      <a:r>
                        <a:rPr lang="en-US" sz="1050">
                          <a:effectLst/>
                          <a:latin typeface="Phetsarath OT" panose="02000500000000020004" pitchFamily="2" charset="0"/>
                          <a:cs typeface="Phetsarath OT" panose="02000500000000020004" pitchFamily="2" charset="0"/>
                        </a:rPr>
                        <a:t>ກ. ໂຄງສ້າງ</a:t>
                      </a: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ຂ. ຫຼັງຄາ ຕໍ່ ມ</a:t>
                      </a:r>
                      <a:r>
                        <a:rPr lang="en-US" sz="105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ຄ. ຝາ ຕໍ່ ມ</a:t>
                      </a:r>
                      <a:r>
                        <a:rPr lang="en-US" sz="105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ງ. ຊັ້ນອາຄານ ຕໍ່ ມ</a:t>
                      </a:r>
                      <a:r>
                        <a:rPr lang="en-US" sz="105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ຈ. ໂຕະ</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ສ. ຄອມພິວເຕີ</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ຊ. ປື້ມ</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ຍ. ສໍຂາວ</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940">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ດ. ເຄື່ອງມືດ້ານການສືກ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    ສາອື່ນໆ,  ອຸປະກອນ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     ຕົກແຕ່ງ</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gridSpan="7">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ຄ່າທຳນຽມໂດຍສະເລ່ຍ/ລາຍຮັບ:</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8626">
                <a:tc>
                  <a:txBody>
                    <a:bodyPr/>
                    <a:lstStyle/>
                    <a:p>
                      <a:pPr algn="just">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ກ. ຄ່າທຳນຽມໂດຍສະເລ່ຍຕໍ່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p>
                      <a:pPr algn="just">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    ນັກຮຽນໜຶ່ງຄົນຕໍ່ເດືອນ</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626">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ຂ. ລາຍຮັບໂດຍສະເລ່ຍຕໍ່ມື້</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    ຫຼື ຕໍ່ເດືອນ</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ໄລຍະກໍ່ສ້າງ/ ໄລຍະສ້ອມແປງ</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ມື້</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ກ. ໄລຍະກໍ່ສ້າງໂດຍສະເລ່ຍ</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313">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ຂ. ໄລຍະສ້ອມແປງໂດຍສະ ເລ່ຍ</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1200" dirty="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a:solidFill>
                            <a:srgbClr val="000000"/>
                          </a:solidFill>
                          <a:effectLst/>
                          <a:latin typeface="Phetsarath OT" panose="02000500000000020004" pitchFamily="2" charset="0"/>
                          <a:ea typeface="Times New Roman"/>
                          <a:cs typeface="Phetsarath OT" panose="02000500000000020004" pitchFamily="2" charset="0"/>
                        </a:rPr>
                        <a:t> </a:t>
                      </a:r>
                      <a:endParaRPr lang="en-US" sz="120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1200" dirty="0">
                        <a:solidFill>
                          <a:srgbClr val="000000"/>
                        </a:solidFill>
                        <a:effectLst/>
                        <a:latin typeface="Phetsarath OT" panose="02000500000000020004" pitchFamily="2" charset="0"/>
                        <a:ea typeface="Times New Roman"/>
                        <a:cs typeface="Phetsarath OT" panose="02000500000000020004" pitchFamily="2" charset="0"/>
                      </a:endParaRPr>
                    </a:p>
                  </a:txBody>
                  <a:tcPr marL="58191" marR="581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153" y="-26894"/>
            <a:ext cx="8229600" cy="1143000"/>
          </a:xfrm>
        </p:spPr>
        <p:txBody>
          <a:bodyPr/>
          <a:lstStyle/>
          <a:p>
            <a:r>
              <a:rPr lang="en-US" sz="3200" dirty="0" err="1" smtClean="0">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US" sz="3200" dirty="0" smtClean="0">
                <a:solidFill>
                  <a:schemeClr val="accent3"/>
                </a:solidFill>
                <a:latin typeface="Phetsarath OT" panose="02000500000000000000" pitchFamily="2" charset="0"/>
                <a:cs typeface="Phetsarath OT" panose="02000500000000000000" pitchFamily="2" charset="0"/>
              </a:rPr>
              <a:t/>
            </a:r>
            <a:br>
              <a:rPr lang="en-US" sz="3200" dirty="0" smtClean="0">
                <a:solidFill>
                  <a:schemeClr val="accent3"/>
                </a:solidFill>
                <a:latin typeface="Phetsarath OT" panose="02000500000000000000" pitchFamily="2" charset="0"/>
                <a:cs typeface="Phetsarath OT" panose="02000500000000000000" pitchFamily="2" charset="0"/>
              </a:rPr>
            </a:br>
            <a:r>
              <a:rPr lang="en-US" sz="3200" dirty="0" smtClean="0">
                <a:solidFill>
                  <a:schemeClr val="accent3"/>
                </a:solidFill>
                <a:latin typeface="Phetsarath OT" panose="02000500000000000000" pitchFamily="2" charset="0"/>
                <a:cs typeface="Phetsarath OT" panose="02000500000000000000" pitchFamily="2" charset="0"/>
              </a:rPr>
              <a:t>Damages </a:t>
            </a:r>
            <a:r>
              <a:rPr lang="en-US" sz="3200" dirty="0">
                <a:solidFill>
                  <a:schemeClr val="accent3"/>
                </a:solidFill>
                <a:latin typeface="Phetsarath OT" panose="02000500000000000000" pitchFamily="2" charset="0"/>
                <a:cs typeface="Phetsarath OT" panose="02000500000000000000" pitchFamily="2" charset="0"/>
              </a:rPr>
              <a:t>and Losses</a:t>
            </a:r>
          </a:p>
        </p:txBody>
      </p:sp>
      <p:sp>
        <p:nvSpPr>
          <p:cNvPr id="3" name="Rectangle 2"/>
          <p:cNvSpPr/>
          <p:nvPr/>
        </p:nvSpPr>
        <p:spPr>
          <a:xfrm>
            <a:off x="457200" y="1076980"/>
            <a:ext cx="8610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3. </a:t>
            </a:r>
            <a:r>
              <a:rPr lang="en-US" sz="1400" b="1" dirty="0" err="1">
                <a:latin typeface="Phetsarath OT" panose="02000500000000000000" pitchFamily="2" charset="0"/>
                <a:cs typeface="Phetsarath OT" panose="02000500000000000000" pitchFamily="2" charset="0"/>
              </a:rPr>
              <a:t>ການປະເມີນຄວາມເສຍຫາຍ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ການສູນເສຍຂອງສິ່ງອຳນວຍຄວາມສະດວກດ້ານການສຶກສາ</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ທິການ</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ກິລາ</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ຂອງ</a:t>
            </a:r>
            <a:r>
              <a:rPr lang="en-US" sz="1400" b="1" dirty="0" err="1" smtClean="0">
                <a:latin typeface="Phetsarath OT" panose="02000500000000000000" pitchFamily="2" charset="0"/>
                <a:cs typeface="Phetsarath OT" panose="02000500000000000000" pitchFamily="2" charset="0"/>
              </a:rPr>
              <a:t>ລັດ</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3. Damage and loss assessment of a government education </a:t>
            </a:r>
            <a:r>
              <a:rPr lang="en-US" sz="1400" b="1" dirty="0" smtClean="0">
                <a:latin typeface="Phetsarath OT" panose="02000500000000000000" pitchFamily="2" charset="0"/>
                <a:cs typeface="Phetsarath OT" panose="02000500000000000000" pitchFamily="2" charset="0"/>
              </a:rPr>
              <a:t>facility</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265892790"/>
              </p:ext>
            </p:extLst>
          </p:nvPr>
        </p:nvGraphicFramePr>
        <p:xfrm>
          <a:off x="304798" y="1600200"/>
          <a:ext cx="8610602" cy="4555871"/>
        </p:xfrm>
        <a:graphic>
          <a:graphicData uri="http://schemas.openxmlformats.org/drawingml/2006/table">
            <a:tbl>
              <a:tblPr firstRow="1" firstCol="1" bandRow="1" bandCol="1"/>
              <a:tblGrid>
                <a:gridCol w="2121990"/>
                <a:gridCol w="985778"/>
                <a:gridCol w="985778"/>
                <a:gridCol w="101054"/>
                <a:gridCol w="529802"/>
                <a:gridCol w="755248"/>
                <a:gridCol w="101054"/>
                <a:gridCol w="1514949"/>
                <a:gridCol w="1514949"/>
              </a:tblGrid>
              <a:tr h="182880">
                <a:tc gridSpan="9">
                  <a:txBody>
                    <a:bodyPr/>
                    <a:lstStyle/>
                    <a:p>
                      <a:pPr>
                        <a:spcAft>
                          <a:spcPts val="0"/>
                        </a:spcAft>
                      </a:pPr>
                      <a:r>
                        <a:rPr lang="en-US" sz="1200" dirty="0" err="1">
                          <a:effectLst/>
                          <a:latin typeface="Phetsarath OT" panose="02000500000000020004" pitchFamily="2" charset="0"/>
                          <a:cs typeface="Phetsarath OT" panose="02000500000000020004" pitchFamily="2" charset="0"/>
                        </a:rPr>
                        <a:t>ຊື່ເມືອງ</a:t>
                      </a:r>
                      <a:r>
                        <a:rPr lang="en-US" sz="1200" dirty="0">
                          <a:effectLst/>
                          <a:latin typeface="Phetsarath OT" panose="02000500000000020004" pitchFamily="2" charset="0"/>
                          <a:cs typeface="Phetsarath OT" panose="02000500000000020004" pitchFamily="2"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9">
                  <a:txBody>
                    <a:bodyPr/>
                    <a:lstStyle/>
                    <a:p>
                      <a:pPr>
                        <a:spcAft>
                          <a:spcPts val="0"/>
                        </a:spcAft>
                      </a:pPr>
                      <a:r>
                        <a:rPr lang="en-US" sz="1200" dirty="0" err="1">
                          <a:effectLst/>
                          <a:latin typeface="Phetsarath OT" panose="02000500000000020004" pitchFamily="2" charset="0"/>
                          <a:cs typeface="Phetsarath OT" panose="02000500000000020004" pitchFamily="2" charset="0"/>
                        </a:rPr>
                        <a:t>ປະເພດສິ່ງອຳນວຍຄວາມສະດວກດ້ານການສຶກສາ</a:t>
                      </a:r>
                      <a:r>
                        <a:rPr lang="en-US" sz="1200" dirty="0">
                          <a:effectLst/>
                          <a:latin typeface="Phetsarath OT" panose="02000500000000020004" pitchFamily="2" charset="0"/>
                          <a:cs typeface="Phetsarath OT" panose="02000500000000020004" pitchFamily="2"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9">
                  <a:txBody>
                    <a:bodyPr/>
                    <a:lstStyle/>
                    <a:p>
                      <a:pPr algn="ctr">
                        <a:spcAft>
                          <a:spcPts val="0"/>
                        </a:spcAft>
                      </a:pPr>
                      <a:r>
                        <a:rPr lang="en-US" sz="1200" b="1">
                          <a:effectLst/>
                          <a:latin typeface="Phetsarath OT" panose="02000500000000020004" pitchFamily="2" charset="0"/>
                          <a:cs typeface="Phetsarath OT" panose="02000500000000020004" pitchFamily="2" charset="0"/>
                        </a:rPr>
                        <a:t>ຄາດຄະເນຄວາມເສຍຫາຍ</a:t>
                      </a:r>
                      <a:endParaRPr lang="en-US" sz="12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280">
                <a:tc rowSpan="3">
                  <a:txBody>
                    <a:bodyPr/>
                    <a:lstStyle/>
                    <a:p>
                      <a:pPr algn="ctr">
                        <a:spcAft>
                          <a:spcPts val="0"/>
                        </a:spcAft>
                      </a:pPr>
                      <a:r>
                        <a:rPr lang="en-US" sz="1200">
                          <a:effectLst/>
                          <a:latin typeface="Phetsarath OT" panose="02000500000000020004" pitchFamily="2" charset="0"/>
                          <a:cs typeface="Phetsarath OT" panose="02000500000000020004" pitchFamily="2" charset="0"/>
                        </a:rPr>
                        <a:t>ຊັບສິນທີ່ຖືກເສຍຫາຍ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ຖືກທຳລາຍທັງໝົດ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4">
                  <a:txBody>
                    <a:bodyPr/>
                    <a:lstStyle/>
                    <a:p>
                      <a:pPr algn="ctr">
                        <a:spcAft>
                          <a:spcPts val="0"/>
                        </a:spcAft>
                      </a:pPr>
                      <a:r>
                        <a:rPr lang="en-US" sz="1200">
                          <a:effectLst/>
                          <a:latin typeface="Phetsarath OT" panose="02000500000000020004" pitchFamily="2" charset="0"/>
                          <a:cs typeface="Phetsarath OT" panose="02000500000000020004" pitchFamily="2" charset="0"/>
                        </a:rPr>
                        <a:t>ຖືກທຳລາຍບາງສ່ວນ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ເວລາສ້ອມແປງໂດຍ</a:t>
                      </a:r>
                    </a:p>
                    <a:p>
                      <a:pPr algn="ctr">
                        <a:spcAft>
                          <a:spcPts val="0"/>
                        </a:spcAft>
                      </a:pPr>
                      <a:r>
                        <a:rPr lang="en-US" sz="1200">
                          <a:effectLst/>
                          <a:latin typeface="Phetsarath OT" panose="02000500000000020004" pitchFamily="2" charset="0"/>
                          <a:cs typeface="Phetsarath OT" panose="02000500000000020004" pitchFamily="2" charset="0"/>
                        </a:rPr>
                        <a:t>ສະເລ່ຍ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ຈຳນວນ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ລວມ</a:t>
                      </a:r>
                    </a:p>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dirty="0" err="1">
                          <a:effectLst/>
                          <a:latin typeface="Phetsarath OT" panose="02000500000000020004" pitchFamily="2" charset="0"/>
                          <a:cs typeface="Phetsarath OT" panose="02000500000000020004" pitchFamily="2" charset="0"/>
                        </a:rPr>
                        <a:t>ຈຳນວນ</a:t>
                      </a:r>
                      <a:endParaRPr lang="en-US" sz="12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ລວມ</a:t>
                      </a:r>
                    </a:p>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ຄ</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ຈ</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ສ</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ກ. ອາຄານ/ໂຄງສ້າງ</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ຂ. ໂຕະ</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ຄ. ປື້ມ</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ງ. ກະດານ</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ຈ. ຄອມພິວເຕີ້</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ສ. ອຸປະກອນຕົກແຕ່ງຫ້ອງ</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ຊ. ເຄື່ອງຮັບໃຊ້ຫ້ອງການ</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gn="just">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ຍ. ອື່ນໆ</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7">
                  <a:txBody>
                    <a:bodyPr/>
                    <a:lstStyle/>
                    <a:p>
                      <a:pPr>
                        <a:spcAft>
                          <a:spcPts val="0"/>
                        </a:spcAft>
                      </a:pPr>
                      <a:r>
                        <a:rPr lang="en-US" sz="1200" b="1">
                          <a:effectLst/>
                          <a:latin typeface="Phetsarath OT" panose="02000500000000020004" pitchFamily="2" charset="0"/>
                          <a:cs typeface="Phetsarath OT" panose="02000500000000020004" pitchFamily="2" charset="0"/>
                        </a:rPr>
                        <a:t>ລວມ</a:t>
                      </a:r>
                      <a:endParaRPr lang="en-US" sz="12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9">
                  <a:txBody>
                    <a:bodyPr/>
                    <a:lstStyle/>
                    <a:p>
                      <a:pPr algn="ctr">
                        <a:spcAft>
                          <a:spcPts val="0"/>
                        </a:spcAft>
                      </a:pPr>
                      <a:r>
                        <a:rPr lang="en-US" sz="1200" b="1">
                          <a:effectLst/>
                          <a:latin typeface="Phetsarath OT" panose="02000500000000020004" pitchFamily="2" charset="0"/>
                          <a:cs typeface="Phetsarath OT" panose="02000500000000020004" pitchFamily="2" charset="0"/>
                        </a:rPr>
                        <a:t>ຄາດຄະເນການສູນເສຍ</a:t>
                      </a:r>
                      <a:endParaRPr lang="en-US" sz="12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1440">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ປະເພດການສູນເສຍ</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ປີເກີດໄພພິບັດ</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1ປີຫຼັງໄພພິບັດ</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2ປີຫຼັງໄພພິບັດ</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ລວມ(ກີບ)</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73990">
                <a:tc gridSpan="2">
                  <a:txBody>
                    <a:bodyPr/>
                    <a:lstStyle/>
                    <a:p>
                      <a:pPr marL="457200">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ກ. ລາຍໄດ້ທີ່ຄາດຄະເນ</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gridSpan="2">
                  <a:txBody>
                    <a:bodyPr/>
                    <a:lstStyle/>
                    <a:p>
                      <a:pPr marL="457200">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ຂ. ອະນາໄມສິ່ງເສດເຫຼືອ</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gridSpan="2">
                  <a:txBody>
                    <a:bodyPr/>
                    <a:lstStyle/>
                    <a:p>
                      <a:pPr marL="457200">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ຄ. ໃຊ້ຈ່າຍໃນການດຳເນີນງານເພີ່ມສູງຂື້ນ</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gridSpan="2">
                  <a:txBody>
                    <a:bodyPr/>
                    <a:lstStyle/>
                    <a:p>
                      <a:pPr marL="457200">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ງ. ຄ່າໃຊ້ຈ່າຍອື່ນໆທີ່ບໍ່ຄາດຄິດ</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 </a:t>
                      </a:r>
                      <a:endParaRPr lang="en-US" sz="1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gridSpan="2">
                  <a:txBody>
                    <a:bodyPr/>
                    <a:lstStyle/>
                    <a:p>
                      <a:r>
                        <a:rPr lang="en-US" sz="1200" b="1">
                          <a:effectLst/>
                          <a:latin typeface="Phetsarath OT" panose="02000500000000020004" pitchFamily="2" charset="0"/>
                          <a:cs typeface="Phetsarath OT" panose="02000500000000020004" pitchFamily="2" charset="0"/>
                        </a:rPr>
                        <a:t>ລວມ</a:t>
                      </a:r>
                      <a:endParaRPr lang="en-US" sz="12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r>
                        <a:rPr lang="en-US" sz="12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2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z="3200" dirty="0" err="1" smtClean="0">
                <a:solidFill>
                  <a:schemeClr val="accent3"/>
                </a:solidFill>
                <a:latin typeface="Phetsarath OT" panose="02000500000000020004" pitchFamily="2" charset="0"/>
                <a:cs typeface="Phetsarath OT" panose="02000500000000020004" pitchFamily="2" charset="0"/>
              </a:rPr>
              <a:t>ຄວາມເສຍຫາຍຕໍ່ພາກເອກະຊົນ</a:t>
            </a:r>
            <a:r>
              <a:rPr lang="en-US" altLang="en-US" sz="3200" dirty="0" smtClean="0">
                <a:solidFill>
                  <a:schemeClr val="accent3"/>
                </a:solidFill>
              </a:rPr>
              <a:t/>
            </a:r>
            <a:br>
              <a:rPr lang="en-US" altLang="en-US" sz="3200" dirty="0" smtClean="0">
                <a:solidFill>
                  <a:schemeClr val="accent3"/>
                </a:solidFill>
              </a:rPr>
            </a:br>
            <a:r>
              <a:rPr lang="en-US" altLang="en-US" sz="3200" dirty="0" smtClean="0">
                <a:solidFill>
                  <a:schemeClr val="accent3"/>
                </a:solidFill>
              </a:rPr>
              <a:t>Damages to Private Sector</a:t>
            </a:r>
          </a:p>
        </p:txBody>
      </p:sp>
      <p:sp>
        <p:nvSpPr>
          <p:cNvPr id="17411" name="Content Placeholder 2"/>
          <p:cNvSpPr>
            <a:spLocks noGrp="1"/>
          </p:cNvSpPr>
          <p:nvPr>
            <p:ph sz="half" idx="1"/>
          </p:nvPr>
        </p:nvSpPr>
        <p:spPr/>
        <p:txBody>
          <a:bodyPr/>
          <a:lstStyle/>
          <a:p>
            <a:pPr marL="514350" indent="-514350">
              <a:buFont typeface="Arial" pitchFamily="34" charset="0"/>
              <a:buAutoNum type="arabicPeriod"/>
            </a:pPr>
            <a:r>
              <a:rPr lang="en-US" altLang="en-US" sz="2400" dirty="0" err="1" smtClean="0">
                <a:latin typeface="Phetsarath OT" panose="02000500000000020004" pitchFamily="2" charset="0"/>
                <a:cs typeface="Phetsarath OT" panose="02000500000000020004" pitchFamily="2" charset="0"/>
              </a:rPr>
              <a:t>ປະເມີນຄວາມເສຍຫາຍ</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ແລະ</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ການສູນເສຍຂອງໂຮງຮຽນເອກະ</a:t>
            </a:r>
            <a:r>
              <a:rPr lang="en-US" altLang="en-US" sz="2400" dirty="0" err="1" smtClean="0">
                <a:latin typeface="Phetsarath OT" panose="02000500000000020004" pitchFamily="2" charset="0"/>
                <a:cs typeface="Phetsarath OT" panose="02000500000000020004" pitchFamily="2" charset="0"/>
              </a:rPr>
              <a:t>ຊົນ</a:t>
            </a:r>
            <a:endParaRPr lang="en-US" altLang="en-US" sz="2400" dirty="0" smtClean="0">
              <a:latin typeface="Phetsarath OT" panose="02000500000000020004" pitchFamily="2" charset="0"/>
              <a:cs typeface="Phetsarath OT" panose="02000500000000020004" pitchFamily="2" charset="0"/>
            </a:endParaRPr>
          </a:p>
          <a:p>
            <a:pPr marL="514350" indent="-514350">
              <a:buFont typeface="Arial" pitchFamily="34" charset="0"/>
              <a:buAutoNum type="arabicPeriod"/>
            </a:pPr>
            <a:endParaRPr lang="en-US" altLang="en-US" sz="2400" dirty="0" smtClean="0">
              <a:latin typeface="Phetsarath OT" panose="02000500000000020004" pitchFamily="2" charset="0"/>
              <a:cs typeface="Phetsarath OT" panose="02000500000000020004" pitchFamily="2" charset="0"/>
            </a:endParaRPr>
          </a:p>
          <a:p>
            <a:pPr marL="514350" indent="-514350">
              <a:buFont typeface="Arial" pitchFamily="34" charset="0"/>
              <a:buAutoNum type="arabicPeriod"/>
            </a:pPr>
            <a:r>
              <a:rPr lang="en-US" altLang="en-US" sz="2400" dirty="0" err="1" smtClean="0">
                <a:latin typeface="Phetsarath OT" panose="02000500000000020004" pitchFamily="2" charset="0"/>
                <a:cs typeface="Phetsarath OT" panose="02000500000000020004" pitchFamily="2" charset="0"/>
              </a:rPr>
              <a:t>ສັງລວມຄວາມເສຍຫາຍ</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ແລະ</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ການສູນເສຍໃນຂັ້ນເມືອງ-ລວມຄວາມເສຍຫາຍໃນຂັ້ນ</a:t>
            </a:r>
            <a:r>
              <a:rPr lang="en-US" altLang="en-US" sz="2400" dirty="0" err="1" smtClean="0">
                <a:latin typeface="Phetsarath OT" panose="02000500000000020004" pitchFamily="2" charset="0"/>
                <a:cs typeface="Phetsarath OT" panose="02000500000000020004" pitchFamily="2" charset="0"/>
              </a:rPr>
              <a:t>ເມືອງ</a:t>
            </a:r>
            <a:endParaRPr lang="en-US" altLang="en-US" sz="2400" dirty="0" smtClean="0">
              <a:latin typeface="Phetsarath OT" panose="02000500000000020004" pitchFamily="2" charset="0"/>
              <a:cs typeface="Phetsarath OT" panose="02000500000000020004" pitchFamily="2" charset="0"/>
            </a:endParaRPr>
          </a:p>
          <a:p>
            <a:pPr marL="514350" indent="-514350">
              <a:buFont typeface="Arial" pitchFamily="34" charset="0"/>
              <a:buAutoNum type="arabicPeriod"/>
            </a:pPr>
            <a:endParaRPr lang="en-US" altLang="en-US" sz="2400" dirty="0" smtClean="0">
              <a:latin typeface="Phetsarath OT" panose="02000500000000020004" pitchFamily="2" charset="0"/>
              <a:cs typeface="Phetsarath OT" panose="02000500000000020004" pitchFamily="2" charset="0"/>
            </a:endParaRPr>
          </a:p>
          <a:p>
            <a:pPr marL="514350" indent="-514350">
              <a:buFont typeface="Arial" pitchFamily="34" charset="0"/>
              <a:buAutoNum type="arabicPeriod"/>
            </a:pPr>
            <a:r>
              <a:rPr lang="en-US" altLang="en-US" sz="2400" dirty="0" err="1" smtClean="0">
                <a:latin typeface="Phetsarath OT" panose="02000500000000020004" pitchFamily="2" charset="0"/>
                <a:cs typeface="Phetsarath OT" panose="02000500000000020004" pitchFamily="2" charset="0"/>
              </a:rPr>
              <a:t>ສັງລວມຄວາມເສຍຫາຍ</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ແລະ</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ການສູນເສຍໃນຂັ້ນແຂວງ</a:t>
            </a:r>
            <a:endParaRPr lang="en-US" altLang="en-US" sz="2400" dirty="0" smtClean="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5410200" y="1722437"/>
            <a:ext cx="3276600" cy="4525963"/>
          </a:xfrm>
        </p:spPr>
        <p:txBody>
          <a:bodyPr/>
          <a:lstStyle/>
          <a:p>
            <a:pPr marL="514350" indent="-514350">
              <a:buFont typeface="Arial" pitchFamily="34" charset="0"/>
              <a:buAutoNum type="arabicPeriod"/>
            </a:pPr>
            <a:r>
              <a:rPr lang="en-US" altLang="en-US" sz="2000" dirty="0"/>
              <a:t>Assess damages and losses of private </a:t>
            </a:r>
            <a:r>
              <a:rPr lang="en-US" altLang="en-US" sz="2000" dirty="0" smtClean="0"/>
              <a:t>schools</a:t>
            </a:r>
          </a:p>
          <a:p>
            <a:pPr marL="514350" indent="-514350">
              <a:buFont typeface="Arial" pitchFamily="34" charset="0"/>
              <a:buAutoNum type="arabicPeriod"/>
            </a:pPr>
            <a:endParaRPr lang="en-US" altLang="en-US" sz="2000" dirty="0"/>
          </a:p>
          <a:p>
            <a:pPr marL="514350" indent="-514350">
              <a:buFont typeface="Arial" pitchFamily="34" charset="0"/>
              <a:buAutoNum type="arabicPeriod"/>
            </a:pPr>
            <a:r>
              <a:rPr lang="en-US" altLang="en-US" sz="2000" dirty="0"/>
              <a:t>Summarize the damages and losses in a district – The total for the </a:t>
            </a:r>
            <a:r>
              <a:rPr lang="en-US" altLang="en-US" sz="2000" dirty="0" smtClean="0"/>
              <a:t>district</a:t>
            </a:r>
          </a:p>
          <a:p>
            <a:pPr marL="514350" indent="-514350">
              <a:buFont typeface="Arial" pitchFamily="34" charset="0"/>
              <a:buAutoNum type="arabicPeriod"/>
            </a:pPr>
            <a:endParaRPr lang="en-US" altLang="en-US" sz="2000" dirty="0"/>
          </a:p>
          <a:p>
            <a:pPr marL="514350" indent="-514350">
              <a:buFont typeface="Arial" pitchFamily="34" charset="0"/>
              <a:buAutoNum type="arabicPeriod"/>
            </a:pPr>
            <a:r>
              <a:rPr lang="en-US" altLang="en-US" sz="2000" dirty="0"/>
              <a:t>Summarize the damages and losses in the province </a:t>
            </a:r>
          </a:p>
          <a:p>
            <a:endParaRPr lang="en-US" sz="2000" dirty="0"/>
          </a:p>
        </p:txBody>
      </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229380"/>
            <a:ext cx="8382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5.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ການສູນເສຍຂອງຂະແໜງການສຶກສາທິການ</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ກິລາໃນຂັ້ນ</a:t>
            </a:r>
            <a:r>
              <a:rPr lang="en-US" sz="1400" b="1" dirty="0">
                <a:latin typeface="Phetsarath OT" panose="02000500000000000000" pitchFamily="2" charset="0"/>
                <a:cs typeface="Phetsarath OT" panose="02000500000000000000" pitchFamily="2" charset="0"/>
              </a:rPr>
              <a:t> </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5. Summary of damages and losses in the education sector in a </a:t>
            </a:r>
            <a:r>
              <a:rPr lang="en-US" sz="1400" b="1" dirty="0" smtClean="0">
                <a:latin typeface="Phetsarath OT" panose="02000500000000000000" pitchFamily="2" charset="0"/>
                <a:cs typeface="Phetsarath OT" panose="02000500000000000000" pitchFamily="2" charset="0"/>
              </a:rPr>
              <a:t>district</a:t>
            </a:r>
          </a:p>
        </p:txBody>
      </p:sp>
      <p:sp>
        <p:nvSpPr>
          <p:cNvPr id="3" name="Title 2"/>
          <p:cNvSpPr>
            <a:spLocks noGrp="1"/>
          </p:cNvSpPr>
          <p:nvPr>
            <p:ph type="title"/>
          </p:nvPr>
        </p:nvSpPr>
        <p:spPr/>
        <p:txBody>
          <a:bodyPr/>
          <a:lstStyle/>
          <a:p>
            <a:r>
              <a:rPr lang="en-PH" altLang="en-US" sz="2400" b="1" dirty="0" err="1" smtClean="0">
                <a:solidFill>
                  <a:schemeClr val="accent3"/>
                </a:solidFill>
                <a:latin typeface="Phetsarath OT" panose="02000500000000000000" pitchFamily="2" charset="0"/>
                <a:cs typeface="Phetsarath OT" panose="02000500000000000000" pitchFamily="2" charset="0"/>
              </a:rPr>
              <a:t>ສັງລວມຄວາມເສຍຫາຍ</a:t>
            </a:r>
            <a:r>
              <a:rPr lang="en-PH" altLang="en-US" sz="2400" b="1" dirty="0" smtClean="0">
                <a:solidFill>
                  <a:schemeClr val="accent3"/>
                </a:solidFill>
                <a:latin typeface="Phetsarath OT" panose="02000500000000000000" pitchFamily="2" charset="0"/>
                <a:cs typeface="Phetsarath OT" panose="02000500000000000000" pitchFamily="2" charset="0"/>
              </a:rPr>
              <a:t> </a:t>
            </a:r>
            <a:r>
              <a:rPr lang="en-PH" altLang="en-US" sz="2400" b="1" dirty="0" err="1" smtClean="0">
                <a:solidFill>
                  <a:schemeClr val="accent3"/>
                </a:solidFill>
                <a:latin typeface="Phetsarath OT" panose="02000500000000000000" pitchFamily="2" charset="0"/>
                <a:cs typeface="Phetsarath OT" panose="02000500000000000000" pitchFamily="2" charset="0"/>
              </a:rPr>
              <a:t>ແລະ</a:t>
            </a:r>
            <a:r>
              <a:rPr lang="en-PH" altLang="en-US" sz="2400" b="1" dirty="0" smtClean="0">
                <a:solidFill>
                  <a:schemeClr val="accent3"/>
                </a:solidFill>
                <a:latin typeface="Phetsarath OT" panose="02000500000000000000" pitchFamily="2" charset="0"/>
                <a:cs typeface="Phetsarath OT" panose="02000500000000000000" pitchFamily="2" charset="0"/>
              </a:rPr>
              <a:t> </a:t>
            </a:r>
            <a:r>
              <a:rPr lang="en-PH" altLang="en-US" sz="2400" b="1" dirty="0" err="1" smtClean="0">
                <a:solidFill>
                  <a:schemeClr val="accent3"/>
                </a:solidFill>
                <a:latin typeface="Phetsarath OT" panose="02000500000000000000" pitchFamily="2" charset="0"/>
                <a:cs typeface="Phetsarath OT" panose="02000500000000000000" pitchFamily="2" charset="0"/>
              </a:rPr>
              <a:t>ການສູນເສຍໃນຂັ້ນເມືອງ</a:t>
            </a:r>
            <a:r>
              <a:rPr lang="en-PH" altLang="en-US" sz="2400" b="1" dirty="0" smtClean="0">
                <a:solidFill>
                  <a:schemeClr val="accent3"/>
                </a:solidFill>
                <a:latin typeface="Phetsarath OT" panose="02000500000000000000" pitchFamily="2" charset="0"/>
                <a:cs typeface="Phetsarath OT" panose="02000500000000000000" pitchFamily="2" charset="0"/>
              </a:rPr>
              <a:t/>
            </a:r>
            <a:br>
              <a:rPr lang="en-PH" altLang="en-US" sz="2400" b="1" dirty="0" smtClean="0">
                <a:solidFill>
                  <a:schemeClr val="accent3"/>
                </a:solidFill>
                <a:latin typeface="Phetsarath OT" panose="02000500000000000000" pitchFamily="2" charset="0"/>
                <a:cs typeface="Phetsarath OT" panose="02000500000000000000" pitchFamily="2" charset="0"/>
              </a:rPr>
            </a:br>
            <a:r>
              <a:rPr lang="en-PH" altLang="en-US" sz="2400" b="1" dirty="0" smtClean="0">
                <a:solidFill>
                  <a:schemeClr val="accent3"/>
                </a:solidFill>
                <a:latin typeface="Phetsarath OT" panose="02000500000000000000" pitchFamily="2" charset="0"/>
                <a:cs typeface="Phetsarath OT" panose="02000500000000000000" pitchFamily="2" charset="0"/>
              </a:rPr>
              <a:t>Summary </a:t>
            </a:r>
            <a:r>
              <a:rPr lang="en-PH" altLang="en-US" sz="2400" b="1" dirty="0">
                <a:solidFill>
                  <a:schemeClr val="accent3"/>
                </a:solidFill>
                <a:latin typeface="Phetsarath OT" panose="02000500000000000000" pitchFamily="2" charset="0"/>
                <a:cs typeface="Phetsarath OT" panose="02000500000000000000" pitchFamily="2" charset="0"/>
              </a:rPr>
              <a:t>of Damages and Losses in the </a:t>
            </a:r>
            <a:r>
              <a:rPr lang="en-PH" altLang="en-US" sz="2400" b="1" dirty="0" smtClean="0">
                <a:solidFill>
                  <a:schemeClr val="accent3"/>
                </a:solidFill>
                <a:latin typeface="Phetsarath OT" panose="02000500000000000000" pitchFamily="2" charset="0"/>
                <a:cs typeface="Phetsarath OT" panose="02000500000000000000" pitchFamily="2" charset="0"/>
              </a:rPr>
              <a:t>District</a:t>
            </a:r>
            <a:endParaRPr lang="en-US" sz="2400" dirty="0">
              <a:solidFill>
                <a:schemeClr val="accent3"/>
              </a:solidFill>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3897289122"/>
              </p:ext>
            </p:extLst>
          </p:nvPr>
        </p:nvGraphicFramePr>
        <p:xfrm>
          <a:off x="152400" y="1828800"/>
          <a:ext cx="8839201" cy="5077132"/>
        </p:xfrm>
        <a:graphic>
          <a:graphicData uri="http://schemas.openxmlformats.org/drawingml/2006/table">
            <a:tbl>
              <a:tblPr firstRow="1" firstCol="1" bandRow="1"/>
              <a:tblGrid>
                <a:gridCol w="2182300"/>
                <a:gridCol w="926872"/>
                <a:gridCol w="933789"/>
                <a:gridCol w="933789"/>
                <a:gridCol w="840410"/>
                <a:gridCol w="1433539"/>
                <a:gridCol w="806272"/>
                <a:gridCol w="782230"/>
              </a:tblGrid>
              <a:tr h="96350">
                <a:tc gridSpan="8">
                  <a:txBody>
                    <a:bodyPr/>
                    <a:lstStyle/>
                    <a:p>
                      <a:pPr>
                        <a:lnSpc>
                          <a:spcPct val="107000"/>
                        </a:lnSpc>
                        <a:spcAft>
                          <a:spcPts val="0"/>
                        </a:spcAft>
                      </a:pPr>
                      <a:r>
                        <a:rPr lang="en-US" sz="1000" dirty="0" err="1">
                          <a:effectLst/>
                          <a:latin typeface="Phetsarath OT" panose="02000500000000020004" pitchFamily="2" charset="0"/>
                          <a:ea typeface="Calibri"/>
                          <a:cs typeface="Phetsarath OT" panose="02000500000000020004" pitchFamily="2" charset="0"/>
                        </a:rPr>
                        <a:t>ຊື່ເມືອງ</a:t>
                      </a:r>
                      <a:r>
                        <a:rPr lang="en-US" sz="1000" dirty="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6350">
                <a:tc gridSpan="8">
                  <a:txBody>
                    <a:bodyPr/>
                    <a:lstStyle/>
                    <a:p>
                      <a:pPr algn="ctr">
                        <a:lnSpc>
                          <a:spcPct val="107000"/>
                        </a:lnSpc>
                        <a:spcAft>
                          <a:spcPts val="0"/>
                        </a:spcAft>
                      </a:pPr>
                      <a:r>
                        <a:rPr lang="en-US" sz="1000" b="1" dirty="0" err="1">
                          <a:effectLst/>
                          <a:latin typeface="Phetsarath OT" panose="02000500000000020004" pitchFamily="2" charset="0"/>
                          <a:ea typeface="Calibri"/>
                          <a:cs typeface="Phetsarath OT" panose="02000500000000020004" pitchFamily="2" charset="0"/>
                        </a:rPr>
                        <a:t>ຄາດຄະເນຄວາມເສຍຫາຍ</a:t>
                      </a:r>
                      <a:endParaRPr lang="en-US" sz="1000" dirty="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6350">
                <a:tc rowSpan="4">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ປະເພດຊັບສິນ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ປະເພດຄວາມເສຍຫາຍ</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algn="ctr">
                        <a:lnSpc>
                          <a:spcPct val="107000"/>
                        </a:lnSpc>
                        <a:spcAft>
                          <a:spcPts val="0"/>
                        </a:spcAft>
                      </a:pPr>
                      <a:r>
                        <a:rPr lang="en-US" sz="1000" dirty="0" err="1">
                          <a:effectLst/>
                          <a:latin typeface="Phetsarath OT" panose="02000500000000020004" pitchFamily="2" charset="0"/>
                          <a:ea typeface="Calibri"/>
                          <a:cs typeface="Phetsarath OT" panose="02000500000000020004" pitchFamily="2" charset="0"/>
                        </a:rPr>
                        <a:t>ລວມຄວາມເສຍຫາຍ</a:t>
                      </a:r>
                      <a:endParaRPr lang="en-US" sz="1000" dirty="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000" dirty="0">
                          <a:effectLst/>
                          <a:latin typeface="Phetsarath OT" panose="02000500000000020004" pitchFamily="2" charset="0"/>
                          <a:ea typeface="Calibri"/>
                          <a:cs typeface="Phetsarath OT" panose="02000500000000020004" pitchFamily="2" charset="0"/>
                        </a:rPr>
                        <a:t> </a:t>
                      </a:r>
                      <a:r>
                        <a:rPr lang="en-US" sz="1000" dirty="0" smtClean="0">
                          <a:effectLst/>
                          <a:latin typeface="Phetsarath OT" panose="02000500000000020004" pitchFamily="2" charset="0"/>
                          <a:ea typeface="Calibri"/>
                          <a:cs typeface="Phetsarath OT" panose="02000500000000020004" pitchFamily="2" charset="0"/>
                        </a:rPr>
                        <a:t>(</a:t>
                      </a:r>
                      <a:r>
                        <a:rPr lang="en-US" sz="1000" dirty="0" err="1">
                          <a:effectLst/>
                          <a:latin typeface="Phetsarath OT" panose="02000500000000020004" pitchFamily="2" charset="0"/>
                          <a:ea typeface="Calibri"/>
                          <a:cs typeface="Phetsarath OT" panose="02000500000000020004" pitchFamily="2" charset="0"/>
                        </a:rPr>
                        <a:t>ກີບ</a:t>
                      </a:r>
                      <a:r>
                        <a:rPr lang="en-US" sz="1000" dirty="0">
                          <a:effectLst/>
                          <a:latin typeface="Phetsarath OT" panose="02000500000000020004" pitchFamily="2" charset="0"/>
                          <a:ea typeface="Calibri"/>
                          <a:cs typeface="Phetsarath OT" panose="02000500000000020004" pitchFamily="2" charset="0"/>
                        </a:rPr>
                        <a:t>)</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6350">
                <a:tc vMerge="1">
                  <a:txBody>
                    <a:bodyPr/>
                    <a:lstStyle/>
                    <a:p>
                      <a:endParaRPr lang="en-US"/>
                    </a:p>
                  </a:txBody>
                  <a:tcPr/>
                </a:tc>
                <a:tc gridSpan="3">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ຖືກທຳລາຍທັງໝົດ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ຖືກເສຍຫາຍບາງສ່ວນ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vMerge="1">
                  <a:txBody>
                    <a:bodyPr/>
                    <a:lstStyle/>
                    <a:p>
                      <a:endParaRPr lang="en-US"/>
                    </a:p>
                  </a:txBody>
                  <a:tcPr/>
                </a:tc>
              </a:tr>
              <a:tr h="210739">
                <a:tc vMerge="1">
                  <a:txBody>
                    <a:bodyPr/>
                    <a:lstStyle/>
                    <a:p>
                      <a:endParaRPr lang="en-US"/>
                    </a:p>
                  </a:txBody>
                  <a:tcPr/>
                </a:tc>
                <a:tc>
                  <a:txBody>
                    <a:bodyPr/>
                    <a:lstStyle/>
                    <a:p>
                      <a:pPr algn="ctr">
                        <a:lnSpc>
                          <a:spcPct val="107000"/>
                        </a:lnSpc>
                        <a:spcAft>
                          <a:spcPts val="800"/>
                        </a:spcAft>
                      </a:pPr>
                      <a:r>
                        <a:rPr lang="en-US" sz="1000">
                          <a:effectLst/>
                          <a:latin typeface="Phetsarath OT" panose="02000500000000020004" pitchFamily="2" charset="0"/>
                          <a:ea typeface="Calibri"/>
                          <a:cs typeface="Phetsarath OT" panose="02000500000000020004" pitchFamily="2" charset="0"/>
                        </a:rPr>
                        <a:t>ລັດ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800"/>
                        </a:spcAft>
                      </a:pPr>
                      <a:r>
                        <a:rPr lang="en-US" sz="1000">
                          <a:effectLst/>
                          <a:latin typeface="Phetsarath OT" panose="02000500000000020004" pitchFamily="2" charset="0"/>
                          <a:ea typeface="Calibri"/>
                          <a:cs typeface="Phetsarath OT" panose="02000500000000020004" pitchFamily="2" charset="0"/>
                        </a:rPr>
                        <a:t>ເອກະຊົນ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dirty="0" err="1" smtClean="0">
                          <a:effectLst/>
                          <a:latin typeface="Phetsarath OT" panose="02000500000000020004" pitchFamily="2" charset="0"/>
                          <a:ea typeface="Calibri"/>
                          <a:cs typeface="Phetsarath OT" panose="02000500000000020004" pitchFamily="2" charset="0"/>
                        </a:rPr>
                        <a:t>ລວມ</a:t>
                      </a:r>
                      <a:r>
                        <a:rPr lang="en-US" sz="1000" baseline="0" dirty="0" smtClean="0">
                          <a:effectLst/>
                          <a:latin typeface="Phetsarath OT" panose="02000500000000020004" pitchFamily="2" charset="0"/>
                          <a:ea typeface="Calibri"/>
                          <a:cs typeface="Phetsarath OT" panose="02000500000000020004" pitchFamily="2" charset="0"/>
                        </a:rPr>
                        <a:t> </a:t>
                      </a:r>
                      <a:r>
                        <a:rPr lang="en-US" sz="1000" dirty="0" smtClean="0">
                          <a:effectLst/>
                          <a:latin typeface="Phetsarath OT" panose="02000500000000020004" pitchFamily="2" charset="0"/>
                          <a:ea typeface="Calibri"/>
                          <a:cs typeface="Phetsarath OT" panose="02000500000000020004" pitchFamily="2" charset="0"/>
                        </a:rPr>
                        <a:t>(</a:t>
                      </a:r>
                      <a:r>
                        <a:rPr lang="en-US" sz="1000" dirty="0" err="1">
                          <a:effectLst/>
                          <a:latin typeface="Phetsarath OT" panose="02000500000000020004" pitchFamily="2" charset="0"/>
                          <a:ea typeface="Calibri"/>
                          <a:cs typeface="Phetsarath OT" panose="02000500000000020004" pitchFamily="2" charset="0"/>
                        </a:rPr>
                        <a:t>ກີບ</a:t>
                      </a:r>
                      <a:r>
                        <a:rPr lang="en-US" sz="1000" dirty="0">
                          <a:effectLst/>
                          <a:latin typeface="Phetsarath OT" panose="02000500000000020004" pitchFamily="2" charset="0"/>
                          <a:ea typeface="Calibri"/>
                          <a:cs typeface="Phetsarath OT" panose="02000500000000020004" pitchFamily="2" charset="0"/>
                        </a:rPr>
                        <a:t>)</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800"/>
                        </a:spcAft>
                      </a:pPr>
                      <a:r>
                        <a:rPr lang="en-US" sz="1000">
                          <a:effectLst/>
                          <a:latin typeface="Phetsarath OT" panose="02000500000000020004" pitchFamily="2" charset="0"/>
                          <a:ea typeface="Calibri"/>
                          <a:cs typeface="Phetsarath OT" panose="02000500000000020004" pitchFamily="2" charset="0"/>
                        </a:rPr>
                        <a:t>ລັດ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800"/>
                        </a:spcAft>
                      </a:pPr>
                      <a:r>
                        <a:rPr lang="en-US" sz="1000" dirty="0" err="1">
                          <a:effectLst/>
                          <a:latin typeface="Phetsarath OT" panose="02000500000000020004" pitchFamily="2" charset="0"/>
                          <a:ea typeface="Calibri"/>
                          <a:cs typeface="Phetsarath OT" panose="02000500000000020004" pitchFamily="2" charset="0"/>
                        </a:rPr>
                        <a:t>ເອກະຊົນ</a:t>
                      </a:r>
                      <a:endParaRPr lang="en-US" sz="1000" dirty="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dirty="0" err="1" smtClean="0">
                          <a:effectLst/>
                          <a:latin typeface="Phetsarath OT" panose="02000500000000020004" pitchFamily="2" charset="0"/>
                          <a:ea typeface="Calibri"/>
                          <a:cs typeface="Phetsarath OT" panose="02000500000000020004" pitchFamily="2" charset="0"/>
                        </a:rPr>
                        <a:t>ລວມ</a:t>
                      </a:r>
                      <a:r>
                        <a:rPr lang="en-US" sz="1000" baseline="0" dirty="0" smtClean="0">
                          <a:effectLst/>
                          <a:latin typeface="Phetsarath OT" panose="02000500000000020004" pitchFamily="2" charset="0"/>
                          <a:ea typeface="Calibri"/>
                          <a:cs typeface="Phetsarath OT" panose="02000500000000020004" pitchFamily="2" charset="0"/>
                        </a:rPr>
                        <a:t> </a:t>
                      </a:r>
                      <a:r>
                        <a:rPr lang="en-US" sz="1000" dirty="0" smtClean="0">
                          <a:effectLst/>
                          <a:latin typeface="Phetsarath OT" panose="02000500000000020004" pitchFamily="2" charset="0"/>
                          <a:ea typeface="Calibri"/>
                          <a:cs typeface="Phetsarath OT" panose="02000500000000020004" pitchFamily="2" charset="0"/>
                        </a:rPr>
                        <a:t>(</a:t>
                      </a:r>
                      <a:r>
                        <a:rPr lang="en-US" sz="1000" dirty="0" err="1">
                          <a:effectLst/>
                          <a:latin typeface="Phetsarath OT" panose="02000500000000020004" pitchFamily="2" charset="0"/>
                          <a:ea typeface="Calibri"/>
                          <a:cs typeface="Phetsarath OT" panose="02000500000000020004" pitchFamily="2" charset="0"/>
                        </a:rPr>
                        <a:t>ກີບ</a:t>
                      </a:r>
                      <a:r>
                        <a:rPr lang="en-US" sz="1000" dirty="0">
                          <a:effectLst/>
                          <a:latin typeface="Phetsarath OT" panose="02000500000000020004" pitchFamily="2" charset="0"/>
                          <a:ea typeface="Calibri"/>
                          <a:cs typeface="Phetsarath OT" panose="02000500000000020004" pitchFamily="2" charset="0"/>
                        </a:rPr>
                        <a:t>)</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96350">
                <a:tc vMerge="1">
                  <a:txBody>
                    <a:bodyPr/>
                    <a:lstStyle/>
                    <a:p>
                      <a:endParaRPr lang="en-US"/>
                    </a:p>
                  </a:txBody>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ກ</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ຂ</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ຄ</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ງ</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ຈ</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ສ</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ຊ</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1693">
                <a:tc>
                  <a:txBody>
                    <a:bodyPr/>
                    <a:lstStyle/>
                    <a:p>
                      <a:pPr marL="342900" lvl="0" indent="-342900" algn="just">
                        <a:lnSpc>
                          <a:spcPct val="107000"/>
                        </a:lnSpc>
                        <a:spcAft>
                          <a:spcPts val="800"/>
                        </a:spcAft>
                        <a:buFont typeface="+mj-lt"/>
                        <a:buAutoNum type="arabicPeriod"/>
                      </a:pPr>
                      <a:r>
                        <a:rPr lang="en-US" sz="1000">
                          <a:effectLst/>
                          <a:latin typeface="Phetsarath OT" panose="02000500000000020004" pitchFamily="2" charset="0"/>
                          <a:ea typeface="Calibri"/>
                          <a:cs typeface="Phetsarath OT" panose="02000500000000020004" pitchFamily="2" charset="0"/>
                        </a:rPr>
                        <a:t>ໂຄງສ້າງ</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ກ. ໂຮງຮຽນອະນຸບານ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ຂ. ໂຮງຮຽນປະຖົມ</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ຄ. ໂຮງຮຽນມັດທະຍົມ</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ງ.​ສະຖາບັນຝຶກອົບຮົມ</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ຈ. ມະຫາວິທະຍາໄລ</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ສ. ອື່ນໆ(ລະບຸ)</a:t>
                      </a:r>
                    </a:p>
                  </a:txBody>
                  <a:tcPr marL="40521" marR="4052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ລວມ</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342900" lvl="0" indent="-342900">
                        <a:lnSpc>
                          <a:spcPct val="107000"/>
                        </a:lnSpc>
                        <a:spcAft>
                          <a:spcPts val="1000"/>
                        </a:spcAft>
                        <a:buFont typeface="+mj-lt"/>
                        <a:buAutoNum type="arabicPeriod"/>
                      </a:pPr>
                      <a:r>
                        <a:rPr lang="en-US" sz="1000">
                          <a:effectLst/>
                          <a:latin typeface="Phetsarath OT" panose="02000500000000020004" pitchFamily="2" charset="0"/>
                          <a:ea typeface="Calibri"/>
                          <a:cs typeface="Phetsarath OT" panose="02000500000000020004" pitchFamily="2" charset="0"/>
                        </a:rPr>
                        <a:t>ອູປະກອນ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ກ. ໂຕະ</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ຂ. ປື້ມ</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ຄ. ຄອມພິວເຕີ</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marL="457200" algn="just">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ງ. ອູປະກອນຕົກແຕ່ງ</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ຈ. ການສະໜອງອຸປະກອນ</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ສ. ອື່ນໆ(ລະບຸ)</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lnSpc>
                          <a:spcPct val="107000"/>
                        </a:lnSpc>
                        <a:spcAft>
                          <a:spcPts val="0"/>
                        </a:spcAft>
                      </a:pPr>
                      <a:r>
                        <a:rPr lang="en-US" sz="1000" b="1">
                          <a:effectLst/>
                          <a:latin typeface="Phetsarath OT" panose="02000500000000020004" pitchFamily="2" charset="0"/>
                          <a:ea typeface="Calibri"/>
                          <a:cs typeface="Phetsarath OT" panose="02000500000000020004" pitchFamily="2" charset="0"/>
                        </a:rPr>
                        <a:t>ລວມຄວາມເສຍຫາຍ</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47">
                <a:tc gridSpan="8">
                  <a:txBody>
                    <a:bodyPr/>
                    <a:lstStyle/>
                    <a:p>
                      <a:pPr algn="ctr">
                        <a:spcAft>
                          <a:spcPts val="0"/>
                        </a:spcAft>
                      </a:pPr>
                      <a:r>
                        <a:rPr lang="en-US" sz="1000" b="1">
                          <a:solidFill>
                            <a:srgbClr val="000000"/>
                          </a:solidFill>
                          <a:effectLst/>
                          <a:latin typeface="Phetsarath OT" panose="02000500000000020004" pitchFamily="2" charset="0"/>
                          <a:ea typeface="Times New Roman"/>
                          <a:cs typeface="Phetsarath OT" panose="02000500000000020004" pitchFamily="2" charset="0"/>
                        </a:rPr>
                        <a:t>ຄາດຄະເນການສູນເສຍ</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0047">
                <a:tc rowSpan="3">
                  <a:txBody>
                    <a:bodyPr/>
                    <a:lstStyle/>
                    <a:p>
                      <a:pPr algn="ctr"/>
                      <a:r>
                        <a:rPr lang="en-US" sz="1000">
                          <a:effectLst/>
                          <a:latin typeface="Phetsarath OT" panose="02000500000000020004" pitchFamily="2" charset="0"/>
                          <a:cs typeface="Phetsarath OT" panose="02000500000000020004" pitchFamily="2" charset="0"/>
                        </a:rPr>
                        <a:t>ປະເພດການສູນເສຍ</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7">
                  <a:txBody>
                    <a:bodyPr/>
                    <a:lstStyle/>
                    <a:p>
                      <a:pPr algn="ctr"/>
                      <a:r>
                        <a:rPr lang="en-US" sz="1000">
                          <a:effectLst/>
                          <a:latin typeface="Phetsarath OT" panose="02000500000000020004" pitchFamily="2" charset="0"/>
                          <a:cs typeface="Phetsarath OT" panose="02000500000000020004" pitchFamily="2" charset="0"/>
                        </a:rPr>
                        <a:t>ການສູນເສຍ (ກີບ)</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0047">
                <a:tc vMerge="1">
                  <a:txBody>
                    <a:bodyPr/>
                    <a:lstStyle/>
                    <a:p>
                      <a:endParaRPr lang="en-US"/>
                    </a:p>
                  </a:txBody>
                  <a:tcPr/>
                </a:tc>
                <a:tc gridSpan="2">
                  <a:txBody>
                    <a:bodyPr/>
                    <a:lstStyle/>
                    <a:p>
                      <a:pPr algn="ctr"/>
                      <a:r>
                        <a:rPr lang="en-US" sz="1000">
                          <a:effectLst/>
                          <a:latin typeface="Phetsarath OT" panose="02000500000000020004" pitchFamily="2" charset="0"/>
                          <a:cs typeface="Phetsarath OT" panose="02000500000000020004" pitchFamily="2" charset="0"/>
                        </a:rPr>
                        <a:t>ປີເກີດໄພພິບັດ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000">
                          <a:effectLst/>
                          <a:latin typeface="Phetsarath OT" panose="02000500000000020004" pitchFamily="2" charset="0"/>
                          <a:cs typeface="Phetsarath OT" panose="02000500000000020004" pitchFamily="2" charset="0"/>
                        </a:rPr>
                        <a:t>1ຫຼັງໄພພິບັດ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1000">
                          <a:effectLst/>
                          <a:latin typeface="Phetsarath OT" panose="02000500000000020004" pitchFamily="2" charset="0"/>
                          <a:cs typeface="Phetsarath OT" panose="02000500000000020004" pitchFamily="2" charset="0"/>
                        </a:rPr>
                        <a:t> 2ປີຫຼັງໄພພິບັດ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r>
                        <a:rPr lang="en-US" sz="1000">
                          <a:effectLst/>
                          <a:latin typeface="Phetsarath OT" panose="02000500000000020004" pitchFamily="2" charset="0"/>
                          <a:cs typeface="Phetsarath OT" panose="02000500000000020004" pitchFamily="2" charset="0"/>
                        </a:rPr>
                        <a:t>ລວມ</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0093">
                <a:tc vMerge="1">
                  <a:txBody>
                    <a:bodyPr/>
                    <a:lstStyle/>
                    <a:p>
                      <a:endParaRPr lang="en-US"/>
                    </a:p>
                  </a:txBody>
                  <a:tcPr/>
                </a:tc>
                <a:tc>
                  <a:txBody>
                    <a:bodyPr/>
                    <a:lstStyle/>
                    <a:p>
                      <a:pPr algn="ct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ລັດ</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ລັດ</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ລັດ</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90047">
                <a:tc>
                  <a:txBody>
                    <a:bodyPr/>
                    <a:lstStyle/>
                    <a:p>
                      <a:pPr>
                        <a:spcAft>
                          <a:spcPts val="0"/>
                        </a:spcAft>
                      </a:pPr>
                      <a:r>
                        <a:rPr lang="en-US" sz="1000">
                          <a:effectLst/>
                          <a:latin typeface="Phetsarath OT" panose="02000500000000020004" pitchFamily="2" charset="0"/>
                          <a:cs typeface="Phetsarath OT" panose="02000500000000020004" pitchFamily="2" charset="0"/>
                        </a:rPr>
                        <a:t>ລາຍໄດ້ທີ່ຄາດຄະເນ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ການອະນາໄມສິ່ງເສດເຫຼືອ</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ມູນຄ່າການດຳເນີນງານເພີ່ມສູງຂື້ນ</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lnSpc>
                          <a:spcPct val="107000"/>
                        </a:lnSpc>
                        <a:spcAft>
                          <a:spcPts val="0"/>
                        </a:spcAft>
                      </a:pPr>
                      <a:r>
                        <a:rPr lang="en-US" sz="1000">
                          <a:effectLst/>
                          <a:latin typeface="Phetsarath OT" panose="02000500000000020004" pitchFamily="2" charset="0"/>
                          <a:ea typeface="Calibri"/>
                          <a:cs typeface="Phetsarath OT" panose="02000500000000020004" pitchFamily="2" charset="0"/>
                        </a:rPr>
                        <a:t>ຄ່າໃຊ້ຈ່າຍອື່ນໆທີ່ບໍ່ຄາດຄິດ</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50">
                <a:tc>
                  <a:txBody>
                    <a:bodyPr/>
                    <a:lstStyle/>
                    <a:p>
                      <a:pPr>
                        <a:lnSpc>
                          <a:spcPct val="107000"/>
                        </a:lnSpc>
                        <a:spcAft>
                          <a:spcPts val="800"/>
                        </a:spcAft>
                      </a:pPr>
                      <a:r>
                        <a:rPr lang="en-US" sz="1000" b="1">
                          <a:effectLst/>
                          <a:latin typeface="Phetsarath OT" panose="02000500000000020004" pitchFamily="2" charset="0"/>
                          <a:ea typeface="Calibri"/>
                          <a:cs typeface="Phetsarath OT" panose="02000500000000020004" pitchFamily="2" charset="0"/>
                        </a:rPr>
                        <a:t>ລວມການສູນເສຍ</a:t>
                      </a:r>
                      <a:endParaRPr lang="en-US" sz="1000">
                        <a:effectLst/>
                        <a:latin typeface="Phetsarath OT" panose="02000500000000020004" pitchFamily="2" charset="0"/>
                        <a:ea typeface="Calibri"/>
                        <a:cs typeface="Phetsarath OT" panose="02000500000000020004" pitchFamily="2" charset="0"/>
                      </a:endParaRP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000" dirty="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dirty="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00" dirty="0">
                          <a:effectLst/>
                          <a:latin typeface="Phetsarath OT" panose="02000500000000020004" pitchFamily="2" charset="0"/>
                          <a:cs typeface="Phetsarath OT" panose="02000500000000020004" pitchFamily="2" charset="0"/>
                        </a:rPr>
                        <a:t> </a:t>
                      </a:r>
                    </a:p>
                  </a:txBody>
                  <a:tcPr marL="40521" marR="405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686580"/>
            <a:ext cx="7391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6.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ການສູນເສຍຂອງຂະແໜງການສຶກສາ</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ກິລາໃນຂັ້ນ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6. Summary of damage and losses in the education sector in a </a:t>
            </a:r>
            <a:r>
              <a:rPr lang="en-US" sz="1400" b="1" dirty="0" smtClean="0">
                <a:latin typeface="Phetsarath OT" panose="02000500000000000000" pitchFamily="2" charset="0"/>
                <a:cs typeface="Phetsarath OT" panose="02000500000000000000" pitchFamily="2" charset="0"/>
              </a:rPr>
              <a:t>province</a:t>
            </a:r>
            <a:endParaRPr lang="en-US" sz="1400" dirty="0">
              <a:latin typeface="Phetsarath OT" panose="02000500000000000000" pitchFamily="2" charset="0"/>
              <a:cs typeface="Phetsarath OT" panose="02000500000000000000" pitchFamily="2" charset="0"/>
            </a:endParaRPr>
          </a:p>
        </p:txBody>
      </p:sp>
      <p:sp>
        <p:nvSpPr>
          <p:cNvPr id="3" name="Title 2"/>
          <p:cNvSpPr>
            <a:spLocks noGrp="1"/>
          </p:cNvSpPr>
          <p:nvPr>
            <p:ph type="title"/>
          </p:nvPr>
        </p:nvSpPr>
        <p:spPr/>
        <p:txBody>
          <a:bodyPr/>
          <a:lstStyle/>
          <a:p>
            <a:r>
              <a:rPr lang="en-PH"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a:t>
            </a:r>
            <a:r>
              <a:rPr lang="en-PH" altLang="en-US" sz="2800" b="1" dirty="0">
                <a:solidFill>
                  <a:schemeClr val="accent3"/>
                </a:solidFill>
                <a:latin typeface="Phetsarath OT" panose="02000500000000000000" pitchFamily="2" charset="0"/>
                <a:cs typeface="Phetsarath OT" panose="02000500000000000000" pitchFamily="2" charset="0"/>
              </a:rPr>
              <a:t> </a:t>
            </a:r>
            <a:r>
              <a:rPr lang="en-PH" altLang="en-US" sz="2800" b="1" dirty="0" err="1">
                <a:solidFill>
                  <a:schemeClr val="accent3"/>
                </a:solidFill>
                <a:latin typeface="Phetsarath OT" panose="02000500000000000000" pitchFamily="2" charset="0"/>
                <a:cs typeface="Phetsarath OT" panose="02000500000000000000" pitchFamily="2" charset="0"/>
              </a:rPr>
              <a:t>ແລະ</a:t>
            </a:r>
            <a:r>
              <a:rPr lang="en-PH" altLang="en-US" sz="2800" b="1" dirty="0">
                <a:solidFill>
                  <a:schemeClr val="accent3"/>
                </a:solidFill>
                <a:latin typeface="Phetsarath OT" panose="02000500000000000000" pitchFamily="2" charset="0"/>
                <a:cs typeface="Phetsarath OT" panose="02000500000000000000" pitchFamily="2" charset="0"/>
              </a:rPr>
              <a:t> </a:t>
            </a:r>
            <a:r>
              <a:rPr lang="en-PH" altLang="en-US" sz="2800" b="1" dirty="0" err="1">
                <a:solidFill>
                  <a:schemeClr val="accent3"/>
                </a:solidFill>
                <a:latin typeface="Phetsarath OT" panose="02000500000000000000" pitchFamily="2" charset="0"/>
                <a:cs typeface="Phetsarath OT" panose="02000500000000000000" pitchFamily="2" charset="0"/>
              </a:rPr>
              <a:t>ການສູນເສຍໃນ</a:t>
            </a:r>
            <a:r>
              <a:rPr lang="en-PH" altLang="en-US" sz="2800" b="1" dirty="0" err="1" smtClean="0">
                <a:solidFill>
                  <a:schemeClr val="accent3"/>
                </a:solidFill>
                <a:latin typeface="Phetsarath OT" panose="02000500000000000000" pitchFamily="2" charset="0"/>
                <a:cs typeface="Phetsarath OT" panose="02000500000000000000" pitchFamily="2" charset="0"/>
              </a:rPr>
              <a:t>ຂັ້ນແຂວງ</a:t>
            </a:r>
            <a:r>
              <a:rPr lang="en-PH" altLang="en-US" sz="2800" b="1" dirty="0">
                <a:solidFill>
                  <a:schemeClr val="accent3"/>
                </a:solidFill>
                <a:latin typeface="Phetsarath OT" panose="02000500000000000000" pitchFamily="2" charset="0"/>
                <a:cs typeface="Phetsarath OT" panose="02000500000000000000" pitchFamily="2" charset="0"/>
              </a:rPr>
              <a:t/>
            </a:r>
            <a:br>
              <a:rPr lang="en-PH" altLang="en-US" sz="2800" b="1" dirty="0">
                <a:solidFill>
                  <a:schemeClr val="accent3"/>
                </a:solidFill>
                <a:latin typeface="Phetsarath OT" panose="02000500000000000000" pitchFamily="2" charset="0"/>
                <a:cs typeface="Phetsarath OT" panose="02000500000000000000" pitchFamily="2" charset="0"/>
              </a:rPr>
            </a:br>
            <a:r>
              <a:rPr lang="en-PH" altLang="en-US" sz="2800" b="1" dirty="0">
                <a:solidFill>
                  <a:schemeClr val="accent3"/>
                </a:solidFill>
                <a:latin typeface="Phetsarath OT" panose="02000500000000000000" pitchFamily="2" charset="0"/>
                <a:cs typeface="Phetsarath OT" panose="02000500000000000000" pitchFamily="2" charset="0"/>
              </a:rPr>
              <a:t>Summary of Damages and Losses in the </a:t>
            </a:r>
            <a:r>
              <a:rPr lang="en-PH" altLang="en-US" sz="2800" b="1" dirty="0" smtClean="0">
                <a:solidFill>
                  <a:schemeClr val="accent3"/>
                </a:solidFill>
                <a:latin typeface="Phetsarath OT" panose="02000500000000000000" pitchFamily="2" charset="0"/>
                <a:cs typeface="Phetsarath OT" panose="02000500000000000000" pitchFamily="2" charset="0"/>
              </a:rPr>
              <a:t>Province</a:t>
            </a:r>
            <a:endParaRPr lang="en-US" sz="2800" dirty="0">
              <a:solidFill>
                <a:schemeClr val="accent3"/>
              </a:solidFill>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2589195782"/>
              </p:ext>
            </p:extLst>
          </p:nvPr>
        </p:nvGraphicFramePr>
        <p:xfrm>
          <a:off x="304799" y="2575560"/>
          <a:ext cx="8229601" cy="2682240"/>
        </p:xfrm>
        <a:graphic>
          <a:graphicData uri="http://schemas.openxmlformats.org/drawingml/2006/table">
            <a:tbl>
              <a:tblPr firstRow="1" firstCol="1" bandRow="1"/>
              <a:tblGrid>
                <a:gridCol w="1550457"/>
                <a:gridCol w="971093"/>
                <a:gridCol w="850941"/>
                <a:gridCol w="730788"/>
                <a:gridCol w="849295"/>
                <a:gridCol w="849295"/>
                <a:gridCol w="850941"/>
                <a:gridCol w="969447"/>
                <a:gridCol w="607344"/>
              </a:tblGrid>
              <a:tr h="152400">
                <a:tc gridSpan="9">
                  <a:txBody>
                    <a:bodyPr/>
                    <a:lstStyle/>
                    <a:p>
                      <a:pP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rowSpan="3">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ບັນດາເມືອງ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ຄວາມສູນເສຍທີ່ແກ່ຍາວພາຍໃນປີເກີດໄພພິບັດ</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v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1ປີຫຼັງໄພພິບັດ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304800">
                <a:tc vMerge="1">
                  <a:txBody>
                    <a:bodyPr/>
                    <a:lstStyle/>
                    <a:p>
                      <a:endParaRPr lang="en-US"/>
                    </a:p>
                  </a:txBody>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ຂ.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ຄ.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ງ.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pPr eaLnBrk="1" hangingPunct="1"/>
            <a:r>
              <a:rPr lang="en-US" altLang="en-US" sz="3600" b="1" dirty="0" err="1" smtClean="0">
                <a:latin typeface="Phetsarath OT" panose="02000500000000000000" pitchFamily="2" charset="0"/>
                <a:cs typeface="Phetsarath OT" panose="02000500000000000000" pitchFamily="2" charset="0"/>
              </a:rPr>
              <a:t>ຈຸດປະສົງ</a:t>
            </a:r>
            <a:r>
              <a:rPr lang="en-US" altLang="en-US" sz="3600" b="1" dirty="0" smtClean="0">
                <a:latin typeface="Phetsarath OT" panose="02000500000000000000" pitchFamily="2" charset="0"/>
                <a:cs typeface="Phetsarath OT" panose="02000500000000000000" pitchFamily="2" charset="0"/>
              </a:rPr>
              <a:t>(Session Objectives)</a:t>
            </a:r>
            <a:endParaRPr lang="th-TH" altLang="en-US" sz="3600" b="1" dirty="0" smtClean="0">
              <a:latin typeface="Phetsarath OT" panose="02000500000000000000" pitchFamily="2" charset="0"/>
              <a:cs typeface="Phetsarath OT" panose="02000500000000000000" pitchFamily="2" charset="0"/>
            </a:endParaRPr>
          </a:p>
        </p:txBody>
      </p:sp>
      <p:sp>
        <p:nvSpPr>
          <p:cNvPr id="2" name="Content Placeholder 1"/>
          <p:cNvSpPr>
            <a:spLocks noGrp="1"/>
          </p:cNvSpPr>
          <p:nvPr>
            <p:ph sz="half" idx="1"/>
          </p:nvPr>
        </p:nvSpPr>
        <p:spPr>
          <a:xfrm>
            <a:off x="457200" y="1600202"/>
            <a:ext cx="4876800" cy="4525963"/>
          </a:xfrm>
        </p:spPr>
        <p:txBody>
          <a:bodyPr/>
          <a:lstStyle/>
          <a:p>
            <a:r>
              <a:rPr lang="en-US" sz="2400" dirty="0" err="1" smtClean="0">
                <a:latin typeface="Phetsarath OT" panose="02000500000000020004" pitchFamily="2" charset="0"/>
                <a:cs typeface="Phetsarath OT" panose="02000500000000020004" pitchFamily="2" charset="0"/>
              </a:rPr>
              <a:t>ກ່ອນການປະຊຸມຈະປິດລົງຜູ້ເຂົ້າຮ່ວມສາມາດເຂົ້າໃຈ</a:t>
            </a:r>
            <a:endParaRPr lang="en-US" sz="2400" dirty="0" smtClean="0">
              <a:latin typeface="Phetsarath OT" panose="02000500000000020004" pitchFamily="2" charset="0"/>
              <a:cs typeface="Phetsarath OT" panose="02000500000000020004" pitchFamily="2" charset="0"/>
            </a:endParaRPr>
          </a:p>
          <a:p>
            <a:pPr marL="800100">
              <a:buFont typeface="Phetsarath OT" panose="02000500000000020004" pitchFamily="2" charset="0"/>
              <a:buChar char="–"/>
            </a:pPr>
            <a:r>
              <a:rPr lang="en-US" sz="2400" dirty="0" err="1" smtClean="0">
                <a:latin typeface="Phetsarath OT" panose="02000500000000020004" pitchFamily="2" charset="0"/>
                <a:cs typeface="Phetsarath OT" panose="02000500000000020004" pitchFamily="2" charset="0"/>
              </a:rPr>
              <a:t>ປະເພດ</a:t>
            </a:r>
            <a:r>
              <a:rPr lang="en-US" sz="2400" dirty="0" err="1" smtClean="0">
                <a:solidFill>
                  <a:schemeClr val="accent2">
                    <a:lumMod val="75000"/>
                  </a:schemeClr>
                </a:solidFill>
                <a:latin typeface="Phetsarath OT" panose="02000500000000020004" pitchFamily="2" charset="0"/>
                <a:cs typeface="Phetsarath OT" panose="02000500000000020004" pitchFamily="2" charset="0"/>
              </a:rPr>
              <a:t>ບັນດາຊັບສິນ</a:t>
            </a:r>
            <a:r>
              <a:rPr lang="en-US" sz="2400" dirty="0" err="1" smtClean="0">
                <a:solidFill>
                  <a:schemeClr val="accent2">
                    <a:lumMod val="75000"/>
                  </a:schemeClr>
                </a:solidFill>
                <a:latin typeface="Phetsarath OT" panose="02000500000000020004" pitchFamily="2" charset="0"/>
                <a:cs typeface="Phetsarath OT" panose="02000500000000020004" pitchFamily="2" charset="0"/>
              </a:rPr>
              <a:t>ທີ່ອາດເກີດ</a:t>
            </a:r>
            <a:r>
              <a:rPr lang="en-US" sz="2400" dirty="0" err="1" smtClean="0">
                <a:solidFill>
                  <a:schemeClr val="accent2">
                    <a:lumMod val="75000"/>
                  </a:schemeClr>
                </a:solidFill>
                <a:latin typeface="Phetsarath OT" panose="02000500000000020004" pitchFamily="2" charset="0"/>
                <a:cs typeface="Phetsarath OT" panose="02000500000000020004" pitchFamily="2" charset="0"/>
              </a:rPr>
              <a:t>ຄວາມເສຍຫາຍໃນຂະແໜງການຕ່າງ</a:t>
            </a:r>
            <a:r>
              <a:rPr lang="en-US" sz="2400" dirty="0" smtClean="0">
                <a:solidFill>
                  <a:schemeClr val="accent2">
                    <a:lumMod val="75000"/>
                  </a:schemeClr>
                </a:solidFill>
                <a:latin typeface="Phetsarath OT" panose="02000500000000020004" pitchFamily="2" charset="0"/>
                <a:cs typeface="Phetsarath OT" panose="02000500000000020004" pitchFamily="2" charset="0"/>
              </a:rPr>
              <a:t>ໆ</a:t>
            </a:r>
          </a:p>
          <a:p>
            <a:pPr marL="800100">
              <a:buFont typeface="Phetsarath OT" panose="02000500000000020004" pitchFamily="2" charset="0"/>
              <a:buChar char="–"/>
            </a:pPr>
            <a:r>
              <a:rPr lang="en-US" sz="2400" dirty="0" err="1" smtClean="0">
                <a:solidFill>
                  <a:schemeClr val="accent2">
                    <a:lumMod val="75000"/>
                  </a:schemeClr>
                </a:solidFill>
                <a:latin typeface="Phetsarath OT" panose="02000500000000020004" pitchFamily="2" charset="0"/>
                <a:cs typeface="Phetsarath OT" panose="02000500000000020004" pitchFamily="2" charset="0"/>
              </a:rPr>
              <a:t>ສາເຫດຂອງ</a:t>
            </a:r>
            <a:r>
              <a:rPr lang="en-US" sz="2400" dirty="0" err="1" smtClean="0">
                <a:solidFill>
                  <a:schemeClr val="accent2">
                    <a:lumMod val="75000"/>
                  </a:schemeClr>
                </a:solidFill>
                <a:latin typeface="Phetsarath OT" panose="02000500000000020004" pitchFamily="2" charset="0"/>
                <a:cs typeface="Phetsarath OT" panose="02000500000000020004" pitchFamily="2" charset="0"/>
              </a:rPr>
              <a:t>ການ</a:t>
            </a:r>
            <a:r>
              <a:rPr lang="en-US" sz="2400" dirty="0" err="1" smtClean="0">
                <a:solidFill>
                  <a:schemeClr val="accent2">
                    <a:lumMod val="75000"/>
                  </a:schemeClr>
                </a:solidFill>
                <a:latin typeface="Phetsarath OT" panose="02000500000000020004" pitchFamily="2" charset="0"/>
                <a:cs typeface="Phetsarath OT" panose="02000500000000020004" pitchFamily="2" charset="0"/>
              </a:rPr>
              <a:t>ສູນເສຍ</a:t>
            </a:r>
            <a:r>
              <a:rPr lang="en-US" sz="2400" dirty="0" err="1" smtClean="0">
                <a:latin typeface="Phetsarath OT" panose="02000500000000020004" pitchFamily="2" charset="0"/>
                <a:cs typeface="Phetsarath OT" panose="02000500000000020004" pitchFamily="2" charset="0"/>
              </a:rPr>
              <a:t>ທີ່ທີ່ຄວນປະເມີນ</a:t>
            </a:r>
            <a:r>
              <a:rPr lang="en-US" sz="2400" dirty="0" err="1" smtClean="0">
                <a:latin typeface="Phetsarath OT" panose="02000500000000020004" pitchFamily="2" charset="0"/>
                <a:cs typeface="Phetsarath OT" panose="02000500000000020004" pitchFamily="2" charset="0"/>
              </a:rPr>
              <a:t>ໃນຂະແ</a:t>
            </a:r>
            <a:r>
              <a:rPr lang="en-US" sz="2400" dirty="0" err="1" smtClean="0">
                <a:latin typeface="Phetsarath OT" panose="02000500000000020004" pitchFamily="2" charset="0"/>
                <a:cs typeface="Phetsarath OT" panose="02000500000000020004" pitchFamily="2" charset="0"/>
              </a:rPr>
              <a:t>ໜ</a:t>
            </a:r>
            <a:r>
              <a:rPr lang="en-US" sz="2400" dirty="0" err="1" smtClean="0">
                <a:latin typeface="Phetsarath OT" panose="02000500000000020004" pitchFamily="2" charset="0"/>
                <a:cs typeface="Phetsarath OT" panose="02000500000000020004" pitchFamily="2" charset="0"/>
              </a:rPr>
              <a:t>ງການຕ່າງ</a:t>
            </a:r>
            <a:r>
              <a:rPr lang="en-US" sz="2400" dirty="0" smtClean="0">
                <a:latin typeface="Phetsarath OT" panose="02000500000000020004" pitchFamily="2" charset="0"/>
                <a:cs typeface="Phetsarath OT" panose="02000500000000020004" pitchFamily="2" charset="0"/>
              </a:rPr>
              <a:t>ໆ</a:t>
            </a:r>
          </a:p>
          <a:p>
            <a:pPr marL="800100">
              <a:buFont typeface="Phetsarath OT" panose="02000500000000020004" pitchFamily="2" charset="0"/>
              <a:buChar char="–"/>
            </a:pPr>
            <a:endParaRPr lang="en-US" sz="2400" dirty="0" smtClean="0">
              <a:latin typeface="Phetsarath OT" panose="02000500000000020004" pitchFamily="2" charset="0"/>
              <a:cs typeface="Phetsarath OT" panose="02000500000000020004" pitchFamily="2" charset="0"/>
            </a:endParaRPr>
          </a:p>
          <a:p>
            <a:r>
              <a:rPr lang="en-US" sz="2400" dirty="0" smtClean="0">
                <a:latin typeface="Phetsarath OT" panose="02000500000000020004" pitchFamily="2" charset="0"/>
                <a:cs typeface="Phetsarath OT" panose="02000500000000020004" pitchFamily="2" charset="0"/>
              </a:rPr>
              <a:t>ບາດກ້າວຕ່າງໆທັງໝົດຈະຄ້າຍຄືກັນ</a:t>
            </a:r>
            <a:r>
              <a:rPr lang="en-US" sz="2400" dirty="0" smtClean="0">
                <a:latin typeface="Phetsarath OT" panose="02000500000000020004" pitchFamily="2" charset="0"/>
                <a:cs typeface="Phetsarath OT" panose="02000500000000020004" pitchFamily="2" charset="0"/>
              </a:rPr>
              <a:t>ກັບໃນຂະແ</a:t>
            </a:r>
            <a:r>
              <a:rPr lang="en-US" sz="2400" dirty="0" smtClean="0">
                <a:latin typeface="Phetsarath OT" panose="02000500000000020004" pitchFamily="2" charset="0"/>
                <a:cs typeface="Phetsarath OT" panose="02000500000000020004" pitchFamily="2" charset="0"/>
              </a:rPr>
              <a:t>ໜງການຕ່າງໆທີ່ໄດ້ນຳສະເໜີຜ່ານມາ</a:t>
            </a:r>
            <a:endParaRPr lang="en-US" sz="2400" dirty="0">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5334000" y="1600202"/>
            <a:ext cx="3733800" cy="4952998"/>
          </a:xfrm>
        </p:spPr>
        <p:txBody>
          <a:bodyPr/>
          <a:lstStyle/>
          <a:p>
            <a:pPr fontAlgn="auto">
              <a:spcAft>
                <a:spcPts val="0"/>
              </a:spcAft>
              <a:defRPr/>
            </a:pPr>
            <a:r>
              <a:rPr lang="en-US" sz="2000" dirty="0">
                <a:latin typeface="Phetsarath OT" panose="02000500000000000000" pitchFamily="2" charset="0"/>
                <a:cs typeface="Phetsarath OT" panose="02000500000000000000" pitchFamily="2" charset="0"/>
              </a:rPr>
              <a:t>At the end of the sessions the participants would be able to </a:t>
            </a:r>
            <a:r>
              <a:rPr lang="en-US" sz="2000" dirty="0" smtClean="0">
                <a:latin typeface="Phetsarath OT" panose="02000500000000000000" pitchFamily="2" charset="0"/>
                <a:cs typeface="Phetsarath OT" panose="02000500000000000000" pitchFamily="2" charset="0"/>
              </a:rPr>
              <a:t>understand</a:t>
            </a:r>
            <a:endParaRPr lang="en-US" sz="2000" dirty="0">
              <a:latin typeface="Phetsarath OT" panose="02000500000000000000" pitchFamily="2" charset="0"/>
              <a:cs typeface="Phetsarath OT" panose="02000500000000000000" pitchFamily="2" charset="0"/>
            </a:endParaRPr>
          </a:p>
          <a:p>
            <a:pPr lvl="1" fontAlgn="auto">
              <a:spcAft>
                <a:spcPts val="0"/>
              </a:spcAft>
              <a:defRPr/>
            </a:pPr>
            <a:r>
              <a:rPr lang="en-US" sz="1800" dirty="0">
                <a:latin typeface="Phetsarath OT" panose="02000500000000000000" pitchFamily="2" charset="0"/>
                <a:cs typeface="Phetsarath OT" panose="02000500000000000000" pitchFamily="2" charset="0"/>
              </a:rPr>
              <a:t>The types of </a:t>
            </a:r>
            <a:r>
              <a:rPr lang="en-US" sz="1800" b="1" dirty="0">
                <a:solidFill>
                  <a:srgbClr val="C00000"/>
                </a:solidFill>
                <a:latin typeface="Phetsarath OT" panose="02000500000000000000" pitchFamily="2" charset="0"/>
                <a:cs typeface="Phetsarath OT" panose="02000500000000000000" pitchFamily="2" charset="0"/>
              </a:rPr>
              <a:t>assets that can be damaged in the other sectors</a:t>
            </a:r>
          </a:p>
          <a:p>
            <a:pPr lvl="1" fontAlgn="auto">
              <a:spcAft>
                <a:spcPts val="0"/>
              </a:spcAft>
              <a:defRPr/>
            </a:pPr>
            <a:endParaRPr lang="en-US" sz="1800" b="1" dirty="0">
              <a:solidFill>
                <a:srgbClr val="C00000"/>
              </a:solidFill>
              <a:latin typeface="Phetsarath OT" panose="02000500000000000000" pitchFamily="2" charset="0"/>
              <a:cs typeface="Phetsarath OT" panose="02000500000000000000" pitchFamily="2" charset="0"/>
            </a:endParaRPr>
          </a:p>
          <a:p>
            <a:pPr lvl="1" fontAlgn="auto">
              <a:spcAft>
                <a:spcPts val="0"/>
              </a:spcAft>
              <a:defRPr/>
            </a:pPr>
            <a:r>
              <a:rPr lang="en-US" sz="1800" b="1" dirty="0">
                <a:solidFill>
                  <a:srgbClr val="C00000"/>
                </a:solidFill>
                <a:latin typeface="Phetsarath OT" panose="02000500000000000000" pitchFamily="2" charset="0"/>
                <a:cs typeface="Phetsarath OT" panose="02000500000000000000" pitchFamily="2" charset="0"/>
              </a:rPr>
              <a:t>The sources of losses </a:t>
            </a:r>
            <a:r>
              <a:rPr lang="en-US" sz="1800" dirty="0">
                <a:latin typeface="Phetsarath OT" panose="02000500000000000000" pitchFamily="2" charset="0"/>
                <a:cs typeface="Phetsarath OT" panose="02000500000000000000" pitchFamily="2" charset="0"/>
              </a:rPr>
              <a:t>that should be assessed in the sectors </a:t>
            </a:r>
          </a:p>
          <a:p>
            <a:pPr lvl="1" fontAlgn="auto">
              <a:spcAft>
                <a:spcPts val="0"/>
              </a:spcAft>
              <a:buNone/>
              <a:defRPr/>
            </a:pPr>
            <a:endParaRPr lang="en-US" sz="1800" dirty="0">
              <a:latin typeface="Phetsarath OT" panose="02000500000000000000" pitchFamily="2" charset="0"/>
              <a:cs typeface="Phetsarath OT" panose="02000500000000000000" pitchFamily="2" charset="0"/>
            </a:endParaRPr>
          </a:p>
          <a:p>
            <a:pPr fontAlgn="auto">
              <a:spcAft>
                <a:spcPts val="0"/>
              </a:spcAft>
              <a:defRPr/>
            </a:pPr>
            <a:r>
              <a:rPr lang="en-US" sz="2000" dirty="0">
                <a:latin typeface="Phetsarath OT" panose="02000500000000000000" pitchFamily="2" charset="0"/>
                <a:cs typeface="Phetsarath OT" panose="02000500000000000000" pitchFamily="2" charset="0"/>
              </a:rPr>
              <a:t>All the other steps will be the same as the other sectors previously presented </a:t>
            </a:r>
            <a:endParaRPr lang="en-US" sz="2000" b="1" dirty="0">
              <a:solidFill>
                <a:srgbClr val="C00000"/>
              </a:solidFill>
              <a:latin typeface="Phetsarath OT" panose="02000500000000000000" pitchFamily="2" charset="0"/>
              <a:cs typeface="Phetsarath OT" panose="02000500000000000000" pitchFamily="2" charset="0"/>
            </a:endParaRPr>
          </a:p>
          <a:p>
            <a:pPr fontAlgn="auto">
              <a:spcAft>
                <a:spcPts val="0"/>
              </a:spcAft>
              <a:defRPr/>
            </a:pPr>
            <a:endParaRPr lang="en-US" sz="2000" dirty="0">
              <a:latin typeface="Phetsarath OT" panose="02000500000000000000" pitchFamily="2" charset="0"/>
              <a:cs typeface="Phetsarath OT" panose="02000500000000000000" pitchFamily="2" charset="0"/>
            </a:endParaRPr>
          </a:p>
          <a:p>
            <a:pPr fontAlgn="auto">
              <a:spcAft>
                <a:spcPts val="0"/>
              </a:spcAft>
              <a:defRPr/>
            </a:pPr>
            <a:endParaRPr lang="th-TH" sz="2000" dirty="0">
              <a:latin typeface="Phetsarath OT" panose="02000500000000000000" pitchFamily="2" charset="0"/>
              <a:cs typeface="Phetsarath OT" panose="02000500000000000000" pitchFamily="2" charset="0"/>
            </a:endParaRPr>
          </a:p>
          <a:p>
            <a:endParaRPr lang="en-US" sz="2000" dirty="0"/>
          </a:p>
        </p:txBody>
      </p:sp>
    </p:spTree>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altLang="en-US" sz="2400" b="1" dirty="0" err="1" smtClean="0">
                <a:latin typeface="Phetsarath OT" panose="02000500000000000000" pitchFamily="2" charset="0"/>
                <a:cs typeface="Phetsarath OT" panose="02000500000000000000" pitchFamily="2" charset="0"/>
              </a:rPr>
              <a:t>ສັງລວມຄວາມຕ້ອງການຟື້ນຟູແລະກໍ່ສ້າງຄືນໃໝ</a:t>
            </a:r>
            <a:r>
              <a:rPr lang="en-PH" altLang="en-US" sz="2400" b="1" dirty="0" smtClean="0">
                <a:latin typeface="Phetsarath OT" panose="02000500000000000000" pitchFamily="2" charset="0"/>
                <a:cs typeface="Phetsarath OT" panose="02000500000000000000" pitchFamily="2" charset="0"/>
              </a:rPr>
              <a:t>່</a:t>
            </a:r>
            <a:br>
              <a:rPr lang="en-PH" altLang="en-US" sz="2400" b="1" dirty="0" smtClean="0">
                <a:latin typeface="Phetsarath OT" panose="02000500000000000000" pitchFamily="2" charset="0"/>
                <a:cs typeface="Phetsarath OT" panose="02000500000000000000" pitchFamily="2" charset="0"/>
              </a:rPr>
            </a:br>
            <a:r>
              <a:rPr lang="en-PH" altLang="en-US" sz="2400" b="1" dirty="0" smtClean="0">
                <a:latin typeface="Phetsarath OT" panose="02000500000000000000" pitchFamily="2" charset="0"/>
                <a:cs typeface="Phetsarath OT" panose="02000500000000000000" pitchFamily="2" charset="0"/>
              </a:rPr>
              <a:t>Summary </a:t>
            </a:r>
            <a:r>
              <a:rPr lang="en-PH" altLang="en-US" sz="2400" b="1" dirty="0">
                <a:latin typeface="Phetsarath OT" panose="02000500000000000000" pitchFamily="2" charset="0"/>
                <a:cs typeface="Phetsarath OT" panose="02000500000000000000" pitchFamily="2" charset="0"/>
              </a:rPr>
              <a:t>of Recovery and Reconstruction </a:t>
            </a:r>
            <a:r>
              <a:rPr lang="en-PH" altLang="en-US" sz="2400" b="1" dirty="0" smtClean="0">
                <a:latin typeface="Phetsarath OT" panose="02000500000000000000" pitchFamily="2" charset="0"/>
                <a:cs typeface="Phetsarath OT" panose="02000500000000000000" pitchFamily="2" charset="0"/>
              </a:rPr>
              <a:t>Needs</a:t>
            </a:r>
            <a:endParaRPr lang="en-US" sz="2400" dirty="0">
              <a:latin typeface="Phetsarath OT" panose="02000500000000000000" pitchFamily="2" charset="0"/>
              <a:cs typeface="Phetsarath OT" panose="02000500000000000000" pitchFamily="2" charset="0"/>
            </a:endParaRPr>
          </a:p>
        </p:txBody>
      </p:sp>
      <p:sp>
        <p:nvSpPr>
          <p:cNvPr id="3" name="Rectangle 2"/>
          <p:cNvSpPr/>
          <p:nvPr/>
        </p:nvSpPr>
        <p:spPr>
          <a:xfrm>
            <a:off x="152400" y="1143000"/>
            <a:ext cx="80772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8.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ກໍ່ສ້າງຄືນໃໝ່ໃນຂະແໜງການສຶກສາ</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smtClean="0">
                <a:latin typeface="Phetsarath OT" panose="02000500000000000000" pitchFamily="2" charset="0"/>
                <a:cs typeface="Phetsarath OT" panose="02000500000000000000" pitchFamily="2" charset="0"/>
              </a:rPr>
              <a:t>ກິລາ</a:t>
            </a:r>
            <a:r>
              <a:rPr lang="en-US" sz="1400" b="1" dirty="0" smtClean="0">
                <a:latin typeface="Phetsarath OT" panose="02000500000000000000" pitchFamily="2" charset="0"/>
                <a:cs typeface="Phetsarath OT" panose="02000500000000000000" pitchFamily="2" charset="0"/>
              </a:rPr>
              <a:t>.</a:t>
            </a:r>
          </a:p>
          <a:p>
            <a:r>
              <a:rPr lang="en-US" sz="1400" b="1" dirty="0">
                <a:latin typeface="Phetsarath OT" panose="02000500000000000000" pitchFamily="2" charset="0"/>
                <a:cs typeface="Phetsarath OT" panose="02000500000000000000" pitchFamily="2" charset="0"/>
              </a:rPr>
              <a:t>Table 8. Summary of recovery and reconstruction needs in the education sector</a:t>
            </a:r>
            <a:r>
              <a:rPr lang="en-US" sz="1400" b="1" dirty="0" smtClean="0">
                <a:latin typeface="Phetsarath OT" panose="02000500000000000000" pitchFamily="2" charset="0"/>
                <a:cs typeface="Phetsarath OT" panose="02000500000000000000" pitchFamily="2" charset="0"/>
              </a:rPr>
              <a:t>.</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1812137286"/>
              </p:ext>
            </p:extLst>
          </p:nvPr>
        </p:nvGraphicFramePr>
        <p:xfrm>
          <a:off x="228600" y="1836672"/>
          <a:ext cx="8534400" cy="4945128"/>
        </p:xfrm>
        <a:graphic>
          <a:graphicData uri="http://schemas.openxmlformats.org/drawingml/2006/table">
            <a:tbl>
              <a:tblPr firstRow="1" firstCol="1" bandRow="1" bandCol="1"/>
              <a:tblGrid>
                <a:gridCol w="4444716"/>
                <a:gridCol w="1022421"/>
                <a:gridCol w="894405"/>
                <a:gridCol w="1278453"/>
                <a:gridCol w="894405"/>
              </a:tblGrid>
              <a:tr h="368300">
                <a:tc rowSpan="2">
                  <a:txBody>
                    <a:bodyPr/>
                    <a:lstStyle/>
                    <a:p>
                      <a:pPr algn="ctr"/>
                      <a:r>
                        <a:rPr lang="en-US" sz="1600" b="1">
                          <a:effectLst/>
                          <a:latin typeface="Phetsarath OT" panose="02000500000000020004" pitchFamily="2" charset="0"/>
                          <a:cs typeface="Phetsarath OT" panose="02000500000000020004" pitchFamily="2" charset="0"/>
                        </a:rPr>
                        <a:t>ຄວາມຕ້ອງການ</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600" b="1">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p>
                      <a:pPr algn="ctr"/>
                      <a:r>
                        <a:rPr lang="en-US" sz="1600">
                          <a:effectLst/>
                          <a:latin typeface="Phetsarath OT" panose="02000500000000020004" pitchFamily="2" charset="0"/>
                          <a:cs typeface="Phetsarath OT" panose="02000500000000020004" pitchFamily="2" charset="0"/>
                        </a:rPr>
                        <a:t> (</a:t>
                      </a:r>
                      <a:r>
                        <a:rPr lang="lo-LA" sz="1600">
                          <a:effectLst/>
                          <a:latin typeface="Phetsarath OT" panose="02000500000000020004" pitchFamily="2" charset="0"/>
                          <a:cs typeface="Phetsarath OT" panose="02000500000000020004" pitchFamily="2" charset="0"/>
                        </a:rPr>
                        <a:t>ກີບ</a:t>
                      </a:r>
                      <a:r>
                        <a:rPr lang="en-US" sz="160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r>
                        <a:rPr lang="lo-LA" sz="1600" b="1">
                          <a:effectLst/>
                          <a:latin typeface="Phetsarath OT" panose="02000500000000020004" pitchFamily="2" charset="0"/>
                          <a:cs typeface="Phetsarath OT" panose="02000500000000020004" pitchFamily="2" charset="0"/>
                        </a:rPr>
                        <a:t>ລວມຄວາມຕ້ອງການ</a:t>
                      </a: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lo-LA" sz="1600">
                          <a:effectLst/>
                          <a:latin typeface="Phetsarath OT" panose="02000500000000020004" pitchFamily="2" charset="0"/>
                          <a:cs typeface="Phetsarath OT" panose="02000500000000020004" pitchFamily="2" charset="0"/>
                        </a:rPr>
                        <a:t>ປີເກີດໄພພິບັດ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1</a:t>
                      </a:r>
                      <a:r>
                        <a:rPr lang="lo-LA" sz="1600">
                          <a:effectLst/>
                          <a:latin typeface="Phetsarath OT" panose="02000500000000020004" pitchFamily="2" charset="0"/>
                          <a:cs typeface="Phetsarath OT" panose="02000500000000020004" pitchFamily="2" charset="0"/>
                        </a:rPr>
                        <a:t>ປີຫຼັງໄພພິບັດ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2</a:t>
                      </a:r>
                      <a:r>
                        <a:rPr lang="lo-LA" sz="1600">
                          <a:effectLst/>
                          <a:latin typeface="Phetsarath OT" panose="02000500000000020004" pitchFamily="2" charset="0"/>
                          <a:cs typeface="Phetsarath OT" panose="02000500000000020004" pitchFamily="2" charset="0"/>
                        </a:rPr>
                        <a:t>ປີ</a:t>
                      </a:r>
                      <a:r>
                        <a:rPr lang="en-US" sz="1600">
                          <a:effectLst/>
                          <a:latin typeface="Phetsarath OT" panose="02000500000000020004" pitchFamily="2" charset="0"/>
                          <a:cs typeface="Phetsarath OT" panose="02000500000000020004" pitchFamily="2" charset="0"/>
                        </a:rPr>
                        <a:t>ຫຼັງ</a:t>
                      </a:r>
                      <a:r>
                        <a:rPr lang="lo-LA" sz="1600">
                          <a:effectLst/>
                          <a:latin typeface="Phetsarath OT" panose="02000500000000020004" pitchFamily="2" charset="0"/>
                          <a:cs typeface="Phetsarath OT" panose="02000500000000020004" pitchFamily="2" charset="0"/>
                        </a:rPr>
                        <a:t>ໄພພິບັດ</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600" b="1" i="1">
                          <a:effectLst/>
                          <a:latin typeface="Phetsarath OT" panose="02000500000000020004" pitchFamily="2" charset="0"/>
                          <a:cs typeface="Phetsarath OT" panose="02000500000000020004" pitchFamily="2" charset="0"/>
                        </a:rPr>
                        <a:t>ຄວາມຕ້ອງການຟື້ນຟູ</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 ຈັດຫາໂຮງຮຽນຊົ່ວຄາວ</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dirty="0">
                          <a:effectLst/>
                          <a:latin typeface="Phetsarath OT" panose="02000500000000020004" pitchFamily="2" charset="0"/>
                          <a:ea typeface="Calibri"/>
                          <a:cs typeface="Phetsarath OT" panose="02000500000000020004" pitchFamily="2" charset="0"/>
                        </a:rPr>
                        <a:t>ຂ. </a:t>
                      </a:r>
                      <a:r>
                        <a:rPr lang="en-US" sz="1600" dirty="0" err="1">
                          <a:effectLst/>
                          <a:latin typeface="Phetsarath OT" panose="02000500000000020004" pitchFamily="2" charset="0"/>
                          <a:ea typeface="Calibri"/>
                          <a:cs typeface="Phetsarath OT" panose="02000500000000020004" pitchFamily="2" charset="0"/>
                        </a:rPr>
                        <a:t>ການຈັດຫາອຸປະກອນການສຶກສາ</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 ອື່ນໆ</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1600" b="1">
                          <a:effectLst/>
                          <a:latin typeface="Phetsarath OT" panose="02000500000000020004" pitchFamily="2" charset="0"/>
                          <a:ea typeface="Calibri"/>
                          <a:cs typeface="Phetsarath OT" panose="02000500000000020004" pitchFamily="2" charset="0"/>
                        </a:rPr>
                        <a:t>ລວມ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r>
                        <a:rPr lang="en-US" sz="1600" b="1" i="1">
                          <a:effectLst/>
                          <a:latin typeface="Phetsarath OT" panose="02000500000000020004" pitchFamily="2" charset="0"/>
                          <a:cs typeface="Phetsarath OT" panose="02000500000000020004" pitchFamily="2" charset="0"/>
                        </a:rPr>
                        <a:t>ຄວາມຕ້ອງການກໍ່ສ້າງຄືນໃໝ່</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ກ. ຍົກຍ້າຍຈັດສັນຂອງສິ່ງອຳນວຍຄວາມສະດວກດ້ານການສຶກສາ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ຂ. ການຕິດຕັ້ງໂຄງສ້າງໃຫ້ແຂງແກ່ນກ່ວາເກົ່າຂອງສິ່ງອຳນວຍ ຄວາມສະດວກດ້ານການສຶກສາ ແລະ ກິລາ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ຄ. ມາດຕາການປ້ອງກັນ(ລະບຸ)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ງ. ອື່ນໆ (ລະບຸ)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50">
                <a:tc>
                  <a:txBody>
                    <a:bodyPr/>
                    <a:lstStyle/>
                    <a:p>
                      <a:pPr>
                        <a:spcAft>
                          <a:spcPts val="0"/>
                        </a:spcAft>
                      </a:pPr>
                      <a:r>
                        <a:rPr lang="en-US" sz="1600" b="1" dirty="0" err="1">
                          <a:effectLst/>
                          <a:latin typeface="Phetsarath OT" panose="02000500000000020004" pitchFamily="2" charset="0"/>
                          <a:cs typeface="Phetsarath OT" panose="02000500000000020004" pitchFamily="2" charset="0"/>
                        </a:rPr>
                        <a:t>ລວມຍອດ</a:t>
                      </a:r>
                      <a:r>
                        <a:rPr lang="en-US" sz="1600" b="1"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152400"/>
            <a:ext cx="8229600" cy="1143000"/>
          </a:xfrm>
        </p:spPr>
        <p:txBody>
          <a:bodyPr/>
          <a:lstStyle/>
          <a:p>
            <a:r>
              <a:rPr lang="en-US" altLang="en-US" sz="3600" dirty="0" err="1" smtClean="0">
                <a:latin typeface="Phetsarath OT" panose="02000500000000000000" pitchFamily="2" charset="0"/>
                <a:cs typeface="Phetsarath OT" panose="02000500000000000000" pitchFamily="2" charset="0"/>
              </a:rPr>
              <a:t>ຂະແໜງການປະປາ</a:t>
            </a:r>
            <a:r>
              <a:rPr lang="en-US" altLang="en-US" dirty="0" smtClean="0">
                <a:latin typeface="Phetsarath OT" panose="02000500000000000000" pitchFamily="2" charset="0"/>
                <a:cs typeface="Phetsarath OT" panose="02000500000000000000" pitchFamily="2" charset="0"/>
              </a:rPr>
              <a:t/>
            </a:r>
            <a:br>
              <a:rPr lang="en-US" altLang="en-US" dirty="0" smtClean="0">
                <a:latin typeface="Phetsarath OT" panose="02000500000000000000" pitchFamily="2" charset="0"/>
                <a:cs typeface="Phetsarath OT" panose="02000500000000000000" pitchFamily="2" charset="0"/>
              </a:rPr>
            </a:br>
            <a:r>
              <a:rPr lang="en-US" altLang="en-US" sz="2800" dirty="0" smtClean="0">
                <a:solidFill>
                  <a:srgbClr val="C00000"/>
                </a:solidFill>
                <a:latin typeface="Phetsarath OT" panose="02000500000000000000" pitchFamily="2" charset="0"/>
                <a:cs typeface="Phetsarath OT" panose="02000500000000000000" pitchFamily="2" charset="0"/>
              </a:rPr>
              <a:t>Water Supply</a:t>
            </a:r>
            <a:endParaRPr lang="en-US" altLang="en-US" dirty="0" smtClean="0">
              <a:solidFill>
                <a:srgbClr val="C00000"/>
              </a:solidFill>
              <a:latin typeface="Phetsarath OT" panose="02000500000000000000" pitchFamily="2" charset="0"/>
              <a:cs typeface="Phetsarath OT" panose="02000500000000000000" pitchFamily="2" charset="0"/>
            </a:endParaRPr>
          </a:p>
        </p:txBody>
      </p:sp>
      <p:sp>
        <p:nvSpPr>
          <p:cNvPr id="27651" name="Content Placeholder 2"/>
          <p:cNvSpPr>
            <a:spLocks noGrp="1"/>
          </p:cNvSpPr>
          <p:nvPr>
            <p:ph sz="half" idx="1"/>
          </p:nvPr>
        </p:nvSpPr>
        <p:spPr>
          <a:xfrm>
            <a:off x="457200" y="1600202"/>
            <a:ext cx="5181600" cy="4952998"/>
          </a:xfrm>
        </p:spPr>
        <p:txBody>
          <a:bodyPr/>
          <a:lstStyle/>
          <a:p>
            <a:pPr>
              <a:buFont typeface="Arial" pitchFamily="34" charset="0"/>
              <a:buNone/>
            </a:pPr>
            <a:r>
              <a:rPr lang="en-US" altLang="en-US" sz="2000" b="1" dirty="0" err="1" smtClean="0">
                <a:solidFill>
                  <a:srgbClr val="FF0000"/>
                </a:solidFill>
                <a:latin typeface="Phetsarath OT" panose="02000500000000020004" pitchFamily="2" charset="0"/>
                <a:cs typeface="Phetsarath OT" panose="02000500000000020004" pitchFamily="2" charset="0"/>
              </a:rPr>
              <a:t>ຄວາມເສຍຫາຍ</a:t>
            </a:r>
            <a:endParaRPr lang="en-US" altLang="en-US" sz="2000" b="1" dirty="0" smtClean="0">
              <a:solidFill>
                <a:srgbClr val="FF0000"/>
              </a:solidFill>
              <a:latin typeface="Phetsarath OT" panose="02000500000000020004" pitchFamily="2" charset="0"/>
              <a:cs typeface="Phetsarath OT" panose="02000500000000020004" pitchFamily="2" charset="0"/>
            </a:endParaRPr>
          </a:p>
          <a:p>
            <a:r>
              <a:rPr lang="en-US" altLang="en-US" sz="2000" dirty="0" err="1" smtClean="0">
                <a:latin typeface="Phetsarath OT" panose="02000500000000020004" pitchFamily="2" charset="0"/>
                <a:cs typeface="Phetsarath OT" panose="02000500000000020004" pitchFamily="2" charset="0"/>
              </a:rPr>
              <a:t>ລະບົບນໍ້າປະປາ</a:t>
            </a:r>
            <a:endParaRPr lang="en-US" altLang="en-US" sz="2000" dirty="0" smtClean="0">
              <a:latin typeface="Phetsarath OT" panose="02000500000000020004" pitchFamily="2" charset="0"/>
              <a:cs typeface="Phetsarath OT" panose="02000500000000020004" pitchFamily="2" charset="0"/>
            </a:endParaRPr>
          </a:p>
          <a:p>
            <a:pPr marL="742950"/>
            <a:r>
              <a:rPr lang="en-US" altLang="en-US" sz="2000" dirty="0" err="1" smtClean="0">
                <a:latin typeface="Phetsarath OT" panose="02000500000000020004" pitchFamily="2" charset="0"/>
                <a:cs typeface="Phetsarath OT" panose="02000500000000020004" pitchFamily="2" charset="0"/>
              </a:rPr>
              <a:t>ການຜະລິດນ້ຳປະປາ</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ການເກັບກັກ</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ການຕອບສະໜ</a:t>
            </a:r>
            <a:r>
              <a:rPr lang="en-US" altLang="en-US" sz="2000" dirty="0" err="1" smtClean="0">
                <a:latin typeface="Phetsarath OT" panose="02000500000000020004" pitchFamily="2" charset="0"/>
                <a:cs typeface="Phetsarath OT" panose="02000500000000020004" pitchFamily="2" charset="0"/>
              </a:rPr>
              <a:t>ອງນໍ້າ</a:t>
            </a:r>
            <a:endParaRPr lang="en-US" altLang="en-US" sz="2000" dirty="0" smtClean="0">
              <a:latin typeface="Phetsarath OT" panose="02000500000000020004" pitchFamily="2" charset="0"/>
              <a:cs typeface="Phetsarath OT" panose="02000500000000020004" pitchFamily="2" charset="0"/>
            </a:endParaRPr>
          </a:p>
          <a:p>
            <a:pPr marL="742950"/>
            <a:r>
              <a:rPr lang="en-US" altLang="en-US" sz="2000" dirty="0" err="1" smtClean="0">
                <a:latin typeface="Phetsarath OT" panose="02000500000000020004" pitchFamily="2" charset="0"/>
                <a:cs typeface="Phetsarath OT" panose="02000500000000020004" pitchFamily="2" charset="0"/>
              </a:rPr>
              <a:t>ການສົ່ງນ້ຳ</a:t>
            </a:r>
            <a:endParaRPr lang="en-US" altLang="en-US" sz="2000" dirty="0" smtClean="0">
              <a:latin typeface="Phetsarath OT" panose="02000500000000020004" pitchFamily="2" charset="0"/>
              <a:cs typeface="Phetsarath OT" panose="02000500000000020004" pitchFamily="2" charset="0"/>
            </a:endParaRPr>
          </a:p>
          <a:p>
            <a:pPr marL="742950"/>
            <a:r>
              <a:rPr lang="en-US" altLang="en-US" sz="2000" dirty="0" err="1" smtClean="0">
                <a:latin typeface="Phetsarath OT" panose="02000500000000020004" pitchFamily="2" charset="0"/>
                <a:cs typeface="Phetsarath OT" panose="02000500000000020004" pitchFamily="2" charset="0"/>
              </a:rPr>
              <a:t>ການບຳບັດ</a:t>
            </a:r>
            <a:r>
              <a:rPr lang="en-US" altLang="en-US" sz="2000" dirty="0" err="1" smtClean="0">
                <a:latin typeface="Phetsarath OT" panose="02000500000000020004" pitchFamily="2" charset="0"/>
                <a:cs typeface="Phetsarath OT" panose="02000500000000020004" pitchFamily="2" charset="0"/>
              </a:rPr>
              <a:t>ນ້ຳເສຍ</a:t>
            </a:r>
            <a:endParaRPr lang="en-US" altLang="en-US" sz="2000" dirty="0" smtClean="0">
              <a:latin typeface="Phetsarath OT" panose="02000500000000020004" pitchFamily="2" charset="0"/>
              <a:cs typeface="Phetsarath OT" panose="02000500000000020004" pitchFamily="2" charset="0"/>
            </a:endParaRPr>
          </a:p>
          <a:p>
            <a:pPr marL="742950"/>
            <a:endParaRPr lang="en-US" altLang="en-US" sz="1100" dirty="0" smtClean="0">
              <a:latin typeface="Phetsarath OT" panose="02000500000000020004" pitchFamily="2" charset="0"/>
              <a:cs typeface="Phetsarath OT" panose="02000500000000020004" pitchFamily="2" charset="0"/>
            </a:endParaRPr>
          </a:p>
          <a:p>
            <a:r>
              <a:rPr lang="en-US" altLang="en-US" sz="2000" dirty="0" err="1" smtClean="0">
                <a:latin typeface="Phetsarath OT" panose="02000500000000020004" pitchFamily="2" charset="0"/>
                <a:cs typeface="Phetsarath OT" panose="02000500000000020004" pitchFamily="2" charset="0"/>
              </a:rPr>
              <a:t>ປະເພດຊັບສິນຕ່າງໆໃນຂະແໜ</a:t>
            </a:r>
            <a:r>
              <a:rPr lang="en-US" altLang="en-US" sz="2000" dirty="0" err="1" smtClean="0">
                <a:latin typeface="Phetsarath OT" panose="02000500000000020004" pitchFamily="2" charset="0"/>
                <a:cs typeface="Phetsarath OT" panose="02000500000000020004" pitchFamily="2" charset="0"/>
              </a:rPr>
              <a:t>ງນໍ້າປະປາ</a:t>
            </a:r>
            <a:endParaRPr lang="en-US" altLang="en-US" sz="2000" dirty="0" smtClean="0">
              <a:latin typeface="Phetsarath OT" panose="02000500000000020004" pitchFamily="2" charset="0"/>
              <a:cs typeface="Phetsarath OT" panose="02000500000000020004" pitchFamily="2" charset="0"/>
            </a:endParaRPr>
          </a:p>
          <a:p>
            <a:pPr marL="742950"/>
            <a:r>
              <a:rPr lang="en-US" altLang="en-US" sz="2000" dirty="0" err="1" smtClean="0">
                <a:latin typeface="Phetsarath OT" panose="02000500000000020004" pitchFamily="2" charset="0"/>
                <a:cs typeface="Phetsarath OT" panose="02000500000000020004" pitchFamily="2" charset="0"/>
              </a:rPr>
              <a:t>ໂຄງສ້າງເຊັ່ນ</a:t>
            </a:r>
            <a:r>
              <a:rPr lang="en-US" altLang="en-US" sz="2000" dirty="0" err="1" smtClean="0">
                <a:latin typeface="Phetsarath OT" panose="02000500000000020004" pitchFamily="2" charset="0"/>
                <a:cs typeface="Phetsarath OT" panose="02000500000000020004" pitchFamily="2" charset="0"/>
              </a:rPr>
              <a:t>ວ່າ</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ຫ້ອງການ</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ອາຄານເກັບ</a:t>
            </a:r>
            <a:r>
              <a:rPr lang="en-US" altLang="en-US" sz="2000" dirty="0" err="1" smtClean="0">
                <a:latin typeface="Phetsarath OT" panose="02000500000000020004" pitchFamily="2" charset="0"/>
                <a:cs typeface="Phetsarath OT" panose="02000500000000020004" pitchFamily="2" charset="0"/>
              </a:rPr>
              <a:t>ກັກນໍ້າ</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ແລະອື່ນ</a:t>
            </a:r>
            <a:r>
              <a:rPr lang="en-US" altLang="en-US" sz="2000" dirty="0" smtClean="0">
                <a:latin typeface="Phetsarath OT" panose="02000500000000020004" pitchFamily="2" charset="0"/>
                <a:cs typeface="Phetsarath OT" panose="02000500000000020004" pitchFamily="2" charset="0"/>
              </a:rPr>
              <a:t>ໆ</a:t>
            </a:r>
            <a:endParaRPr lang="en-US" altLang="en-US" sz="2000" dirty="0" smtClean="0">
              <a:latin typeface="Phetsarath OT" panose="02000500000000020004" pitchFamily="2" charset="0"/>
              <a:cs typeface="Phetsarath OT" panose="02000500000000020004" pitchFamily="2" charset="0"/>
            </a:endParaRPr>
          </a:p>
          <a:p>
            <a:pPr marL="742950"/>
            <a:r>
              <a:rPr lang="en-US" altLang="en-US" sz="2000" dirty="0" err="1" smtClean="0">
                <a:latin typeface="Phetsarath OT" panose="02000500000000020004" pitchFamily="2" charset="0"/>
                <a:cs typeface="Phetsarath OT" panose="02000500000000020004" pitchFamily="2" charset="0"/>
              </a:rPr>
              <a:t>ອຸປະກອນຮັບໃຊ້ຫ້ອງການ</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ເຄື່ອງກົນຈັກເຊັ່ນ</a:t>
            </a:r>
            <a:r>
              <a:rPr lang="en-US" altLang="en-US" sz="2000" dirty="0" err="1" smtClean="0">
                <a:latin typeface="Phetsarath OT" panose="02000500000000020004" pitchFamily="2" charset="0"/>
                <a:cs typeface="Phetsarath OT" panose="02000500000000020004" pitchFamily="2" charset="0"/>
              </a:rPr>
              <a:t>ວ່າ</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ຄອມພິວ</a:t>
            </a:r>
            <a:r>
              <a:rPr lang="en-US" altLang="en-US" sz="2000" dirty="0" err="1" smtClean="0">
                <a:latin typeface="Phetsarath OT" panose="02000500000000020004" pitchFamily="2" charset="0"/>
                <a:cs typeface="Phetsarath OT" panose="02000500000000020004" pitchFamily="2" charset="0"/>
              </a:rPr>
              <a:t>ເຕີ</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ເຄື່ອງປັບອາກາດ,ອື່ນ</a:t>
            </a:r>
            <a:r>
              <a:rPr lang="en-US" altLang="en-US" sz="2000" dirty="0" smtClean="0">
                <a:latin typeface="Phetsarath OT" panose="02000500000000020004" pitchFamily="2" charset="0"/>
                <a:cs typeface="Phetsarath OT" panose="02000500000000020004" pitchFamily="2" charset="0"/>
              </a:rPr>
              <a:t>ໆ</a:t>
            </a:r>
          </a:p>
          <a:p>
            <a:pPr marL="742950"/>
            <a:r>
              <a:rPr lang="en-US" altLang="en-US" sz="2000" dirty="0" err="1" smtClean="0">
                <a:latin typeface="Phetsarath OT" panose="02000500000000020004" pitchFamily="2" charset="0"/>
                <a:cs typeface="Phetsarath OT" panose="02000500000000020004" pitchFamily="2" charset="0"/>
              </a:rPr>
              <a:t>ພາຫາ</a:t>
            </a:r>
            <a:r>
              <a:rPr lang="en-US" altLang="en-US" sz="2000" dirty="0" err="1" smtClean="0">
                <a:latin typeface="Phetsarath OT" panose="02000500000000020004" pitchFamily="2" charset="0"/>
                <a:cs typeface="Phetsarath OT" panose="02000500000000020004" pitchFamily="2" charset="0"/>
              </a:rPr>
              <a:t>ນະ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ເຄື່ອງມື</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ວັດສະດຸທີ່ເກັບ</a:t>
            </a:r>
            <a:r>
              <a:rPr lang="en-US" altLang="en-US" sz="2000" dirty="0" err="1" smtClean="0">
                <a:latin typeface="Phetsarath OT" panose="02000500000000020004" pitchFamily="2" charset="0"/>
                <a:cs typeface="Phetsarath OT" panose="02000500000000020004" pitchFamily="2" charset="0"/>
              </a:rPr>
              <a:t>ກັກ</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ເຄື່ອງໃຊ້ຫ້ອງການ</a:t>
            </a:r>
            <a:r>
              <a:rPr lang="en-US" altLang="en-US" sz="2000" dirty="0" smtClean="0">
                <a:latin typeface="Phetsarath OT" panose="02000500000000020004" pitchFamily="2" charset="0"/>
                <a:cs typeface="Phetsarath OT" panose="02000500000000020004" pitchFamily="2" charset="0"/>
              </a:rPr>
              <a:t> </a:t>
            </a:r>
            <a:r>
              <a:rPr lang="en-US" altLang="en-US" sz="2000" dirty="0" err="1" smtClean="0">
                <a:latin typeface="Phetsarath OT" panose="02000500000000020004" pitchFamily="2" charset="0"/>
                <a:cs typeface="Phetsarath OT" panose="02000500000000020004" pitchFamily="2" charset="0"/>
              </a:rPr>
              <a:t>ແລະອື່ນ</a:t>
            </a:r>
            <a:r>
              <a:rPr lang="en-US" altLang="en-US" sz="2000" dirty="0" smtClean="0">
                <a:latin typeface="Phetsarath OT" panose="02000500000000020004" pitchFamily="2" charset="0"/>
                <a:cs typeface="Phetsarath OT" panose="02000500000000020004" pitchFamily="2" charset="0"/>
              </a:rPr>
              <a:t>ໆ</a:t>
            </a:r>
            <a:endParaRPr lang="en-US" altLang="en-US" sz="2000" dirty="0" smtClean="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5791200" y="1600202"/>
            <a:ext cx="3200400" cy="4952998"/>
          </a:xfrm>
        </p:spPr>
        <p:txBody>
          <a:bodyPr/>
          <a:lstStyle/>
          <a:p>
            <a:pPr>
              <a:buFont typeface="Arial" pitchFamily="34" charset="0"/>
              <a:buNone/>
            </a:pPr>
            <a:r>
              <a:rPr lang="en-US" altLang="en-US" sz="1800" b="1" dirty="0">
                <a:solidFill>
                  <a:srgbClr val="C00000"/>
                </a:solidFill>
              </a:rPr>
              <a:t>Damages</a:t>
            </a:r>
          </a:p>
          <a:p>
            <a:r>
              <a:rPr lang="en-US" altLang="en-US" sz="1800" dirty="0"/>
              <a:t>Commercial water supply sub-systems:  </a:t>
            </a:r>
          </a:p>
          <a:p>
            <a:pPr marL="700088" lvl="2"/>
            <a:r>
              <a:rPr lang="en-US" altLang="en-US" sz="1400" dirty="0"/>
              <a:t>Water generation, storage and supply  </a:t>
            </a:r>
          </a:p>
          <a:p>
            <a:pPr marL="700088" lvl="2"/>
            <a:r>
              <a:rPr lang="en-US" altLang="en-US" sz="1400" dirty="0"/>
              <a:t>Water distribution</a:t>
            </a:r>
          </a:p>
          <a:p>
            <a:pPr marL="700088" lvl="2"/>
            <a:r>
              <a:rPr lang="en-US" altLang="en-US" sz="1400" dirty="0"/>
              <a:t>Waste water </a:t>
            </a:r>
            <a:r>
              <a:rPr lang="en-US" altLang="en-US" sz="1400" dirty="0" smtClean="0"/>
              <a:t>treatment</a:t>
            </a:r>
          </a:p>
          <a:p>
            <a:pPr marL="700088" lvl="2"/>
            <a:endParaRPr lang="en-US" altLang="en-US" sz="1400" dirty="0"/>
          </a:p>
          <a:p>
            <a:r>
              <a:rPr lang="en-US" altLang="en-US" sz="1800" dirty="0"/>
              <a:t>Types of assets in the commercial water sector:</a:t>
            </a:r>
            <a:endParaRPr lang="en-US" altLang="en-US" sz="2400" dirty="0"/>
          </a:p>
          <a:p>
            <a:pPr marL="744538" lvl="2"/>
            <a:r>
              <a:rPr lang="en-US" altLang="en-US" sz="1400" dirty="0"/>
              <a:t>Structures such as office buildings, storage buildings, etc.</a:t>
            </a:r>
          </a:p>
          <a:p>
            <a:pPr marL="744538" lvl="2"/>
            <a:r>
              <a:rPr lang="en-US" altLang="en-US" sz="1400" dirty="0"/>
              <a:t>Office equipment and machinery like computers, air conditioners, etc.</a:t>
            </a:r>
          </a:p>
          <a:p>
            <a:pPr marL="744538" lvl="2"/>
            <a:r>
              <a:rPr lang="en-US" altLang="en-US" sz="1400" dirty="0"/>
              <a:t>Vehicles, tools, and stock materials and supplies, etc.</a:t>
            </a:r>
          </a:p>
          <a:p>
            <a:pPr>
              <a:buFont typeface="Arial" pitchFamily="34" charset="0"/>
              <a:buNone/>
            </a:pPr>
            <a:endParaRPr lang="en-US" altLang="en-US" sz="1800" dirty="0"/>
          </a:p>
          <a:p>
            <a:endParaRPr lang="en-US" sz="1800" dirty="0"/>
          </a:p>
        </p:txBody>
      </p:sp>
    </p:spTree>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0"/>
            <a:ext cx="8229600" cy="1143000"/>
          </a:xfrm>
        </p:spPr>
        <p:txBody>
          <a:bodyPr/>
          <a:lstStyle/>
          <a:p>
            <a:r>
              <a:rPr lang="en-US" altLang="en-US" sz="2800" dirty="0" err="1">
                <a:latin typeface="Phetsarath OT" panose="02000500000000000000" pitchFamily="2" charset="0"/>
                <a:cs typeface="Phetsarath OT" panose="02000500000000000000" pitchFamily="2" charset="0"/>
              </a:rPr>
              <a:t>ຂະແໜງການປະປາ</a:t>
            </a:r>
            <a:r>
              <a:rPr lang="en-US" altLang="en-US" sz="3600" dirty="0">
                <a:latin typeface="Phetsarath OT" panose="02000500000000000000" pitchFamily="2" charset="0"/>
                <a:cs typeface="Phetsarath OT" panose="02000500000000000000" pitchFamily="2" charset="0"/>
              </a:rPr>
              <a:t/>
            </a:r>
            <a:br>
              <a:rPr lang="en-US" altLang="en-US" sz="3600" dirty="0">
                <a:latin typeface="Phetsarath OT" panose="02000500000000000000" pitchFamily="2" charset="0"/>
                <a:cs typeface="Phetsarath OT" panose="02000500000000000000" pitchFamily="2" charset="0"/>
              </a:rPr>
            </a:br>
            <a:r>
              <a:rPr lang="en-US" altLang="en-US" sz="2400" dirty="0">
                <a:solidFill>
                  <a:srgbClr val="C00000"/>
                </a:solidFill>
                <a:latin typeface="Phetsarath OT" panose="02000500000000000000" pitchFamily="2" charset="0"/>
                <a:cs typeface="Phetsarath OT" panose="02000500000000000000" pitchFamily="2" charset="0"/>
              </a:rPr>
              <a:t>Water </a:t>
            </a:r>
            <a:r>
              <a:rPr lang="en-US" altLang="en-US" sz="2400" dirty="0" smtClean="0">
                <a:solidFill>
                  <a:srgbClr val="C00000"/>
                </a:solidFill>
                <a:latin typeface="Phetsarath OT" panose="02000500000000000000" pitchFamily="2" charset="0"/>
                <a:cs typeface="Phetsarath OT" panose="02000500000000000000" pitchFamily="2" charset="0"/>
              </a:rPr>
              <a:t>Supply</a:t>
            </a:r>
            <a:endParaRPr lang="en-US" altLang="en-US" sz="3600" dirty="0" smtClean="0">
              <a:solidFill>
                <a:srgbClr val="C00000"/>
              </a:solidFill>
              <a:latin typeface="Phetsarath OT" panose="02000500000000000000" pitchFamily="2" charset="0"/>
              <a:cs typeface="Phetsarath OT" panose="02000500000000000000" pitchFamily="2" charset="0"/>
            </a:endParaRPr>
          </a:p>
        </p:txBody>
      </p:sp>
      <p:sp>
        <p:nvSpPr>
          <p:cNvPr id="28675" name="Content Placeholder 2"/>
          <p:cNvSpPr>
            <a:spLocks noGrp="1"/>
          </p:cNvSpPr>
          <p:nvPr>
            <p:ph sz="half" idx="1"/>
          </p:nvPr>
        </p:nvSpPr>
        <p:spPr>
          <a:xfrm>
            <a:off x="457200" y="1143000"/>
            <a:ext cx="4953000" cy="5029198"/>
          </a:xfrm>
        </p:spPr>
        <p:txBody>
          <a:bodyPr/>
          <a:lstStyle/>
          <a:p>
            <a:pPr>
              <a:buFont typeface="Arial" pitchFamily="34" charset="0"/>
              <a:buNone/>
            </a:pPr>
            <a:r>
              <a:rPr lang="en-US" altLang="en-US" sz="2000" b="1" dirty="0" err="1" smtClean="0">
                <a:solidFill>
                  <a:srgbClr val="FF0000"/>
                </a:solidFill>
                <a:latin typeface="Phetsarath OT" panose="02000500000000020004" pitchFamily="2" charset="0"/>
                <a:cs typeface="Phetsarath OT" panose="02000500000000020004" pitchFamily="2" charset="0"/>
              </a:rPr>
              <a:t>ການສູນເສນຍ</a:t>
            </a:r>
            <a:endParaRPr lang="en-US" altLang="en-US" sz="2000" b="1" dirty="0" smtClean="0">
              <a:solidFill>
                <a:srgbClr val="FF0000"/>
              </a:solidFill>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altLang="en-US" sz="1800" dirty="0" smtClean="0">
                <a:latin typeface="Phetsarath OT" panose="02000500000000020004" pitchFamily="2" charset="0"/>
                <a:cs typeface="Phetsarath OT" panose="02000500000000020004" pitchFamily="2" charset="0"/>
              </a:rPr>
              <a:t>ການສູນເສຍລາຍຮັບເນື່ອງຈາກບໍ່ມີການສົ່ງນ້ຳໃຫ້ກັບຜູ້ນຳໃຊ້ໃນຊ່ວງເວລາຂອງການຟື້ນຟູແລະກໍ່ສ້າງຄືນໃໝ</a:t>
            </a:r>
            <a:r>
              <a:rPr lang="en-US" altLang="en-US" sz="1800" dirty="0" smtClean="0">
                <a:latin typeface="Phetsarath OT" panose="02000500000000020004" pitchFamily="2" charset="0"/>
                <a:cs typeface="Phetsarath OT" panose="02000500000000020004" pitchFamily="2" charset="0"/>
              </a:rPr>
              <a:t>່.</a:t>
            </a:r>
          </a:p>
          <a:p>
            <a:pPr>
              <a:buFont typeface="Phetsarath OT" panose="02000500000000020004" pitchFamily="2" charset="0"/>
              <a:buChar char="–"/>
            </a:pPr>
            <a:endParaRPr lang="en-US" altLang="en-US" sz="105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altLang="en-US" sz="1800" dirty="0" err="1" smtClean="0">
                <a:latin typeface="Phetsarath OT" panose="02000500000000020004" pitchFamily="2" charset="0"/>
                <a:cs typeface="Phetsarath OT" panose="02000500000000020004" pitchFamily="2" charset="0"/>
              </a:rPr>
              <a:t>ຄາດຄະເນການຂາຍນ້ຳ</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ເນື່ອງ</a:t>
            </a:r>
            <a:r>
              <a:rPr lang="en-US" altLang="en-US" sz="1800" dirty="0" err="1" smtClean="0">
                <a:latin typeface="Phetsarath OT" panose="02000500000000020004" pitchFamily="2" charset="0"/>
                <a:cs typeface="Phetsarath OT" panose="02000500000000020004" pitchFamily="2" charset="0"/>
              </a:rPr>
              <a:t>ຈາກຄວາມຕ້ອງການຫຼຸດ</a:t>
            </a:r>
            <a:r>
              <a:rPr lang="en-US" altLang="en-US" sz="1800" dirty="0" err="1" smtClean="0">
                <a:latin typeface="Phetsarath OT" panose="02000500000000020004" pitchFamily="2" charset="0"/>
                <a:cs typeface="Phetsarath OT" panose="02000500000000020004" pitchFamily="2" charset="0"/>
              </a:rPr>
              <a:t>ລົງຂອງລູກ</a:t>
            </a:r>
            <a:r>
              <a:rPr lang="en-US" altLang="en-US" sz="1800" dirty="0" err="1" smtClean="0">
                <a:latin typeface="Phetsarath OT" panose="02000500000000020004" pitchFamily="2" charset="0"/>
                <a:cs typeface="Phetsarath OT" panose="02000500000000020004" pitchFamily="2" charset="0"/>
              </a:rPr>
              <a:t>ຄ້າທີ່ໄດ້ຮັບຜົນກະທົບຈາກ</a:t>
            </a:r>
            <a:r>
              <a:rPr lang="en-US" altLang="en-US" sz="1800" dirty="0" err="1" smtClean="0">
                <a:latin typeface="Phetsarath OT" panose="02000500000000020004" pitchFamily="2" charset="0"/>
                <a:cs typeface="Phetsarath OT" panose="02000500000000020004" pitchFamily="2" charset="0"/>
              </a:rPr>
              <a:t>ໄພພິບັດ</a:t>
            </a:r>
            <a:r>
              <a:rPr lang="en-US" altLang="en-US" sz="1800" dirty="0" smtClean="0">
                <a:latin typeface="Phetsarath OT" panose="02000500000000020004" pitchFamily="2" charset="0"/>
                <a:cs typeface="Phetsarath OT" panose="02000500000000020004" pitchFamily="2" charset="0"/>
              </a:rPr>
              <a:t>.</a:t>
            </a:r>
          </a:p>
          <a:p>
            <a:pPr>
              <a:buFont typeface="Phetsarath OT" panose="02000500000000020004" pitchFamily="2" charset="0"/>
              <a:buChar char="–"/>
            </a:pPr>
            <a:endParaRPr lang="en-US" altLang="en-US" sz="100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altLang="en-US" sz="1800" dirty="0" err="1" smtClean="0">
                <a:latin typeface="Phetsarath OT" panose="02000500000000020004" pitchFamily="2" charset="0"/>
                <a:cs typeface="Phetsarath OT" panose="02000500000000020004" pitchFamily="2" charset="0"/>
              </a:rPr>
              <a:t>ຄ່າສານ</a:t>
            </a:r>
            <a:r>
              <a:rPr lang="en-US" altLang="en-US" sz="1800" dirty="0" err="1" smtClean="0">
                <a:latin typeface="Phetsarath OT" panose="02000500000000020004" pitchFamily="2" charset="0"/>
                <a:cs typeface="Phetsarath OT" panose="02000500000000020004" pitchFamily="2" charset="0"/>
              </a:rPr>
              <a:t>ເຄ</a:t>
            </a:r>
            <a:r>
              <a:rPr lang="en-US" altLang="en-US" sz="1800" dirty="0" err="1" smtClean="0">
                <a:latin typeface="Phetsarath OT" panose="02000500000000020004" pitchFamily="2" charset="0"/>
                <a:cs typeface="Phetsarath OT" panose="02000500000000020004" pitchFamily="2" charset="0"/>
              </a:rPr>
              <a:t>ມີ</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ແລະວັດຖຸຕ່າງ</a:t>
            </a:r>
            <a:r>
              <a:rPr lang="en-US" altLang="en-US" sz="1800" dirty="0" smtClean="0">
                <a:latin typeface="Phetsarath OT" panose="02000500000000020004" pitchFamily="2" charset="0"/>
                <a:cs typeface="Phetsarath OT" panose="02000500000000020004" pitchFamily="2" charset="0"/>
              </a:rPr>
              <a:t>ໆ </a:t>
            </a:r>
            <a:r>
              <a:rPr lang="en-US" altLang="en-US" sz="1800" dirty="0" err="1" smtClean="0">
                <a:latin typeface="Phetsarath OT" panose="02000500000000020004" pitchFamily="2" charset="0"/>
                <a:cs typeface="Phetsarath OT" panose="02000500000000020004" pitchFamily="2" charset="0"/>
              </a:rPr>
              <a:t>ເພີ່ມສູງຂື້ນ</a:t>
            </a:r>
            <a:r>
              <a:rPr lang="en-US" altLang="en-US" sz="1800" dirty="0" smtClean="0">
                <a:latin typeface="Phetsarath OT" panose="02000500000000020004" pitchFamily="2" charset="0"/>
                <a:cs typeface="Phetsarath OT" panose="02000500000000020004" pitchFamily="2" charset="0"/>
              </a:rPr>
              <a:t> </a:t>
            </a:r>
            <a:r>
              <a:rPr lang="en-US" altLang="en-US" sz="1800" dirty="0" err="1" smtClean="0">
                <a:latin typeface="Phetsarath OT" panose="02000500000000020004" pitchFamily="2" charset="0"/>
                <a:cs typeface="Phetsarath OT" panose="02000500000000020004" pitchFamily="2" charset="0"/>
              </a:rPr>
              <a:t>ທີ່</a:t>
            </a:r>
            <a:r>
              <a:rPr lang="en-US" altLang="en-US" sz="1800" dirty="0" err="1" smtClean="0">
                <a:latin typeface="Phetsarath OT" panose="02000500000000020004" pitchFamily="2" charset="0"/>
                <a:cs typeface="Phetsarath OT" panose="02000500000000020004" pitchFamily="2" charset="0"/>
              </a:rPr>
              <a:t>ນຳໃຊ້ເພື່ອ</a:t>
            </a:r>
            <a:r>
              <a:rPr lang="en-US" altLang="en-US" sz="1800" dirty="0" err="1" smtClean="0">
                <a:latin typeface="Phetsarath OT" panose="02000500000000020004" pitchFamily="2" charset="0"/>
                <a:cs typeface="Phetsarath OT" panose="02000500000000020004" pitchFamily="2" charset="0"/>
              </a:rPr>
              <a:t>ໃຫ້ຄຸນ</a:t>
            </a:r>
            <a:r>
              <a:rPr lang="en-US" altLang="en-US" sz="1800" dirty="0" err="1" smtClean="0">
                <a:latin typeface="Phetsarath OT" panose="02000500000000020004" pitchFamily="2" charset="0"/>
                <a:cs typeface="Phetsarath OT" panose="02000500000000020004" pitchFamily="2" charset="0"/>
              </a:rPr>
              <a:t>ນະພາບ</a:t>
            </a:r>
            <a:r>
              <a:rPr lang="en-US" altLang="en-US" sz="1800" dirty="0" err="1" smtClean="0">
                <a:latin typeface="Phetsarath OT" panose="02000500000000020004" pitchFamily="2" charset="0"/>
                <a:cs typeface="Phetsarath OT" panose="02000500000000020004" pitchFamily="2" charset="0"/>
              </a:rPr>
              <a:t>ຂອງນ້ຳ</a:t>
            </a:r>
            <a:r>
              <a:rPr lang="en-US" altLang="en-US" sz="1800" dirty="0" smtClean="0">
                <a:latin typeface="Phetsarath OT" panose="02000500000000020004" pitchFamily="2" charset="0"/>
                <a:cs typeface="Phetsarath OT" panose="02000500000000020004" pitchFamily="2" charset="0"/>
              </a:rPr>
              <a:t>.</a:t>
            </a:r>
          </a:p>
          <a:p>
            <a:pPr>
              <a:buFont typeface="Phetsarath OT" panose="02000500000000020004" pitchFamily="2" charset="0"/>
              <a:buChar char="–"/>
            </a:pPr>
            <a:endParaRPr lang="en-US" altLang="en-US" sz="90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altLang="en-US" sz="1800" dirty="0" smtClean="0">
                <a:latin typeface="Phetsarath OT" panose="02000500000000020004" pitchFamily="2" charset="0"/>
                <a:cs typeface="Phetsarath OT" panose="02000500000000020004" pitchFamily="2" charset="0"/>
              </a:rPr>
              <a:t>ຄ່າການ</a:t>
            </a:r>
            <a:r>
              <a:rPr lang="en-US" altLang="en-US" sz="1800" dirty="0" smtClean="0">
                <a:latin typeface="Phetsarath OT" panose="02000500000000020004" pitchFamily="2" charset="0"/>
                <a:cs typeface="Phetsarath OT" panose="02000500000000020004" pitchFamily="2" charset="0"/>
              </a:rPr>
              <a:t>ສົ່ງນ້ຳເພີ່ມສູງຂື້ນເມື່ອນຳໃຊ້ລົດບັນທຸກນ້ຳເພື່ອສົ່ງ</a:t>
            </a:r>
            <a:r>
              <a:rPr lang="en-US" altLang="en-US" sz="1800" dirty="0" smtClean="0">
                <a:latin typeface="Phetsarath OT" panose="02000500000000020004" pitchFamily="2" charset="0"/>
                <a:cs typeface="Phetsarath OT" panose="02000500000000020004" pitchFamily="2" charset="0"/>
              </a:rPr>
              <a:t>ໃຫ້ຜູ້ນໍາໃຊ້</a:t>
            </a:r>
          </a:p>
          <a:p>
            <a:pPr>
              <a:buFont typeface="Phetsarath OT" panose="02000500000000020004" pitchFamily="2" charset="0"/>
              <a:buChar char="–"/>
            </a:pPr>
            <a:endParaRPr lang="en-US" altLang="en-US" sz="105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altLang="en-US" sz="1800" dirty="0" err="1" smtClean="0">
                <a:latin typeface="Phetsarath OT" panose="02000500000000020004" pitchFamily="2" charset="0"/>
                <a:cs typeface="Phetsarath OT" panose="02000500000000020004" pitchFamily="2" charset="0"/>
              </a:rPr>
              <a:t>ຄ່າໃຊ້ຈ່າຍເພີ່ມສູງຂື້ນ</a:t>
            </a:r>
            <a:r>
              <a:rPr lang="en-US" altLang="en-US" sz="1800" dirty="0" err="1" smtClean="0">
                <a:latin typeface="Phetsarath OT" panose="02000500000000020004" pitchFamily="2" charset="0"/>
                <a:cs typeface="Phetsarath OT" panose="02000500000000020004" pitchFamily="2" charset="0"/>
              </a:rPr>
              <a:t>ເນື່ອງລະບົບ</a:t>
            </a:r>
            <a:r>
              <a:rPr lang="en-US" altLang="en-US" sz="1800" dirty="0" err="1" smtClean="0">
                <a:latin typeface="Phetsarath OT" panose="02000500000000020004" pitchFamily="2" charset="0"/>
                <a:cs typeface="Phetsarath OT" panose="02000500000000020004" pitchFamily="2" charset="0"/>
              </a:rPr>
              <a:t>ການດຳເນີນ</a:t>
            </a:r>
            <a:r>
              <a:rPr lang="en-US" altLang="en-US" sz="1800" dirty="0" err="1" smtClean="0">
                <a:latin typeface="Phetsarath OT" panose="02000500000000020004" pitchFamily="2" charset="0"/>
                <a:cs typeface="Phetsarath OT" panose="02000500000000020004" pitchFamily="2" charset="0"/>
              </a:rPr>
              <a:t>ງານເພີ່ມຄວາມ</a:t>
            </a:r>
            <a:r>
              <a:rPr lang="en-US" altLang="en-US" sz="1800" dirty="0" err="1" smtClean="0">
                <a:latin typeface="Phetsarath OT" panose="02000500000000020004" pitchFamily="2" charset="0"/>
                <a:cs typeface="Phetsarath OT" panose="02000500000000020004" pitchFamily="2" charset="0"/>
              </a:rPr>
              <a:t>ລະອຽດອ່ອນ</a:t>
            </a:r>
            <a:endParaRPr lang="en-US" altLang="en-US" sz="180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endParaRPr lang="en-US" altLang="en-US" sz="105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altLang="en-US" sz="1800" dirty="0" smtClean="0">
                <a:latin typeface="Phetsarath OT" panose="02000500000000020004" pitchFamily="2" charset="0"/>
                <a:cs typeface="Phetsarath OT" panose="02000500000000020004" pitchFamily="2" charset="0"/>
              </a:rPr>
              <a:t>ຄ່າການ</a:t>
            </a:r>
            <a:r>
              <a:rPr lang="en-US" altLang="en-US" sz="1800" dirty="0" smtClean="0">
                <a:latin typeface="Phetsarath OT" panose="02000500000000020004" pitchFamily="2" charset="0"/>
                <a:cs typeface="Phetsarath OT" panose="02000500000000020004" pitchFamily="2" charset="0"/>
              </a:rPr>
              <a:t>ອະນາໄມອ່າງບຳບັດນ້ຳແລະລະບົບການ</a:t>
            </a:r>
            <a:r>
              <a:rPr lang="en-US" altLang="en-US" sz="1800" dirty="0" smtClean="0">
                <a:latin typeface="Phetsarath OT" panose="02000500000000020004" pitchFamily="2" charset="0"/>
                <a:cs typeface="Phetsarath OT" panose="02000500000000020004" pitchFamily="2" charset="0"/>
              </a:rPr>
              <a:t>ຍ່ອຍອື່ນໆຫລັງ</a:t>
            </a:r>
            <a:r>
              <a:rPr lang="en-US" altLang="en-US" sz="1800" dirty="0" smtClean="0">
                <a:latin typeface="Phetsarath OT" panose="02000500000000020004" pitchFamily="2" charset="0"/>
                <a:cs typeface="Phetsarath OT" panose="02000500000000020004" pitchFamily="2" charset="0"/>
              </a:rPr>
              <a:t>ຈາກນ້ຳຖ້ວມແລະການກຳຈັດສິ່ງເສດເຫຼືອ</a:t>
            </a:r>
          </a:p>
          <a:p>
            <a:pPr>
              <a:buFont typeface="Phetsarath OT" panose="02000500000000020004" pitchFamily="2" charset="0"/>
              <a:buChar char="–"/>
            </a:pPr>
            <a:endParaRPr lang="en-US" altLang="en-US" sz="180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endParaRPr lang="en-US" altLang="en-US" sz="1800" dirty="0" smtClean="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5562600" y="1951037"/>
            <a:ext cx="3429000" cy="4525963"/>
          </a:xfrm>
        </p:spPr>
        <p:txBody>
          <a:bodyPr/>
          <a:lstStyle/>
          <a:p>
            <a:pPr>
              <a:buFont typeface="Arial" pitchFamily="34" charset="0"/>
              <a:buNone/>
            </a:pPr>
            <a:r>
              <a:rPr lang="en-US" altLang="en-US" sz="1600" b="1" dirty="0"/>
              <a:t>Losses</a:t>
            </a:r>
          </a:p>
          <a:p>
            <a:pPr marL="344488" lvl="1"/>
            <a:r>
              <a:rPr lang="en-US" altLang="en-US" sz="1400" dirty="0"/>
              <a:t>Losses in revenues due to non-provision of water to the users during the period of rehabilitation and reconstruction.</a:t>
            </a:r>
          </a:p>
          <a:p>
            <a:pPr marL="344488" lvl="1"/>
            <a:r>
              <a:rPr lang="en-US" altLang="en-US" sz="1400" dirty="0"/>
              <a:t>Foregone sales in water due to the decline in demand from consumers that have been affected by the disaster.</a:t>
            </a:r>
          </a:p>
          <a:p>
            <a:pPr marL="344488" lvl="1"/>
            <a:r>
              <a:rPr lang="en-US" altLang="en-US" sz="1400" dirty="0"/>
              <a:t>Higher cost of chemicals and other inputs in ensuring the quality of drinking water.</a:t>
            </a:r>
          </a:p>
          <a:p>
            <a:pPr marL="344488" lvl="1"/>
            <a:r>
              <a:rPr lang="en-US" altLang="en-US" sz="1400" dirty="0"/>
              <a:t>Higher water distribution costs when using tanker trucks to reach users.</a:t>
            </a:r>
          </a:p>
          <a:p>
            <a:pPr marL="344488" lvl="1"/>
            <a:r>
              <a:rPr lang="en-US" altLang="en-US" sz="1400" dirty="0"/>
              <a:t>Higher cost due to more intensive operation of systems.</a:t>
            </a:r>
          </a:p>
          <a:p>
            <a:pPr marL="344488" lvl="1"/>
            <a:r>
              <a:rPr lang="en-US" altLang="en-US" sz="1400" dirty="0"/>
              <a:t>Cost of cleaning of treatment plants and other sub-systems after flooding and removal of debris.</a:t>
            </a:r>
          </a:p>
          <a:p>
            <a:pPr>
              <a:buFont typeface="Arial" pitchFamily="34" charset="0"/>
              <a:buNone/>
            </a:pPr>
            <a:endParaRPr lang="en-US" altLang="en-US" sz="1600" dirty="0"/>
          </a:p>
          <a:p>
            <a:endParaRPr lang="en-US" sz="1600" dirty="0"/>
          </a:p>
        </p:txBody>
      </p:sp>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09600" y="76200"/>
            <a:ext cx="8229600" cy="838200"/>
          </a:xfrm>
        </p:spPr>
        <p:txBody>
          <a:bodyPr/>
          <a:lstStyle/>
          <a:p>
            <a:r>
              <a:rPr lang="en-US" altLang="en-US" sz="2400" dirty="0" err="1" smtClean="0">
                <a:solidFill>
                  <a:schemeClr val="accent2"/>
                </a:solidFill>
                <a:latin typeface="Phetsarath OT" panose="02000500000000000000" pitchFamily="2" charset="0"/>
                <a:cs typeface="Phetsarath OT" panose="02000500000000000000" pitchFamily="2" charset="0"/>
              </a:rPr>
              <a:t>ຂໍ້ມູນພື້ນຖານ</a:t>
            </a:r>
            <a:r>
              <a:rPr lang="en-US" altLang="en-US" sz="2400" dirty="0" smtClean="0">
                <a:solidFill>
                  <a:schemeClr val="accent2"/>
                </a:solidFill>
                <a:latin typeface="Phetsarath OT" panose="02000500000000000000" pitchFamily="2" charset="0"/>
                <a:cs typeface="Phetsarath OT" panose="02000500000000000000" pitchFamily="2" charset="0"/>
              </a:rPr>
              <a:t/>
            </a:r>
            <a:br>
              <a:rPr lang="en-US" altLang="en-US" sz="2400" dirty="0" smtClean="0">
                <a:solidFill>
                  <a:schemeClr val="accent2"/>
                </a:solidFill>
                <a:latin typeface="Phetsarath OT" panose="02000500000000000000" pitchFamily="2" charset="0"/>
                <a:cs typeface="Phetsarath OT" panose="02000500000000000000" pitchFamily="2" charset="0"/>
              </a:rPr>
            </a:br>
            <a:r>
              <a:rPr lang="en-US" altLang="en-US" sz="2400" dirty="0" smtClean="0">
                <a:solidFill>
                  <a:schemeClr val="accent2"/>
                </a:solidFill>
                <a:latin typeface="Phetsarath OT" panose="02000500000000000000" pitchFamily="2" charset="0"/>
                <a:cs typeface="Phetsarath OT" panose="02000500000000000000" pitchFamily="2" charset="0"/>
              </a:rPr>
              <a:t>Baseline Information</a:t>
            </a:r>
          </a:p>
        </p:txBody>
      </p:sp>
      <p:sp>
        <p:nvSpPr>
          <p:cNvPr id="2" name="Rectangle 1"/>
          <p:cNvSpPr/>
          <p:nvPr/>
        </p:nvSpPr>
        <p:spPr>
          <a:xfrm>
            <a:off x="152400" y="772180"/>
            <a:ext cx="8001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ຂໍ້ມູນພື້ນຖານຂອງຊັບສິນໃນຂະແໜງການ</a:t>
            </a:r>
            <a:r>
              <a:rPr lang="en-US" sz="1400" b="1" dirty="0" err="1" smtClean="0">
                <a:latin typeface="Phetsarath OT" panose="02000500000000000000" pitchFamily="2" charset="0"/>
                <a:cs typeface="Phetsarath OT" panose="02000500000000000000" pitchFamily="2" charset="0"/>
              </a:rPr>
              <a:t>ປະປາ</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1. Baseline information on assets in the commercial water supply </a:t>
            </a:r>
            <a:r>
              <a:rPr lang="en-US" sz="1400" b="1" dirty="0" smtClean="0">
                <a:latin typeface="Phetsarath OT" panose="02000500000000000000" pitchFamily="2" charset="0"/>
                <a:cs typeface="Phetsarath OT" panose="02000500000000000000" pitchFamily="2" charset="0"/>
              </a:rPr>
              <a:t>sector</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396114627"/>
              </p:ext>
            </p:extLst>
          </p:nvPr>
        </p:nvGraphicFramePr>
        <p:xfrm>
          <a:off x="152400" y="1298444"/>
          <a:ext cx="8991602" cy="5214815"/>
        </p:xfrm>
        <a:graphic>
          <a:graphicData uri="http://schemas.openxmlformats.org/drawingml/2006/table">
            <a:tbl>
              <a:tblPr firstRow="1" firstCol="1" bandRow="1"/>
              <a:tblGrid>
                <a:gridCol w="1737310"/>
                <a:gridCol w="875199"/>
                <a:gridCol w="925692"/>
                <a:gridCol w="108364"/>
                <a:gridCol w="925692"/>
                <a:gridCol w="918212"/>
                <a:gridCol w="757931"/>
                <a:gridCol w="762000"/>
                <a:gridCol w="207926"/>
                <a:gridCol w="477874"/>
                <a:gridCol w="685800"/>
                <a:gridCol w="524580"/>
                <a:gridCol w="85022"/>
              </a:tblGrid>
              <a:tr h="126105">
                <a:tc gridSpan="13">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ຊື່ຂອງລະບົບການປະປາ:</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6105">
                <a:tc gridSpan="13">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ສະຖານທີ່:</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6105">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ກຳມະສິດ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ລັດ (  )                    ເອກະຊົນ (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7156">
                <a:tc rowSpan="3">
                  <a:txBody>
                    <a:bodyPr/>
                    <a:lstStyle/>
                    <a:p>
                      <a:pPr>
                        <a:spcAft>
                          <a:spcPts val="0"/>
                        </a:spcAft>
                      </a:pPr>
                      <a:r>
                        <a:rPr lang="en-US" sz="1200" b="1">
                          <a:effectLst/>
                          <a:latin typeface="Phetsarath OT" panose="02000500000000020004" pitchFamily="2" charset="0"/>
                          <a:ea typeface="Times New Roman"/>
                          <a:cs typeface="Phetsarath OT" panose="02000500000000020004" pitchFamily="2" charset="0"/>
                        </a:rPr>
                        <a:t>ຜູ້ນຳໃຊ້ນ້ຳ</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2">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ຄາດຄະເນຄວາມຕ້ອງການນ້ຳ (ລິດຕໍ່ປີ) ແລະ ອັດຕາ (ກີບຕໍ່ລິດ)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7156">
                <a:tc vMerge="1">
                  <a:txBody>
                    <a:bodyPr/>
                    <a:lstStyle/>
                    <a:p>
                      <a:endParaRPr lang="en-US"/>
                    </a:p>
                  </a:txBody>
                  <a:tcPr/>
                </a:tc>
                <a:tc gridSpan="4">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ປີເກີດໄພພິບັດ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1ປີຫຼັງໄພພິບັດ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5">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2ປີຫຼັງໄພພິບັດ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33400">
                <a:tc vMerge="1">
                  <a:txBody>
                    <a:bodyPr/>
                    <a:lstStyle/>
                    <a:p>
                      <a:endParaRPr lang="en-US"/>
                    </a:p>
                  </a:txBody>
                  <a:tcPr/>
                </a:tc>
                <a:tc>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ຜູ້ນຳໃຊ້ນ້ຳ</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ບໍລິມາດ</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(ລິດ/ປີ.)</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ອັດຕາ</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(ກີບ/ລິດ)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ຜູ້ນຳໃຊ້ນ້ຳ</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ບໍລິມາດ</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(ລິດ/ປີ.)</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ອັດຕາ</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(ກີບ/ລິດ)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ຜູ້ນຳໃຊ້ນ້ຳ</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ບໍລິມາດ</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(ລິດ/ປີ.)</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ອັດຕາ</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(ກີບ/ລິດ)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34932">
                <a:tc>
                  <a:txBody>
                    <a:bodyPr/>
                    <a:lstStyle/>
                    <a:p>
                      <a:pPr>
                        <a:lnSpc>
                          <a:spcPct val="107000"/>
                        </a:lnSpc>
                        <a:spcAft>
                          <a:spcPts val="0"/>
                        </a:spcAft>
                      </a:pPr>
                      <a:r>
                        <a:rPr lang="en-US" sz="1200">
                          <a:effectLst/>
                          <a:latin typeface="Phetsarath OT" panose="02000500000000020004" pitchFamily="2" charset="0"/>
                          <a:ea typeface="Times New Roman"/>
                          <a:cs typeface="Phetsarath OT" panose="02000500000000020004" pitchFamily="2" charset="0"/>
                        </a:rPr>
                        <a:t>ກ. ທີ່ພັກພາອາໄສ</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32">
                <a:tc>
                  <a:txBody>
                    <a:bodyPr/>
                    <a:lstStyle/>
                    <a:p>
                      <a:pPr>
                        <a:lnSpc>
                          <a:spcPct val="107000"/>
                        </a:lnSpc>
                        <a:spcAft>
                          <a:spcPts val="0"/>
                        </a:spcAft>
                      </a:pPr>
                      <a:r>
                        <a:rPr lang="en-US" sz="1200">
                          <a:effectLst/>
                          <a:latin typeface="Phetsarath OT" panose="02000500000000020004" pitchFamily="2" charset="0"/>
                          <a:ea typeface="Times New Roman"/>
                          <a:cs typeface="Phetsarath OT" panose="02000500000000020004" pitchFamily="2" charset="0"/>
                        </a:rPr>
                        <a:t>ຂ. ການຄ້າ</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32">
                <a:tc>
                  <a:txBody>
                    <a:bodyPr/>
                    <a:lstStyle/>
                    <a:p>
                      <a:pPr>
                        <a:lnSpc>
                          <a:spcPct val="107000"/>
                        </a:lnSpc>
                        <a:spcAft>
                          <a:spcPts val="0"/>
                        </a:spcAft>
                      </a:pPr>
                      <a:r>
                        <a:rPr lang="en-US" sz="1200">
                          <a:effectLst/>
                          <a:latin typeface="Phetsarath OT" panose="02000500000000020004" pitchFamily="2" charset="0"/>
                          <a:ea typeface="Times New Roman"/>
                          <a:cs typeface="Phetsarath OT" panose="02000500000000020004" pitchFamily="2" charset="0"/>
                        </a:rPr>
                        <a:t>ຄ.ໂຮງງານອຸດສະຫະກຳ</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32">
                <a:tc>
                  <a:txBody>
                    <a:bodyPr/>
                    <a:lstStyle/>
                    <a:p>
                      <a:pPr>
                        <a:lnSpc>
                          <a:spcPct val="107000"/>
                        </a:lnSpc>
                        <a:spcAft>
                          <a:spcPts val="0"/>
                        </a:spcAft>
                      </a:pPr>
                      <a:r>
                        <a:rPr lang="en-US" sz="1200">
                          <a:effectLst/>
                          <a:latin typeface="Phetsarath OT" panose="02000500000000020004" pitchFamily="2" charset="0"/>
                          <a:ea typeface="Times New Roman"/>
                          <a:cs typeface="Phetsarath OT" panose="02000500000000020004" pitchFamily="2" charset="0"/>
                        </a:rPr>
                        <a:t>ອື່ນໆ</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48436">
                <a:tc rowSpan="2">
                  <a:txBody>
                    <a:bodyPr/>
                    <a:lstStyle/>
                    <a:p>
                      <a:pPr>
                        <a:spcAft>
                          <a:spcPts val="0"/>
                        </a:spcAft>
                      </a:pPr>
                      <a:r>
                        <a:rPr lang="en-US" sz="1200" b="1">
                          <a:effectLst/>
                          <a:latin typeface="Phetsarath OT" panose="02000500000000020004" pitchFamily="2" charset="0"/>
                          <a:ea typeface="Times New Roman"/>
                          <a:cs typeface="Phetsarath OT" panose="02000500000000020004" pitchFamily="2" charset="0"/>
                        </a:rPr>
                        <a:t>ໂຄງສ້າງໃນການປະປາ</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1">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378315">
                <a:tc vMerge="1">
                  <a:txBody>
                    <a:bodyPr/>
                    <a:lstStyle/>
                    <a:p>
                      <a:endParaRPr lang="en-US"/>
                    </a:p>
                  </a:txBody>
                  <a:tcPr/>
                </a:tc>
                <a:tc gridSpan="2">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ລວມຄວາມບັນຈຸ</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(ລິດ)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ມູນຄ່າໃຊ້ຈ່າຍໃນການດຳ ເນີນງານ</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(ກີບ/ລິດ)</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ມູນຄ່າສ້ອມແປງ</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ໂດຍສະເລ່ຍ (ກີບ)</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ມູນຄ່າໃຊ້ຈ່າຍໃນການທົດແທນ</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ໂດຍສະເລ່ຍ (ກີບ)</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dirty="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marL="457200">
                        <a:lnSpc>
                          <a:spcPct val="115000"/>
                        </a:lnSpc>
                        <a:spcAft>
                          <a:spcPts val="0"/>
                        </a:spcAft>
                      </a:pPr>
                      <a:r>
                        <a:rPr lang="en-US" sz="1200">
                          <a:effectLst/>
                          <a:latin typeface="Phetsarath OT" panose="02000500000000020004" pitchFamily="2" charset="0"/>
                          <a:ea typeface="Times New Roman"/>
                          <a:cs typeface="Phetsarath OT" panose="02000500000000020004" pitchFamily="2" charset="0"/>
                        </a:rPr>
                        <a:t>ກ. ໂຮງງານບຳບັດ</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marL="457200">
                        <a:lnSpc>
                          <a:spcPct val="115000"/>
                        </a:lnSpc>
                        <a:spcAft>
                          <a:spcPts val="0"/>
                        </a:spcAft>
                      </a:pPr>
                      <a:r>
                        <a:rPr lang="en-US" sz="1200">
                          <a:effectLst/>
                          <a:latin typeface="Phetsarath OT" panose="02000500000000020004" pitchFamily="2" charset="0"/>
                          <a:ea typeface="Times New Roman"/>
                          <a:cs typeface="Phetsarath OT" panose="02000500000000020004" pitchFamily="2" charset="0"/>
                        </a:rPr>
                        <a:t>ຂ. ອ່າງເກັບກັກນ້ຳ</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marL="457200">
                        <a:lnSpc>
                          <a:spcPct val="115000"/>
                        </a:lnSpc>
                        <a:spcAft>
                          <a:spcPts val="0"/>
                        </a:spcAft>
                      </a:pPr>
                      <a:r>
                        <a:rPr lang="en-US" sz="1200">
                          <a:effectLst/>
                          <a:latin typeface="Phetsarath OT" panose="02000500000000020004" pitchFamily="2" charset="0"/>
                          <a:ea typeface="Times New Roman"/>
                          <a:cs typeface="Phetsarath OT" panose="02000500000000020004" pitchFamily="2" charset="0"/>
                        </a:rPr>
                        <a:t>ຄ. ການສົ່ງນ້ຳ</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marL="228600" indent="-228600">
                        <a:lnSpc>
                          <a:spcPct val="115000"/>
                        </a:lnSpc>
                        <a:spcAft>
                          <a:spcPts val="0"/>
                        </a:spcAft>
                      </a:pPr>
                      <a:r>
                        <a:rPr lang="en-US" sz="1200">
                          <a:effectLst/>
                          <a:latin typeface="Phetsarath OT" panose="02000500000000020004" pitchFamily="2" charset="0"/>
                          <a:ea typeface="Times New Roman"/>
                          <a:cs typeface="Phetsarath OT" panose="02000500000000020004" pitchFamily="2" charset="0"/>
                        </a:rPr>
                        <a:t>ງ. ລະບົບຍ່ອຍຕ່າງໆ</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u="none" strike="noStrike">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3">
                  <a:txBody>
                    <a:bodyPr/>
                    <a:lstStyle/>
                    <a:p>
                      <a:pPr>
                        <a:spcAft>
                          <a:spcPts val="0"/>
                        </a:spcAft>
                      </a:pPr>
                      <a:r>
                        <a:rPr lang="en-US" sz="1200" u="none" strike="noStrike">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spcAft>
                          <a:spcPts val="0"/>
                        </a:spcAft>
                      </a:pPr>
                      <a:r>
                        <a:rPr lang="en-US" sz="1200" u="none" strike="noStrike">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spcAft>
                          <a:spcPts val="0"/>
                        </a:spcAft>
                      </a:pPr>
                      <a:r>
                        <a:rPr lang="en-US" sz="1200" u="none" strike="noStrike">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rowSpan="2">
                  <a:txBody>
                    <a:bodyPr/>
                    <a:lstStyle/>
                    <a:p>
                      <a:pPr marL="228600" indent="-228600">
                        <a:lnSpc>
                          <a:spcPct val="115000"/>
                        </a:lnSpc>
                        <a:spcAft>
                          <a:spcPts val="0"/>
                        </a:spcAft>
                      </a:pPr>
                      <a:r>
                        <a:rPr lang="en-US" sz="1200" b="1">
                          <a:effectLst/>
                          <a:latin typeface="Phetsarath OT" panose="02000500000000020004" pitchFamily="2" charset="0"/>
                          <a:ea typeface="Times New Roman"/>
                          <a:cs typeface="Phetsarath OT" panose="02000500000000020004" pitchFamily="2" charset="0"/>
                        </a:rPr>
                        <a:t>ອຸປະກອນ</a:t>
                      </a:r>
                      <a:endParaRPr lang="en-US" sz="1400">
                        <a:effectLst/>
                        <a:latin typeface="Phetsarath OT" panose="02000500000000020004" pitchFamily="2" charset="0"/>
                        <a:ea typeface="Calibri"/>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1">
                  <a:txBody>
                    <a:bodyPr/>
                    <a:lstStyle/>
                    <a:p>
                      <a:pPr>
                        <a:spcAft>
                          <a:spcPts val="0"/>
                        </a:spcAft>
                      </a:pPr>
                      <a:r>
                        <a:rPr lang="en-US" sz="1200" u="none" strike="noStrike">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252210">
                <a:tc vMerge="1">
                  <a:txBody>
                    <a:bodyPr/>
                    <a:lstStyle/>
                    <a:p>
                      <a:endParaRPr lang="en-US"/>
                    </a:p>
                  </a:txBody>
                  <a:tcPr/>
                </a:tc>
                <a:tc gridSpan="5">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ມູນຄ່າໃຊ້ຈ່າຍໃນການທົດແທນ</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ໂດຍສະເລ່ຍ (ກີບ/1ເຄື່ອງ)</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a:spcAft>
                          <a:spcPts val="0"/>
                        </a:spcAft>
                      </a:pPr>
                      <a:r>
                        <a:rPr lang="en-US" sz="1200">
                          <a:effectLst/>
                          <a:latin typeface="Phetsarath OT" panose="02000500000000020004" pitchFamily="2" charset="0"/>
                          <a:ea typeface="Times New Roman"/>
                          <a:cs typeface="Phetsarath OT" panose="02000500000000020004" pitchFamily="2" charset="0"/>
                        </a:rPr>
                        <a:t>ລາຄາຫົວໜ່ວຍຂອງການສ້ອມແປງ</a:t>
                      </a:r>
                      <a:endParaRPr lang="en-US" sz="1200">
                        <a:effectLst/>
                        <a:latin typeface="Phetsarath OT" panose="02000500000000020004" pitchFamily="2" charset="0"/>
                        <a:cs typeface="Phetsarath OT" panose="02000500000000020004" pitchFamily="2" charset="0"/>
                      </a:endParaRPr>
                    </a:p>
                    <a:p>
                      <a:pPr algn="ctr">
                        <a:spcAft>
                          <a:spcPts val="0"/>
                        </a:spcAft>
                      </a:pPr>
                      <a:r>
                        <a:rPr lang="en-US" sz="1200">
                          <a:effectLst/>
                          <a:latin typeface="Phetsarath OT" panose="02000500000000020004" pitchFamily="2" charset="0"/>
                          <a:ea typeface="Times New Roman"/>
                          <a:cs typeface="Phetsarath OT" panose="02000500000000020004" pitchFamily="2" charset="0"/>
                        </a:rPr>
                        <a:t>(ກີບ/1ເຄື່ອງ)</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ກ.</a:t>
                      </a:r>
                      <a:endParaRPr lang="en-US" sz="1600">
                        <a:solidFill>
                          <a:srgbClr val="000000"/>
                        </a:solidFill>
                        <a:effectLst/>
                        <a:latin typeface="Phetsarath OT" panose="02000500000000020004" pitchFamily="2" charset="0"/>
                        <a:ea typeface="Times New Roman"/>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ຂ.</a:t>
                      </a:r>
                      <a:endParaRPr lang="en-US" sz="1600">
                        <a:solidFill>
                          <a:srgbClr val="000000"/>
                        </a:solidFill>
                        <a:effectLst/>
                        <a:latin typeface="Phetsarath OT" panose="02000500000000020004" pitchFamily="2" charset="0"/>
                        <a:ea typeface="Times New Roman"/>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spcAft>
                          <a:spcPts val="0"/>
                        </a:spcAft>
                      </a:pPr>
                      <a:r>
                        <a:rPr lang="en-US" sz="1200">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148436">
                <a:tc>
                  <a:txBody>
                    <a:bodyPr/>
                    <a:lstStyle/>
                    <a:p>
                      <a:pPr>
                        <a:spcAft>
                          <a:spcPts val="0"/>
                        </a:spcAft>
                        <a:tabLst>
                          <a:tab pos="508635" algn="ctr"/>
                        </a:tabLst>
                      </a:pPr>
                      <a:r>
                        <a:rPr lang="en-US" sz="1200">
                          <a:solidFill>
                            <a:srgbClr val="000000"/>
                          </a:solidFill>
                          <a:effectLst/>
                          <a:latin typeface="Phetsarath OT" panose="02000500000000020004" pitchFamily="2" charset="0"/>
                          <a:ea typeface="Times New Roman"/>
                          <a:cs typeface="Phetsarath OT" panose="02000500000000020004" pitchFamily="2" charset="0"/>
                        </a:rPr>
                        <a:t>ຄ.	</a:t>
                      </a:r>
                      <a:endParaRPr lang="en-US" sz="1600">
                        <a:solidFill>
                          <a:srgbClr val="000000"/>
                        </a:solidFill>
                        <a:effectLst/>
                        <a:latin typeface="Phetsarath OT" panose="02000500000000020004" pitchFamily="2" charset="0"/>
                        <a:ea typeface="Times New Roman"/>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spcAft>
                          <a:spcPts val="0"/>
                        </a:spcAft>
                      </a:pPr>
                      <a:r>
                        <a:rPr lang="en-US" sz="1200" u="none" strike="noStrike" dirty="0">
                          <a:effectLst/>
                          <a:latin typeface="Phetsarath OT" panose="02000500000000020004" pitchFamily="2" charset="0"/>
                          <a:ea typeface="Times New Roman"/>
                          <a:cs typeface="Phetsarath OT" panose="02000500000000020004" pitchFamily="2" charset="0"/>
                        </a:rPr>
                        <a:t> </a:t>
                      </a:r>
                      <a:endParaRPr lang="en-US" sz="1200" dirty="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spcAft>
                          <a:spcPts val="0"/>
                        </a:spcAft>
                      </a:pPr>
                      <a:r>
                        <a:rPr lang="en-US" sz="1200" u="none" strike="noStrike">
                          <a:effectLst/>
                          <a:latin typeface="Phetsarath OT" panose="02000500000000020004" pitchFamily="2" charset="0"/>
                          <a:ea typeface="Times New Roman"/>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56747" marR="567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800"/>
                        </a:spcAft>
                      </a:pPr>
                      <a:r>
                        <a:rPr lang="en-US" sz="1400" dirty="0">
                          <a:effectLst/>
                          <a:latin typeface="Phetsarath OT" panose="02000500000000020004" pitchFamily="2" charset="0"/>
                          <a:ea typeface="Calibri"/>
                          <a:cs typeface="Phetsarath OT" panose="02000500000000020004" pitchFamily="2"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z="2800" dirty="0" err="1">
                <a:solidFill>
                  <a:schemeClr val="accent2"/>
                </a:solidFill>
                <a:latin typeface="Phetsarath OT" panose="02000500000000000000" pitchFamily="2" charset="0"/>
                <a:cs typeface="Phetsarath OT" panose="02000500000000000000" pitchFamily="2" charset="0"/>
              </a:rPr>
              <a:t>ຂໍ້ມູນພື້ນຖານ</a:t>
            </a:r>
            <a:r>
              <a:rPr lang="en-US" altLang="en-US" sz="2800" dirty="0">
                <a:solidFill>
                  <a:schemeClr val="accent2"/>
                </a:solidFill>
                <a:latin typeface="Phetsarath OT" panose="02000500000000000000" pitchFamily="2" charset="0"/>
                <a:cs typeface="Phetsarath OT" panose="02000500000000000000" pitchFamily="2" charset="0"/>
              </a:rPr>
              <a:t/>
            </a:r>
            <a:br>
              <a:rPr lang="en-US" altLang="en-US" sz="2800" dirty="0">
                <a:solidFill>
                  <a:schemeClr val="accent2"/>
                </a:solidFill>
                <a:latin typeface="Phetsarath OT" panose="02000500000000000000" pitchFamily="2" charset="0"/>
                <a:cs typeface="Phetsarath OT" panose="02000500000000000000" pitchFamily="2" charset="0"/>
              </a:rPr>
            </a:br>
            <a:r>
              <a:rPr lang="en-US" altLang="en-US" sz="2800" dirty="0">
                <a:solidFill>
                  <a:schemeClr val="accent2"/>
                </a:solidFill>
                <a:latin typeface="Phetsarath OT" panose="02000500000000000000" pitchFamily="2" charset="0"/>
                <a:cs typeface="Phetsarath OT" panose="02000500000000000000" pitchFamily="2" charset="0"/>
              </a:rPr>
              <a:t>Baseline </a:t>
            </a:r>
            <a:r>
              <a:rPr lang="en-US" altLang="en-US" sz="2800" dirty="0" smtClean="0">
                <a:solidFill>
                  <a:schemeClr val="accent2"/>
                </a:solidFill>
                <a:latin typeface="Phetsarath OT" panose="02000500000000000000" pitchFamily="2" charset="0"/>
                <a:cs typeface="Phetsarath OT" panose="02000500000000000000" pitchFamily="2" charset="0"/>
              </a:rPr>
              <a:t>Information</a:t>
            </a:r>
          </a:p>
        </p:txBody>
      </p:sp>
      <p:sp>
        <p:nvSpPr>
          <p:cNvPr id="2" name="Rectangle 1"/>
          <p:cNvSpPr/>
          <p:nvPr/>
        </p:nvSpPr>
        <p:spPr>
          <a:xfrm>
            <a:off x="457200" y="1686580"/>
            <a:ext cx="7620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ຂໍ້ມູນພື້ນພື້ນຖານຂອງການປະປາໃນເຂດຊົນນະບົດໃນຂັ້ນເມືອງ</a:t>
            </a:r>
            <a:r>
              <a:rPr lang="en-US" sz="1400" b="1" dirty="0">
                <a:latin typeface="Phetsarath OT" panose="02000500000000000000" pitchFamily="2" charset="0"/>
                <a:cs typeface="Phetsarath OT" panose="02000500000000000000" pitchFamily="2" charset="0"/>
              </a:rPr>
              <a:t> </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Baseline information on rural water supply in a district </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2942006133"/>
              </p:ext>
            </p:extLst>
          </p:nvPr>
        </p:nvGraphicFramePr>
        <p:xfrm>
          <a:off x="457200" y="2392680"/>
          <a:ext cx="8229600" cy="2926080"/>
        </p:xfrm>
        <a:graphic>
          <a:graphicData uri="http://schemas.openxmlformats.org/drawingml/2006/table">
            <a:tbl>
              <a:tblPr firstRow="1" firstCol="1" bandRow="1"/>
              <a:tblGrid>
                <a:gridCol w="3049890"/>
                <a:gridCol w="985906"/>
                <a:gridCol w="1450604"/>
                <a:gridCol w="1676400"/>
                <a:gridCol w="1066800"/>
              </a:tblGrid>
              <a:tr h="0">
                <a:tc>
                  <a:txBody>
                    <a:bodyPr/>
                    <a:lstStyle/>
                    <a:p>
                      <a:pPr>
                        <a:spcAft>
                          <a:spcPts val="0"/>
                        </a:spcAft>
                      </a:pPr>
                      <a:r>
                        <a:rPr lang="en-US" sz="1600" dirty="0" err="1">
                          <a:effectLst/>
                          <a:latin typeface="Phetsarath OT" panose="02000500000000020004" pitchFamily="2" charset="0"/>
                          <a:cs typeface="Phetsarath OT" panose="02000500000000020004" pitchFamily="2" charset="0"/>
                        </a:rPr>
                        <a:t>ຊື່ເມືອງ</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spcAft>
                          <a:spcPts val="0"/>
                        </a:spcAft>
                      </a:pPr>
                      <a:r>
                        <a:rPr lang="en-US" sz="1600" b="1">
                          <a:effectLst/>
                          <a:latin typeface="Phetsarath OT" panose="02000500000000020004" pitchFamily="2" charset="0"/>
                          <a:cs typeface="Phetsarath OT" panose="02000500000000020004" pitchFamily="2" charset="0"/>
                        </a:rPr>
                        <a:t>ປະເພດການປະປາ</a:t>
                      </a:r>
                      <a:endParaRPr lang="en-US" sz="1600">
                        <a:effectLst/>
                        <a:latin typeface="Phetsarath OT" panose="02000500000000020004" pitchFamily="2" charset="0"/>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dirty="0" err="1">
                          <a:effectLst/>
                          <a:latin typeface="Phetsarath OT" panose="02000500000000020004" pitchFamily="2" charset="0"/>
                          <a:cs typeface="Phetsarath OT" panose="02000500000000020004" pitchFamily="2" charset="0"/>
                        </a:rPr>
                        <a:t>ຈຳນວນເຈົ້າຂອງກຳມະສິດ</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ມູນຄ່າໃຊ້ຈ່າຍໃນການກໍ່ສ້າງ</a:t>
                      </a:r>
                    </a:p>
                    <a:p>
                      <a:pPr algn="ctr">
                        <a:spcAft>
                          <a:spcPts val="0"/>
                        </a:spcAft>
                      </a:pPr>
                      <a:r>
                        <a:rPr lang="en-US" sz="1600">
                          <a:effectLst/>
                          <a:latin typeface="Phetsarath OT" panose="02000500000000020004" pitchFamily="2" charset="0"/>
                          <a:cs typeface="Phetsarath OT" panose="02000500000000020004" pitchFamily="2" charset="0"/>
                        </a:rPr>
                        <a:t>ໂດຍສະເລ່ຍ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ມູນນຄ່າໃຊ້ຈ່າຍ</a:t>
                      </a:r>
                    </a:p>
                    <a:p>
                      <a:pPr algn="ctr">
                        <a:spcAft>
                          <a:spcPts val="0"/>
                        </a:spcAft>
                      </a:pPr>
                      <a:r>
                        <a:rPr lang="en-US" sz="1600">
                          <a:effectLst/>
                          <a:latin typeface="Phetsarath OT" panose="02000500000000020004" pitchFamily="2" charset="0"/>
                          <a:cs typeface="Phetsarath OT" panose="02000500000000020004" pitchFamily="2" charset="0"/>
                        </a:rPr>
                        <a:t>ໃນການສ້ອມແປງໂດຍສະເລ່ຍ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1: ນ້ຳສ້າງ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2: ນ້ຳບາດານທີ່ໃຊ້ມືດັນ</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3: ນ້ຳບາດານທີ່ໃຊ້ເຄື່ອງສູບນ້ຳ ດ້ວຍໄຟຟ້າ</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4: ອື່ນໆ</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2746"/>
            <a:ext cx="8229600" cy="838200"/>
          </a:xfrm>
        </p:spPr>
        <p:txBody>
          <a:bodyPr/>
          <a:lstStyle/>
          <a:p>
            <a:r>
              <a:rPr lang="en-US" altLang="en-US" sz="2800" dirty="0" err="1" smtClean="0">
                <a:solidFill>
                  <a:schemeClr val="accent3"/>
                </a:solidFill>
                <a:latin typeface="Phetsarath OT" panose="02000500000000000000" pitchFamily="2" charset="0"/>
                <a:cs typeface="Phetsarath OT" panose="02000500000000000000" pitchFamily="2" charset="0"/>
              </a:rPr>
              <a:t>ການປະເມີນຄວາມເສຍຫາຍແລະການສູນເສຍ</a:t>
            </a:r>
            <a:r>
              <a:rPr lang="en-US" altLang="en-US" sz="2800" dirty="0" smtClean="0">
                <a:solidFill>
                  <a:schemeClr val="accent3"/>
                </a:solidFill>
                <a:latin typeface="Phetsarath OT" panose="02000500000000000000" pitchFamily="2" charset="0"/>
                <a:cs typeface="Phetsarath OT" panose="02000500000000000000" pitchFamily="2" charset="0"/>
              </a:rPr>
              <a:t/>
            </a:r>
            <a:br>
              <a:rPr lang="en-US" altLang="en-US" sz="2800" dirty="0" smtClean="0">
                <a:solidFill>
                  <a:schemeClr val="accent3"/>
                </a:solidFill>
                <a:latin typeface="Phetsarath OT" panose="02000500000000000000" pitchFamily="2" charset="0"/>
                <a:cs typeface="Phetsarath OT" panose="02000500000000000000" pitchFamily="2" charset="0"/>
              </a:rPr>
            </a:br>
            <a:r>
              <a:rPr lang="en-US" altLang="en-US" sz="2800" dirty="0" smtClean="0">
                <a:solidFill>
                  <a:schemeClr val="accent3"/>
                </a:solidFill>
                <a:latin typeface="Phetsarath OT" panose="02000500000000000000" pitchFamily="2" charset="0"/>
                <a:cs typeface="Phetsarath OT" panose="02000500000000000000" pitchFamily="2" charset="0"/>
              </a:rPr>
              <a:t>Damage and Loss Assessment</a:t>
            </a:r>
          </a:p>
        </p:txBody>
      </p:sp>
      <p:sp>
        <p:nvSpPr>
          <p:cNvPr id="2" name="Rectangle 1"/>
          <p:cNvSpPr/>
          <p:nvPr/>
        </p:nvSpPr>
        <p:spPr>
          <a:xfrm>
            <a:off x="152400" y="772180"/>
            <a:ext cx="80772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3. </a:t>
            </a:r>
            <a:r>
              <a:rPr lang="en-US" sz="1400" b="1" dirty="0" err="1">
                <a:latin typeface="Phetsarath OT" panose="02000500000000000000" pitchFamily="2" charset="0"/>
                <a:cs typeface="Phetsarath OT" panose="02000500000000000000" pitchFamily="2" charset="0"/>
              </a:rPr>
              <a:t>ມູນຄ່າຊັບສິນທີ່ຖືກເສຍຫາຍທັງໝົດ</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ການສູນເສຍລະບົບການປະປາໃນ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3. Value of totally damaged assets and losses to water supply system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2230668832"/>
              </p:ext>
            </p:extLst>
          </p:nvPr>
        </p:nvGraphicFramePr>
        <p:xfrm>
          <a:off x="152400" y="1219200"/>
          <a:ext cx="8839200" cy="5660075"/>
        </p:xfrm>
        <a:graphic>
          <a:graphicData uri="http://schemas.openxmlformats.org/drawingml/2006/table">
            <a:tbl>
              <a:tblPr firstRow="1" firstCol="1" bandRow="1"/>
              <a:tblGrid>
                <a:gridCol w="1321002"/>
                <a:gridCol w="1271685"/>
                <a:gridCol w="1271685"/>
                <a:gridCol w="1046234"/>
                <a:gridCol w="116828"/>
                <a:gridCol w="1460149"/>
                <a:gridCol w="1460149"/>
                <a:gridCol w="116828"/>
                <a:gridCol w="774640"/>
              </a:tblGrid>
              <a:tr h="103192">
                <a:tc>
                  <a:txBody>
                    <a:bodyPr/>
                    <a:lstStyle/>
                    <a:p>
                      <a:pPr marL="0" indent="0">
                        <a:spcAft>
                          <a:spcPts val="0"/>
                        </a:spcAft>
                        <a:buFont typeface="+mj-lt"/>
                        <a:buNone/>
                      </a:pPr>
                      <a:r>
                        <a:rPr lang="en-US" sz="800" dirty="0" err="1">
                          <a:effectLst/>
                          <a:latin typeface="Phetsarath OT" panose="02000500000000020004" pitchFamily="2" charset="0"/>
                          <a:cs typeface="Phetsarath OT" panose="02000500000000020004" pitchFamily="2" charset="0"/>
                        </a:rPr>
                        <a:t>ຊື່ບໍລິສັດ</a:t>
                      </a:r>
                      <a:endParaRPr lang="en-US" sz="800" dirty="0">
                        <a:effectLst/>
                        <a:latin typeface="Phetsarath OT" panose="02000500000000020004" pitchFamily="2" charset="0"/>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ກຳມະສິດ</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ລັດ (   )  ເອກະຊົນ (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ສະຖານທີ່</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ຊື່ເມືອງ:</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0415">
                <a:tc gridSpan="9">
                  <a:txBody>
                    <a:bodyPr/>
                    <a:lstStyle/>
                    <a:p>
                      <a:pPr marL="0" indent="0" algn="ctr">
                        <a:lnSpc>
                          <a:spcPct val="107000"/>
                        </a:lnSpc>
                        <a:spcAft>
                          <a:spcPts val="0"/>
                        </a:spcAft>
                        <a:buFont typeface="+mj-lt"/>
                        <a:buNone/>
                      </a:pPr>
                      <a:r>
                        <a:rPr lang="en-US" sz="800" b="1">
                          <a:effectLst/>
                          <a:latin typeface="Phetsarath OT" panose="02000500000000020004" pitchFamily="2" charset="0"/>
                          <a:ea typeface="Calibri"/>
                          <a:cs typeface="Phetsarath OT" panose="02000500000000020004" pitchFamily="2" charset="0"/>
                        </a:rPr>
                        <a:t>ຄາດຄະເນຄວາມເສຍຫາຍ</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4052">
                <a:tc rowSpan="3">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ຄວາມເສຍຫາຍຕໍ່ ໂຄງສ້າງ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ຖືກເສຍຫາຍທັງໝົດ</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ຖືກເສຍຫາຍບາງສ່ວນ</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ລວມຄວາມເສຍຫາຍ</a:t>
                      </a:r>
                    </a:p>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 </a:t>
                      </a:r>
                    </a:p>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 </a:t>
                      </a:r>
                    </a:p>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(ກີບ)</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marL="0" indent="0" algn="ctr">
                        <a:lnSpc>
                          <a:spcPct val="107000"/>
                        </a:lnSpc>
                        <a:spcAft>
                          <a:spcPts val="0"/>
                        </a:spcAft>
                        <a:buFont typeface="+mj-lt"/>
                        <a:buNone/>
                      </a:pPr>
                      <a:r>
                        <a:rPr lang="en-US" sz="800" dirty="0" err="1">
                          <a:effectLst/>
                          <a:latin typeface="Phetsarath OT" panose="02000500000000020004" pitchFamily="2" charset="0"/>
                          <a:ea typeface="Calibri"/>
                          <a:cs typeface="Phetsarath OT" panose="02000500000000020004" pitchFamily="2" charset="0"/>
                        </a:rPr>
                        <a:t>ເວລາໃນການທົດ</a:t>
                      </a:r>
                      <a:endParaRPr lang="en-US" sz="900" dirty="0">
                        <a:effectLst/>
                        <a:latin typeface="Phetsarath OT" panose="02000500000000020004" pitchFamily="2" charset="0"/>
                        <a:ea typeface="Calibri"/>
                        <a:cs typeface="Phetsarath OT" panose="02000500000000020004" pitchFamily="2" charset="0"/>
                      </a:endParaRPr>
                    </a:p>
                    <a:p>
                      <a:pPr marL="0" indent="0">
                        <a:lnSpc>
                          <a:spcPct val="107000"/>
                        </a:lnSpc>
                        <a:spcAft>
                          <a:spcPts val="0"/>
                        </a:spcAft>
                        <a:buFont typeface="+mj-lt"/>
                        <a:buNone/>
                      </a:pPr>
                      <a:r>
                        <a:rPr lang="en-US" sz="800" dirty="0" err="1">
                          <a:effectLst/>
                          <a:latin typeface="Phetsarath OT" panose="02000500000000020004" pitchFamily="2" charset="0"/>
                          <a:ea typeface="Calibri"/>
                          <a:cs typeface="Phetsarath OT" panose="02000500000000020004" pitchFamily="2" charset="0"/>
                        </a:rPr>
                        <a:t>ແທນແລະສ້ອມແປງ</a:t>
                      </a:r>
                      <a:r>
                        <a:rPr lang="en-US" sz="800" dirty="0">
                          <a:effectLst/>
                          <a:latin typeface="Phetsarath OT" panose="02000500000000020004" pitchFamily="2" charset="0"/>
                          <a:ea typeface="Calibri"/>
                          <a:cs typeface="Phetsarath OT" panose="02000500000000020004" pitchFamily="2" charset="0"/>
                        </a:rPr>
                        <a:t> </a:t>
                      </a:r>
                      <a:r>
                        <a:rPr lang="en-US" sz="800" dirty="0" err="1">
                          <a:effectLst/>
                          <a:latin typeface="Phetsarath OT" panose="02000500000000020004" pitchFamily="2" charset="0"/>
                          <a:ea typeface="Calibri"/>
                          <a:cs typeface="Phetsarath OT" panose="02000500000000020004" pitchFamily="2" charset="0"/>
                        </a:rPr>
                        <a:t>ໂດຍ</a:t>
                      </a:r>
                      <a:r>
                        <a:rPr lang="en-US" sz="800" dirty="0" err="1" smtClean="0">
                          <a:effectLst/>
                          <a:latin typeface="Phetsarath OT" panose="02000500000000020004" pitchFamily="2" charset="0"/>
                          <a:ea typeface="Calibri"/>
                          <a:cs typeface="Phetsarath OT" panose="02000500000000020004" pitchFamily="2" charset="0"/>
                        </a:rPr>
                        <a:t>ສະເລ່ຍ</a:t>
                      </a:r>
                      <a:r>
                        <a:rPr lang="en-US" sz="900" baseline="0" dirty="0" smtClean="0">
                          <a:effectLst/>
                          <a:latin typeface="Phetsarath OT" panose="02000500000000020004" pitchFamily="2" charset="0"/>
                          <a:ea typeface="Calibri"/>
                          <a:cs typeface="Phetsarath OT" panose="02000500000000020004" pitchFamily="2" charset="0"/>
                        </a:rPr>
                        <a:t> </a:t>
                      </a:r>
                      <a:r>
                        <a:rPr lang="en-US" sz="800" dirty="0" smtClean="0">
                          <a:effectLst/>
                          <a:latin typeface="Phetsarath OT" panose="02000500000000020004" pitchFamily="2" charset="0"/>
                          <a:cs typeface="Phetsarath OT" panose="02000500000000020004" pitchFamily="2" charset="0"/>
                        </a:rPr>
                        <a:t>(</a:t>
                      </a:r>
                      <a:r>
                        <a:rPr lang="en-US" sz="800" dirty="0" err="1">
                          <a:effectLst/>
                          <a:latin typeface="Phetsarath OT" panose="02000500000000020004" pitchFamily="2" charset="0"/>
                          <a:cs typeface="Phetsarath OT" panose="02000500000000020004" pitchFamily="2" charset="0"/>
                        </a:rPr>
                        <a:t>ມື</a:t>
                      </a:r>
                      <a:r>
                        <a:rPr lang="en-US" sz="800" dirty="0">
                          <a:effectLst/>
                          <a:latin typeface="Phetsarath OT" panose="02000500000000020004" pitchFamily="2" charset="0"/>
                          <a:cs typeface="Phetsarath OT" panose="02000500000000020004" pitchFamily="2" charset="0"/>
                        </a:rPr>
                        <a:t>້)</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r>
              <a:tr h="378714">
                <a:tc vMerge="1">
                  <a:txBody>
                    <a:bodyPr/>
                    <a:lstStyle/>
                    <a:p>
                      <a:endParaRPr lang="en-US"/>
                    </a:p>
                  </a:txBody>
                  <a:tcPr/>
                </a:tc>
                <a:tc>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ຈຳນວນທີ່ຖືກ</a:t>
                      </a:r>
                    </a:p>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ເສຍຫາຍທັງໝົດ</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800" dirty="0" err="1">
                          <a:effectLst/>
                          <a:latin typeface="Phetsarath OT" panose="02000500000000020004" pitchFamily="2" charset="0"/>
                          <a:cs typeface="Phetsarath OT" panose="02000500000000020004" pitchFamily="2" charset="0"/>
                        </a:rPr>
                        <a:t>ມູນຄ່າໃຊ້ຈ່າຍທົດ</a:t>
                      </a:r>
                      <a:endParaRPr lang="en-US" sz="800" dirty="0">
                        <a:effectLst/>
                        <a:latin typeface="Phetsarath OT" panose="02000500000000020004" pitchFamily="2" charset="0"/>
                        <a:cs typeface="Phetsarath OT" panose="02000500000000020004" pitchFamily="2" charset="0"/>
                      </a:endParaRPr>
                    </a:p>
                    <a:p>
                      <a:pPr marL="0" indent="0" algn="just">
                        <a:spcAft>
                          <a:spcPts val="0"/>
                        </a:spcAft>
                        <a:buFont typeface="+mj-lt"/>
                        <a:buNone/>
                      </a:pPr>
                      <a:r>
                        <a:rPr lang="en-US" sz="800" dirty="0" err="1">
                          <a:effectLst/>
                          <a:latin typeface="Phetsarath OT" panose="02000500000000020004" pitchFamily="2" charset="0"/>
                          <a:cs typeface="Phetsarath OT" panose="02000500000000020004" pitchFamily="2" charset="0"/>
                        </a:rPr>
                        <a:t>ແທນໂດຍສະ</a:t>
                      </a:r>
                      <a:endParaRPr lang="en-US" sz="800" dirty="0">
                        <a:effectLst/>
                        <a:latin typeface="Phetsarath OT" panose="02000500000000020004" pitchFamily="2" charset="0"/>
                        <a:cs typeface="Phetsarath OT" panose="02000500000000020004" pitchFamily="2" charset="0"/>
                      </a:endParaRPr>
                    </a:p>
                    <a:p>
                      <a:pPr marL="0" indent="0" algn="ctr">
                        <a:spcAft>
                          <a:spcPts val="0"/>
                        </a:spcAft>
                        <a:buFont typeface="+mj-lt"/>
                        <a:buNone/>
                      </a:pPr>
                      <a:r>
                        <a:rPr lang="en-US" sz="800" dirty="0" err="1" smtClean="0">
                          <a:effectLst/>
                          <a:latin typeface="Phetsarath OT" panose="02000500000000020004" pitchFamily="2" charset="0"/>
                          <a:cs typeface="Phetsarath OT" panose="02000500000000020004" pitchFamily="2" charset="0"/>
                        </a:rPr>
                        <a:t>ເລ່ຍ</a:t>
                      </a:r>
                      <a:r>
                        <a:rPr lang="en-US" sz="800" baseline="0" dirty="0" smtClean="0">
                          <a:effectLst/>
                          <a:latin typeface="Phetsarath OT" panose="02000500000000020004" pitchFamily="2" charset="0"/>
                          <a:cs typeface="Phetsarath OT" panose="02000500000000020004" pitchFamily="2" charset="0"/>
                        </a:rPr>
                        <a:t> </a:t>
                      </a:r>
                      <a:r>
                        <a:rPr lang="en-US" sz="800" dirty="0" smtClean="0">
                          <a:effectLst/>
                          <a:latin typeface="Phetsarath OT" panose="02000500000000020004" pitchFamily="2" charset="0"/>
                          <a:cs typeface="Phetsarath OT" panose="02000500000000020004" pitchFamily="2" charset="0"/>
                        </a:rPr>
                        <a:t>(</a:t>
                      </a:r>
                      <a:r>
                        <a:rPr lang="en-US" sz="800" dirty="0" err="1">
                          <a:effectLst/>
                          <a:latin typeface="Phetsarath OT" panose="02000500000000020004" pitchFamily="2" charset="0"/>
                          <a:cs typeface="Phetsarath OT" panose="02000500000000020004" pitchFamily="2" charset="0"/>
                        </a:rPr>
                        <a:t>ກີບ</a:t>
                      </a:r>
                      <a:r>
                        <a:rPr lang="en-US" sz="800" dirty="0">
                          <a:effectLst/>
                          <a:latin typeface="Phetsarath OT" panose="02000500000000020004" pitchFamily="2" charset="0"/>
                          <a:cs typeface="Phetsarath OT" panose="02000500000000020004" pitchFamily="2" charset="0"/>
                        </a:rPr>
                        <a:t>)</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just">
                        <a:spcAft>
                          <a:spcPts val="0"/>
                        </a:spcAft>
                        <a:buFont typeface="+mj-lt"/>
                        <a:buNone/>
                      </a:pPr>
                      <a:r>
                        <a:rPr lang="en-US" sz="800">
                          <a:effectLst/>
                          <a:latin typeface="Phetsarath OT" panose="02000500000000020004" pitchFamily="2" charset="0"/>
                          <a:cs typeface="Phetsarath OT" panose="02000500000000020004" pitchFamily="2" charset="0"/>
                        </a:rPr>
                        <a:t>ຈຳນວນທີ່</a:t>
                      </a:r>
                    </a:p>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ຖືກເສຍຫາຍ  ບາງສ່ວນ</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gn="thaiDist">
                        <a:spcAft>
                          <a:spcPts val="0"/>
                        </a:spcAft>
                        <a:buFont typeface="+mj-lt"/>
                        <a:buNone/>
                      </a:pPr>
                      <a:r>
                        <a:rPr lang="en-US" sz="800">
                          <a:effectLst/>
                          <a:latin typeface="Phetsarath OT" panose="02000500000000020004" pitchFamily="2" charset="0"/>
                          <a:cs typeface="Phetsarath OT" panose="02000500000000020004" pitchFamily="2" charset="0"/>
                        </a:rPr>
                        <a:t>ມູນຄ່າໃຊ້ຈ່າຍ</a:t>
                      </a:r>
                    </a:p>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ໃນການສ້ອມ ແປງໂດຍສະ ເລ່ຍ</a:t>
                      </a:r>
                    </a:p>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(ກີບ)</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03192">
                <a:tc vMerge="1">
                  <a:txBody>
                    <a:bodyPr/>
                    <a:lstStyle/>
                    <a:p>
                      <a:endParaRPr lang="en-US"/>
                    </a:p>
                  </a:txBody>
                  <a:tcPr/>
                </a:tc>
                <a:tc>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ກ</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ຂ</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ຄ</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ງ</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ຈ</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ສ</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03192">
                <a:tc gridSpan="9">
                  <a:txBody>
                    <a:bodyPr/>
                    <a:lstStyle/>
                    <a:p>
                      <a:pPr marL="0" indent="0">
                        <a:spcAft>
                          <a:spcPts val="0"/>
                        </a:spcAft>
                        <a:buFont typeface="+mj-lt"/>
                        <a:buNone/>
                      </a:pPr>
                      <a:r>
                        <a:rPr lang="en-US" sz="800" b="1">
                          <a:effectLst/>
                          <a:latin typeface="Phetsarath OT" panose="02000500000000020004" pitchFamily="2" charset="0"/>
                          <a:cs typeface="Phetsarath OT" panose="02000500000000020004" pitchFamily="2" charset="0"/>
                        </a:rPr>
                        <a:t>ການບຳບັດນ້ຳເປື້ອນ</a:t>
                      </a:r>
                      <a:endParaRPr lang="en-US" sz="800">
                        <a:effectLst/>
                        <a:latin typeface="Phetsarath OT" panose="02000500000000020004" pitchFamily="2" charset="0"/>
                        <a:cs typeface="Phetsarath OT" panose="02000500000000020004" pitchFamily="2" charset="0"/>
                      </a:endParaRP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ໂຄງສ້າງ</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ກ. ອາຄານ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06384">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ຂ. ໂຮງງານບຳບັດ ນ້ຳເປື້ອນ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ຄ. ອື່ນໆ</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ອຸປະກອນ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978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ເຄື່ອງກົນຈັກ</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ອື່ນໆ</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gridSpan="9">
                  <a:txBody>
                    <a:bodyPr/>
                    <a:lstStyle/>
                    <a:p>
                      <a:pPr marL="0" indent="0">
                        <a:spcAft>
                          <a:spcPts val="0"/>
                        </a:spcAft>
                        <a:buFont typeface="+mj-lt"/>
                        <a:buNone/>
                      </a:pPr>
                      <a:r>
                        <a:rPr lang="en-US" sz="800" b="1">
                          <a:effectLst/>
                          <a:latin typeface="Phetsarath OT" panose="02000500000000020004" pitchFamily="2" charset="0"/>
                          <a:cs typeface="Phetsarath OT" panose="02000500000000020004" pitchFamily="2" charset="0"/>
                        </a:rPr>
                        <a:t>ການເກັບກັກ</a:t>
                      </a:r>
                      <a:endParaRPr lang="en-US" sz="800">
                        <a:effectLst/>
                        <a:latin typeface="Phetsarath OT" panose="02000500000000020004" pitchFamily="2" charset="0"/>
                        <a:cs typeface="Phetsarath OT" panose="02000500000000020004" pitchFamily="2" charset="0"/>
                      </a:endParaRP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ໂຄງສ້າງ</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ກ. ອາຄານ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ຂ. ຖັງເກັບກັກນ້ຳ</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ຄ. ອື່ນໆ</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ອຸປະກອນ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978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ເຄື່ອງກົນຈັກ</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ອື່ນໆ</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gridSpan="9">
                  <a:txBody>
                    <a:bodyPr/>
                    <a:lstStyle/>
                    <a:p>
                      <a:pPr marL="0" indent="0">
                        <a:spcAft>
                          <a:spcPts val="0"/>
                        </a:spcAft>
                        <a:buFont typeface="+mj-lt"/>
                        <a:buNone/>
                      </a:pPr>
                      <a:r>
                        <a:rPr lang="en-US" sz="800" b="1">
                          <a:effectLst/>
                          <a:latin typeface="Phetsarath OT" panose="02000500000000020004" pitchFamily="2" charset="0"/>
                          <a:cs typeface="Phetsarath OT" panose="02000500000000020004" pitchFamily="2" charset="0"/>
                        </a:rPr>
                        <a:t>ການແຈກຢາຍນ້ຳ </a:t>
                      </a:r>
                      <a:endParaRPr lang="en-US" sz="800">
                        <a:effectLst/>
                        <a:latin typeface="Phetsarath OT" panose="02000500000000020004" pitchFamily="2" charset="0"/>
                        <a:cs typeface="Phetsarath OT" panose="02000500000000020004" pitchFamily="2" charset="0"/>
                      </a:endParaRP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ໂຄງສ້າງ</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ກ. ອາຄານ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ຂ.ລະບົບທໍ່ສົ່ງນ້ຳ</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ຄ. ອື່ນໆ</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ອຸປະກອນ</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978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ເຄື່ອງກົນຈັກ</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03192">
                <a:tc>
                  <a:txBody>
                    <a:bodyPr/>
                    <a:lstStyle/>
                    <a:p>
                      <a:pPr marL="0" lvl="0" indent="0">
                        <a:spcAft>
                          <a:spcPts val="0"/>
                        </a:spcAft>
                        <a:buSzPts val="1100"/>
                        <a:buFont typeface="+mj-lt"/>
                        <a:buNone/>
                      </a:pPr>
                      <a:r>
                        <a:rPr lang="en-US" sz="800">
                          <a:effectLst/>
                          <a:latin typeface="Phetsarath OT" panose="02000500000000020004" pitchFamily="2" charset="0"/>
                          <a:cs typeface="Phetsarath OT" panose="02000500000000020004" pitchFamily="2" charset="0"/>
                        </a:rPr>
                        <a:t>ອື່ນໆ</a:t>
                      </a: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10415">
                <a:tc>
                  <a:txBody>
                    <a:bodyPr/>
                    <a:lstStyle/>
                    <a:p>
                      <a:pPr marL="0" indent="0">
                        <a:lnSpc>
                          <a:spcPct val="107000"/>
                        </a:lnSpc>
                        <a:spcAft>
                          <a:spcPts val="0"/>
                        </a:spcAft>
                        <a:buFont typeface="+mj-lt"/>
                        <a:buNone/>
                      </a:pPr>
                      <a:r>
                        <a:rPr lang="en-US" sz="800" b="1">
                          <a:effectLst/>
                          <a:latin typeface="Phetsarath OT" panose="02000500000000020004" pitchFamily="2" charset="0"/>
                          <a:ea typeface="Calibri"/>
                          <a:cs typeface="Phetsarath OT" panose="02000500000000020004" pitchFamily="2" charset="0"/>
                        </a:rPr>
                        <a:t>ລວມ</a:t>
                      </a:r>
                      <a:endParaRPr lang="en-US" sz="900">
                        <a:effectLst/>
                        <a:latin typeface="Phetsarath OT" panose="02000500000000020004" pitchFamily="2" charset="0"/>
                        <a:ea typeface="Calibri"/>
                        <a:cs typeface="Phetsarath OT" panose="02000500000000020004" pitchFamily="2" charset="0"/>
                      </a:endParaRPr>
                    </a:p>
                  </a:txBody>
                  <a:tcPr marL="42914" marR="429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800">
                          <a:effectLst/>
                          <a:latin typeface="Phetsarath OT" panose="02000500000000020004" pitchFamily="2" charset="0"/>
                          <a:cs typeface="Phetsarath OT" panose="02000500000000020004" pitchFamily="2" charset="0"/>
                        </a:rPr>
                        <a:t> </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lgn="ctr">
                        <a:spcAft>
                          <a:spcPts val="0"/>
                        </a:spcAft>
                        <a:buFont typeface="+mj-lt"/>
                        <a:buNone/>
                      </a:pPr>
                      <a:r>
                        <a:rPr lang="en-US" sz="800">
                          <a:effectLst/>
                          <a:latin typeface="Phetsarath OT" panose="02000500000000020004" pitchFamily="2" charset="0"/>
                          <a:cs typeface="Phetsarath OT" panose="02000500000000020004" pitchFamily="2" charset="0"/>
                        </a:rPr>
                        <a:t>N.A.</a:t>
                      </a: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03192">
                <a:tc gridSpan="9">
                  <a:txBody>
                    <a:bodyPr/>
                    <a:lstStyle/>
                    <a:p>
                      <a:pPr marL="0" indent="0" algn="ctr">
                        <a:spcAft>
                          <a:spcPts val="0"/>
                        </a:spcAft>
                        <a:buFont typeface="+mj-lt"/>
                        <a:buNone/>
                      </a:pPr>
                      <a:r>
                        <a:rPr lang="en-US" sz="800" b="1">
                          <a:effectLst/>
                          <a:latin typeface="Phetsarath OT" panose="02000500000000020004" pitchFamily="2" charset="0"/>
                          <a:cs typeface="Phetsarath OT" panose="02000500000000020004" pitchFamily="2" charset="0"/>
                        </a:rPr>
                        <a:t>ຄາດຄະເນການສູນເສຍ</a:t>
                      </a:r>
                      <a:endParaRPr lang="en-US" sz="800">
                        <a:effectLst/>
                        <a:latin typeface="Phetsarath OT" panose="02000500000000020004" pitchFamily="2" charset="0"/>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608">
                <a:tc gridSpan="2">
                  <a:txBody>
                    <a:bodyPr/>
                    <a:lstStyle/>
                    <a:p>
                      <a:pPr marL="228600" indent="0" algn="ctr">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ປະເພດການສູນເສຍ</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ປີເກີດໄພພິບັດ</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gn="ctr">
                        <a:lnSpc>
                          <a:spcPct val="115000"/>
                        </a:lnSpc>
                        <a:spcAft>
                          <a:spcPts val="1000"/>
                        </a:spcAft>
                        <a:buFont typeface="+mj-lt"/>
                        <a:buNone/>
                      </a:pPr>
                      <a:r>
                        <a:rPr lang="en-US" sz="800">
                          <a:effectLst/>
                          <a:latin typeface="Phetsarath OT" panose="02000500000000020004" pitchFamily="2" charset="0"/>
                          <a:ea typeface="Calibri"/>
                          <a:cs typeface="Phetsarath OT" panose="02000500000000020004" pitchFamily="2" charset="0"/>
                        </a:rPr>
                        <a:t>1ປີຫຼັງໄພພິບັດ</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0" indent="0" algn="ctr">
                        <a:lnSpc>
                          <a:spcPct val="107000"/>
                        </a:lnSpc>
                        <a:spcAft>
                          <a:spcPts val="800"/>
                        </a:spcAft>
                        <a:buFont typeface="+mj-lt"/>
                        <a:buNone/>
                      </a:pPr>
                      <a:r>
                        <a:rPr lang="en-US" sz="800">
                          <a:effectLst/>
                          <a:latin typeface="Phetsarath OT" panose="02000500000000020004" pitchFamily="2" charset="0"/>
                          <a:ea typeface="Calibri"/>
                          <a:cs typeface="Phetsarath OT" panose="02000500000000020004" pitchFamily="2" charset="0"/>
                        </a:rPr>
                        <a:t> 2ປີຫຼັງໄພພິບັດ</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gn="ctr">
                        <a:buFont typeface="+mj-lt"/>
                        <a:buNone/>
                      </a:pPr>
                      <a:r>
                        <a:rPr lang="en-US" sz="800">
                          <a:effectLst/>
                          <a:latin typeface="Phetsarath OT" panose="02000500000000020004" pitchFamily="2" charset="0"/>
                          <a:cs typeface="Phetsarath OT" panose="02000500000000020004" pitchFamily="2" charset="0"/>
                        </a:rPr>
                        <a:t>ລວມ</a:t>
                      </a:r>
                    </a:p>
                    <a:p>
                      <a:pPr marL="0" indent="0" algn="ctr">
                        <a:lnSpc>
                          <a:spcPct val="107000"/>
                        </a:lnSpc>
                        <a:spcAft>
                          <a:spcPts val="800"/>
                        </a:spcAft>
                        <a:buFont typeface="+mj-lt"/>
                        <a:buNone/>
                      </a:pPr>
                      <a:r>
                        <a:rPr lang="en-US" sz="800">
                          <a:effectLst/>
                          <a:latin typeface="Phetsarath OT" panose="02000500000000020004" pitchFamily="2" charset="0"/>
                          <a:ea typeface="Calibri"/>
                          <a:cs typeface="Phetsarath OT" panose="02000500000000020004" pitchFamily="2" charset="0"/>
                        </a:rPr>
                        <a:t>(ກີບ)</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8671">
                <a:tc gridSpan="2">
                  <a:txBody>
                    <a:bodyPr/>
                    <a:lstStyle/>
                    <a:p>
                      <a:pPr marL="457200" indent="0">
                        <a:lnSpc>
                          <a:spcPct val="115000"/>
                        </a:lnSpc>
                        <a:spcAft>
                          <a:spcPts val="0"/>
                        </a:spcAft>
                        <a:buFont typeface="+mj-lt"/>
                        <a:buNone/>
                      </a:pPr>
                      <a:r>
                        <a:rPr lang="en-US" sz="800" dirty="0">
                          <a:effectLst/>
                          <a:latin typeface="Phetsarath OT" panose="02000500000000020004" pitchFamily="2" charset="0"/>
                          <a:ea typeface="Calibri"/>
                          <a:cs typeface="Phetsarath OT" panose="02000500000000020004" pitchFamily="2" charset="0"/>
                        </a:rPr>
                        <a:t>ກ. </a:t>
                      </a:r>
                      <a:r>
                        <a:rPr lang="en-US" sz="800" dirty="0" err="1">
                          <a:effectLst/>
                          <a:latin typeface="Phetsarath OT" panose="02000500000000020004" pitchFamily="2" charset="0"/>
                          <a:ea typeface="Calibri"/>
                          <a:cs typeface="Phetsarath OT" panose="02000500000000020004" pitchFamily="2" charset="0"/>
                        </a:rPr>
                        <a:t>ລາຍໄດ້ທີ່ຄາດຄະເນ</a:t>
                      </a:r>
                      <a:endParaRPr lang="en-US" sz="900" dirty="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671">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ຂ. ການອະນາໄມສິ່ງເສດເຫຼືອ</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342">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ຄ. ຄ່າໃຊ້ຈ່າຍໃນການດຳເນີນງານ ເພີ່ມສຸງຂື້ນ</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671">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ງ. ຄ່າໃຊ້ຈ່າຍອື່ນໆທີ່ບໍ່ຄາດຄິດ</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671">
                <a:tc gridSpan="2">
                  <a:txBody>
                    <a:bodyPr/>
                    <a:lstStyle/>
                    <a:p>
                      <a:pPr marL="0" indent="0">
                        <a:lnSpc>
                          <a:spcPct val="107000"/>
                        </a:lnSpc>
                        <a:spcAft>
                          <a:spcPts val="0"/>
                        </a:spcAft>
                        <a:buFont typeface="+mj-lt"/>
                        <a:buNone/>
                      </a:pPr>
                      <a:r>
                        <a:rPr lang="en-US" sz="800" b="1">
                          <a:effectLst/>
                          <a:latin typeface="Phetsarath OT" panose="02000500000000020004" pitchFamily="2" charset="0"/>
                          <a:ea typeface="Calibri"/>
                          <a:cs typeface="Phetsarath OT" panose="02000500000000020004" pitchFamily="2" charset="0"/>
                        </a:rPr>
                        <a:t>ລວມ</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indent="0">
                        <a:lnSpc>
                          <a:spcPct val="115000"/>
                        </a:lnSpc>
                        <a:spcAft>
                          <a:spcPts val="0"/>
                        </a:spcAft>
                        <a:buFont typeface="+mj-lt"/>
                        <a:buNone/>
                      </a:pPr>
                      <a:r>
                        <a:rPr lang="en-US" sz="800" dirty="0">
                          <a:effectLst/>
                          <a:latin typeface="Phetsarath OT" panose="02000500000000020004" pitchFamily="2" charset="0"/>
                          <a:ea typeface="Calibri"/>
                          <a:cs typeface="Phetsarath OT" panose="02000500000000020004" pitchFamily="2" charset="0"/>
                        </a:rPr>
                        <a:t>	</a:t>
                      </a:r>
                      <a:endParaRPr lang="en-US" sz="900" dirty="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800">
                          <a:effectLst/>
                          <a:latin typeface="Phetsarath OT" panose="02000500000000020004" pitchFamily="2" charset="0"/>
                          <a:ea typeface="Calibri"/>
                          <a:cs typeface="Phetsarath OT" panose="02000500000000020004" pitchFamily="2" charset="0"/>
                        </a:rPr>
                        <a:t> </a:t>
                      </a:r>
                      <a:endParaRPr lang="en-US" sz="90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800" dirty="0">
                          <a:effectLst/>
                          <a:latin typeface="Phetsarath OT" panose="02000500000000020004" pitchFamily="2" charset="0"/>
                          <a:ea typeface="Calibri"/>
                          <a:cs typeface="Phetsarath OT" panose="02000500000000020004" pitchFamily="2" charset="0"/>
                        </a:rPr>
                        <a:t> </a:t>
                      </a:r>
                      <a:endParaRPr lang="en-US" sz="900" dirty="0">
                        <a:effectLst/>
                        <a:latin typeface="Phetsarath OT" panose="02000500000000020004" pitchFamily="2" charset="0"/>
                        <a:ea typeface="Calibri"/>
                        <a:cs typeface="Phetsarath OT" panose="02000500000000020004" pitchFamily="2" charset="0"/>
                      </a:endParaRPr>
                    </a:p>
                  </a:txBody>
                  <a:tcPr marL="42914" marR="429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z="2400" dirty="0" err="1" smtClean="0">
                <a:solidFill>
                  <a:schemeClr val="accent3"/>
                </a:solidFill>
                <a:latin typeface="Phetsarath OT" panose="02000500000000000000" pitchFamily="2" charset="0"/>
                <a:cs typeface="Phetsarath OT" panose="02000500000000000000" pitchFamily="2" charset="0"/>
              </a:rPr>
              <a:t>ການປະເມີນຄວາມເສຍຫາຍແລະການສູນເສຍ-ນ້ຳສະອາດໃນຊົນນະບົດ</a:t>
            </a:r>
            <a:r>
              <a:rPr lang="en-US" altLang="en-US" sz="2400" dirty="0" smtClean="0">
                <a:solidFill>
                  <a:schemeClr val="accent3"/>
                </a:solidFill>
                <a:latin typeface="Phetsarath OT" panose="02000500000000000000" pitchFamily="2" charset="0"/>
                <a:cs typeface="Phetsarath OT" panose="02000500000000000000" pitchFamily="2" charset="0"/>
              </a:rPr>
              <a:t/>
            </a:r>
            <a:br>
              <a:rPr lang="en-US" altLang="en-US" sz="2400" dirty="0" smtClean="0">
                <a:solidFill>
                  <a:schemeClr val="accent3"/>
                </a:solidFill>
                <a:latin typeface="Phetsarath OT" panose="02000500000000000000" pitchFamily="2" charset="0"/>
                <a:cs typeface="Phetsarath OT" panose="02000500000000000000" pitchFamily="2" charset="0"/>
              </a:rPr>
            </a:br>
            <a:r>
              <a:rPr lang="en-US" altLang="en-US" sz="2400" dirty="0" smtClean="0">
                <a:solidFill>
                  <a:schemeClr val="accent3"/>
                </a:solidFill>
                <a:latin typeface="Phetsarath OT" panose="02000500000000000000" pitchFamily="2" charset="0"/>
                <a:cs typeface="Phetsarath OT" panose="02000500000000000000" pitchFamily="2" charset="0"/>
              </a:rPr>
              <a:t>Damage and Loss Assessment – Rural water supply</a:t>
            </a:r>
          </a:p>
        </p:txBody>
      </p:sp>
      <p:sp>
        <p:nvSpPr>
          <p:cNvPr id="2" name="Rectangle 1"/>
          <p:cNvSpPr/>
          <p:nvPr/>
        </p:nvSpPr>
        <p:spPr>
          <a:xfrm>
            <a:off x="228600" y="1686580"/>
            <a:ext cx="8534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4. </a:t>
            </a:r>
            <a:r>
              <a:rPr lang="en-US" sz="1400" b="1" dirty="0" err="1">
                <a:latin typeface="Phetsarath OT" panose="02000500000000000000" pitchFamily="2" charset="0"/>
                <a:cs typeface="Phetsarath OT" panose="02000500000000000000" pitchFamily="2" charset="0"/>
              </a:rPr>
              <a:t>ມູນຄ່າຄວາມເສຍຫາຍ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ການູນເສຍໃນຂະແໜງການປະປາໃນ</a:t>
            </a:r>
            <a:r>
              <a:rPr lang="en-US" sz="1400" b="1" dirty="0" err="1" smtClean="0">
                <a:latin typeface="Phetsarath OT" panose="02000500000000000000" pitchFamily="2" charset="0"/>
                <a:cs typeface="Phetsarath OT" panose="02000500000000000000" pitchFamily="2" charset="0"/>
              </a:rPr>
              <a:t>ຊົນນະບົດ</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4. Value of damages and losses in the rural water supply </a:t>
            </a:r>
            <a:r>
              <a:rPr lang="en-US" sz="1400" b="1" dirty="0" smtClean="0">
                <a:latin typeface="Phetsarath OT" panose="02000500000000000000" pitchFamily="2" charset="0"/>
                <a:cs typeface="Phetsarath OT" panose="02000500000000000000" pitchFamily="2" charset="0"/>
              </a:rPr>
              <a:t>sector </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2384598837"/>
              </p:ext>
            </p:extLst>
          </p:nvPr>
        </p:nvGraphicFramePr>
        <p:xfrm>
          <a:off x="228600" y="2410333"/>
          <a:ext cx="8229676" cy="3918522"/>
        </p:xfrm>
        <a:graphic>
          <a:graphicData uri="http://schemas.openxmlformats.org/drawingml/2006/table">
            <a:tbl>
              <a:tblPr firstRow="1" firstCol="1" bandRow="1"/>
              <a:tblGrid>
                <a:gridCol w="1334357"/>
                <a:gridCol w="646843"/>
                <a:gridCol w="609600"/>
                <a:gridCol w="1219200"/>
                <a:gridCol w="838200"/>
                <a:gridCol w="533400"/>
                <a:gridCol w="1295400"/>
                <a:gridCol w="762000"/>
                <a:gridCol w="990676"/>
              </a:tblGrid>
              <a:tr h="152172">
                <a:tc gridSpan="9">
                  <a:txBody>
                    <a:bodyPr/>
                    <a:lstStyle/>
                    <a:p>
                      <a:pPr>
                        <a:spcAft>
                          <a:spcPts val="0"/>
                        </a:spcAft>
                      </a:pPr>
                      <a:r>
                        <a:rPr lang="en-US" sz="1600" dirty="0" err="1">
                          <a:effectLst/>
                          <a:latin typeface="Phetsarath OT" panose="02000500000000020004" pitchFamily="2" charset="0"/>
                          <a:cs typeface="Phetsarath OT" panose="02000500000000020004" pitchFamily="2" charset="0"/>
                        </a:rPr>
                        <a:t>ຊື່ເມືອງ</a:t>
                      </a:r>
                      <a:r>
                        <a:rPr lang="en-US" sz="1600" dirty="0">
                          <a:effectLst/>
                          <a:latin typeface="Phetsarath OT" panose="02000500000000020004" pitchFamily="2" charset="0"/>
                          <a:cs typeface="Phetsarath OT" panose="02000500000000020004" pitchFamily="2" charset="0"/>
                        </a:rPr>
                        <a:t>:</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3440">
                <a:tc rowSpan="4">
                  <a:txBody>
                    <a:bodyPr/>
                    <a:lstStyle/>
                    <a:p>
                      <a:pPr algn="ctr">
                        <a:spcAft>
                          <a:spcPts val="0"/>
                        </a:spcAft>
                      </a:pPr>
                      <a:r>
                        <a:rPr lang="en-US" sz="1600" b="1">
                          <a:effectLst/>
                          <a:latin typeface="Phetsarath OT" panose="02000500000000020004" pitchFamily="2" charset="0"/>
                          <a:cs typeface="Phetsarath OT" panose="02000500000000020004" pitchFamily="2" charset="0"/>
                        </a:rPr>
                        <a:t>ປະເພດການປະປາໃນ</a:t>
                      </a:r>
                      <a:endParaRPr lang="en-US" sz="1600">
                        <a:effectLst/>
                        <a:latin typeface="Phetsarath OT" panose="02000500000000020004" pitchFamily="2" charset="0"/>
                        <a:cs typeface="Phetsarath OT" panose="02000500000000020004" pitchFamily="2" charset="0"/>
                      </a:endParaRPr>
                    </a:p>
                    <a:p>
                      <a:pPr algn="ctr">
                        <a:spcAft>
                          <a:spcPts val="0"/>
                        </a:spcAft>
                      </a:pPr>
                      <a:r>
                        <a:rPr lang="en-US" sz="1600" b="1">
                          <a:effectLst/>
                          <a:latin typeface="Phetsarath OT" panose="02000500000000020004" pitchFamily="2" charset="0"/>
                          <a:cs typeface="Phetsarath OT" panose="02000500000000020004" pitchFamily="2" charset="0"/>
                        </a:rPr>
                        <a:t>ຊົນນະບົດ  </a:t>
                      </a:r>
                      <a:endParaRPr lang="en-US" sz="1600">
                        <a:effectLst/>
                        <a:latin typeface="Phetsarath OT" panose="02000500000000020004" pitchFamily="2" charset="0"/>
                        <a:cs typeface="Phetsarath OT" panose="02000500000000020004" pitchFamily="2"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600">
                          <a:effectLst/>
                          <a:latin typeface="Phetsarath OT" panose="02000500000000020004" pitchFamily="2" charset="0"/>
                          <a:cs typeface="Phetsarath OT" panose="02000500000000020004" pitchFamily="2" charset="0"/>
                        </a:rPr>
                        <a:t>ຖືກເສຍຫາຍທັງໝົດ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600" dirty="0" err="1">
                          <a:effectLst/>
                          <a:latin typeface="Phetsarath OT" panose="02000500000000020004" pitchFamily="2" charset="0"/>
                          <a:cs typeface="Phetsarath OT" panose="02000500000000020004" pitchFamily="2" charset="0"/>
                        </a:rPr>
                        <a:t>ຖືກເສຍຫາຍບາງສ່ວນ</a:t>
                      </a:r>
                      <a:endParaRPr lang="en-US" sz="1600" dirty="0">
                        <a:effectLst/>
                        <a:latin typeface="Phetsarath OT" panose="02000500000000020004" pitchFamily="2" charset="0"/>
                        <a:cs typeface="Phetsarath OT" panose="02000500000000020004" pitchFamily="2"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600">
                          <a:effectLst/>
                          <a:latin typeface="Phetsarath OT" panose="02000500000000020004" pitchFamily="2" charset="0"/>
                          <a:cs typeface="Phetsarath OT" panose="02000500000000020004" pitchFamily="2" charset="0"/>
                        </a:rPr>
                        <a:t>ລວມຄວາມ</a:t>
                      </a:r>
                    </a:p>
                    <a:p>
                      <a:pPr algn="ctr">
                        <a:spcAft>
                          <a:spcPts val="0"/>
                        </a:spcAft>
                      </a:pPr>
                      <a:r>
                        <a:rPr lang="en-US" sz="1600">
                          <a:effectLst/>
                          <a:latin typeface="Phetsarath OT" panose="02000500000000020004" pitchFamily="2" charset="0"/>
                          <a:cs typeface="Phetsarath OT" panose="02000500000000020004" pitchFamily="2" charset="0"/>
                        </a:rPr>
                        <a:t>ເສຍຫາຍ</a:t>
                      </a:r>
                    </a:p>
                    <a:p>
                      <a:pPr algn="ctr">
                        <a:spcAft>
                          <a:spcPts val="0"/>
                        </a:spcAft>
                      </a:pPr>
                      <a:r>
                        <a:rPr lang="en-US" sz="1600">
                          <a:effectLst/>
                          <a:latin typeface="Phetsarath OT" panose="02000500000000020004" pitchFamily="2" charset="0"/>
                          <a:cs typeface="Phetsarath OT" panose="02000500000000020004" pitchFamily="2" charset="0"/>
                        </a:rPr>
                        <a:t> </a:t>
                      </a:r>
                    </a:p>
                    <a:p>
                      <a:pPr algn="ctr">
                        <a:spcAft>
                          <a:spcPts val="0"/>
                        </a:spcAft>
                      </a:pPr>
                      <a:r>
                        <a:rPr lang="en-US" sz="1600">
                          <a:effectLst/>
                          <a:latin typeface="Phetsarath OT" panose="02000500000000020004" pitchFamily="2" charset="0"/>
                          <a:cs typeface="Phetsarath OT" panose="02000500000000020004" pitchFamily="2" charset="0"/>
                        </a:rPr>
                        <a:t> </a:t>
                      </a:r>
                    </a:p>
                    <a:p>
                      <a:pPr algn="ctr">
                        <a:spcAft>
                          <a:spcPts val="0"/>
                        </a:spcAft>
                      </a:pPr>
                      <a:r>
                        <a:rPr lang="en-US" sz="1600">
                          <a:effectLst/>
                          <a:latin typeface="Phetsarath OT" panose="02000500000000020004" pitchFamily="2" charset="0"/>
                          <a:cs typeface="Phetsarath OT" panose="02000500000000020004" pitchFamily="2" charset="0"/>
                        </a:rPr>
                        <a:t>(ກີບ)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Phetsarath OT" panose="02000500000000020004" pitchFamily="2" charset="0"/>
                          <a:cs typeface="Phetsarath OT" panose="02000500000000020004" pitchFamily="2" charset="0"/>
                        </a:rPr>
                        <a:t>ລວມການ</a:t>
                      </a:r>
                    </a:p>
                    <a:p>
                      <a:pPr algn="ctr">
                        <a:spcAft>
                          <a:spcPts val="0"/>
                        </a:spcAft>
                      </a:pPr>
                      <a:r>
                        <a:rPr lang="en-US" sz="1600">
                          <a:effectLst/>
                          <a:latin typeface="Phetsarath OT" panose="02000500000000020004" pitchFamily="2" charset="0"/>
                          <a:cs typeface="Phetsarath OT" panose="02000500000000020004" pitchFamily="2" charset="0"/>
                        </a:rPr>
                        <a:t>ສູນເສຍ</a:t>
                      </a:r>
                    </a:p>
                    <a:p>
                      <a:pPr algn="ctr">
                        <a:spcAft>
                          <a:spcPts val="0"/>
                        </a:spcAft>
                      </a:pPr>
                      <a:r>
                        <a:rPr lang="en-US" sz="1600">
                          <a:effectLst/>
                          <a:latin typeface="Phetsarath OT" panose="02000500000000020004" pitchFamily="2" charset="0"/>
                          <a:cs typeface="Phetsarath OT" panose="02000500000000020004" pitchFamily="2" charset="0"/>
                        </a:rPr>
                        <a:t> </a:t>
                      </a:r>
                    </a:p>
                    <a:p>
                      <a:pPr algn="ctr">
                        <a:spcAft>
                          <a:spcPts val="0"/>
                        </a:spcAft>
                      </a:pPr>
                      <a:r>
                        <a:rPr lang="en-US" sz="1600">
                          <a:effectLst/>
                          <a:latin typeface="Phetsarath OT" panose="02000500000000020004" pitchFamily="2" charset="0"/>
                          <a:cs typeface="Phetsarath OT" panose="02000500000000020004" pitchFamily="2" charset="0"/>
                        </a:rPr>
                        <a:t> </a:t>
                      </a:r>
                    </a:p>
                    <a:p>
                      <a:pPr algn="ctr">
                        <a:spcAft>
                          <a:spcPts val="0"/>
                        </a:spcAft>
                      </a:pPr>
                      <a:r>
                        <a:rPr lang="en-US" sz="1600">
                          <a:effectLst/>
                          <a:latin typeface="Phetsarath OT" panose="02000500000000020004" pitchFamily="2" charset="0"/>
                          <a:cs typeface="Phetsarath OT" panose="02000500000000020004" pitchFamily="2" charset="0"/>
                        </a:rPr>
                        <a:t>(ກີບ)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60960">
                <a:tc vMerge="1">
                  <a:txBody>
                    <a:bodyPr/>
                    <a:lstStyle/>
                    <a:p>
                      <a:endParaRPr lang="en-US"/>
                    </a:p>
                  </a:txBody>
                  <a:tcPr/>
                </a:tc>
                <a:tc gridSpan="2">
                  <a:txBody>
                    <a:bodyPr/>
                    <a:lstStyle/>
                    <a:p>
                      <a:pPr algn="ctr">
                        <a:spcAft>
                          <a:spcPts val="0"/>
                        </a:spcAft>
                      </a:pPr>
                      <a:r>
                        <a:rPr lang="en-US" sz="1600">
                          <a:effectLst/>
                          <a:latin typeface="Phetsarath OT" panose="02000500000000020004" pitchFamily="2" charset="0"/>
                          <a:cs typeface="Phetsarath OT" panose="02000500000000020004" pitchFamily="2" charset="0"/>
                        </a:rPr>
                        <a:t>ຈຳນວນຖືກທຳລາຍ</a:t>
                      </a:r>
                    </a:p>
                    <a:p>
                      <a:pPr algn="ctr">
                        <a:spcAft>
                          <a:spcPts val="0"/>
                        </a:spcAft>
                      </a:pPr>
                      <a:r>
                        <a:rPr lang="en-US" sz="1600">
                          <a:effectLst/>
                          <a:latin typeface="Phetsarath OT" panose="02000500000000020004" pitchFamily="2" charset="0"/>
                          <a:cs typeface="Phetsarath OT" panose="02000500000000020004" pitchFamily="2" charset="0"/>
                        </a:rPr>
                        <a:t>ທັງໝົດ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dirty="0" err="1">
                          <a:effectLst/>
                          <a:latin typeface="Phetsarath OT" panose="02000500000000020004" pitchFamily="2" charset="0"/>
                          <a:cs typeface="Phetsarath OT" panose="02000500000000020004" pitchFamily="2" charset="0"/>
                        </a:rPr>
                        <a:t>ມູນຄ່າທົດແທນ</a:t>
                      </a:r>
                      <a:endParaRPr lang="en-US" sz="1600" dirty="0">
                        <a:effectLst/>
                        <a:latin typeface="Phetsarath OT" panose="02000500000000020004" pitchFamily="2" charset="0"/>
                        <a:cs typeface="Phetsarath OT" panose="02000500000000020004" pitchFamily="2" charset="0"/>
                      </a:endParaRPr>
                    </a:p>
                    <a:p>
                      <a:pPr algn="ctr">
                        <a:spcAft>
                          <a:spcPts val="0"/>
                        </a:spcAft>
                      </a:pPr>
                      <a:r>
                        <a:rPr lang="en-US" sz="1600" dirty="0" err="1">
                          <a:effectLst/>
                          <a:latin typeface="Phetsarath OT" panose="02000500000000020004" pitchFamily="2" charset="0"/>
                          <a:cs typeface="Phetsarath OT" panose="02000500000000020004" pitchFamily="2" charset="0"/>
                        </a:rPr>
                        <a:t>ໂດຍສະເລ່ຍ</a:t>
                      </a:r>
                      <a:endParaRPr lang="en-US" sz="1600" dirty="0">
                        <a:effectLst/>
                        <a:latin typeface="Phetsarath OT" panose="02000500000000020004" pitchFamily="2" charset="0"/>
                        <a:cs typeface="Phetsarath OT" panose="02000500000000020004" pitchFamily="2" charset="0"/>
                      </a:endParaRPr>
                    </a:p>
                    <a:p>
                      <a:pPr algn="ctr">
                        <a:spcAft>
                          <a:spcPts val="0"/>
                        </a:spcAft>
                      </a:pPr>
                      <a:r>
                        <a:rPr lang="en-US" sz="1600" dirty="0">
                          <a:effectLst/>
                          <a:latin typeface="Phetsarath OT" panose="02000500000000020004" pitchFamily="2" charset="0"/>
                          <a:cs typeface="Phetsarath OT" panose="02000500000000020004" pitchFamily="2" charset="0"/>
                        </a:rPr>
                        <a:t>(</a:t>
                      </a:r>
                      <a:r>
                        <a:rPr lang="en-US" sz="1600" dirty="0" err="1">
                          <a:effectLst/>
                          <a:latin typeface="Phetsarath OT" panose="02000500000000020004" pitchFamily="2" charset="0"/>
                          <a:cs typeface="Phetsarath OT" panose="02000500000000020004" pitchFamily="2" charset="0"/>
                        </a:rPr>
                        <a:t>ກີບ</a:t>
                      </a:r>
                      <a:r>
                        <a:rPr lang="en-US" sz="1600" dirty="0">
                          <a:effectLst/>
                          <a:latin typeface="Phetsarath OT" panose="02000500000000020004" pitchFamily="2" charset="0"/>
                          <a:cs typeface="Phetsarath OT" panose="02000500000000020004" pitchFamily="2" charset="0"/>
                        </a:rPr>
                        <a:t>)</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Phetsarath OT" panose="02000500000000020004" pitchFamily="2" charset="0"/>
                          <a:cs typeface="Phetsarath OT" panose="02000500000000020004" pitchFamily="2" charset="0"/>
                        </a:rPr>
                        <a:t>ຈຳນວນທີ່ຖືກເສຍ</a:t>
                      </a:r>
                    </a:p>
                    <a:p>
                      <a:pPr algn="ctr">
                        <a:spcAft>
                          <a:spcPts val="0"/>
                        </a:spcAft>
                      </a:pPr>
                      <a:r>
                        <a:rPr lang="en-US" sz="1600">
                          <a:effectLst/>
                          <a:latin typeface="Phetsarath OT" panose="02000500000000020004" pitchFamily="2" charset="0"/>
                          <a:cs typeface="Phetsarath OT" panose="02000500000000020004" pitchFamily="2" charset="0"/>
                        </a:rPr>
                        <a:t>ຫາຍບາງສ່ວນ</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ມູນຄ່າໃຊ້ຈ່າຍ</a:t>
                      </a:r>
                    </a:p>
                    <a:p>
                      <a:pPr algn="ctr">
                        <a:spcAft>
                          <a:spcPts val="0"/>
                        </a:spcAft>
                      </a:pPr>
                      <a:r>
                        <a:rPr lang="en-US" sz="1600">
                          <a:effectLst/>
                          <a:latin typeface="Phetsarath OT" panose="02000500000000020004" pitchFamily="2" charset="0"/>
                          <a:cs typeface="Phetsarath OT" panose="02000500000000020004" pitchFamily="2" charset="0"/>
                        </a:rPr>
                        <a:t>ໃນການສ້ອມແປງ</a:t>
                      </a:r>
                    </a:p>
                    <a:p>
                      <a:pPr algn="ctr">
                        <a:spcAft>
                          <a:spcPts val="0"/>
                        </a:spcAft>
                      </a:pPr>
                      <a:r>
                        <a:rPr lang="en-US" sz="1600">
                          <a:effectLst/>
                          <a:latin typeface="Phetsarath OT" panose="02000500000000020004" pitchFamily="2" charset="0"/>
                          <a:cs typeface="Phetsarath OT" panose="02000500000000020004" pitchFamily="2" charset="0"/>
                        </a:rPr>
                        <a:t>ໂດຍສະເລ່ຍ</a:t>
                      </a:r>
                    </a:p>
                    <a:p>
                      <a:pPr algn="ctr">
                        <a:spcAft>
                          <a:spcPts val="0"/>
                        </a:spcAft>
                      </a:pPr>
                      <a:r>
                        <a:rPr lang="en-US" sz="1600">
                          <a:effectLst/>
                          <a:latin typeface="Phetsarath OT" panose="02000500000000020004" pitchFamily="2" charset="0"/>
                          <a:cs typeface="Phetsarath OT" panose="02000500000000020004" pitchFamily="2" charset="0"/>
                        </a:rPr>
                        <a:t>(ກີບ)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152172">
                <a:tc vMerge="1">
                  <a:txBody>
                    <a:bodyPr/>
                    <a:lstStyle/>
                    <a:p>
                      <a:endParaRPr lang="en-US"/>
                    </a:p>
                  </a:txBody>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ກ</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ຂ</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Phetsarath OT" panose="02000500000000020004" pitchFamily="2" charset="0"/>
                          <a:cs typeface="Phetsarath OT" panose="02000500000000020004" pitchFamily="2" charset="0"/>
                        </a:rPr>
                        <a:t>ຄ</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ງ</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Phetsarath OT" panose="02000500000000020004" pitchFamily="2" charset="0"/>
                          <a:cs typeface="Phetsarath OT" panose="02000500000000020004" pitchFamily="2" charset="0"/>
                        </a:rPr>
                        <a:t>ຈ</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Phetsarath OT" panose="02000500000000020004" pitchFamily="2" charset="0"/>
                          <a:cs typeface="Phetsarath OT" panose="02000500000000020004" pitchFamily="2" charset="0"/>
                        </a:rPr>
                        <a:t>ສ</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Phetsarath OT" panose="02000500000000020004" pitchFamily="2" charset="0"/>
                          <a:cs typeface="Phetsarath OT" panose="02000500000000020004" pitchFamily="2" charset="0"/>
                        </a:rPr>
                        <a:t>ຊ</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Phetsarath OT" panose="02000500000000020004" pitchFamily="2" charset="0"/>
                          <a:cs typeface="Phetsarath OT" panose="02000500000000020004" pitchFamily="2" charset="0"/>
                        </a:rPr>
                        <a:t>ຍ</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172">
                <a:tc vMerge="1">
                  <a:txBody>
                    <a:bodyPr/>
                    <a:lstStyle/>
                    <a:p>
                      <a:endParaRPr lang="en-US"/>
                    </a:p>
                  </a:txBody>
                  <a:tcPr/>
                </a:tc>
                <a:tc>
                  <a:txBody>
                    <a:bodyPr/>
                    <a:lstStyle/>
                    <a:p>
                      <a:pPr>
                        <a:spcAft>
                          <a:spcPts val="0"/>
                        </a:spcAft>
                      </a:pPr>
                      <a:r>
                        <a:rPr lang="en-US" sz="1600">
                          <a:effectLst/>
                          <a:latin typeface="Phetsarath OT" panose="02000500000000020004" pitchFamily="2" charset="0"/>
                          <a:cs typeface="Phetsarath OT" panose="02000500000000020004" pitchFamily="2" charset="0"/>
                        </a:rPr>
                        <a:t>ລັດ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ເອກະຊົນ</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spcAft>
                          <a:spcPts val="0"/>
                        </a:spcAft>
                      </a:pPr>
                      <a:r>
                        <a:rPr lang="en-US" sz="1600">
                          <a:effectLst/>
                          <a:latin typeface="Phetsarath OT" panose="02000500000000020004" pitchFamily="2" charset="0"/>
                          <a:cs typeface="Phetsarath OT" panose="02000500000000020004" pitchFamily="2" charset="0"/>
                        </a:rPr>
                        <a:t>ລັດ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ເອກະຊົນ</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162824">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ປະເພດ 1</a:t>
                      </a:r>
                      <a:endParaRPr lang="en-US" sz="2000">
                        <a:effectLst/>
                        <a:latin typeface="Phetsarath OT" panose="02000500000000020004" pitchFamily="2" charset="0"/>
                        <a:ea typeface="Calibri"/>
                        <a:cs typeface="Phetsarath OT" panose="02000500000000020004" pitchFamily="2" charset="0"/>
                      </a:endParaRPr>
                    </a:p>
                  </a:txBody>
                  <a:tcPr marL="68477" marR="684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2</a:t>
                      </a:r>
                    </a:p>
                  </a:txBody>
                  <a:tcPr marL="68477" marR="684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3</a:t>
                      </a:r>
                    </a:p>
                  </a:txBody>
                  <a:tcPr marL="68477" marR="684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600">
                          <a:effectLst/>
                          <a:latin typeface="Phetsarath OT" panose="02000500000000020004" pitchFamily="2" charset="0"/>
                          <a:cs typeface="Phetsarath OT" panose="02000500000000020004" pitchFamily="2" charset="0"/>
                        </a:rPr>
                        <a:t>ປະເພດ 4</a:t>
                      </a:r>
                    </a:p>
                  </a:txBody>
                  <a:tcPr marL="68477" marR="684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477" marR="684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dirty="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effectLst/>
                          <a:latin typeface="Phetsarath OT" panose="02000500000000020004" pitchFamily="2" charset="0"/>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152400"/>
            <a:ext cx="8229600" cy="1143000"/>
          </a:xfrm>
        </p:spPr>
        <p:txBody>
          <a:bodyPr/>
          <a:lstStyle/>
          <a:p>
            <a:r>
              <a:rPr lang="en-US" altLang="en-US" sz="2800"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ສັງລວມຄວາມເສຍຫາຍແລະກາສູນເສຍໃນຂັ້ນເມືອງ</a:t>
            </a:r>
            <a:r>
              <a:rPr lang="en-US" altLang="en-US" sz="2800" dirty="0" smtClean="0">
                <a:solidFill>
                  <a:schemeClr val="accent3"/>
                </a:solidFill>
                <a:latin typeface="Phetsarath OT" panose="02000500000000000000" pitchFamily="2" charset="0"/>
                <a:cs typeface="Phetsarath OT" panose="02000500000000000000" pitchFamily="2" charset="0"/>
              </a:rPr>
              <a:t/>
            </a:r>
            <a:br>
              <a:rPr lang="en-US" altLang="en-US" sz="2800" dirty="0" smtClean="0">
                <a:solidFill>
                  <a:schemeClr val="accent3"/>
                </a:solidFill>
                <a:latin typeface="Phetsarath OT" panose="02000500000000000000" pitchFamily="2" charset="0"/>
                <a:cs typeface="Phetsarath OT" panose="02000500000000000000" pitchFamily="2" charset="0"/>
              </a:rPr>
            </a:br>
            <a:r>
              <a:rPr lang="en-US" altLang="en-US" sz="2800" dirty="0" smtClean="0">
                <a:solidFill>
                  <a:schemeClr val="accent3"/>
                </a:solidFill>
                <a:latin typeface="Phetsarath OT" panose="02000500000000000000" pitchFamily="2" charset="0"/>
                <a:cs typeface="Phetsarath OT" panose="02000500000000000000" pitchFamily="2" charset="0"/>
              </a:rPr>
              <a:t>Damage and Loss Summary in a District</a:t>
            </a:r>
          </a:p>
        </p:txBody>
      </p:sp>
      <p:sp>
        <p:nvSpPr>
          <p:cNvPr id="2" name="Rectangle 1"/>
          <p:cNvSpPr/>
          <p:nvPr/>
        </p:nvSpPr>
        <p:spPr>
          <a:xfrm>
            <a:off x="17928" y="1000780"/>
            <a:ext cx="8059271"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5.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5. Summary of damages and losses in the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1777424304"/>
              </p:ext>
            </p:extLst>
          </p:nvPr>
        </p:nvGraphicFramePr>
        <p:xfrm>
          <a:off x="152402" y="1661160"/>
          <a:ext cx="8839196" cy="4876800"/>
        </p:xfrm>
        <a:graphic>
          <a:graphicData uri="http://schemas.openxmlformats.org/drawingml/2006/table">
            <a:tbl>
              <a:tblPr firstRow="1" firstCol="1" bandRow="1"/>
              <a:tblGrid>
                <a:gridCol w="2312334"/>
                <a:gridCol w="883920"/>
                <a:gridCol w="777849"/>
                <a:gridCol w="783153"/>
                <a:gridCol w="783153"/>
                <a:gridCol w="910437"/>
                <a:gridCol w="910437"/>
                <a:gridCol w="910437"/>
                <a:gridCol w="567476"/>
              </a:tblGrid>
              <a:tr h="152400">
                <a:tc gridSpan="9">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ຊື່ເມືອງ: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rowSpan="3">
                  <a:txBody>
                    <a:bodyPr/>
                    <a:lstStyle/>
                    <a:p>
                      <a:pPr algn="ct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ການປະປາ</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ການສູນເສຍທີ່ແກ່ຍາວພາຍຫຼັງໄພພິບັດ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v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ຄວາມເສຍຫຍ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304800">
                <a:tc vMerge="1">
                  <a:txBody>
                    <a:bodyPr/>
                    <a:lstStyle/>
                    <a:p>
                      <a:endParaRPr lang="en-US"/>
                    </a:p>
                  </a:txBody>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gridSpan="9">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ວິສະຫະກິດການປະປາ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ບໍລິສັດ 1</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ບໍລິສັດ n</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9">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ການປະປາໃນເຂດຊົນນະບົດ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ປະເພດ 1</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ປະເພດ 2</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ປະເພດ 3</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marL="90170">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ປະເພດ4</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9">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ລວມຍອດ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381000"/>
            <a:ext cx="8382000" cy="381000"/>
          </a:xfrm>
        </p:spPr>
        <p:txBody>
          <a:bodyPr/>
          <a:lstStyle/>
          <a:p>
            <a:r>
              <a:rPr lang="en-US" altLang="en-US" sz="2800" dirty="0" err="1">
                <a:solidFill>
                  <a:schemeClr val="accent3"/>
                </a:solidFill>
                <a:latin typeface="Phetsarath OT" panose="02000500000000000000" pitchFamily="2" charset="0"/>
                <a:cs typeface="Phetsarath OT" panose="02000500000000000000" pitchFamily="2" charset="0"/>
              </a:rPr>
              <a:t>ສັງລວມຄວາມເສຍຫາຍແລະກາສູນເສຍໃນ</a:t>
            </a:r>
            <a:r>
              <a:rPr lang="en-US" altLang="en-US" sz="2800" dirty="0" err="1" smtClean="0">
                <a:solidFill>
                  <a:schemeClr val="accent3"/>
                </a:solidFill>
                <a:latin typeface="Phetsarath OT" panose="02000500000000000000" pitchFamily="2" charset="0"/>
                <a:cs typeface="Phetsarath OT" panose="02000500000000000000" pitchFamily="2" charset="0"/>
              </a:rPr>
              <a:t>ຂັ້ນແຂວງ</a:t>
            </a:r>
            <a:r>
              <a:rPr lang="en-US" altLang="en-US" sz="2800" dirty="0">
                <a:solidFill>
                  <a:schemeClr val="accent3"/>
                </a:solidFill>
                <a:latin typeface="Phetsarath OT" panose="02000500000000000000" pitchFamily="2" charset="0"/>
                <a:cs typeface="Phetsarath OT" panose="02000500000000000000" pitchFamily="2" charset="0"/>
              </a:rPr>
              <a:t/>
            </a:r>
            <a:br>
              <a:rPr lang="en-US" altLang="en-US" sz="2800" dirty="0">
                <a:solidFill>
                  <a:schemeClr val="accent3"/>
                </a:solidFill>
                <a:latin typeface="Phetsarath OT" panose="02000500000000000000" pitchFamily="2" charset="0"/>
                <a:cs typeface="Phetsarath OT" panose="02000500000000000000" pitchFamily="2" charset="0"/>
              </a:rPr>
            </a:br>
            <a:r>
              <a:rPr lang="en-US" altLang="en-US" sz="2000" dirty="0">
                <a:solidFill>
                  <a:srgbClr val="FF0000"/>
                </a:solidFill>
                <a:latin typeface="Phetsarath OT" panose="02000500000000000000" pitchFamily="2" charset="0"/>
                <a:cs typeface="Phetsarath OT" panose="02000500000000000000" pitchFamily="2" charset="0"/>
              </a:rPr>
              <a:t>Summary </a:t>
            </a:r>
            <a:r>
              <a:rPr lang="en-US" altLang="en-US" sz="2000" dirty="0" smtClean="0">
                <a:solidFill>
                  <a:srgbClr val="FF0000"/>
                </a:solidFill>
                <a:latin typeface="Phetsarath OT" panose="02000500000000000000" pitchFamily="2" charset="0"/>
                <a:cs typeface="Phetsarath OT" panose="02000500000000000000" pitchFamily="2" charset="0"/>
              </a:rPr>
              <a:t>of Damages and Losses in the Province</a:t>
            </a:r>
            <a:endParaRPr lang="en-US" altLang="en-US" sz="2800" dirty="0" smtClean="0">
              <a:solidFill>
                <a:srgbClr val="FF0000"/>
              </a:solidFill>
              <a:latin typeface="Phetsarath OT" panose="02000500000000000000" pitchFamily="2" charset="0"/>
              <a:cs typeface="Phetsarath OT" panose="02000500000000000000" pitchFamily="2" charset="0"/>
            </a:endParaRPr>
          </a:p>
        </p:txBody>
      </p:sp>
      <p:sp>
        <p:nvSpPr>
          <p:cNvPr id="2" name="Rectangle 1"/>
          <p:cNvSpPr/>
          <p:nvPr/>
        </p:nvSpPr>
        <p:spPr>
          <a:xfrm>
            <a:off x="152400" y="1000780"/>
            <a:ext cx="7239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6.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6. Summary of damages and losses in the </a:t>
            </a:r>
            <a:r>
              <a:rPr lang="en-US" sz="1400" dirty="0" smtClean="0">
                <a:solidFill>
                  <a:srgbClr val="FF0000"/>
                </a:solidFill>
                <a:latin typeface="Phetsarath OT" panose="02000500000000000000" pitchFamily="2" charset="0"/>
                <a:cs typeface="Phetsarath OT" panose="02000500000000000000" pitchFamily="2" charset="0"/>
              </a:rPr>
              <a:t>province</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4072963236"/>
              </p:ext>
            </p:extLst>
          </p:nvPr>
        </p:nvGraphicFramePr>
        <p:xfrm>
          <a:off x="381000" y="1584960"/>
          <a:ext cx="8229600" cy="5120640"/>
        </p:xfrm>
        <a:graphic>
          <a:graphicData uri="http://schemas.openxmlformats.org/drawingml/2006/table">
            <a:tbl>
              <a:tblPr firstRow="1" firstCol="1" bandRow="1"/>
              <a:tblGrid>
                <a:gridCol w="2082089"/>
                <a:gridCol w="808147"/>
                <a:gridCol w="765353"/>
                <a:gridCol w="765353"/>
                <a:gridCol w="765353"/>
                <a:gridCol w="837773"/>
                <a:gridCol w="837773"/>
                <a:gridCol w="839419"/>
                <a:gridCol w="528340"/>
              </a:tblGrid>
              <a:tr h="0">
                <a:tc gridSpan="9">
                  <a:txBody>
                    <a:bodyPr/>
                    <a:lstStyle/>
                    <a:p>
                      <a:pPr>
                        <a:spcAft>
                          <a:spcPts val="0"/>
                        </a:spcAft>
                      </a:pPr>
                      <a:r>
                        <a:rPr lang="en-US" sz="1200" b="1" dirty="0" err="1">
                          <a:solidFill>
                            <a:srgbClr val="000000"/>
                          </a:solidFill>
                          <a:effectLst/>
                          <a:latin typeface="Phetsarath OT" pitchFamily="2" charset="0"/>
                          <a:ea typeface="Times New Roman"/>
                          <a:cs typeface="Phetsarath OT" pitchFamily="2" charset="0"/>
                        </a:rPr>
                        <a:t>ຊື່ແຂວງ</a:t>
                      </a:r>
                      <a:r>
                        <a:rPr lang="en-US" sz="1200" b="1" dirty="0">
                          <a:solidFill>
                            <a:srgbClr val="000000"/>
                          </a:solidFill>
                          <a:effectLst/>
                          <a:latin typeface="Phetsarath OT" pitchFamily="2" charset="0"/>
                          <a:ea typeface="Times New Roman"/>
                          <a:cs typeface="Phetsarath OT" pitchFamily="2" charset="0"/>
                        </a:rPr>
                        <a:t>:  </a:t>
                      </a:r>
                      <a:r>
                        <a:rPr lang="en-US" sz="1200" b="1" dirty="0" err="1">
                          <a:solidFill>
                            <a:srgbClr val="000000"/>
                          </a:solidFill>
                          <a:effectLst/>
                          <a:latin typeface="Phetsarath OT" pitchFamily="2" charset="0"/>
                          <a:ea typeface="Times New Roman"/>
                          <a:cs typeface="Phetsarath OT" pitchFamily="2" charset="0"/>
                        </a:rPr>
                        <a:t>ຄຳມ່ວນ</a:t>
                      </a:r>
                      <a:endParaRPr lang="en-US" sz="1800" dirty="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spcAft>
                          <a:spcPts val="0"/>
                        </a:spcAft>
                      </a:pPr>
                      <a:r>
                        <a:rPr lang="en-US" sz="1200" dirty="0" err="1">
                          <a:solidFill>
                            <a:srgbClr val="000000"/>
                          </a:solidFill>
                          <a:effectLst/>
                          <a:latin typeface="Phetsarath OT" pitchFamily="2" charset="0"/>
                          <a:ea typeface="Times New Roman"/>
                          <a:cs typeface="Phetsarath OT" pitchFamily="2" charset="0"/>
                        </a:rPr>
                        <a:t>ຊື່ບໍລິສັດ</a:t>
                      </a:r>
                      <a:r>
                        <a:rPr lang="en-US" sz="1200" dirty="0">
                          <a:solidFill>
                            <a:srgbClr val="000000"/>
                          </a:solidFill>
                          <a:effectLst/>
                          <a:latin typeface="Phetsarath OT" pitchFamily="2" charset="0"/>
                          <a:ea typeface="Times New Roman"/>
                          <a:cs typeface="Phetsarath OT" pitchFamily="2" charset="0"/>
                        </a:rPr>
                        <a:t> </a:t>
                      </a:r>
                      <a:endParaRPr lang="en-US" sz="1800" dirty="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ພາຍໃນປີເກີດໄພພິບັດ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ການສູນເສຍທີ່ແກ່ຍາວພາຍຫຼັງໄພພິບັດ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2">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ຄວາມເສຍຫຍ</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ການສູນເສຍ</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1ປີຫຼັງໄພພິບັດ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2ປີຫຼັງໄພພິບັດ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42875">
                <a:tc vMerge="1">
                  <a:txBody>
                    <a:bodyPr/>
                    <a:lstStyle/>
                    <a:p>
                      <a:endParaRPr lang="en-US"/>
                    </a:p>
                  </a:txBody>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ລັດ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ເອກະຊົນ</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ລັດ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ເອກະຊົນ</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ລັດ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ເອກະຊົນ</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ລັດ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itchFamily="2" charset="0"/>
                          <a:ea typeface="Times New Roman"/>
                          <a:cs typeface="Phetsarath OT" pitchFamily="2" charset="0"/>
                        </a:rPr>
                        <a:t>ເອກະຊົນ</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9">
                  <a:txBody>
                    <a:bodyPr/>
                    <a:lstStyle/>
                    <a:p>
                      <a:pPr>
                        <a:spcAft>
                          <a:spcPts val="0"/>
                        </a:spcAft>
                      </a:pPr>
                      <a:r>
                        <a:rPr lang="en-US" sz="1200" b="1" i="1">
                          <a:solidFill>
                            <a:srgbClr val="000000"/>
                          </a:solidFill>
                          <a:effectLst/>
                          <a:latin typeface="Phetsarath OT" pitchFamily="2" charset="0"/>
                          <a:ea typeface="Times New Roman"/>
                          <a:cs typeface="Phetsarath OT" pitchFamily="2" charset="0"/>
                        </a:rPr>
                        <a:t>ເມືອງ:</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9">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ວິສະຫະກິດການປະປາ</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ກ. ບໍລິສັດ 1</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ຂ.ບໍລິສັດ n</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ຄ.</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ງ.</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en-US" sz="1200" b="1">
                          <a:solidFill>
                            <a:srgbClr val="000000"/>
                          </a:solidFill>
                          <a:effectLst/>
                          <a:latin typeface="Phetsarath OT" pitchFamily="2" charset="0"/>
                          <a:ea typeface="Times New Roman"/>
                          <a:cs typeface="Phetsarath OT" pitchFamily="2" charset="0"/>
                        </a:rPr>
                        <a:t>ການປະປາໃນເຂດຊົນນະບົດ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ກ. ປະເພດ 1</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ຂ. ປະເພດ 2</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ຄ. ປະເພດ 3</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ງ. ປະເພດ 4</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en-US" sz="1200" b="1" i="1">
                          <a:solidFill>
                            <a:srgbClr val="000000"/>
                          </a:solidFill>
                          <a:effectLst/>
                          <a:latin typeface="Phetsarath OT" pitchFamily="2" charset="0"/>
                          <a:ea typeface="Times New Roman"/>
                          <a:cs typeface="Phetsarath OT" pitchFamily="2" charset="0"/>
                        </a:rPr>
                        <a:t>ເມືອງ:</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9">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ວິສະຫະກິດການປະປາ</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ກ. ບໍລິສັດ 1</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ຂ.ບໍລິສັດ n</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ຄ.</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ງ.</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en-US" sz="1200" b="1">
                          <a:solidFill>
                            <a:srgbClr val="000000"/>
                          </a:solidFill>
                          <a:effectLst/>
                          <a:latin typeface="Phetsarath OT" pitchFamily="2" charset="0"/>
                          <a:ea typeface="Times New Roman"/>
                          <a:cs typeface="Phetsarath OT" pitchFamily="2" charset="0"/>
                        </a:rPr>
                        <a:t>ການປະປາໃນເຂດຊົນນະບົດ</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ກ. ປະເພດ 1</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ຂ. ປະເພດ 2</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ຄ. ປະເພດ 3</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ງ. ປະເພດ 4</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b="1">
                          <a:solidFill>
                            <a:srgbClr val="000000"/>
                          </a:solidFill>
                          <a:effectLst/>
                          <a:latin typeface="Phetsarath OT" pitchFamily="2" charset="0"/>
                          <a:ea typeface="Times New Roman"/>
                          <a:cs typeface="Phetsarath OT" pitchFamily="2" charset="0"/>
                        </a:rPr>
                        <a:t>ລວມ</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effectLst/>
                          <a:latin typeface="Phetsarath OT" pitchFamily="2" charset="0"/>
                          <a:ea typeface="Times New Roman"/>
                          <a:cs typeface="Phetsarath OT" pitchFamily="2" charset="0"/>
                        </a:rPr>
                        <a:t> </a:t>
                      </a:r>
                      <a:endParaRPr lang="en-US" sz="180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000000"/>
                          </a:solidFill>
                          <a:effectLst/>
                          <a:latin typeface="Phetsarath OT" pitchFamily="2" charset="0"/>
                          <a:ea typeface="Times New Roman"/>
                          <a:cs typeface="Phetsarath OT" pitchFamily="2" charset="0"/>
                        </a:rPr>
                        <a:t> </a:t>
                      </a:r>
                      <a:endParaRPr lang="en-US" sz="1800" dirty="0">
                        <a:solidFill>
                          <a:srgbClr val="000000"/>
                        </a:solidFill>
                        <a:effectLst/>
                        <a:latin typeface="Phetsarath OT" pitchFamily="2" charset="0"/>
                        <a:ea typeface="Times New Roman"/>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h-TH"/>
          </a:p>
        </p:txBody>
      </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2800" b="1" dirty="0" err="1" smtClean="0">
                <a:solidFill>
                  <a:srgbClr val="7030A0"/>
                </a:solidFill>
                <a:latin typeface="Phetsarath OT" panose="02000500000000000000" pitchFamily="2" charset="0"/>
                <a:cs typeface="Phetsarath OT" panose="02000500000000000000" pitchFamily="2" charset="0"/>
              </a:rPr>
              <a:t>ຂະແໜງການສາທາລະນະສຸກ</a:t>
            </a:r>
            <a:r>
              <a:rPr lang="en-US" sz="3200" b="1" dirty="0" smtClean="0">
                <a:latin typeface="Phetsarath OT" panose="02000500000000000000" pitchFamily="2" charset="0"/>
                <a:cs typeface="Phetsarath OT" panose="02000500000000000000" pitchFamily="2" charset="0"/>
              </a:rPr>
              <a:t/>
            </a:r>
            <a:br>
              <a:rPr lang="en-US" sz="3200" b="1" dirty="0" smtClean="0">
                <a:latin typeface="Phetsarath OT" panose="02000500000000000000" pitchFamily="2" charset="0"/>
                <a:cs typeface="Phetsarath OT" panose="02000500000000000000" pitchFamily="2" charset="0"/>
              </a:rPr>
            </a:br>
            <a:r>
              <a:rPr lang="en-US" sz="2000" dirty="0" smtClean="0">
                <a:solidFill>
                  <a:srgbClr val="FF0000"/>
                </a:solidFill>
                <a:latin typeface="Phetsarath OT" panose="02000500000000000000" pitchFamily="2" charset="0"/>
                <a:cs typeface="Phetsarath OT" panose="02000500000000000000" pitchFamily="2" charset="0"/>
              </a:rPr>
              <a:t>Health Sector</a:t>
            </a:r>
            <a:endParaRPr lang="en-US" sz="3200" dirty="0">
              <a:solidFill>
                <a:srgbClr val="FF0000"/>
              </a:solidFill>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a:xfrm>
            <a:off x="152400" y="685800"/>
            <a:ext cx="5486400" cy="6019800"/>
          </a:xfrm>
        </p:spPr>
        <p:txBody>
          <a:bodyPr/>
          <a:lstStyle/>
          <a:p>
            <a:pPr marL="0" indent="0">
              <a:buNone/>
              <a:defRPr/>
            </a:pPr>
            <a:r>
              <a:rPr lang="en-US" sz="1400" b="1" dirty="0" err="1">
                <a:solidFill>
                  <a:srgbClr val="FF0000"/>
                </a:solidFill>
                <a:latin typeface="Phetsarath OT" panose="02000500000000020004" pitchFamily="2" charset="0"/>
                <a:cs typeface="Phetsarath OT" panose="02000500000000020004" pitchFamily="2" charset="0"/>
              </a:rPr>
              <a:t>ຄວາມເສຍ</a:t>
            </a:r>
            <a:r>
              <a:rPr lang="en-US" sz="1400" b="1" dirty="0" err="1" smtClean="0">
                <a:solidFill>
                  <a:srgbClr val="FF0000"/>
                </a:solidFill>
                <a:latin typeface="Phetsarath OT" panose="02000500000000020004" pitchFamily="2" charset="0"/>
                <a:cs typeface="Phetsarath OT" panose="02000500000000020004" pitchFamily="2" charset="0"/>
              </a:rPr>
              <a:t>ຫາຍ</a:t>
            </a:r>
            <a:endParaRPr lang="en-US" sz="1400" b="1" dirty="0">
              <a:solidFill>
                <a:srgbClr val="FF0000"/>
              </a:solidFill>
              <a:latin typeface="Phetsarath OT" panose="02000500000000020004" pitchFamily="2" charset="0"/>
              <a:cs typeface="Phetsarath OT" panose="02000500000000020004" pitchFamily="2" charset="0"/>
            </a:endParaRPr>
          </a:p>
          <a:p>
            <a:pPr lvl="0"/>
            <a:r>
              <a:rPr lang="en-US" sz="1600" u="sng" dirty="0" err="1" smtClean="0">
                <a:latin typeface="Phetsarath OT" panose="02000500000000020004" pitchFamily="2" charset="0"/>
                <a:cs typeface="Phetsarath OT" panose="02000500000000020004" pitchFamily="2" charset="0"/>
              </a:rPr>
              <a:t>ເສຍ</a:t>
            </a:r>
            <a:r>
              <a:rPr lang="en-US" sz="1600" u="sng" dirty="0" err="1" smtClean="0">
                <a:latin typeface="Phetsarath OT" panose="02000500000000020004" pitchFamily="2" charset="0"/>
                <a:cs typeface="Phetsarath OT" panose="02000500000000020004" pitchFamily="2" charset="0"/>
              </a:rPr>
              <a:t>ຫາຍບາງສ່ວນ</a:t>
            </a:r>
            <a:r>
              <a:rPr lang="en-US" sz="1600" u="sng" dirty="0" smtClean="0">
                <a:latin typeface="Phetsarath OT" panose="02000500000000020004" pitchFamily="2" charset="0"/>
                <a:cs typeface="Phetsarath OT" panose="02000500000000020004" pitchFamily="2" charset="0"/>
              </a:rPr>
              <a:t> </a:t>
            </a:r>
            <a:r>
              <a:rPr lang="en-US" sz="1600" u="sng" dirty="0" err="1" smtClean="0">
                <a:latin typeface="Phetsarath OT" panose="02000500000000020004" pitchFamily="2" charset="0"/>
                <a:cs typeface="Phetsarath OT" panose="02000500000000020004" pitchFamily="2" charset="0"/>
              </a:rPr>
              <a:t>ຫຼື</a:t>
            </a:r>
            <a:r>
              <a:rPr lang="en-US" sz="1600" u="sng" dirty="0" smtClean="0">
                <a:latin typeface="Phetsarath OT" panose="02000500000000020004" pitchFamily="2" charset="0"/>
                <a:cs typeface="Phetsarath OT" panose="02000500000000020004" pitchFamily="2" charset="0"/>
              </a:rPr>
              <a:t> </a:t>
            </a:r>
            <a:r>
              <a:rPr lang="en-US" sz="1600" u="sng" dirty="0" err="1" smtClean="0">
                <a:latin typeface="Phetsarath OT" panose="02000500000000020004" pitchFamily="2" charset="0"/>
                <a:cs typeface="Phetsarath OT" panose="02000500000000020004" pitchFamily="2" charset="0"/>
              </a:rPr>
              <a:t>ເສຍຫາຍທັງໝ</a:t>
            </a:r>
            <a:r>
              <a:rPr lang="en-US" sz="1600" u="sng" dirty="0" err="1" smtClean="0">
                <a:latin typeface="Phetsarath OT" panose="02000500000000020004" pitchFamily="2" charset="0"/>
                <a:cs typeface="Phetsarath OT" panose="02000500000000020004" pitchFamily="2" charset="0"/>
              </a:rPr>
              <a:t>ົດຂອງໂຄງ</a:t>
            </a:r>
            <a:r>
              <a:rPr lang="en-US" sz="1600" u="sng" dirty="0" err="1" smtClean="0">
                <a:latin typeface="Phetsarath OT" panose="02000500000000020004" pitchFamily="2" charset="0"/>
                <a:cs typeface="Phetsarath OT" panose="02000500000000020004" pitchFamily="2" charset="0"/>
              </a:rPr>
              <a:t>ສ້າງສິ່ງ</a:t>
            </a:r>
            <a:r>
              <a:rPr lang="en-US" sz="1600" u="sng" dirty="0" err="1">
                <a:latin typeface="Phetsarath OT" panose="02000500000000020004" pitchFamily="2" charset="0"/>
                <a:cs typeface="Phetsarath OT" panose="02000500000000020004" pitchFamily="2" charset="0"/>
              </a:rPr>
              <a:t>ອຳນວຍຄວາມສະດວກດ້ານ</a:t>
            </a:r>
            <a:r>
              <a:rPr lang="en-US" sz="1600" u="sng" dirty="0" err="1" smtClean="0">
                <a:latin typeface="Phetsarath OT" panose="02000500000000020004" pitchFamily="2" charset="0"/>
                <a:cs typeface="Phetsarath OT" panose="02000500000000020004" pitchFamily="2" charset="0"/>
              </a:rPr>
              <a:t>ສາທາລະນະສຸກ</a:t>
            </a:r>
            <a:r>
              <a:rPr lang="en-US" sz="1600" u="sng"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ເຊັ່ນ</a:t>
            </a:r>
            <a:r>
              <a:rPr lang="en-US" sz="1600" dirty="0" err="1">
                <a:latin typeface="Phetsarath OT" panose="02000500000000020004" pitchFamily="2" charset="0"/>
                <a:cs typeface="Phetsarath OT" panose="02000500000000020004" pitchFamily="2" charset="0"/>
              </a:rPr>
              <a:t>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ໂຮງໝໍ</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ຄຼີນິກ</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ຫ້ອງວິໄຈທາງດ້ານການແພດ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ອື່ນ</a:t>
            </a:r>
            <a:r>
              <a:rPr lang="en-US" sz="1600" dirty="0" smtClean="0">
                <a:latin typeface="Phetsarath OT" panose="02000500000000020004" pitchFamily="2" charset="0"/>
                <a:cs typeface="Phetsarath OT" panose="02000500000000020004" pitchFamily="2" charset="0"/>
              </a:rPr>
              <a:t>ໆ</a:t>
            </a:r>
            <a:endParaRPr lang="en-US" sz="1600" dirty="0" smtClean="0">
              <a:latin typeface="Phetsarath OT" panose="02000500000000020004" pitchFamily="2" charset="0"/>
              <a:cs typeface="Phetsarath OT" panose="02000500000000020004" pitchFamily="2" charset="0"/>
            </a:endParaRPr>
          </a:p>
          <a:p>
            <a:pPr lvl="0"/>
            <a:endParaRPr lang="en-US" sz="900" dirty="0">
              <a:latin typeface="Phetsarath OT" panose="02000500000000020004" pitchFamily="2" charset="0"/>
              <a:cs typeface="Phetsarath OT" panose="02000500000000020004" pitchFamily="2" charset="0"/>
            </a:endParaRPr>
          </a:p>
          <a:p>
            <a:pPr lvl="0"/>
            <a:r>
              <a:rPr lang="en-US" sz="1600" dirty="0" err="1">
                <a:latin typeface="Phetsarath OT" panose="02000500000000020004" pitchFamily="2" charset="0"/>
                <a:cs typeface="Phetsarath OT" panose="02000500000000020004" pitchFamily="2" charset="0"/>
              </a:rPr>
              <a:t>ອຸປະກອນທາງດ້ານການແພດ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ຢາປົວພະຍາດ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ການຕອບສະໜອງດ້ານການປິ່ນປົວ</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ແລະອື່ນໆເຊັ່ນວ່າ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ບັນໄດເລື່ອນ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ໄຟຟ້າ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ຄອມພິວເຕີ</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ອຸປະກອນຕົກແຕ່ງຫ້ອງການ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ເຄື່ອງຮັບໃຊ້</a:t>
            </a:r>
            <a:r>
              <a:rPr lang="en-US" sz="1600" dirty="0" err="1" smtClean="0">
                <a:latin typeface="Phetsarath OT" panose="02000500000000020004" pitchFamily="2" charset="0"/>
                <a:cs typeface="Phetsarath OT" panose="02000500000000020004" pitchFamily="2" charset="0"/>
              </a:rPr>
              <a:t>ຕ່າງ</a:t>
            </a:r>
            <a:r>
              <a:rPr lang="en-US" sz="1600" dirty="0" smtClean="0">
                <a:latin typeface="Phetsarath OT" panose="02000500000000020004" pitchFamily="2" charset="0"/>
                <a:cs typeface="Phetsarath OT" panose="02000500000000020004" pitchFamily="2" charset="0"/>
              </a:rPr>
              <a:t>ໆ</a:t>
            </a:r>
          </a:p>
          <a:p>
            <a:pPr lvl="0"/>
            <a:endParaRPr lang="en-US" sz="900" dirty="0">
              <a:latin typeface="Phetsarath OT" panose="02000500000000020004" pitchFamily="2" charset="0"/>
              <a:cs typeface="Phetsarath OT" panose="02000500000000020004" pitchFamily="2" charset="0"/>
            </a:endParaRPr>
          </a:p>
          <a:p>
            <a:pPr marL="0" indent="0">
              <a:buNone/>
            </a:pPr>
            <a:r>
              <a:rPr lang="en-US" sz="1600" b="1" dirty="0" err="1">
                <a:solidFill>
                  <a:srgbClr val="FF0000"/>
                </a:solidFill>
                <a:latin typeface="Phetsarath OT" panose="02000500000000020004" pitchFamily="2" charset="0"/>
                <a:cs typeface="Phetsarath OT" panose="02000500000000020004" pitchFamily="2" charset="0"/>
              </a:rPr>
              <a:t>ການສູນ</a:t>
            </a:r>
            <a:r>
              <a:rPr lang="en-US" sz="1600" b="1" dirty="0" err="1" smtClean="0">
                <a:solidFill>
                  <a:srgbClr val="FF0000"/>
                </a:solidFill>
                <a:latin typeface="Phetsarath OT" panose="02000500000000020004" pitchFamily="2" charset="0"/>
                <a:cs typeface="Phetsarath OT" panose="02000500000000020004" pitchFamily="2" charset="0"/>
              </a:rPr>
              <a:t>ເສຍ</a:t>
            </a:r>
            <a:endParaRPr lang="en-US" sz="1600" dirty="0">
              <a:solidFill>
                <a:srgbClr val="FF0000"/>
              </a:solidFill>
              <a:latin typeface="Phetsarath OT" panose="02000500000000020004" pitchFamily="2" charset="0"/>
              <a:cs typeface="Phetsarath OT" panose="02000500000000020004" pitchFamily="2" charset="0"/>
            </a:endParaRPr>
          </a:p>
          <a:p>
            <a:pPr marL="0" lvl="0" indent="0">
              <a:buNone/>
            </a:pPr>
            <a:r>
              <a:rPr lang="en-US" sz="1600" dirty="0" err="1" smtClean="0">
                <a:latin typeface="Phetsarath OT" panose="02000500000000020004" pitchFamily="2" charset="0"/>
                <a:cs typeface="Phetsarath OT" panose="02000500000000020004" pitchFamily="2" charset="0"/>
              </a:rPr>
              <a:t>ຄ່າຮັກສາສຸຂະພາບເພີ່ມ</a:t>
            </a:r>
            <a:r>
              <a:rPr lang="en-US" sz="1600" dirty="0" err="1">
                <a:latin typeface="Phetsarath OT" panose="02000500000000020004" pitchFamily="2" charset="0"/>
                <a:cs typeface="Phetsarath OT" panose="02000500000000020004" pitchFamily="2" charset="0"/>
              </a:rPr>
              <a:t>ສູງ</a:t>
            </a:r>
            <a:r>
              <a:rPr lang="en-US" sz="1600" dirty="0" err="1" smtClean="0">
                <a:latin typeface="Phetsarath OT" panose="02000500000000020004" pitchFamily="2" charset="0"/>
                <a:cs typeface="Phetsarath OT" panose="02000500000000020004" pitchFamily="2" charset="0"/>
              </a:rPr>
              <a:t>ຂື້ນ</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ຍ້ອນວ່າ</a:t>
            </a:r>
            <a:r>
              <a:rPr lang="en-US" sz="1600" dirty="0" smtClean="0">
                <a:latin typeface="Phetsarath OT" panose="02000500000000020004" pitchFamily="2" charset="0"/>
                <a:cs typeface="Phetsarath OT" panose="02000500000000020004" pitchFamily="2" charset="0"/>
              </a:rPr>
              <a:t>:</a:t>
            </a:r>
            <a:endParaRPr lang="en-US" sz="1600" dirty="0">
              <a:latin typeface="Phetsarath OT" panose="02000500000000020004" pitchFamily="2" charset="0"/>
              <a:cs typeface="Phetsarath OT" panose="02000500000000020004" pitchFamily="2" charset="0"/>
            </a:endParaRPr>
          </a:p>
          <a:p>
            <a:pPr lvl="0"/>
            <a:r>
              <a:rPr lang="en-US" sz="1600" dirty="0" err="1" smtClean="0">
                <a:latin typeface="Phetsarath OT" panose="02000500000000020004" pitchFamily="2" charset="0"/>
                <a:cs typeface="Phetsarath OT" panose="02000500000000020004" pitchFamily="2" charset="0"/>
              </a:rPr>
              <a:t>ຄ່າການປິ່ນປົວຄົນ</a:t>
            </a:r>
            <a:r>
              <a:rPr lang="en-US" sz="1600" dirty="0" err="1">
                <a:latin typeface="Phetsarath OT" panose="02000500000000020004" pitchFamily="2" charset="0"/>
                <a:cs typeface="Phetsarath OT" panose="02000500000000020004" pitchFamily="2" charset="0"/>
              </a:rPr>
              <a:t>ທີ່ໄດ້ຮັບບາດເຈັບທາງດ້ານຮ່າງກາຍ</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ຈິດໃຈ</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ຂອງຄົນເຈັບ</a:t>
            </a:r>
            <a:endParaRPr lang="en-US" sz="1600" dirty="0" smtClean="0">
              <a:latin typeface="Phetsarath OT" panose="02000500000000020004" pitchFamily="2" charset="0"/>
              <a:cs typeface="Phetsarath OT" panose="02000500000000020004" pitchFamily="2" charset="0"/>
            </a:endParaRPr>
          </a:p>
          <a:p>
            <a:pPr lvl="0"/>
            <a:endParaRPr lang="en-US" sz="900" dirty="0">
              <a:latin typeface="Phetsarath OT" panose="02000500000000020004" pitchFamily="2" charset="0"/>
              <a:cs typeface="Phetsarath OT" panose="02000500000000020004" pitchFamily="2" charset="0"/>
            </a:endParaRPr>
          </a:p>
          <a:p>
            <a:pPr lvl="0"/>
            <a:r>
              <a:rPr lang="en-US" sz="1600" dirty="0" err="1" smtClean="0">
                <a:latin typeface="Phetsarath OT" panose="02000500000000020004" pitchFamily="2" charset="0"/>
                <a:cs typeface="Phetsarath OT" panose="02000500000000020004" pitchFamily="2" charset="0"/>
              </a:rPr>
              <a:t>ຄ່ານຳສົ່ງຄົນ</a:t>
            </a:r>
            <a:r>
              <a:rPr lang="en-US" sz="1600" dirty="0" err="1">
                <a:latin typeface="Phetsarath OT" panose="02000500000000020004" pitchFamily="2" charset="0"/>
                <a:cs typeface="Phetsarath OT" panose="02000500000000020004" pitchFamily="2" charset="0"/>
              </a:rPr>
              <a:t>ທີ່ໄດ້ຮັບ</a:t>
            </a:r>
            <a:r>
              <a:rPr lang="en-US" sz="1600" dirty="0" err="1" smtClean="0">
                <a:latin typeface="Phetsarath OT" panose="02000500000000020004" pitchFamily="2" charset="0"/>
                <a:cs typeface="Phetsarath OT" panose="02000500000000020004" pitchFamily="2" charset="0"/>
              </a:rPr>
              <a:t>ບາດເຈັບ</a:t>
            </a:r>
            <a:endParaRPr lang="en-US" sz="1600" dirty="0" smtClean="0">
              <a:latin typeface="Phetsarath OT" panose="02000500000000020004" pitchFamily="2" charset="0"/>
              <a:cs typeface="Phetsarath OT" panose="02000500000000020004" pitchFamily="2" charset="0"/>
            </a:endParaRPr>
          </a:p>
          <a:p>
            <a:pPr lvl="0"/>
            <a:endParaRPr lang="en-US" sz="900" dirty="0">
              <a:latin typeface="Phetsarath OT" panose="02000500000000020004" pitchFamily="2" charset="0"/>
              <a:cs typeface="Phetsarath OT" panose="02000500000000020004" pitchFamily="2" charset="0"/>
            </a:endParaRPr>
          </a:p>
          <a:p>
            <a:pPr lvl="0"/>
            <a:r>
              <a:rPr lang="en-US" sz="1600" dirty="0" err="1">
                <a:latin typeface="Phetsarath OT" panose="02000500000000020004" pitchFamily="2" charset="0"/>
                <a:cs typeface="Phetsarath OT" panose="02000500000000020004" pitchFamily="2" charset="0"/>
              </a:rPr>
              <a:t>ຄ່າໃຊ້ຈ່າຍໃນການ</a:t>
            </a:r>
            <a:r>
              <a:rPr lang="en-US" sz="1600" dirty="0" err="1" smtClean="0">
                <a:latin typeface="Phetsarath OT" panose="02000500000000020004" pitchFamily="2" charset="0"/>
                <a:cs typeface="Phetsarath OT" panose="02000500000000020004" pitchFamily="2" charset="0"/>
              </a:rPr>
              <a:t>ເດີນທາງໄປຢ້ຽມຢາມ</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ເພດ</a:t>
            </a:r>
            <a:r>
              <a:rPr lang="en-US" sz="1600" dirty="0" err="1">
                <a:latin typeface="Phetsarath OT" panose="02000500000000020004" pitchFamily="2" charset="0"/>
                <a:cs typeface="Phetsarath OT" panose="02000500000000020004" pitchFamily="2" charset="0"/>
              </a:rPr>
              <a:t>ຍິງ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ເດັກນ້ອຍ</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ທີ່ຕ້ອງການຄວາມເອົາໃຈໃສ່ເພີ້ມ</a:t>
            </a:r>
            <a:endParaRPr lang="en-US" sz="1600" dirty="0" smtClean="0">
              <a:latin typeface="Phetsarath OT" panose="02000500000000020004" pitchFamily="2" charset="0"/>
              <a:cs typeface="Phetsarath OT" panose="02000500000000020004" pitchFamily="2" charset="0"/>
            </a:endParaRPr>
          </a:p>
          <a:p>
            <a:pPr lvl="0"/>
            <a:endParaRPr lang="en-US" sz="1050" dirty="0">
              <a:latin typeface="Phetsarath OT" panose="02000500000000020004" pitchFamily="2" charset="0"/>
              <a:cs typeface="Phetsarath OT" panose="02000500000000020004" pitchFamily="2" charset="0"/>
            </a:endParaRPr>
          </a:p>
          <a:p>
            <a:pPr lvl="0"/>
            <a:r>
              <a:rPr lang="en-US" sz="1600" dirty="0" err="1" smtClean="0">
                <a:latin typeface="Phetsarath OT" panose="02000500000000020004" pitchFamily="2" charset="0"/>
                <a:cs typeface="Phetsarath OT" panose="02000500000000020004" pitchFamily="2" charset="0"/>
              </a:rPr>
              <a:t>ຄ່າ</a:t>
            </a:r>
            <a:r>
              <a:rPr lang="en-US" sz="1600" dirty="0" err="1" smtClean="0">
                <a:latin typeface="Phetsarath OT" panose="02000500000000020004" pitchFamily="2" charset="0"/>
                <a:cs typeface="Phetsarath OT" panose="02000500000000020004" pitchFamily="2" charset="0"/>
              </a:rPr>
              <a:t>ເຊົ່າອຸປະກອນ</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ແລະ</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ພາຫານະຂົນສົ່ງເພີ່ມເຕີມ</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ແລະ</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ອື່ນ</a:t>
            </a:r>
            <a:r>
              <a:rPr lang="en-US" sz="1600" dirty="0" smtClean="0">
                <a:latin typeface="Phetsarath OT" panose="02000500000000020004" pitchFamily="2" charset="0"/>
                <a:cs typeface="Phetsarath OT" panose="02000500000000020004" pitchFamily="2" charset="0"/>
              </a:rPr>
              <a:t>ໆ</a:t>
            </a:r>
            <a:endParaRPr lang="en-US" sz="1600" dirty="0">
              <a:latin typeface="Phetsarath OT" panose="02000500000000020004" pitchFamily="2" charset="0"/>
              <a:cs typeface="Phetsarath OT" panose="02000500000000020004" pitchFamily="2" charset="0"/>
            </a:endParaRPr>
          </a:p>
          <a:p>
            <a:pPr lvl="0"/>
            <a:r>
              <a:rPr lang="en-US" sz="1600" dirty="0" err="1" smtClean="0">
                <a:latin typeface="Phetsarath OT" panose="02000500000000020004" pitchFamily="2" charset="0"/>
                <a:cs typeface="Phetsarath OT" panose="02000500000000020004" pitchFamily="2" charset="0"/>
              </a:rPr>
              <a:t>ຈ່າຍຄ່າ</a:t>
            </a:r>
            <a:r>
              <a:rPr lang="en-US" sz="1600" dirty="0" err="1">
                <a:latin typeface="Phetsarath OT" panose="02000500000000020004" pitchFamily="2" charset="0"/>
                <a:cs typeface="Phetsarath OT" panose="02000500000000020004" pitchFamily="2" charset="0"/>
              </a:rPr>
              <a:t>ລ່ວງເວລາໃຫ້ກັບພະນັກງານຂະແໜງສາທາລະນະສຸກ</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ຈ່າຍຄ່າຈ້າງພະນັກງານ</a:t>
            </a:r>
            <a:r>
              <a:rPr lang="en-US" sz="1600" dirty="0" err="1">
                <a:latin typeface="Phetsarath OT" panose="02000500000000020004" pitchFamily="2" charset="0"/>
                <a:cs typeface="Phetsarath OT" panose="02000500000000020004" pitchFamily="2" charset="0"/>
              </a:rPr>
              <a:t>ເພິ່ມເຕີມ</a:t>
            </a:r>
            <a:r>
              <a:rPr lang="en-US" sz="1600" dirty="0" err="1" smtClean="0">
                <a:latin typeface="Phetsarath OT" panose="02000500000000020004" pitchFamily="2" charset="0"/>
                <a:cs typeface="Phetsarath OT" panose="02000500000000020004" pitchFamily="2" charset="0"/>
              </a:rPr>
              <a:t>ຊົ່ວຄາວ</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ຫາກມີ</a:t>
            </a:r>
            <a:r>
              <a:rPr lang="en-US" sz="1600" dirty="0" err="1">
                <a:latin typeface="Phetsarath OT" panose="02000500000000020004" pitchFamily="2" charset="0"/>
                <a:cs typeface="Phetsarath OT" panose="02000500000000020004" pitchFamily="2" charset="0"/>
              </a:rPr>
              <a:t>ຄວາມຈຳເປັນ</a:t>
            </a:r>
            <a:endParaRPr lang="en-US" sz="1600" dirty="0">
              <a:latin typeface="Phetsarath OT" panose="02000500000000020004" pitchFamily="2" charset="0"/>
              <a:cs typeface="Phetsarath OT" panose="02000500000000020004" pitchFamily="2" charset="0"/>
            </a:endParaRPr>
          </a:p>
          <a:p>
            <a:pPr marL="0" indent="0">
              <a:buNone/>
            </a:pPr>
            <a:endParaRPr lang="en-US" sz="1600" b="1" i="1" dirty="0">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a:xfrm>
            <a:off x="5638800" y="1143000"/>
            <a:ext cx="3505200" cy="5486400"/>
          </a:xfrm>
        </p:spPr>
        <p:txBody>
          <a:bodyPr/>
          <a:lstStyle/>
          <a:p>
            <a:pPr marL="236538" indent="-236538">
              <a:defRPr/>
            </a:pPr>
            <a:r>
              <a:rPr lang="en-US" sz="1200" b="1" u="sng" dirty="0">
                <a:solidFill>
                  <a:srgbClr val="FF0000"/>
                </a:solidFill>
                <a:latin typeface="Phetsarath OT" panose="02000500000000000000" pitchFamily="2" charset="0"/>
                <a:cs typeface="Phetsarath OT" panose="02000500000000000000" pitchFamily="2" charset="0"/>
              </a:rPr>
              <a:t>Damages</a:t>
            </a:r>
          </a:p>
          <a:p>
            <a:pPr lvl="1">
              <a:defRPr/>
            </a:pPr>
            <a:endParaRPr lang="en-US" sz="1200" b="1" dirty="0">
              <a:latin typeface="Phetsarath OT" panose="02000500000000000000" pitchFamily="2" charset="0"/>
              <a:cs typeface="Phetsarath OT" panose="02000500000000000000" pitchFamily="2" charset="0"/>
            </a:endParaRPr>
          </a:p>
          <a:p>
            <a:pPr marL="461963" lvl="1">
              <a:defRPr/>
            </a:pPr>
            <a:r>
              <a:rPr lang="en-US" sz="1200" dirty="0">
                <a:latin typeface="Phetsarath OT" panose="02000500000000000000" pitchFamily="2" charset="0"/>
                <a:cs typeface="Phetsarath OT" panose="02000500000000000000" pitchFamily="2" charset="0"/>
              </a:rPr>
              <a:t>Total or partial destruction of physical structures related to all types of health facilities like hospitals, clinics, medical laboratories, etc.  </a:t>
            </a:r>
          </a:p>
          <a:p>
            <a:pPr marL="461963" lvl="1">
              <a:defRPr/>
            </a:pPr>
            <a:r>
              <a:rPr lang="en-US" sz="1200" dirty="0">
                <a:latin typeface="Phetsarath OT" panose="02000500000000000000" pitchFamily="2" charset="0"/>
                <a:cs typeface="Phetsarath OT" panose="02000500000000000000" pitchFamily="2" charset="0"/>
              </a:rPr>
              <a:t>Total or partial destruction of medical equipment, medicines, medical supplies and others such as elevators and power generators, computers, furniture, appliances and other supplies.</a:t>
            </a:r>
          </a:p>
          <a:p>
            <a:pPr marL="236538" indent="-236538">
              <a:defRPr/>
            </a:pPr>
            <a:r>
              <a:rPr lang="en-US" sz="1200" b="1" dirty="0">
                <a:solidFill>
                  <a:srgbClr val="FF0000"/>
                </a:solidFill>
                <a:latin typeface="Phetsarath OT" panose="02000500000000000000" pitchFamily="2" charset="0"/>
                <a:cs typeface="Phetsarath OT" panose="02000500000000000000" pitchFamily="2" charset="0"/>
              </a:rPr>
              <a:t>Losses</a:t>
            </a:r>
          </a:p>
          <a:p>
            <a:pPr marL="236538" lvl="1" indent="-236538">
              <a:buNone/>
              <a:defRPr/>
            </a:pPr>
            <a:r>
              <a:rPr lang="en-US" sz="1200" dirty="0">
                <a:latin typeface="Phetsarath OT" panose="02000500000000000000" pitchFamily="2" charset="0"/>
                <a:cs typeface="Phetsarath OT" panose="02000500000000000000" pitchFamily="2" charset="0"/>
              </a:rPr>
              <a:t>Higher costs of health care for any of the following reasons: </a:t>
            </a:r>
          </a:p>
          <a:p>
            <a:pPr marL="515938" lvl="1" indent="-280988">
              <a:defRPr/>
            </a:pPr>
            <a:r>
              <a:rPr lang="en-US" sz="1200" dirty="0">
                <a:latin typeface="Phetsarath OT" panose="02000500000000000000" pitchFamily="2" charset="0"/>
                <a:cs typeface="Phetsarath OT" panose="02000500000000000000" pitchFamily="2" charset="0"/>
              </a:rPr>
              <a:t>Treatment of physically and psychologically injured persons</a:t>
            </a:r>
          </a:p>
          <a:p>
            <a:pPr marL="515938" lvl="1" indent="-280988">
              <a:defRPr/>
            </a:pPr>
            <a:r>
              <a:rPr lang="en-US" sz="1200" dirty="0">
                <a:latin typeface="Phetsarath OT" panose="02000500000000000000" pitchFamily="2" charset="0"/>
                <a:cs typeface="Phetsarath OT" panose="02000500000000000000" pitchFamily="2" charset="0"/>
              </a:rPr>
              <a:t>Transportation costs of injured persons </a:t>
            </a:r>
          </a:p>
          <a:p>
            <a:pPr marL="515938" lvl="1" indent="-280988">
              <a:defRPr/>
            </a:pPr>
            <a:r>
              <a:rPr lang="en-US" sz="1200" dirty="0">
                <a:latin typeface="Phetsarath OT" panose="02000500000000000000" pitchFamily="2" charset="0"/>
                <a:cs typeface="Phetsarath OT" panose="02000500000000000000" pitchFamily="2" charset="0"/>
              </a:rPr>
              <a:t>Additional home visits to women and children needing more attention</a:t>
            </a:r>
          </a:p>
          <a:p>
            <a:pPr marL="515938" lvl="1" indent="-280988">
              <a:defRPr/>
            </a:pPr>
            <a:r>
              <a:rPr lang="en-US" sz="1200" dirty="0">
                <a:latin typeface="Phetsarath OT" panose="02000500000000000000" pitchFamily="2" charset="0"/>
                <a:cs typeface="Phetsarath OT" panose="02000500000000000000" pitchFamily="2" charset="0"/>
              </a:rPr>
              <a:t>Rent of additional equipment, transportation, etc. </a:t>
            </a:r>
          </a:p>
          <a:p>
            <a:pPr marL="515938" lvl="1" indent="-280988">
              <a:defRPr/>
            </a:pPr>
            <a:r>
              <a:rPr lang="en-US" sz="1200" dirty="0">
                <a:latin typeface="Phetsarath OT" panose="02000500000000000000" pitchFamily="2" charset="0"/>
                <a:cs typeface="Phetsarath OT" panose="02000500000000000000" pitchFamily="2" charset="0"/>
              </a:rPr>
              <a:t>Overtime payment of health sector personnel, or cost of employing temporary additional staff if needed.</a:t>
            </a:r>
          </a:p>
          <a:p>
            <a:endParaRPr lang="en-US" sz="1200" dirty="0">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dirty="0" err="1" smtClean="0">
                <a:latin typeface="Phetsarath OT" panose="02000500000000000000" pitchFamily="2" charset="0"/>
                <a:cs typeface="Phetsarath OT" panose="02000500000000000000" pitchFamily="2" charset="0"/>
              </a:rPr>
              <a:t>ຂະແໜງບໍ່ແຮ</a:t>
            </a:r>
            <a:r>
              <a:rPr lang="en-US" altLang="en-US" dirty="0" smtClean="0">
                <a:latin typeface="Phetsarath OT" panose="02000500000000000000" pitchFamily="2" charset="0"/>
                <a:cs typeface="Phetsarath OT" panose="02000500000000000000" pitchFamily="2" charset="0"/>
              </a:rPr>
              <a:t>່</a:t>
            </a:r>
            <a:br>
              <a:rPr lang="en-US" altLang="en-US" dirty="0" smtClean="0">
                <a:latin typeface="Phetsarath OT" panose="02000500000000000000" pitchFamily="2" charset="0"/>
                <a:cs typeface="Phetsarath OT" panose="02000500000000000000" pitchFamily="2" charset="0"/>
              </a:rPr>
            </a:br>
            <a:r>
              <a:rPr lang="en-US" altLang="en-US" dirty="0" smtClean="0">
                <a:latin typeface="Phetsarath OT" panose="02000500000000000000" pitchFamily="2" charset="0"/>
                <a:cs typeface="Phetsarath OT" panose="02000500000000000000" pitchFamily="2" charset="0"/>
              </a:rPr>
              <a:t>Mining Sector</a:t>
            </a:r>
          </a:p>
        </p:txBody>
      </p:sp>
      <p:sp>
        <p:nvSpPr>
          <p:cNvPr id="35843" name="Content Placeholder 2"/>
          <p:cNvSpPr>
            <a:spLocks noGrp="1"/>
          </p:cNvSpPr>
          <p:nvPr>
            <p:ph sz="half" idx="1"/>
          </p:nvPr>
        </p:nvSpPr>
        <p:spPr/>
        <p:txBody>
          <a:bodyPr/>
          <a:lstStyle/>
          <a:p>
            <a:pPr>
              <a:buFont typeface="Arial" pitchFamily="34" charset="0"/>
              <a:buNone/>
            </a:pPr>
            <a:r>
              <a:rPr lang="en-US" altLang="en-US" sz="1600" dirty="0" err="1" smtClean="0">
                <a:latin typeface="Phetsarath OT" panose="02000500000000020004" pitchFamily="2" charset="0"/>
                <a:cs typeface="Phetsarath OT" panose="02000500000000020004" pitchFamily="2" charset="0"/>
              </a:rPr>
              <a:t>ການສ້ອມແປງຊັບບສິນທີ່ຖືກເສຍຫາຍບາງສ່ວນແລະ</a:t>
            </a:r>
            <a:r>
              <a:rPr lang="en-US" altLang="en-US" sz="1600" dirty="0" smtClean="0">
                <a:latin typeface="Phetsarath OT" panose="02000500000000020004" pitchFamily="2" charset="0"/>
                <a:cs typeface="Phetsarath OT" panose="02000500000000020004" pitchFamily="2" charset="0"/>
              </a:rPr>
              <a:t>/</a:t>
            </a:r>
            <a:r>
              <a:rPr lang="en-US" altLang="en-US" sz="1600" dirty="0" err="1" smtClean="0">
                <a:latin typeface="Phetsarath OT" panose="02000500000000020004" pitchFamily="2" charset="0"/>
                <a:cs typeface="Phetsarath OT" panose="02000500000000020004" pitchFamily="2" charset="0"/>
              </a:rPr>
              <a:t>ຫຼືການທົດແທນຊັບສິນທີ່ຖືກເສຍຫາຍທັງໝົດ</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ແລະ</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ໂຄງລ່າງພື້ນຖານເຊັ່ນວ່າ</a:t>
            </a:r>
            <a:r>
              <a:rPr lang="en-US" altLang="en-US" sz="1600" dirty="0" smtClean="0">
                <a:latin typeface="Phetsarath OT" panose="02000500000000020004" pitchFamily="2" charset="0"/>
                <a:cs typeface="Phetsarath OT" panose="02000500000000020004" pitchFamily="2" charset="0"/>
              </a:rPr>
              <a:t>:</a:t>
            </a:r>
          </a:p>
          <a:p>
            <a:r>
              <a:rPr lang="en-US" altLang="en-US" sz="1600" dirty="0" err="1" smtClean="0">
                <a:latin typeface="Phetsarath OT" panose="02000500000000020004" pitchFamily="2" charset="0"/>
                <a:cs typeface="Phetsarath OT" panose="02000500000000020004" pitchFamily="2" charset="0"/>
              </a:rPr>
              <a:t>ສິ່ງອຳນວຍຄວາມສະດວກໃນການປຸ່ງແຕ່ງແຮ່ທາດ</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ລະບົບອຸໂມງ</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ອາຄານ</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ອຸປະກອນຮັບໃຊ້ຫ້ອງການ</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ແລະ</a:t>
            </a:r>
            <a:r>
              <a:rPr lang="en-US" altLang="en-US" sz="1600" dirty="0" smtClean="0">
                <a:latin typeface="Phetsarath OT" panose="02000500000000020004" pitchFamily="2" charset="0"/>
                <a:cs typeface="Phetsarath OT" panose="02000500000000020004" pitchFamily="2" charset="0"/>
              </a:rPr>
              <a:t> </a:t>
            </a:r>
            <a:r>
              <a:rPr lang="en-US" altLang="en-US" sz="1600" dirty="0" err="1" smtClean="0">
                <a:latin typeface="Phetsarath OT" panose="02000500000000020004" pitchFamily="2" charset="0"/>
                <a:cs typeface="Phetsarath OT" panose="02000500000000020004" pitchFamily="2" charset="0"/>
              </a:rPr>
              <a:t>ເຄືອງກົນຈັກເຊັ່ນວ່າຄອມພິວເຕີ,ເຄື່ອງປັບອາກາດ,ອື່ນ</a:t>
            </a:r>
            <a:r>
              <a:rPr lang="en-US" altLang="en-US" sz="1600" dirty="0" smtClean="0">
                <a:latin typeface="Phetsarath OT" panose="02000500000000020004" pitchFamily="2" charset="0"/>
                <a:cs typeface="Phetsarath OT" panose="02000500000000020004" pitchFamily="2" charset="0"/>
              </a:rPr>
              <a:t>ໆ</a:t>
            </a:r>
          </a:p>
          <a:p>
            <a:r>
              <a:rPr lang="en-US" altLang="en-US" sz="1600" dirty="0" err="1" smtClean="0">
                <a:latin typeface="Phetsarath OT" panose="02000500000000020004" pitchFamily="2" charset="0"/>
                <a:cs typeface="Phetsarath OT" panose="02000500000000020004" pitchFamily="2" charset="0"/>
              </a:rPr>
              <a:t>ພາຫະນະ,ເຄື່ອງມື,ວັດສະດຸເກັບກັກແລະການຕອບສະໜອງ</a:t>
            </a:r>
            <a:endParaRPr lang="en-US" altLang="en-US" sz="1600" dirty="0" smtClean="0">
              <a:latin typeface="Phetsarath OT" panose="02000500000000020004" pitchFamily="2" charset="0"/>
              <a:cs typeface="Phetsarath OT" panose="02000500000000020004" pitchFamily="2" charset="0"/>
            </a:endParaRPr>
          </a:p>
          <a:p>
            <a:r>
              <a:rPr lang="en-US" altLang="en-US" sz="1600" dirty="0" err="1" smtClean="0">
                <a:latin typeface="Phetsarath OT" panose="02000500000000020004" pitchFamily="2" charset="0"/>
                <a:cs typeface="Phetsarath OT" panose="02000500000000020004" pitchFamily="2" charset="0"/>
              </a:rPr>
              <a:t>ເຄື່ອງເກັບກັນເຊັ່ນວ່າແຮ່ທາດແລະວັດສະດຸດິບ</a:t>
            </a:r>
            <a:endParaRPr lang="en-US" altLang="en-US" sz="1600" dirty="0" smtClean="0">
              <a:latin typeface="Phetsarath OT" panose="02000500000000020004" pitchFamily="2" charset="0"/>
              <a:cs typeface="Phetsarath OT" panose="02000500000000020004" pitchFamily="2" charset="0"/>
            </a:endParaRPr>
          </a:p>
          <a:p>
            <a:pPr>
              <a:buFont typeface="Arial" pitchFamily="34" charset="0"/>
              <a:buNone/>
            </a:pPr>
            <a:endParaRPr lang="en-US" altLang="en-US" sz="1600" dirty="0" smtClean="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p:txBody>
          <a:bodyPr/>
          <a:lstStyle/>
          <a:p>
            <a:pPr>
              <a:buFont typeface="Arial" pitchFamily="34" charset="0"/>
              <a:buNone/>
            </a:pPr>
            <a:r>
              <a:rPr lang="en-US" altLang="en-US" sz="1600" b="1" dirty="0"/>
              <a:t>Damages</a:t>
            </a:r>
          </a:p>
          <a:p>
            <a:pPr>
              <a:buFont typeface="Arial" pitchFamily="34" charset="0"/>
              <a:buNone/>
            </a:pPr>
            <a:r>
              <a:rPr lang="en-US" altLang="en-US" sz="1600" dirty="0"/>
              <a:t>Repair of partially destroyed assets and/or b) replacement of totally destroyed assets and infrastructure such as:</a:t>
            </a:r>
          </a:p>
          <a:p>
            <a:r>
              <a:rPr lang="en-US" altLang="en-US" sz="1600" dirty="0"/>
              <a:t>Ore processing facilities</a:t>
            </a:r>
          </a:p>
          <a:p>
            <a:r>
              <a:rPr lang="en-US" altLang="en-US" sz="1600" dirty="0"/>
              <a:t>Tunnels systems </a:t>
            </a:r>
          </a:p>
          <a:p>
            <a:r>
              <a:rPr lang="en-US" altLang="en-US" sz="1600" dirty="0"/>
              <a:t>Buildings</a:t>
            </a:r>
          </a:p>
          <a:p>
            <a:r>
              <a:rPr lang="en-US" altLang="en-US" sz="1600" dirty="0"/>
              <a:t>Office equipment and machinery like computers, air conditioners, </a:t>
            </a:r>
            <a:r>
              <a:rPr lang="en-US" altLang="en-US" sz="1600" dirty="0" err="1"/>
              <a:t>etc</a:t>
            </a:r>
            <a:r>
              <a:rPr lang="en-US" altLang="en-US" sz="1600" dirty="0"/>
              <a:t> </a:t>
            </a:r>
          </a:p>
          <a:p>
            <a:r>
              <a:rPr lang="en-US" altLang="en-US" sz="1600" dirty="0"/>
              <a:t>Vehicles, tools, and stock materials and supplies</a:t>
            </a:r>
          </a:p>
          <a:p>
            <a:r>
              <a:rPr lang="en-US" altLang="en-US" sz="1600" dirty="0"/>
              <a:t>Stocks like mineral ores and raw materials</a:t>
            </a:r>
          </a:p>
          <a:p>
            <a:pPr>
              <a:buFont typeface="Arial" pitchFamily="34" charset="0"/>
              <a:buNone/>
            </a:pPr>
            <a:endParaRPr lang="en-US" altLang="en-US" sz="1600" dirty="0"/>
          </a:p>
          <a:p>
            <a:pPr marL="0" indent="0">
              <a:buNone/>
            </a:pPr>
            <a:endParaRPr lang="en-US" sz="1600" dirty="0"/>
          </a:p>
        </p:txBody>
      </p:sp>
    </p:spTree>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err="1">
                <a:latin typeface="Phetsarath OT" panose="02000500000000000000" pitchFamily="2" charset="0"/>
                <a:cs typeface="Phetsarath OT" panose="02000500000000000000" pitchFamily="2" charset="0"/>
              </a:rPr>
              <a:t>ຂະແໜງບໍ່ແຮ</a:t>
            </a:r>
            <a:r>
              <a:rPr lang="en-US" altLang="en-US" dirty="0">
                <a:latin typeface="Phetsarath OT" panose="02000500000000000000" pitchFamily="2" charset="0"/>
                <a:cs typeface="Phetsarath OT" panose="02000500000000000000" pitchFamily="2" charset="0"/>
              </a:rPr>
              <a:t>່</a:t>
            </a:r>
            <a:br>
              <a:rPr lang="en-US" altLang="en-US" dirty="0">
                <a:latin typeface="Phetsarath OT" panose="02000500000000000000" pitchFamily="2" charset="0"/>
                <a:cs typeface="Phetsarath OT" panose="02000500000000000000" pitchFamily="2" charset="0"/>
              </a:rPr>
            </a:br>
            <a:r>
              <a:rPr lang="en-US" altLang="en-US" dirty="0">
                <a:latin typeface="Phetsarath OT" panose="02000500000000000000" pitchFamily="2" charset="0"/>
                <a:cs typeface="Phetsarath OT" panose="02000500000000000000" pitchFamily="2" charset="0"/>
              </a:rPr>
              <a:t>Mining </a:t>
            </a:r>
            <a:r>
              <a:rPr lang="en-US" altLang="en-US" dirty="0" smtClean="0">
                <a:latin typeface="Phetsarath OT" panose="02000500000000000000" pitchFamily="2" charset="0"/>
                <a:cs typeface="Phetsarath OT" panose="02000500000000000000" pitchFamily="2" charset="0"/>
              </a:rPr>
              <a:t>Sector</a:t>
            </a:r>
          </a:p>
        </p:txBody>
      </p:sp>
      <p:sp>
        <p:nvSpPr>
          <p:cNvPr id="3" name="Content Placeholder 2"/>
          <p:cNvSpPr>
            <a:spLocks noGrp="1"/>
          </p:cNvSpPr>
          <p:nvPr>
            <p:ph sz="half" idx="1"/>
          </p:nvPr>
        </p:nvSpPr>
        <p:spPr/>
        <p:txBody>
          <a:bodyPr/>
          <a:lstStyle/>
          <a:p>
            <a:pPr>
              <a:buFont typeface="Arial" pitchFamily="34" charset="0"/>
              <a:buNone/>
              <a:defRPr/>
            </a:pPr>
            <a:r>
              <a:rPr lang="en-US" sz="1600" dirty="0" err="1" smtClean="0">
                <a:solidFill>
                  <a:schemeClr val="accent2"/>
                </a:solidFill>
                <a:latin typeface="Phetsarath OT" panose="02000500000000020004" pitchFamily="2" charset="0"/>
                <a:cs typeface="Phetsarath OT" panose="02000500000000020004" pitchFamily="2" charset="0"/>
              </a:rPr>
              <a:t>ການສູນເສຍ</a:t>
            </a:r>
            <a:endParaRPr lang="en-US" sz="1600" dirty="0" smtClean="0">
              <a:solidFill>
                <a:schemeClr val="accent2"/>
              </a:solidFill>
              <a:latin typeface="Phetsarath OT" panose="02000500000000020004" pitchFamily="2" charset="0"/>
              <a:cs typeface="Phetsarath OT" panose="02000500000000020004" pitchFamily="2" charset="0"/>
            </a:endParaRPr>
          </a:p>
          <a:p>
            <a:pPr lvl="0"/>
            <a:r>
              <a:rPr lang="en-US" sz="1600" dirty="0" err="1">
                <a:latin typeface="Phetsarath OT" panose="02000500000000020004" pitchFamily="2" charset="0"/>
                <a:cs typeface="Phetsarath OT" panose="02000500000000020004" pitchFamily="2" charset="0"/>
              </a:rPr>
              <a:t>ລາຍໄດ້ທີ່ຄາດຄະເນ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ລາຍໄດ້ຫຼຸດລົງຈາກຈາກການດຳເນີນງານຂຸດຄົ້ນບໍ່ແຮ່ຫຼັງຈາກພື້ນຖານໂຄງລ່າງໃນ </a:t>
            </a:r>
            <a:r>
              <a:rPr lang="en-US" sz="1600" dirty="0" err="1">
                <a:latin typeface="Phetsarath OT" panose="02000500000000020004" pitchFamily="2" charset="0"/>
                <a:cs typeface="Phetsarath OT" panose="02000500000000020004" pitchFamily="2" charset="0"/>
              </a:rPr>
              <a:t>ພື້ນທີ</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ອຸໂມງ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ອື່ນ</a:t>
            </a:r>
            <a:r>
              <a:rPr lang="en-US" sz="1600" dirty="0">
                <a:latin typeface="Phetsarath OT" panose="02000500000000020004" pitchFamily="2" charset="0"/>
                <a:cs typeface="Phetsarath OT" panose="02000500000000020004" pitchFamily="2" charset="0"/>
              </a:rPr>
              <a:t>ໆ)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ຊັບສິນ</a:t>
            </a:r>
            <a:r>
              <a:rPr lang="en-US" sz="1600" dirty="0">
                <a:latin typeface="Phetsarath OT" panose="02000500000000020004" pitchFamily="2" charset="0"/>
                <a:cs typeface="Phetsarath OT" panose="02000500000000020004" pitchFamily="2" charset="0"/>
              </a:rPr>
              <a:t>(</a:t>
            </a:r>
            <a:r>
              <a:rPr lang="en-US" sz="1600" dirty="0" err="1">
                <a:latin typeface="Phetsarath OT" panose="02000500000000020004" pitchFamily="2" charset="0"/>
                <a:cs typeface="Phetsarath OT" panose="02000500000000020004" pitchFamily="2" charset="0"/>
              </a:rPr>
              <a:t>ອຸປະກອນ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ເຄື່ອງກົນຈັກ</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ຖືກໄພພິບັດທຳລາຍເຮັດໃຫ້ກຳລັງ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ການຜະລິດ</a:t>
            </a:r>
            <a:r>
              <a:rPr lang="en-US" sz="1600" dirty="0" err="1" smtClean="0">
                <a:latin typeface="Phetsarath OT" panose="02000500000000020004" pitchFamily="2" charset="0"/>
                <a:cs typeface="Phetsarath OT" panose="02000500000000020004" pitchFamily="2" charset="0"/>
              </a:rPr>
              <a:t>ຫຼຸດລົງ</a:t>
            </a:r>
            <a:r>
              <a:rPr lang="en-US" sz="1600" dirty="0" smtClean="0">
                <a:latin typeface="Phetsarath OT" panose="02000500000000020004" pitchFamily="2" charset="0"/>
                <a:cs typeface="Phetsarath OT" panose="02000500000000020004" pitchFamily="2" charset="0"/>
              </a:rPr>
              <a:t>.</a:t>
            </a:r>
          </a:p>
          <a:p>
            <a:pPr lvl="0"/>
            <a:r>
              <a:rPr lang="en-US" sz="1600" dirty="0" smtClean="0">
                <a:latin typeface="Phetsarath OT" panose="02000500000000020004" pitchFamily="2" charset="0"/>
                <a:cs typeface="Phetsarath OT" panose="02000500000000020004" pitchFamily="2" charset="0"/>
              </a:rPr>
              <a:t>ຄ່າໃຊ້ຈ່າຍໃນການດຳເນີນງານເພີ່ມສູງຂື້ນເຊັ່ນວ່າອັດຕາາຄ່າໃຊ້ຈ່າຍໃນການນຳໃຊ້ກະແສໄຟຟ້າຈາກແຫຼ່ງອືນເພີ່ມສູງຂື້ນ,ຫຼື ການຊື້ສິນຄ້າແລະການບໍລິການທີ່ມາຈາກແຫຼ່ງອຶ່ນຫຼືການເຊົ່າອຸປະກອນຫຼືການເຊົ່າສະຖານທີ່ຊົ່ວຄາວໃນຂະນະທີ່ມີການສ້ອມແປງຫຼືກໍ່ສ້າງຄືນໃໝ່ໃຫ້ກັບຄືນສູ່ສະພາບເດີມ</a:t>
            </a:r>
          </a:p>
          <a:p>
            <a:r>
              <a:rPr lang="en-US" sz="1600" dirty="0" err="1">
                <a:latin typeface="Phetsarath OT" panose="02000500000000020004" pitchFamily="2" charset="0"/>
                <a:cs typeface="Phetsarath OT" panose="02000500000000020004" pitchFamily="2" charset="0"/>
              </a:rPr>
              <a:t>ຄ່າໃຊ້ຈ່າຍອື່ນໆທີ່ບໍ່ຄາດຄິດເຊັ່ນວ່າ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ການມ້າງເພທຳລາຍ</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ການອະນາໄມສິ່ງເສດເຫຼືອ</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ການຟື້ນຟູສະ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ຖານທີ່ຫຼັງຈາກຖືກທຳລາຍ</a:t>
            </a:r>
            <a:r>
              <a:rPr lang="en-US" sz="1600" dirty="0">
                <a:latin typeface="Phetsarath OT" panose="02000500000000020004" pitchFamily="2" charset="0"/>
                <a:cs typeface="Phetsarath OT" panose="02000500000000020004" pitchFamily="2" charset="0"/>
              </a:rPr>
              <a:t>.</a:t>
            </a:r>
          </a:p>
          <a:p>
            <a:pPr lvl="0"/>
            <a:endParaRPr lang="en-US" sz="1600" dirty="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p:txBody>
          <a:bodyPr/>
          <a:lstStyle/>
          <a:p>
            <a:pPr lvl="1">
              <a:buFont typeface="Arial" pitchFamily="34" charset="0"/>
              <a:buNone/>
              <a:defRPr/>
            </a:pPr>
            <a:r>
              <a:rPr lang="en-US" sz="1600" b="1" dirty="0"/>
              <a:t>Losses</a:t>
            </a:r>
          </a:p>
          <a:p>
            <a:pPr>
              <a:defRPr/>
            </a:pPr>
            <a:r>
              <a:rPr lang="en-US" sz="1400" dirty="0"/>
              <a:t>Foregone income or lower revenues from mining operations after the infrastructure in the sites (tunnels, etc.) and assets (equipment and machineries) were destroyed by disasters reducing the productive capacity of the firm. </a:t>
            </a:r>
          </a:p>
          <a:p>
            <a:pPr>
              <a:defRPr/>
            </a:pPr>
            <a:r>
              <a:rPr lang="en-US" sz="1400" dirty="0"/>
              <a:t>Higher cost of operation like higher rates of electricity from alternative sources, or acquiring goods and services from alternative sources, or renting equipment or temporary premises while repairing or rebuilding the original premises</a:t>
            </a:r>
          </a:p>
          <a:p>
            <a:pPr>
              <a:defRPr/>
            </a:pPr>
            <a:r>
              <a:rPr lang="en-US" sz="1400" dirty="0"/>
              <a:t>Other unexpected expenditure such as demolition and removal of debris and other rehabilitation works for the site after destruction.</a:t>
            </a:r>
          </a:p>
          <a:p>
            <a:pPr>
              <a:buFont typeface="Arial" pitchFamily="34" charset="0"/>
              <a:buNone/>
              <a:defRPr/>
            </a:pPr>
            <a:endParaRPr lang="en-US" sz="900" dirty="0"/>
          </a:p>
          <a:p>
            <a:endParaRPr lang="en-US" sz="900" dirty="0"/>
          </a:p>
        </p:txBody>
      </p:sp>
    </p:spTree>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err="1">
                <a:solidFill>
                  <a:schemeClr val="accent2"/>
                </a:solidFill>
                <a:latin typeface="Phetsarath OT" panose="02000500000000000000" pitchFamily="2" charset="0"/>
                <a:cs typeface="Phetsarath OT" panose="02000500000000000000" pitchFamily="2" charset="0"/>
              </a:rPr>
              <a:t>ຂໍ້ມູນພື້ນຖານ</a:t>
            </a:r>
            <a:r>
              <a:rPr lang="en-US" altLang="en-US" dirty="0">
                <a:solidFill>
                  <a:schemeClr val="accent2"/>
                </a:solidFill>
                <a:latin typeface="Phetsarath OT" panose="02000500000000000000" pitchFamily="2" charset="0"/>
                <a:cs typeface="Phetsarath OT" panose="02000500000000000000" pitchFamily="2" charset="0"/>
              </a:rPr>
              <a:t/>
            </a:r>
            <a:br>
              <a:rPr lang="en-US" altLang="en-US" dirty="0">
                <a:solidFill>
                  <a:schemeClr val="accent2"/>
                </a:solidFill>
                <a:latin typeface="Phetsarath OT" panose="02000500000000000000" pitchFamily="2" charset="0"/>
                <a:cs typeface="Phetsarath OT" panose="02000500000000000000" pitchFamily="2" charset="0"/>
              </a:rPr>
            </a:br>
            <a:r>
              <a:rPr lang="en-US" altLang="en-US" dirty="0">
                <a:solidFill>
                  <a:schemeClr val="accent2"/>
                </a:solidFill>
                <a:latin typeface="Phetsarath OT" panose="02000500000000000000" pitchFamily="2" charset="0"/>
                <a:cs typeface="Phetsarath OT" panose="02000500000000000000" pitchFamily="2" charset="0"/>
              </a:rPr>
              <a:t>Baseline </a:t>
            </a:r>
            <a:r>
              <a:rPr lang="en-US" altLang="en-US" dirty="0" smtClean="0">
                <a:solidFill>
                  <a:schemeClr val="accent2"/>
                </a:solidFill>
                <a:latin typeface="Phetsarath OT" panose="02000500000000000000" pitchFamily="2" charset="0"/>
                <a:cs typeface="Phetsarath OT" panose="02000500000000000000" pitchFamily="2" charset="0"/>
              </a:rPr>
              <a:t>Information </a:t>
            </a:r>
          </a:p>
        </p:txBody>
      </p:sp>
      <p:sp>
        <p:nvSpPr>
          <p:cNvPr id="2" name="Rectangle 1"/>
          <p:cNvSpPr/>
          <p:nvPr/>
        </p:nvSpPr>
        <p:spPr>
          <a:xfrm>
            <a:off x="156882" y="1610380"/>
            <a:ext cx="6472518"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ຂໍ້ມູນພື້ນຖານຂອງບໍລິສັດຂຸດຄົ້ນບໍ່</a:t>
            </a:r>
            <a:r>
              <a:rPr lang="en-US" sz="1400" b="1" dirty="0" err="1" smtClean="0">
                <a:latin typeface="Phetsarath OT" panose="02000500000000000000" pitchFamily="2" charset="0"/>
                <a:cs typeface="Phetsarath OT" panose="02000500000000000000" pitchFamily="2" charset="0"/>
              </a:rPr>
              <a:t>ແຮ</a:t>
            </a:r>
            <a:r>
              <a:rPr lang="en-US" sz="1400" b="1" dirty="0" smtClean="0">
                <a:latin typeface="Phetsarath OT" panose="02000500000000000000" pitchFamily="2" charset="0"/>
                <a:cs typeface="Phetsarath OT" panose="02000500000000000000" pitchFamily="2" charset="0"/>
              </a:rPr>
              <a:t>່</a:t>
            </a:r>
          </a:p>
          <a:p>
            <a:r>
              <a:rPr lang="en-US" sz="1400" b="1" dirty="0">
                <a:latin typeface="Phetsarath OT" panose="02000500000000000000" pitchFamily="2" charset="0"/>
                <a:cs typeface="Phetsarath OT" panose="02000500000000000000" pitchFamily="2" charset="0"/>
              </a:rPr>
              <a:t>Table 1: Baseline information for mining </a:t>
            </a:r>
            <a:r>
              <a:rPr lang="en-US" sz="1400" b="1" dirty="0" smtClean="0">
                <a:latin typeface="Phetsarath OT" panose="02000500000000000000" pitchFamily="2" charset="0"/>
                <a:cs typeface="Phetsarath OT" panose="02000500000000000000" pitchFamily="2" charset="0"/>
              </a:rPr>
              <a:t>firms/companies</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872180651"/>
              </p:ext>
            </p:extLst>
          </p:nvPr>
        </p:nvGraphicFramePr>
        <p:xfrm>
          <a:off x="457200" y="2560191"/>
          <a:ext cx="8229599" cy="3533334"/>
        </p:xfrm>
        <a:graphic>
          <a:graphicData uri="http://schemas.openxmlformats.org/drawingml/2006/table">
            <a:tbl>
              <a:tblPr firstRow="1" firstCol="1" bandRow="1"/>
              <a:tblGrid>
                <a:gridCol w="1110996"/>
                <a:gridCol w="781812"/>
                <a:gridCol w="860816"/>
                <a:gridCol w="938174"/>
                <a:gridCol w="938174"/>
                <a:gridCol w="781812"/>
                <a:gridCol w="781812"/>
                <a:gridCol w="664404"/>
                <a:gridCol w="609600"/>
                <a:gridCol w="761999"/>
              </a:tblGrid>
              <a:tr h="91440">
                <a:tc gridSpan="10">
                  <a:txBody>
                    <a:bodyPr/>
                    <a:lstStyle/>
                    <a:p>
                      <a:pPr>
                        <a:spcAft>
                          <a:spcPts val="0"/>
                        </a:spcAft>
                      </a:pP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600" b="1" dirty="0">
                          <a:solidFill>
                            <a:srgbClr val="000000"/>
                          </a:solidFill>
                          <a:effectLst/>
                          <a:latin typeface="Phetsarath OT" panose="02000500000000020004" pitchFamily="2" charset="0"/>
                          <a:ea typeface="Times New Roman"/>
                          <a:cs typeface="Phetsarath OT" panose="02000500000000020004" pitchFamily="2" charset="0"/>
                        </a:rPr>
                        <a:t> </a:t>
                      </a: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ຫຼື</a:t>
                      </a:r>
                      <a:r>
                        <a:rPr lang="en-US" sz="1600" b="1" dirty="0">
                          <a:solidFill>
                            <a:srgbClr val="000000"/>
                          </a:solidFill>
                          <a:effectLst/>
                          <a:latin typeface="Phetsarath OT" panose="02000500000000020004" pitchFamily="2" charset="0"/>
                          <a:ea typeface="Times New Roman"/>
                          <a:cs typeface="Phetsarath OT" panose="02000500000000020004" pitchFamily="2" charset="0"/>
                        </a:rPr>
                        <a:t> </a:t>
                      </a: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ເທສະບານເມືອງ</a:t>
                      </a:r>
                      <a:r>
                        <a:rPr lang="en-US" sz="1600" b="1" dirty="0">
                          <a:solidFill>
                            <a:srgbClr val="000000"/>
                          </a:solidFill>
                          <a:effectLst/>
                          <a:latin typeface="Phetsarath OT" panose="02000500000000020004" pitchFamily="2" charset="0"/>
                          <a:ea typeface="Times New Roman"/>
                          <a:cs typeface="Phetsarath OT" panose="02000500000000020004" pitchFamily="2" charset="0"/>
                        </a:rPr>
                        <a:t>:</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9250">
                <a:tc row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ບໍລິສັດ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ແຮ່ທາດ/ບໍ່ແຮ່</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ກຳມະສິດ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ລູກຈ້າງ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ຜົນໄດ້ຮັບໂດຍສະເລ່ຍ/ ປີ</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1440">
                <a:tc vMerge="1">
                  <a:txBody>
                    <a:bodyPr/>
                    <a:lstStyle/>
                    <a:p>
                      <a:endParaRPr lang="en-US"/>
                    </a:p>
                  </a:txBody>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ໂລຫະ</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ທອງແດງ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ຄຳ</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ອື່ນ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ຊາຍ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ຍິງ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(ໂຕນ)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ບໍລິສັດ 1</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ບໍລິສັດ 2</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ບໍລິສັດ n</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40">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52400" y="0"/>
            <a:ext cx="8686800" cy="685800"/>
          </a:xfrm>
        </p:spPr>
        <p:txBody>
          <a:bodyPr/>
          <a:lstStyle/>
          <a:p>
            <a:r>
              <a:rPr lang="en-US" altLang="en-US" sz="2800" dirty="0" smtClean="0">
                <a:solidFill>
                  <a:schemeClr val="accent3"/>
                </a:solidFill>
                <a:latin typeface="Phetsarath OT" panose="02000500000000000000" pitchFamily="2" charset="0"/>
                <a:cs typeface="Phetsarath OT" panose="02000500000000000000" pitchFamily="2" charset="0"/>
              </a:rPr>
              <a:t/>
            </a:r>
            <a:br>
              <a:rPr lang="en-US" altLang="en-US" sz="2800" dirty="0" smtClean="0">
                <a:solidFill>
                  <a:schemeClr val="accent3"/>
                </a:solidFill>
                <a:latin typeface="Phetsarath OT" panose="02000500000000000000" pitchFamily="2" charset="0"/>
                <a:cs typeface="Phetsarath OT" panose="02000500000000000000" pitchFamily="2" charset="0"/>
              </a:rPr>
            </a:br>
            <a:r>
              <a:rPr lang="en-US" altLang="en-US" sz="2800" dirty="0" err="1" smtClean="0">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US" altLang="en-US" sz="2800" dirty="0" smtClean="0">
                <a:solidFill>
                  <a:schemeClr val="accent3"/>
                </a:solidFill>
                <a:latin typeface="Phetsarath OT" panose="02000500000000000000" pitchFamily="2" charset="0"/>
                <a:cs typeface="Phetsarath OT" panose="02000500000000000000" pitchFamily="2" charset="0"/>
              </a:rPr>
              <a:t/>
            </a:r>
            <a:br>
              <a:rPr lang="en-US" altLang="en-US" sz="2800" dirty="0" smtClean="0">
                <a:solidFill>
                  <a:schemeClr val="accent3"/>
                </a:solidFill>
                <a:latin typeface="Phetsarath OT" panose="02000500000000000000" pitchFamily="2" charset="0"/>
                <a:cs typeface="Phetsarath OT" panose="02000500000000000000" pitchFamily="2" charset="0"/>
              </a:rPr>
            </a:br>
            <a:r>
              <a:rPr lang="en-US" altLang="en-US" sz="2800" dirty="0" smtClean="0">
                <a:solidFill>
                  <a:schemeClr val="accent3"/>
                </a:solidFill>
                <a:latin typeface="Phetsarath OT" panose="02000500000000000000" pitchFamily="2" charset="0"/>
                <a:cs typeface="Phetsarath OT" panose="02000500000000000000" pitchFamily="2" charset="0"/>
              </a:rPr>
              <a:t>Damages and Losses </a:t>
            </a:r>
          </a:p>
        </p:txBody>
      </p:sp>
      <p:sp>
        <p:nvSpPr>
          <p:cNvPr id="3" name="Rectangle 2"/>
          <p:cNvSpPr/>
          <p:nvPr/>
        </p:nvSpPr>
        <p:spPr>
          <a:xfrm>
            <a:off x="304800" y="1076980"/>
            <a:ext cx="7772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ການສູນເສຍຂອງບໍລິສັດຂຸດຄົ້ນບໍ່ແຮ</a:t>
            </a:r>
            <a:r>
              <a:rPr lang="en-US" sz="1400" b="1" dirty="0">
                <a:latin typeface="Phetsarath OT" panose="02000500000000000000" pitchFamily="2" charset="0"/>
                <a:cs typeface="Phetsarath OT" panose="02000500000000000000" pitchFamily="2" charset="0"/>
              </a:rPr>
              <a:t>່ </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Damages and losses of mining firms </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2971196748"/>
              </p:ext>
            </p:extLst>
          </p:nvPr>
        </p:nvGraphicFramePr>
        <p:xfrm>
          <a:off x="304800" y="1649730"/>
          <a:ext cx="8458201" cy="5062919"/>
        </p:xfrm>
        <a:graphic>
          <a:graphicData uri="http://schemas.openxmlformats.org/drawingml/2006/table">
            <a:tbl>
              <a:tblPr firstRow="1" firstCol="1" bandRow="1"/>
              <a:tblGrid>
                <a:gridCol w="1843055"/>
                <a:gridCol w="1122005"/>
                <a:gridCol w="1122005"/>
                <a:gridCol w="1018335"/>
                <a:gridCol w="460069"/>
                <a:gridCol w="682931"/>
                <a:gridCol w="795473"/>
                <a:gridCol w="804727"/>
                <a:gridCol w="609601"/>
              </a:tblGrid>
              <a:tr h="65382">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ຊື່ບໍລິສັດຂຸດຄົ້ນບໍ່ແຮ່</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5382">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ສະຖານທີ່</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ຊື່ເມືອງ:</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0445">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ແຮ່ທາດ</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ໂລຫະ  (  )  ທອງແດງ (  )  ຄຳ (  )  ອື່ນໆ(ລະບຸ )_________________</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5382">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ກຳມະສິດ</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ລັດ (   )  ເອກະຊົນ (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9959">
                <a:tc gridSpan="9">
                  <a:txBody>
                    <a:bodyPr/>
                    <a:lstStyle/>
                    <a:p>
                      <a:pPr marL="0" indent="0" algn="ctr">
                        <a:lnSpc>
                          <a:spcPct val="107000"/>
                        </a:lnSpc>
                        <a:spcAft>
                          <a:spcPts val="0"/>
                        </a:spcAft>
                        <a:buFont typeface="Arial" panose="020B0604020202020204" pitchFamily="34" charset="0"/>
                        <a:buNone/>
                      </a:pPr>
                      <a:r>
                        <a:rPr lang="en-US" sz="900" b="1">
                          <a:effectLst/>
                          <a:latin typeface="Phetsarath OT" panose="02000500000000020004" pitchFamily="2" charset="0"/>
                          <a:ea typeface="Calibri"/>
                          <a:cs typeface="Phetsarath OT" panose="02000500000000020004" pitchFamily="2" charset="0"/>
                        </a:rPr>
                        <a:t>ຄາດຄະເນຄວາມເສຍຫາຍ</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5927">
                <a:tc rowSpan="3">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ຄວາມເສຍຫາຍຕໍ່ຊັບສິນ ແລະ ໂຄງສ້າງ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ຖືກທຳລາຍທັງໝົດ</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ຖືກເສຍຫາຍບາງສ່ວນ</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ລວມຄວາມ</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ເສຍຫາຍ</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(ກີບ)</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marL="0" indent="0" algn="ctr">
                        <a:lnSpc>
                          <a:spcPct val="107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ເວລາໃນການ</a:t>
                      </a:r>
                      <a:endParaRPr lang="en-US" sz="1000">
                        <a:effectLst/>
                        <a:latin typeface="Phetsarath OT" panose="02000500000000020004" pitchFamily="2" charset="0"/>
                        <a:ea typeface="Calibri"/>
                        <a:cs typeface="Phetsarath OT" panose="02000500000000020004" pitchFamily="2" charset="0"/>
                      </a:endParaRPr>
                    </a:p>
                    <a:p>
                      <a:pPr marL="0" indent="0" algn="ctr">
                        <a:lnSpc>
                          <a:spcPct val="107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ຟື້ນຟູ ຫຼື ສ້ອມແປງ</a:t>
                      </a:r>
                      <a:endParaRPr lang="en-US" sz="1000">
                        <a:effectLst/>
                        <a:latin typeface="Phetsarath OT" panose="02000500000000020004" pitchFamily="2" charset="0"/>
                        <a:ea typeface="Calibri"/>
                        <a:cs typeface="Phetsarath OT" panose="02000500000000020004" pitchFamily="2" charset="0"/>
                      </a:endParaRPr>
                    </a:p>
                    <a:p>
                      <a:pPr marL="0" indent="0" algn="ctr">
                        <a:lnSpc>
                          <a:spcPct val="107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ໂດຍສະເລ່ຍ</a:t>
                      </a:r>
                      <a:endParaRPr lang="en-US" sz="1000">
                        <a:effectLst/>
                        <a:latin typeface="Phetsarath OT" panose="02000500000000020004" pitchFamily="2" charset="0"/>
                        <a:ea typeface="Calibri"/>
                        <a:cs typeface="Phetsarath OT" panose="02000500000000020004" pitchFamily="2" charset="0"/>
                      </a:endParaRP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(ມື້)</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r>
              <a:tr h="767651">
                <a:tc vMerge="1">
                  <a:txBody>
                    <a:bodyPr/>
                    <a:lstStyle/>
                    <a:p>
                      <a:endParaRPr lang="en-US"/>
                    </a:p>
                  </a:txBody>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ຈຳນວນຖືກ</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ເສຍຫາຍ</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ທັງໝົດ</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ຄ່າໃຊ້ຈ່າຍໃນ</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ການທົດແທນ</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ໂດຍສະເລ່ຍ</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(ກີບ)</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ຈຳນວນຖືກ</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ເສຍຫາຍ</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ບາງສ່ວນ</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ຄ່າໃຊ້ຈ່າຍໃນການ</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ສ້ອມແປງໂດຍ</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ສະເລ່ຍ</a:t>
                      </a:r>
                    </a:p>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(ກີບ)</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lgn="ctr">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65382">
                <a:tc vMerge="1">
                  <a:txBody>
                    <a:bodyPr/>
                    <a:lstStyle/>
                    <a:p>
                      <a:endParaRPr lang="en-US"/>
                    </a:p>
                  </a:txBody>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ກ</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ຂ</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ຄ</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ງ</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lgn="ctr">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ຈ</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ສ</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65382">
                <a:tc>
                  <a:txBody>
                    <a:bodyPr/>
                    <a:lstStyle/>
                    <a:p>
                      <a:pPr marL="0" lvl="0" indent="0">
                        <a:spcAft>
                          <a:spcPts val="0"/>
                        </a:spcAft>
                        <a:buSzPts val="1000"/>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ໂຄງສ້າງ</a:t>
                      </a: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ກ. ອຸໂມງ</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ຂ. ອາຄານຫ້ອງການ</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ງ. ອື່ນໆ (ລະບຸ)</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5382">
                <a:tc>
                  <a:txBody>
                    <a:bodyPr/>
                    <a:lstStyle/>
                    <a:p>
                      <a:pPr marL="0" lvl="0" indent="0">
                        <a:spcAft>
                          <a:spcPts val="0"/>
                        </a:spcAft>
                        <a:buSzPts val="1000"/>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ອຸປະກອນ</a:t>
                      </a: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ກ. ລົດບັນທຸກ</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ຂ. ຄອມມພິວເຕີ</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ຄ. ອື່ນໆ (ລະບຸ)</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5382">
                <a:tc>
                  <a:txBody>
                    <a:bodyPr/>
                    <a:lstStyle/>
                    <a:p>
                      <a:pPr marL="0" lvl="0" indent="0">
                        <a:spcAft>
                          <a:spcPts val="0"/>
                        </a:spcAft>
                        <a:buSzPts val="1000"/>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ເຄື່ອງກົນຈັກ</a:t>
                      </a: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ກ. ເຄື່ອງປັ່ນໄຟຟ້າ</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5189">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ຂ. ອື່ນໆ (ລະບຸ)</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5382">
                <a:tc>
                  <a:txBody>
                    <a:bodyPr/>
                    <a:lstStyle/>
                    <a:p>
                      <a:pPr marL="0" lvl="0" indent="0">
                        <a:spcAft>
                          <a:spcPts val="0"/>
                        </a:spcAft>
                        <a:buSzPts val="1000"/>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ພາຫະນະ</a:t>
                      </a: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5382">
                <a:tc>
                  <a:txBody>
                    <a:bodyPr/>
                    <a:lstStyle/>
                    <a:p>
                      <a:pPr marL="0" lvl="0" indent="0">
                        <a:spcAft>
                          <a:spcPts val="0"/>
                        </a:spcAft>
                        <a:buSzPts val="1000"/>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ອື່ນໆ</a:t>
                      </a: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61528">
                <a:tc>
                  <a:txBody>
                    <a:bodyPr/>
                    <a:lstStyle/>
                    <a:p>
                      <a:pPr marL="0" indent="0">
                        <a:lnSpc>
                          <a:spcPct val="107000"/>
                        </a:lnSpc>
                        <a:spcAft>
                          <a:spcPts val="0"/>
                        </a:spcAft>
                        <a:buFont typeface="Arial" panose="020B0604020202020204" pitchFamily="34" charset="0"/>
                        <a:buNone/>
                      </a:pPr>
                      <a:r>
                        <a:rPr lang="en-US" sz="900" b="1">
                          <a:effectLst/>
                          <a:latin typeface="Phetsarath OT" panose="02000500000000020004" pitchFamily="2" charset="0"/>
                          <a:ea typeface="Calibri"/>
                          <a:cs typeface="Phetsarath OT" panose="02000500000000020004" pitchFamily="2" charset="0"/>
                        </a:rPr>
                        <a:t>ລວມ</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 </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lgn="ctr">
                        <a:spcAft>
                          <a:spcPts val="0"/>
                        </a:spcAft>
                        <a:buFont typeface="Arial" panose="020B0604020202020204" pitchFamily="34" charset="0"/>
                        <a:buNone/>
                      </a:pPr>
                      <a:r>
                        <a:rPr lang="en-US" sz="900">
                          <a:effectLst/>
                          <a:latin typeface="Phetsarath OT" panose="02000500000000020004" pitchFamily="2" charset="0"/>
                          <a:cs typeface="Phetsarath OT" panose="02000500000000020004" pitchFamily="2" charset="0"/>
                        </a:rPr>
                        <a:t>N.A.</a:t>
                      </a: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65382">
                <a:tc gridSpan="9">
                  <a:txBody>
                    <a:bodyPr/>
                    <a:lstStyle/>
                    <a:p>
                      <a:pPr marL="0" indent="0" algn="ctr">
                        <a:spcAft>
                          <a:spcPts val="0"/>
                        </a:spcAft>
                        <a:buFont typeface="Arial" panose="020B0604020202020204" pitchFamily="34" charset="0"/>
                        <a:buNone/>
                      </a:pPr>
                      <a:r>
                        <a:rPr lang="en-US" sz="900" b="1">
                          <a:effectLst/>
                          <a:latin typeface="Phetsarath OT" panose="02000500000000020004" pitchFamily="2" charset="0"/>
                          <a:cs typeface="Phetsarath OT" panose="02000500000000020004" pitchFamily="2" charset="0"/>
                        </a:rPr>
                        <a:t>ຄາດຄະເນການສູນເສຍ</a:t>
                      </a:r>
                      <a:endParaRPr lang="en-US" sz="900">
                        <a:effectLst/>
                        <a:latin typeface="Phetsarath OT" panose="02000500000000020004" pitchFamily="2" charset="0"/>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0529">
                <a:tc gridSpan="2">
                  <a:txBody>
                    <a:bodyPr/>
                    <a:lstStyle/>
                    <a:p>
                      <a:pPr marL="228600" indent="0" algn="ctr">
                        <a:lnSpc>
                          <a:spcPct val="115000"/>
                        </a:lnSpc>
                        <a:spcAft>
                          <a:spcPts val="100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ປະເພດການສູນເສຍ</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0" indent="0" algn="ctr">
                        <a:lnSpc>
                          <a:spcPct val="107000"/>
                        </a:lnSpc>
                        <a:spcAft>
                          <a:spcPts val="80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ປີເກີດໄພພິບັດ</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0" indent="0">
                        <a:lnSpc>
                          <a:spcPct val="107000"/>
                        </a:lnSpc>
                        <a:spcAft>
                          <a:spcPts val="80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 1ປີຫຼັງໄພພິບັດ</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nSpc>
                          <a:spcPct val="107000"/>
                        </a:lnSpc>
                        <a:spcAft>
                          <a:spcPts val="80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2ປີຫຼັງໄພພິບັດ</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buFont typeface="Arial" panose="020B0604020202020204" pitchFamily="34" charset="0"/>
                        <a:buNone/>
                      </a:pPr>
                      <a:r>
                        <a:rPr lang="en-SG" sz="900">
                          <a:effectLst/>
                          <a:latin typeface="Phetsarath OT" panose="02000500000000020004" pitchFamily="2" charset="0"/>
                          <a:cs typeface="Phetsarath OT" panose="02000500000000020004" pitchFamily="2" charset="0"/>
                        </a:rPr>
                        <a:t>ລວມ(ກີບ)</a:t>
                      </a:r>
                      <a:endParaRPr lang="en-US" sz="900">
                        <a:effectLst/>
                        <a:latin typeface="Phetsarath OT" panose="02000500000000020004" pitchFamily="2" charset="0"/>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5189">
                <a:tc gridSpan="2">
                  <a:txBody>
                    <a:bodyPr/>
                    <a:lstStyle/>
                    <a:p>
                      <a:pPr marL="457200" indent="0" algn="just">
                        <a:lnSpc>
                          <a:spcPct val="115000"/>
                        </a:lnSpc>
                        <a:spcAft>
                          <a:spcPts val="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ກ. ລາຍໄດ້ທີ່ຄາດຄະເນ</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189">
                <a:tc gridSpan="2">
                  <a:txBody>
                    <a:bodyPr/>
                    <a:lstStyle/>
                    <a:p>
                      <a:pPr marL="457200" indent="0" algn="just">
                        <a:lnSpc>
                          <a:spcPct val="115000"/>
                        </a:lnSpc>
                        <a:spcAft>
                          <a:spcPts val="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ຂ. ອະນາໄມສິ່ງເສດເຫຼືອ</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189">
                <a:tc gridSpan="2">
                  <a:txBody>
                    <a:bodyPr/>
                    <a:lstStyle/>
                    <a:p>
                      <a:pPr marL="457200" indent="0" algn="just">
                        <a:lnSpc>
                          <a:spcPct val="115000"/>
                        </a:lnSpc>
                        <a:spcAft>
                          <a:spcPts val="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ຄ. ຄ່າໃຊ້ຈ່າຍໃນການດຳເນີນງານສູງ</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189">
                <a:tc gridSpan="2">
                  <a:txBody>
                    <a:bodyPr/>
                    <a:lstStyle/>
                    <a:p>
                      <a:pPr marL="457200" indent="0" algn="just">
                        <a:lnSpc>
                          <a:spcPct val="115000"/>
                        </a:lnSpc>
                        <a:spcAft>
                          <a:spcPts val="0"/>
                        </a:spcAft>
                        <a:buFont typeface="Arial" panose="020B0604020202020204" pitchFamily="34" charset="0"/>
                        <a:buNone/>
                      </a:pPr>
                      <a:r>
                        <a:rPr lang="en-SG" sz="900">
                          <a:effectLst/>
                          <a:latin typeface="Phetsarath OT" panose="02000500000000020004" pitchFamily="2" charset="0"/>
                          <a:ea typeface="Calibri"/>
                          <a:cs typeface="Phetsarath OT" panose="02000500000000020004" pitchFamily="2" charset="0"/>
                        </a:rPr>
                        <a:t>ງ. ຄ່າໃຊ້ຈ່າຍອື່ນໆທີ່ບໍ່ຄາດຄິດ</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189">
                <a:tc gridSpan="2">
                  <a:txBody>
                    <a:bodyPr/>
                    <a:lstStyle/>
                    <a:p>
                      <a:pPr marL="457200" indent="0">
                        <a:lnSpc>
                          <a:spcPct val="115000"/>
                        </a:lnSpc>
                        <a:spcAft>
                          <a:spcPts val="0"/>
                        </a:spcAft>
                        <a:buFont typeface="Arial" panose="020B0604020202020204" pitchFamily="34" charset="0"/>
                        <a:buNone/>
                      </a:pPr>
                      <a:r>
                        <a:rPr lang="en-SG" sz="900" b="1">
                          <a:effectLst/>
                          <a:latin typeface="Phetsarath OT" panose="02000500000000020004" pitchFamily="2" charset="0"/>
                          <a:ea typeface="Calibri"/>
                          <a:cs typeface="Phetsarath OT" panose="02000500000000020004" pitchFamily="2" charset="0"/>
                        </a:rPr>
                        <a:t>ລວມ</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900">
                          <a:effectLst/>
                          <a:latin typeface="Phetsarath OT" panose="02000500000000020004" pitchFamily="2" charset="0"/>
                          <a:ea typeface="Calibri"/>
                          <a:cs typeface="Phetsarath OT" panose="02000500000000020004" pitchFamily="2" charset="0"/>
                        </a:rPr>
                        <a:t> </a:t>
                      </a:r>
                      <a:endParaRPr lang="en-US" sz="100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900" dirty="0">
                          <a:effectLst/>
                          <a:latin typeface="Phetsarath OT" panose="02000500000000020004" pitchFamily="2" charset="0"/>
                          <a:ea typeface="Calibri"/>
                          <a:cs typeface="Phetsarath OT" panose="02000500000000020004" pitchFamily="2" charset="0"/>
                        </a:rPr>
                        <a:t> </a:t>
                      </a:r>
                      <a:endParaRPr lang="en-US" sz="1000" dirty="0">
                        <a:effectLst/>
                        <a:latin typeface="Phetsarath OT" panose="02000500000000020004" pitchFamily="2" charset="0"/>
                        <a:ea typeface="Calibri"/>
                        <a:cs typeface="Phetsarath OT" panose="02000500000000020004" pitchFamily="2" charset="0"/>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228600" y="274638"/>
            <a:ext cx="8458200" cy="792162"/>
          </a:xfrm>
        </p:spPr>
        <p:txBody>
          <a:bodyPr/>
          <a:lstStyle/>
          <a:p>
            <a:r>
              <a:rPr lang="en-US" altLang="en-US" sz="2000"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ສັງລວມຄວາມເສຍຫາຍແລະການສູນເສຍໃນຂັ້ນແຂວງ</a:t>
            </a:r>
            <a:r>
              <a:rPr lang="en-US" altLang="en-US" sz="2000" dirty="0" smtClean="0">
                <a:solidFill>
                  <a:schemeClr val="accent3"/>
                </a:solidFill>
                <a:latin typeface="Phetsarath OT" panose="02000500000000000000" pitchFamily="2" charset="0"/>
                <a:cs typeface="Phetsarath OT" panose="02000500000000000000" pitchFamily="2" charset="0"/>
              </a:rPr>
              <a:t>(</a:t>
            </a:r>
            <a:r>
              <a:rPr lang="en-US" altLang="en-US" sz="2000" dirty="0" err="1" smtClean="0">
                <a:solidFill>
                  <a:schemeClr val="accent3"/>
                </a:solidFill>
                <a:latin typeface="Phetsarath OT" panose="02000500000000000000" pitchFamily="2" charset="0"/>
                <a:cs typeface="Phetsarath OT" panose="02000500000000000000" pitchFamily="2" charset="0"/>
              </a:rPr>
              <a:t>ຫຼັງຈາກການສັງລວມໃນຂັ້ນເມືອງ</a:t>
            </a:r>
            <a:r>
              <a:rPr lang="en-US" altLang="en-US" sz="2000" dirty="0" smtClean="0">
                <a:solidFill>
                  <a:schemeClr val="accent3"/>
                </a:solidFill>
                <a:latin typeface="Phetsarath OT" panose="02000500000000000000" pitchFamily="2" charset="0"/>
                <a:cs typeface="Phetsarath OT" panose="02000500000000000000" pitchFamily="2" charset="0"/>
              </a:rPr>
              <a:t>)</a:t>
            </a:r>
            <a:br>
              <a:rPr lang="en-US" altLang="en-US" sz="2000" dirty="0" smtClean="0">
                <a:solidFill>
                  <a:schemeClr val="accent3"/>
                </a:solidFill>
                <a:latin typeface="Phetsarath OT" panose="02000500000000000000" pitchFamily="2" charset="0"/>
                <a:cs typeface="Phetsarath OT" panose="02000500000000000000" pitchFamily="2" charset="0"/>
              </a:rPr>
            </a:br>
            <a:r>
              <a:rPr lang="en-US" altLang="en-US" sz="2000" dirty="0" smtClean="0">
                <a:solidFill>
                  <a:schemeClr val="accent3"/>
                </a:solidFill>
                <a:latin typeface="Phetsarath OT" panose="02000500000000000000" pitchFamily="2" charset="0"/>
                <a:cs typeface="Phetsarath OT" panose="02000500000000000000" pitchFamily="2" charset="0"/>
              </a:rPr>
              <a:t>Summary of damages and losses in a province (after summary in a district)</a:t>
            </a:r>
          </a:p>
        </p:txBody>
      </p:sp>
      <p:sp>
        <p:nvSpPr>
          <p:cNvPr id="4" name="Rectangle 3"/>
          <p:cNvSpPr/>
          <p:nvPr/>
        </p:nvSpPr>
        <p:spPr>
          <a:xfrm>
            <a:off x="76200" y="1381780"/>
            <a:ext cx="7467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4.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4. Summary of damages and losses in the </a:t>
            </a:r>
            <a:r>
              <a:rPr lang="en-US" sz="1400" b="1" dirty="0" smtClean="0">
                <a:latin typeface="Phetsarath OT" panose="02000500000000000000" pitchFamily="2" charset="0"/>
                <a:cs typeface="Phetsarath OT" panose="02000500000000000000" pitchFamily="2" charset="0"/>
              </a:rPr>
              <a:t>province</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516266060"/>
              </p:ext>
            </p:extLst>
          </p:nvPr>
        </p:nvGraphicFramePr>
        <p:xfrm>
          <a:off x="457200" y="2057400"/>
          <a:ext cx="8229600" cy="4145280"/>
        </p:xfrm>
        <a:graphic>
          <a:graphicData uri="http://schemas.openxmlformats.org/drawingml/2006/table">
            <a:tbl>
              <a:tblPr firstRow="1" firstCol="1" bandRow="1"/>
              <a:tblGrid>
                <a:gridCol w="2080443"/>
                <a:gridCol w="808147"/>
                <a:gridCol w="766999"/>
                <a:gridCol w="765353"/>
                <a:gridCol w="765353"/>
                <a:gridCol w="837773"/>
                <a:gridCol w="837773"/>
                <a:gridCol w="839419"/>
                <a:gridCol w="528340"/>
              </a:tblGrid>
              <a:tr h="0">
                <a:tc gridSpan="9">
                  <a:txBody>
                    <a:bodyPr/>
                    <a:lstStyle/>
                    <a:p>
                      <a:pPr>
                        <a:spcAft>
                          <a:spcPts val="0"/>
                        </a:spcAft>
                      </a:pPr>
                      <a:r>
                        <a:rPr lang="en-SG" sz="1600"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SG" sz="1600" dirty="0">
                          <a:solidFill>
                            <a:srgbClr val="000000"/>
                          </a:solidFill>
                          <a:effectLst/>
                          <a:latin typeface="Phetsarath OT" panose="02000500000000020004" pitchFamily="2" charset="0"/>
                          <a:ea typeface="Times New Roman"/>
                          <a:cs typeface="Phetsarath OT" panose="02000500000000020004" pitchFamily="2" charset="0"/>
                        </a:rPr>
                        <a:t>: </a:t>
                      </a:r>
                      <a:r>
                        <a:rPr lang="en-SG" sz="1600"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ຊື່ບໍລິສັດຂຸດຄົ້ນບໍ່ແຮ</a:t>
                      </a: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ການສູນເສຍທີ່ແກ່ຍາວໃນປີທີ່ເກີດໄພພິບັດ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2">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42875">
                <a:tc vMerge="1">
                  <a:txBody>
                    <a:bodyPr/>
                    <a:lstStyle/>
                    <a:p>
                      <a:endParaRPr lang="en-US"/>
                    </a:p>
                  </a:txBody>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9">
                  <a:txBody>
                    <a:bodyPr/>
                    <a:lstStyle/>
                    <a:p>
                      <a:pPr>
                        <a:spcAft>
                          <a:spcPts val="0"/>
                        </a:spcAft>
                      </a:pPr>
                      <a:r>
                        <a:rPr lang="en-SG" sz="16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ກ. ບໍລິສັດ 1</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ຂ. ບໍລິສັດ n</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ຄ.</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ງ.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9">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 ບໍລິສັດ 1</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ຂ. ບໍລິສັດ n</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ຄ.</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600">
                          <a:solidFill>
                            <a:srgbClr val="000000"/>
                          </a:solidFill>
                          <a:effectLst/>
                          <a:latin typeface="Phetsarath OT" panose="02000500000000020004" pitchFamily="2" charset="0"/>
                          <a:ea typeface="Times New Roman"/>
                          <a:cs typeface="Phetsarath OT" panose="02000500000000020004" pitchFamily="2" charset="0"/>
                        </a:rPr>
                        <a:t>ງ.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b="1" dirty="0" err="1" smtClean="0">
                <a:latin typeface="Phetsarath OT" panose="02000500000000000000" pitchFamily="2" charset="0"/>
                <a:cs typeface="Phetsarath OT" panose="02000500000000000000" pitchFamily="2" charset="0"/>
              </a:rPr>
              <a:t>ຂະແໜງທ່ອງທ່ຽວ</a:t>
            </a:r>
            <a:r>
              <a:rPr lang="en-US" sz="3200" b="1" dirty="0" smtClean="0">
                <a:latin typeface="Phetsarath OT" panose="02000500000000000000" pitchFamily="2" charset="0"/>
                <a:cs typeface="Phetsarath OT" panose="02000500000000000000" pitchFamily="2" charset="0"/>
              </a:rPr>
              <a:t/>
            </a:r>
            <a:br>
              <a:rPr lang="en-US" sz="3200" b="1" dirty="0" smtClean="0">
                <a:latin typeface="Phetsarath OT" panose="02000500000000000000" pitchFamily="2" charset="0"/>
                <a:cs typeface="Phetsarath OT" panose="02000500000000000000" pitchFamily="2" charset="0"/>
              </a:rPr>
            </a:br>
            <a:r>
              <a:rPr lang="en-US" sz="3200" b="1" dirty="0" smtClean="0">
                <a:latin typeface="Phetsarath OT" panose="02000500000000000000" pitchFamily="2" charset="0"/>
                <a:cs typeface="Phetsarath OT" panose="02000500000000000000" pitchFamily="2" charset="0"/>
              </a:rPr>
              <a:t>Tourism Sector</a:t>
            </a:r>
            <a:endParaRPr lang="en-US" sz="3200" dirty="0">
              <a:latin typeface="Phetsarath OT" panose="02000500000000000000" pitchFamily="2" charset="0"/>
              <a:cs typeface="Phetsarath OT" panose="02000500000000000000" pitchFamily="2" charset="0"/>
            </a:endParaRPr>
          </a:p>
        </p:txBody>
      </p:sp>
      <p:sp>
        <p:nvSpPr>
          <p:cNvPr id="6" name="Content Placeholder 5"/>
          <p:cNvSpPr>
            <a:spLocks noGrp="1"/>
          </p:cNvSpPr>
          <p:nvPr>
            <p:ph sz="half" idx="1"/>
          </p:nvPr>
        </p:nvSpPr>
        <p:spPr/>
        <p:txBody>
          <a:bodyPr/>
          <a:lstStyle/>
          <a:p>
            <a:pPr lvl="0"/>
            <a:r>
              <a:rPr lang="en-US" sz="1600" u="sng" dirty="0" err="1" smtClean="0">
                <a:solidFill>
                  <a:srgbClr val="C00000"/>
                </a:solidFill>
                <a:latin typeface="Phetsarath OT" panose="02000500000000020004" pitchFamily="2" charset="0"/>
                <a:cs typeface="Phetsarath OT" panose="02000500000000020004" pitchFamily="2" charset="0"/>
              </a:rPr>
              <a:t>ຄວາມເສຍຫາຍ</a:t>
            </a:r>
            <a:endParaRPr lang="en-US" sz="1600" u="sng" dirty="0" smtClean="0">
              <a:solidFill>
                <a:srgbClr val="C00000"/>
              </a:solidFill>
              <a:latin typeface="Phetsarath OT" panose="02000500000000020004" pitchFamily="2" charset="0"/>
              <a:cs typeface="Phetsarath OT" panose="02000500000000020004" pitchFamily="2" charset="0"/>
            </a:endParaRPr>
          </a:p>
          <a:p>
            <a:pPr lvl="0"/>
            <a:r>
              <a:rPr lang="en-US" sz="1600" dirty="0" err="1" smtClean="0">
                <a:latin typeface="Phetsarath OT" panose="02000500000000020004" pitchFamily="2" charset="0"/>
                <a:cs typeface="Phetsarath OT" panose="02000500000000020004" pitchFamily="2" charset="0"/>
              </a:rPr>
              <a:t>ໂຄງ</a:t>
            </a:r>
            <a:r>
              <a:rPr lang="en-US" sz="1600" dirty="0" err="1">
                <a:latin typeface="Phetsarath OT" panose="02000500000000020004" pitchFamily="2" charset="0"/>
                <a:cs typeface="Phetsarath OT" panose="02000500000000020004" pitchFamily="2" charset="0"/>
              </a:rPr>
              <a:t>ສ້າງທາງກາຍຍະພາບທີ່ຖືກທຳລາຍທັງໝົດ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ຖືກເສຍຫາຍບາງສ່ວນທີ່ກ່ຽວຂ້ອງເຖິງໂຮງແຮມ</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ຣີສອດ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ເຮືອນພັກລວມທັງສະຖານທີ່ອຳນວຍຄວາມສະດວກຕ່າງໆເຊັ່ນວ່າ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ຮ້ານອາຫານ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ສະລອຍນ້ຳ</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ຮ້ານສະປາ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ສະຖານທີ່ອຳນວຍຄວາມສະດວກອື່ນ</a:t>
            </a:r>
            <a:r>
              <a:rPr lang="en-US" sz="1600" dirty="0">
                <a:latin typeface="Phetsarath OT" panose="02000500000000020004" pitchFamily="2" charset="0"/>
                <a:cs typeface="Phetsarath OT" panose="02000500000000020004" pitchFamily="2" charset="0"/>
              </a:rPr>
              <a:t>ໆ.</a:t>
            </a:r>
          </a:p>
          <a:p>
            <a:pPr lvl="0"/>
            <a:r>
              <a:rPr lang="en-US" sz="1600" dirty="0" err="1">
                <a:latin typeface="Phetsarath OT" panose="02000500000000020004" pitchFamily="2" charset="0"/>
                <a:cs typeface="Phetsarath OT" panose="02000500000000020004" pitchFamily="2" charset="0"/>
              </a:rPr>
              <a:t>ສະຖານທີ່ທ່ອງທ່ຽວທາງວັດທະນະທຳເຊັ່ນວ່າ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ວັດວາອາຮາມຕ່າງໆທີ່ນັກທ່ອງທ່ຽວເຂົ້າມາທ່ຽວຊົມ</a:t>
            </a:r>
            <a:r>
              <a:rPr lang="en-US" sz="1600" dirty="0">
                <a:latin typeface="Phetsarath OT" panose="02000500000000020004" pitchFamily="2" charset="0"/>
                <a:cs typeface="Phetsarath OT" panose="02000500000000020004" pitchFamily="2" charset="0"/>
              </a:rPr>
              <a:t>.</a:t>
            </a:r>
          </a:p>
          <a:p>
            <a:pPr lvl="0"/>
            <a:r>
              <a:rPr lang="en-US" sz="1600" dirty="0" err="1">
                <a:latin typeface="Phetsarath OT" panose="02000500000000020004" pitchFamily="2" charset="0"/>
                <a:cs typeface="Phetsarath OT" panose="02000500000000020004" pitchFamily="2" charset="0"/>
              </a:rPr>
              <a:t>ການກໍ່ໂຕຂອງທຳມະຊາດທີ່ດືງດູດຄວາມສົນໃຈຂອງນັກທ່ອງທ່ຽວເຊັ່ນວ່າ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ຖ້ຳໃຕ້ນ້ຳ</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ສາຍນ້ຳພາຍໃນຖ້ຳ</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ພູເຂົາທີ່ເປັນບ່ອນສຳລັບການປິນໜ້າຜາ</a:t>
            </a:r>
            <a:r>
              <a:rPr lang="en-US" sz="1600" dirty="0">
                <a:latin typeface="Phetsarath OT" panose="02000500000000020004" pitchFamily="2" charset="0"/>
                <a:cs typeface="Phetsarath OT" panose="02000500000000020004" pitchFamily="2" charset="0"/>
              </a:rPr>
              <a:t>.</a:t>
            </a:r>
          </a:p>
          <a:p>
            <a:pPr lvl="0"/>
            <a:r>
              <a:rPr lang="en-US" sz="1600" dirty="0" err="1">
                <a:latin typeface="Phetsarath OT" panose="02000500000000020004" pitchFamily="2" charset="0"/>
                <a:cs typeface="Phetsarath OT" panose="02000500000000020004" pitchFamily="2" charset="0"/>
              </a:rPr>
              <a:t>ວັດສະດຸຂອງໂຄງສ້າງທີ່ຖືກທຳລາຍທັງໝົດ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ຖືກເສຍຫາຍບາງສ່ວນເຊັ່ນວ່າ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ບັນໃດເລື່ອນ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ເຄື່ອງປັ່ນໄຟ</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ຟ້າ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ຄອມພິວເຕີ</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ອຸປະກອນຕົກແຕ່ງ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ອຸປະກອນຕ່າງ</a:t>
            </a:r>
            <a:r>
              <a:rPr lang="en-US" sz="1600" dirty="0">
                <a:latin typeface="Phetsarath OT" panose="02000500000000020004" pitchFamily="2" charset="0"/>
                <a:cs typeface="Phetsarath OT" panose="02000500000000020004" pitchFamily="2" charset="0"/>
              </a:rPr>
              <a:t>ໆ.</a:t>
            </a:r>
          </a:p>
        </p:txBody>
      </p:sp>
      <p:sp>
        <p:nvSpPr>
          <p:cNvPr id="7" name="Content Placeholder 6"/>
          <p:cNvSpPr>
            <a:spLocks noGrp="1"/>
          </p:cNvSpPr>
          <p:nvPr>
            <p:ph sz="half" idx="2"/>
          </p:nvPr>
        </p:nvSpPr>
        <p:spPr/>
        <p:txBody>
          <a:bodyPr/>
          <a:lstStyle/>
          <a:p>
            <a:r>
              <a:rPr lang="en-US" altLang="en-US" sz="1200" b="1" u="sng" dirty="0">
                <a:solidFill>
                  <a:srgbClr val="FF0000"/>
                </a:solidFill>
                <a:latin typeface="Lucida Sans Unicode" pitchFamily="34" charset="0"/>
                <a:cs typeface="Lucida Sans Unicode" pitchFamily="34" charset="0"/>
              </a:rPr>
              <a:t>Damages</a:t>
            </a:r>
          </a:p>
          <a:p>
            <a:pPr lvl="1"/>
            <a:endParaRPr lang="en-US" altLang="en-US" sz="200" b="1" dirty="0">
              <a:latin typeface="Lucida Sans Unicode" pitchFamily="34" charset="0"/>
              <a:cs typeface="Lucida Sans Unicode" pitchFamily="34" charset="0"/>
            </a:endParaRPr>
          </a:p>
          <a:p>
            <a:r>
              <a:rPr lang="en-US" altLang="en-US" sz="1400" dirty="0"/>
              <a:t>Total or partial destruction of physical structures related to all types of hotels, resorts, lodging houses including the facilities in the premises like restaurants, swimming pools, spas and other amenities</a:t>
            </a:r>
            <a:r>
              <a:rPr lang="en-US" altLang="en-US" sz="1400" dirty="0" smtClean="0"/>
              <a:t>.</a:t>
            </a:r>
            <a:endParaRPr lang="en-US" altLang="en-US" sz="1400" dirty="0"/>
          </a:p>
          <a:p>
            <a:r>
              <a:rPr lang="en-US" altLang="en-US" sz="1400" dirty="0"/>
              <a:t>Cultural sites and structures like temples visited by tourists.  </a:t>
            </a:r>
          </a:p>
          <a:p>
            <a:r>
              <a:rPr lang="en-US" altLang="en-US" sz="1400" dirty="0"/>
              <a:t>Natural formations which are tourist attractions like underwater caves, river under a cave, mountains for rock climbing, etc</a:t>
            </a:r>
            <a:r>
              <a:rPr lang="en-US" altLang="en-US" sz="1400" dirty="0" smtClean="0"/>
              <a:t>.</a:t>
            </a:r>
            <a:endParaRPr lang="en-US" altLang="en-US" sz="1400" dirty="0"/>
          </a:p>
          <a:p>
            <a:r>
              <a:rPr lang="en-US" altLang="en-US" sz="1400" dirty="0"/>
              <a:t>Total or partial destruction of the contents of the structures such as elevators, power generators, computers, furniture, and other supplies.</a:t>
            </a:r>
          </a:p>
          <a:p>
            <a:endParaRPr lang="en-US" altLang="en-US" sz="1200" b="1" dirty="0">
              <a:latin typeface="Lucida Sans Unicode" pitchFamily="34" charset="0"/>
              <a:cs typeface="Lucida Sans Unicode" pitchFamily="34" charset="0"/>
            </a:endParaRPr>
          </a:p>
          <a:p>
            <a:pPr marL="0" indent="0">
              <a:buNone/>
            </a:pPr>
            <a:endParaRPr lang="en-US" sz="1200" dirty="0"/>
          </a:p>
        </p:txBody>
      </p:sp>
    </p:spTree>
  </p:cSld>
  <p:clrMapOvr>
    <a:masterClrMapping/>
  </p:clrMapOvr>
  <p:transition spd="med">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latin typeface="Phetsarath OT" panose="02000500000000000000" pitchFamily="2" charset="0"/>
                <a:cs typeface="Phetsarath OT" panose="02000500000000000000" pitchFamily="2" charset="0"/>
              </a:rPr>
              <a:t>ຂະແໜງທ່ອງທ່ຽວ</a:t>
            </a:r>
            <a:r>
              <a:rPr lang="en-US" b="1" dirty="0">
                <a:latin typeface="Phetsarath OT" panose="02000500000000000000" pitchFamily="2" charset="0"/>
                <a:cs typeface="Phetsarath OT" panose="02000500000000000000" pitchFamily="2" charset="0"/>
              </a:rPr>
              <a:t/>
            </a:r>
            <a:br>
              <a:rPr lang="en-US" b="1" dirty="0">
                <a:latin typeface="Phetsarath OT" panose="02000500000000000000" pitchFamily="2" charset="0"/>
                <a:cs typeface="Phetsarath OT" panose="02000500000000000000" pitchFamily="2" charset="0"/>
              </a:rPr>
            </a:br>
            <a:r>
              <a:rPr lang="en-US" b="1" dirty="0">
                <a:latin typeface="Phetsarath OT" panose="02000500000000000000" pitchFamily="2" charset="0"/>
                <a:cs typeface="Phetsarath OT" panose="02000500000000000000" pitchFamily="2" charset="0"/>
              </a:rPr>
              <a:t>Tourism </a:t>
            </a:r>
            <a:r>
              <a:rPr lang="en-US" b="1" dirty="0" smtClean="0">
                <a:latin typeface="Phetsarath OT" panose="02000500000000000000" pitchFamily="2" charset="0"/>
                <a:cs typeface="Phetsarath OT" panose="02000500000000000000" pitchFamily="2" charset="0"/>
              </a:rPr>
              <a:t>Sector</a:t>
            </a:r>
            <a:endParaRPr lang="en-US" dirty="0">
              <a:latin typeface="Phetsarath OT" panose="02000500000000000000" pitchFamily="2" charset="0"/>
              <a:cs typeface="Phetsarath OT" panose="02000500000000000000" pitchFamily="2" charset="0"/>
            </a:endParaRPr>
          </a:p>
        </p:txBody>
      </p:sp>
      <p:sp>
        <p:nvSpPr>
          <p:cNvPr id="3" name="Content Placeholder 2"/>
          <p:cNvSpPr>
            <a:spLocks noGrp="1"/>
          </p:cNvSpPr>
          <p:nvPr>
            <p:ph sz="half" idx="1"/>
          </p:nvPr>
        </p:nvSpPr>
        <p:spPr/>
        <p:txBody>
          <a:bodyPr/>
          <a:lstStyle/>
          <a:p>
            <a:r>
              <a:rPr lang="en-US" sz="1600" b="1" dirty="0" err="1" smtClean="0">
                <a:solidFill>
                  <a:srgbClr val="C00000"/>
                </a:solidFill>
                <a:latin typeface="Phetsarath OT" panose="02000500000000020004" pitchFamily="2" charset="0"/>
                <a:cs typeface="Phetsarath OT" panose="02000500000000020004" pitchFamily="2" charset="0"/>
              </a:rPr>
              <a:t>ການສູນເສຍ</a:t>
            </a:r>
            <a:endParaRPr lang="en-US" sz="1600" b="1" dirty="0" smtClean="0">
              <a:solidFill>
                <a:srgbClr val="C00000"/>
              </a:solidFill>
              <a:latin typeface="Phetsarath OT" panose="02000500000000020004" pitchFamily="2" charset="0"/>
              <a:cs typeface="Phetsarath OT" panose="02000500000000020004" pitchFamily="2" charset="0"/>
            </a:endParaRPr>
          </a:p>
          <a:p>
            <a:pPr lvl="0"/>
            <a:r>
              <a:rPr lang="en-US" sz="1600" dirty="0" err="1">
                <a:latin typeface="Phetsarath OT" panose="02000500000000020004" pitchFamily="2" charset="0"/>
                <a:cs typeface="Phetsarath OT" panose="02000500000000020004" pitchFamily="2" charset="0"/>
              </a:rPr>
              <a:t>ລາຍໄດ້ທີ່ຄາດຄະເນຈາກນັກທ່ອງທ່ຽວ</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ແຫຼ່ງລາຍຮັບອື່ນໆເຊີ່ງຈະໃຊ້ເວລາຈົນກ່ວາສິ່ງອຳນວຍຄວາມ</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ສະດວກດ້ານການທ່ອງທ່ຽວຈະໄດ້ຮັບການສ້ອມແປງ</a:t>
            </a:r>
            <a:r>
              <a:rPr lang="en-US" sz="1600" dirty="0">
                <a:latin typeface="Phetsarath OT" panose="02000500000000020004" pitchFamily="2" charset="0"/>
                <a:cs typeface="Phetsarath OT" panose="02000500000000020004" pitchFamily="2" charset="0"/>
              </a:rPr>
              <a:t>.</a:t>
            </a:r>
          </a:p>
          <a:p>
            <a:pPr lvl="0"/>
            <a:r>
              <a:rPr lang="en-US" sz="1600" dirty="0">
                <a:latin typeface="Phetsarath OT" panose="02000500000000020004" pitchFamily="2" charset="0"/>
                <a:cs typeface="Phetsarath OT" panose="02000500000000020004" pitchFamily="2" charset="0"/>
              </a:rPr>
              <a:t>ຄ່າໃຊ້ຈ່າຍໃນການດຳເນີນງານມີຄວາມເປັນໄດ້ທີ່ຈະເພີ່ມສູງຂື້ນຫຼັງໄພພິບັດ, </a:t>
            </a:r>
            <a:r>
              <a:rPr lang="en-US" sz="1600" dirty="0" err="1">
                <a:latin typeface="Phetsarath OT" panose="02000500000000020004" pitchFamily="2" charset="0"/>
                <a:cs typeface="Phetsarath OT" panose="02000500000000020004" pitchFamily="2" charset="0"/>
              </a:rPr>
              <a:t>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ຄ່າກະແສໄຟຟ້າ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ທີ່ມາຈາກແຫຼ່ງອື່ນໆອາດເພີ່ມສູງຂື້ນ</a:t>
            </a:r>
            <a:r>
              <a:rPr lang="en-US" sz="1600" dirty="0">
                <a:latin typeface="Phetsarath OT" panose="02000500000000020004" pitchFamily="2" charset="0"/>
                <a:cs typeface="Phetsarath OT" panose="02000500000000020004" pitchFamily="2" charset="0"/>
              </a:rPr>
              <a:t>,​</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ການຊື້ວັດຖຸດີບຈາກແຫຼ່ງອື່ນ</a:t>
            </a:r>
            <a:r>
              <a:rPr lang="en-US" sz="1600" dirty="0">
                <a:latin typeface="Phetsarath OT" panose="02000500000000020004" pitchFamily="2" charset="0"/>
                <a:cs typeface="Phetsarath OT" panose="02000500000000020004" pitchFamily="2" charset="0"/>
              </a:rPr>
              <a:t>ໆ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ການເຊົ່າສະຖານທີ່ພັກພາອາ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ໄສຊົ່ວຄາວໃນຂະນະທີ່ກຳລັງມີການສ້ອມແປງ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ປຸກສ້າງຄືນໃໝ</a:t>
            </a:r>
            <a:r>
              <a:rPr lang="en-US" sz="1600" dirty="0">
                <a:latin typeface="Phetsarath OT" panose="02000500000000020004" pitchFamily="2" charset="0"/>
                <a:cs typeface="Phetsarath OT" panose="02000500000000020004" pitchFamily="2" charset="0"/>
              </a:rPr>
              <a:t>່.</a:t>
            </a:r>
          </a:p>
          <a:p>
            <a:pPr lvl="0"/>
            <a:r>
              <a:rPr lang="en-US" sz="1600" dirty="0" err="1">
                <a:latin typeface="Phetsarath OT" panose="02000500000000020004" pitchFamily="2" charset="0"/>
                <a:cs typeface="Phetsarath OT" panose="02000500000000020004" pitchFamily="2" charset="0"/>
              </a:rPr>
              <a:t>ຄ່າໃຊ້ຈ່າຍໃນການມ້າງເພທຳລາຍ</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ການອະນາໄມສີ່ງເສດເຫຼືອ</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ອື່ນ</a:t>
            </a:r>
            <a:r>
              <a:rPr lang="en-US" sz="1600" dirty="0">
                <a:latin typeface="Phetsarath OT" panose="02000500000000020004" pitchFamily="2" charset="0"/>
                <a:cs typeface="Phetsarath OT" panose="02000500000000020004" pitchFamily="2" charset="0"/>
              </a:rPr>
              <a:t>ໆ.</a:t>
            </a:r>
          </a:p>
          <a:p>
            <a:pPr lvl="0"/>
            <a:r>
              <a:rPr lang="en-US" sz="1600" dirty="0" err="1">
                <a:latin typeface="Phetsarath OT" panose="02000500000000020004" pitchFamily="2" charset="0"/>
                <a:cs typeface="Phetsarath OT" panose="02000500000000020004" pitchFamily="2" charset="0"/>
              </a:rPr>
              <a:t>ຄ່າໃຊ້ຈ່າຍເພີ່ມເຕີມຈາກການສົ່ງເສີມການທ່ອງທ່ຽວພາຍຫຼັງໄພພິບັດ</a:t>
            </a:r>
            <a:r>
              <a:rPr lang="en-US" sz="1600" dirty="0">
                <a:latin typeface="Phetsarath OT" panose="02000500000000020004" pitchFamily="2" charset="0"/>
                <a:cs typeface="Phetsarath OT" panose="02000500000000020004" pitchFamily="2" charset="0"/>
              </a:rPr>
              <a:t>.</a:t>
            </a:r>
          </a:p>
          <a:p>
            <a:endParaRPr lang="en-US" sz="1600" dirty="0">
              <a:solidFill>
                <a:schemeClr val="accent2"/>
              </a:solidFill>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p:txBody>
          <a:bodyPr/>
          <a:lstStyle/>
          <a:p>
            <a:r>
              <a:rPr lang="en-US" altLang="en-US" sz="1600" b="1" u="sng" dirty="0" smtClean="0">
                <a:solidFill>
                  <a:srgbClr val="FF0000"/>
                </a:solidFill>
                <a:latin typeface="Lucida Sans Unicode" pitchFamily="34" charset="0"/>
                <a:cs typeface="Lucida Sans Unicode" pitchFamily="34" charset="0"/>
              </a:rPr>
              <a:t>Losses</a:t>
            </a:r>
            <a:endParaRPr lang="en-US" altLang="en-US" sz="1600" b="1" dirty="0">
              <a:latin typeface="Lucida Sans Unicode" pitchFamily="34" charset="0"/>
              <a:cs typeface="Lucida Sans Unicode" pitchFamily="34" charset="0"/>
            </a:endParaRPr>
          </a:p>
          <a:p>
            <a:r>
              <a:rPr lang="en-US" altLang="en-US" sz="1400" dirty="0"/>
              <a:t>Foregone income</a:t>
            </a:r>
            <a:r>
              <a:rPr lang="en-US" altLang="en-US" sz="1400" i="1" dirty="0"/>
              <a:t> </a:t>
            </a:r>
            <a:r>
              <a:rPr lang="en-US" altLang="en-US" sz="1400" dirty="0"/>
              <a:t>from tourists and other related sources of income which will last until the tourism facilities are repaired. </a:t>
            </a:r>
          </a:p>
          <a:p>
            <a:r>
              <a:rPr lang="en-US" altLang="en-US" sz="1400" dirty="0"/>
              <a:t>Higher cost of operation that may arise after the disaster, such as payment of higher rates of electricity from alternative sources, or acquiring raw materials from alternative sources or renting temporary premises while repairing or rebuilding the original premises</a:t>
            </a:r>
            <a:r>
              <a:rPr lang="en-US" altLang="en-US" sz="1400" dirty="0" smtClean="0"/>
              <a:t>.</a:t>
            </a:r>
            <a:endParaRPr lang="en-US" altLang="en-US" sz="1400" dirty="0"/>
          </a:p>
          <a:p>
            <a:r>
              <a:rPr lang="en-US" altLang="en-US" sz="1400" dirty="0"/>
              <a:t>Costs involved for the demolition or removal of debris, etc</a:t>
            </a:r>
            <a:r>
              <a:rPr lang="en-US" altLang="en-US" sz="1400" dirty="0" smtClean="0"/>
              <a:t>.</a:t>
            </a:r>
            <a:endParaRPr lang="en-US" altLang="en-US" sz="1400" dirty="0"/>
          </a:p>
          <a:p>
            <a:r>
              <a:rPr lang="en-US" altLang="en-US" sz="1400" dirty="0"/>
              <a:t>Additional cost of tourism promotion after the disaster.</a:t>
            </a:r>
          </a:p>
          <a:p>
            <a:endParaRPr lang="en-US" sz="1400" dirty="0"/>
          </a:p>
        </p:txBody>
      </p:sp>
    </p:spTree>
  </p:cSld>
  <p:clrMapOvr>
    <a:masterClrMapping/>
  </p:clrMapOvr>
  <p:transition spd="med">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371600"/>
            <a:ext cx="86868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ຂໍ້ມູນພື້ນຖານຂອງສິ່ງອຳນວຍຄວາມສະດວກດ້ານການທ່ອງທ່ຽວໃນຂັ້ນ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1. Baseline information of tourism facilities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927193997"/>
              </p:ext>
            </p:extLst>
          </p:nvPr>
        </p:nvGraphicFramePr>
        <p:xfrm>
          <a:off x="457200" y="2176332"/>
          <a:ext cx="8229599" cy="3678306"/>
        </p:xfrm>
        <a:graphic>
          <a:graphicData uri="http://schemas.openxmlformats.org/drawingml/2006/table">
            <a:tbl>
              <a:tblPr firstRow="1" firstCol="1" bandRow="1"/>
              <a:tblGrid>
                <a:gridCol w="1970166"/>
                <a:gridCol w="781812"/>
                <a:gridCol w="704454"/>
                <a:gridCol w="938174"/>
                <a:gridCol w="939820"/>
                <a:gridCol w="939820"/>
                <a:gridCol w="1017179"/>
                <a:gridCol w="938174"/>
              </a:tblGrid>
              <a:tr h="198755">
                <a:tc gridSpan="8">
                  <a:txBody>
                    <a:bodyPr/>
                    <a:lstStyle/>
                    <a:p>
                      <a:pPr>
                        <a:lnSpc>
                          <a:spcPct val="107000"/>
                        </a:lnSpc>
                        <a:spcAft>
                          <a:spcPts val="0"/>
                        </a:spcAft>
                      </a:pPr>
                      <a:r>
                        <a:rPr lang="en-PH" sz="1600" dirty="0" err="1">
                          <a:effectLst/>
                          <a:latin typeface="Phetsarath OT" panose="02000500000000020004" pitchFamily="2" charset="0"/>
                          <a:ea typeface="Calibri"/>
                          <a:cs typeface="Phetsarath OT" panose="02000500000000020004" pitchFamily="2" charset="0"/>
                        </a:rPr>
                        <a:t>ຊື່ເມືອງ</a:t>
                      </a:r>
                      <a:r>
                        <a:rPr lang="en-PH" sz="1600" dirty="0">
                          <a:effectLst/>
                          <a:latin typeface="Phetsarath OT" panose="02000500000000020004" pitchFamily="2" charset="0"/>
                          <a:ea typeface="Calibri"/>
                          <a:cs typeface="Phetsarath OT" panose="02000500000000020004" pitchFamily="2" charset="0"/>
                        </a:rPr>
                        <a:t>:</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8755">
                <a:tc rowSpan="4">
                  <a:txBody>
                    <a:bodyPr/>
                    <a:lstStyle/>
                    <a:p>
                      <a:pPr algn="just">
                        <a:lnSpc>
                          <a:spcPct val="107000"/>
                        </a:lnSpc>
                        <a:spcAft>
                          <a:spcPts val="0"/>
                        </a:spcAft>
                      </a:pPr>
                      <a:r>
                        <a:rPr lang="en-PH" sz="1600" dirty="0" err="1">
                          <a:effectLst/>
                          <a:latin typeface="Phetsarath OT" panose="02000500000000020004" pitchFamily="2" charset="0"/>
                          <a:ea typeface="Calibri"/>
                          <a:cs typeface="Phetsarath OT" panose="02000500000000020004" pitchFamily="2" charset="0"/>
                        </a:rPr>
                        <a:t>ປະເພດສະຖານທີ</a:t>
                      </a:r>
                      <a:r>
                        <a:rPr lang="en-PH" sz="1600" dirty="0">
                          <a:effectLst/>
                          <a:latin typeface="Phetsarath OT" panose="02000500000000020004" pitchFamily="2" charset="0"/>
                          <a:ea typeface="Calibri"/>
                          <a:cs typeface="Phetsarath OT" panose="02000500000000020004" pitchFamily="2" charset="0"/>
                        </a:rPr>
                        <a:t>່</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grid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ຈຳນວນເຈົ້າຂອງກຳມະສິດ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hMerge="1">
                  <a:txBody>
                    <a:bodyPr/>
                    <a:lstStyle/>
                    <a:p>
                      <a:endParaRPr lang="en-US"/>
                    </a:p>
                  </a:txBody>
                  <a:tcPr/>
                </a:tc>
                <a:tc gridSpan="5">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ປະເພດໂຄງສ້າງ</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8755">
                <a:tc vMerge="1">
                  <a:txBody>
                    <a:bodyPr/>
                    <a:lstStyle/>
                    <a:p>
                      <a:endParaRPr lang="en-US"/>
                    </a:p>
                  </a:txBody>
                  <a:tcPr/>
                </a:tc>
                <a:tc gridSpan="2" vMerge="1">
                  <a:txBody>
                    <a:bodyPr/>
                    <a:lstStyle/>
                    <a:p>
                      <a:endParaRPr lang="en-US"/>
                    </a:p>
                  </a:txBody>
                  <a:tcPr/>
                </a:tc>
                <a:tc hMerge="1" vMerge="1">
                  <a:txBody>
                    <a:bodyPr/>
                    <a:lstStyle/>
                    <a:p>
                      <a:endParaRPr lang="en-US"/>
                    </a:p>
                  </a:txBody>
                  <a:tcPr/>
                </a:tc>
                <a:tc gridSpan="3">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1 ຫາ 4 ຊັ້ນ</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5 ຊັ້ນ ແລະ ຫຼາຍກ່ວາ</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vMerge="1">
                  <a:txBody>
                    <a:bodyPr/>
                    <a:lstStyle/>
                    <a:p>
                      <a:endParaRPr lang="en-US"/>
                    </a:p>
                  </a:txBody>
                  <a:tcPr/>
                </a:tc>
                <a:tc gridSpan="2" vMerge="1">
                  <a:txBody>
                    <a:bodyPr/>
                    <a:lstStyle/>
                    <a:p>
                      <a:endParaRPr lang="en-US"/>
                    </a:p>
                  </a:txBody>
                  <a:tcPr/>
                </a:tc>
                <a:tc hMerge="1" vMerge="1">
                  <a:txBody>
                    <a:bodyPr/>
                    <a:lstStyle/>
                    <a:p>
                      <a:endParaRPr lang="en-US"/>
                    </a:p>
                  </a:txBody>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ເປັນຄອນ</a:t>
                      </a:r>
                      <a:endParaRPr lang="en-US" sz="2000">
                        <a:effectLst/>
                        <a:latin typeface="Phetsarath OT" panose="02000500000000020004" pitchFamily="2" charset="0"/>
                        <a:ea typeface="Calibri"/>
                        <a:cs typeface="Phetsarath OT" panose="02000500000000020004" pitchFamily="2" charset="0"/>
                      </a:endParaRPr>
                    </a:p>
                    <a:p>
                      <a:pP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ກຼຼິດທັງໝົດ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ຄອນກຼິດ</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ແລະ ໄມ້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ໄມ້ ແລະ ໄມ້ໄຜ່</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ເປັນຄອນ</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ກຼຼິດທັງໝົດ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ຄອນກຼິດ</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ແລະ ໄມ້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ເອກະຊົນ</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ລັດ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0">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ໂຮງແຮມ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PH" sz="1600">
                          <a:effectLst/>
                          <a:latin typeface="Phetsarath OT" panose="02000500000000020004" pitchFamily="2" charset="0"/>
                          <a:cs typeface="Phetsarath OT" panose="02000500000000020004" pitchFamily="2" charset="0"/>
                        </a:rPr>
                        <a:t>ເຮືອນພັກ</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100">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ຣີສອດ/ສະປາ</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100">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ເຮືອນພັກ</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ສີ່ງກໍ່ໂຕຕາມທຳມະຊາດ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ສະຖານທີ່ທາງວັດທະນະທຳ</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highlight>
                            <a:srgbClr val="FFFF00"/>
                          </a:highligh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ອື່ນໆ (ລະບຸລະອຽດ)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ລວມ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PH" sz="16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457200" y="0"/>
            <a:ext cx="8229600" cy="1143000"/>
          </a:xfrm>
        </p:spPr>
        <p:txBody>
          <a:bodyPr/>
          <a:lstStyle/>
          <a:p>
            <a:r>
              <a:rPr lang="en-PH" altLang="en-US" sz="3600" dirty="0" err="1" smtClean="0">
                <a:solidFill>
                  <a:schemeClr val="accent2"/>
                </a:solidFill>
                <a:latin typeface="Phetsarath OT" panose="02000500000000000000" pitchFamily="2" charset="0"/>
                <a:cs typeface="Phetsarath OT" panose="02000500000000000000" pitchFamily="2" charset="0"/>
              </a:rPr>
              <a:t>ຂໍ້ມູນພື້ນຖານ</a:t>
            </a:r>
            <a:r>
              <a:rPr lang="en-PH" altLang="en-US" sz="3600" dirty="0" smtClean="0">
                <a:solidFill>
                  <a:schemeClr val="accent2"/>
                </a:solidFill>
                <a:latin typeface="Phetsarath OT" panose="02000500000000000000" pitchFamily="2" charset="0"/>
                <a:cs typeface="Phetsarath OT" panose="02000500000000000000" pitchFamily="2" charset="0"/>
              </a:rPr>
              <a:t/>
            </a:r>
            <a:br>
              <a:rPr lang="en-PH" altLang="en-US" sz="3600" dirty="0" smtClean="0">
                <a:solidFill>
                  <a:schemeClr val="accent2"/>
                </a:solidFill>
                <a:latin typeface="Phetsarath OT" panose="02000500000000000000" pitchFamily="2" charset="0"/>
                <a:cs typeface="Phetsarath OT" panose="02000500000000000000" pitchFamily="2" charset="0"/>
              </a:rPr>
            </a:br>
            <a:r>
              <a:rPr lang="en-PH" altLang="en-US" sz="3600" dirty="0" smtClean="0">
                <a:solidFill>
                  <a:schemeClr val="accent2"/>
                </a:solidFill>
                <a:latin typeface="Phetsarath OT" panose="02000500000000000000" pitchFamily="2" charset="0"/>
                <a:cs typeface="Phetsarath OT" panose="02000500000000000000" pitchFamily="2" charset="0"/>
              </a:rPr>
              <a:t>Baseline </a:t>
            </a:r>
            <a:r>
              <a:rPr lang="en-PH" altLang="en-US" sz="3600" dirty="0">
                <a:solidFill>
                  <a:schemeClr val="accent2"/>
                </a:solidFill>
                <a:latin typeface="Phetsarath OT" panose="02000500000000000000" pitchFamily="2" charset="0"/>
                <a:cs typeface="Phetsarath OT" panose="02000500000000000000" pitchFamily="2" charset="0"/>
              </a:rPr>
              <a:t>Information </a:t>
            </a:r>
            <a:endParaRPr lang="en-US" sz="36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PH" altLang="en-US" sz="2400" b="1" dirty="0" err="1" smtClean="0">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PH" altLang="en-US" sz="2400" b="1" dirty="0" smtClean="0">
                <a:solidFill>
                  <a:schemeClr val="accent3"/>
                </a:solidFill>
                <a:latin typeface="Phetsarath OT" panose="02000500000000000000" pitchFamily="2" charset="0"/>
                <a:cs typeface="Phetsarath OT" panose="02000500000000000000" pitchFamily="2" charset="0"/>
              </a:rPr>
              <a:t/>
            </a:r>
            <a:br>
              <a:rPr lang="en-PH" altLang="en-US" sz="2400" b="1" dirty="0" smtClean="0">
                <a:solidFill>
                  <a:schemeClr val="accent3"/>
                </a:solidFill>
                <a:latin typeface="Phetsarath OT" panose="02000500000000000000" pitchFamily="2" charset="0"/>
                <a:cs typeface="Phetsarath OT" panose="02000500000000000000" pitchFamily="2" charset="0"/>
              </a:rPr>
            </a:br>
            <a:r>
              <a:rPr lang="en-PH" altLang="en-US" sz="2400" b="1" dirty="0" smtClean="0">
                <a:solidFill>
                  <a:schemeClr val="accent3"/>
                </a:solidFill>
                <a:latin typeface="Phetsarath OT" panose="02000500000000000000" pitchFamily="2" charset="0"/>
                <a:cs typeface="Phetsarath OT" panose="02000500000000000000" pitchFamily="2" charset="0"/>
              </a:rPr>
              <a:t>Damages </a:t>
            </a:r>
            <a:r>
              <a:rPr lang="en-PH" altLang="en-US" sz="2400" b="1" dirty="0">
                <a:solidFill>
                  <a:schemeClr val="accent3"/>
                </a:solidFill>
                <a:latin typeface="Phetsarath OT" panose="02000500000000000000" pitchFamily="2" charset="0"/>
                <a:cs typeface="Phetsarath OT" panose="02000500000000000000" pitchFamily="2" charset="0"/>
              </a:rPr>
              <a:t>and Losses </a:t>
            </a:r>
            <a:endParaRPr lang="en-US" sz="2400" dirty="0">
              <a:solidFill>
                <a:schemeClr val="accent3"/>
              </a:solidFill>
              <a:latin typeface="Phetsarath OT" panose="02000500000000000000" pitchFamily="2" charset="0"/>
              <a:cs typeface="Phetsarath OT" panose="02000500000000000000" pitchFamily="2" charset="0"/>
            </a:endParaRPr>
          </a:p>
        </p:txBody>
      </p:sp>
      <p:sp>
        <p:nvSpPr>
          <p:cNvPr id="3" name="Rectangle 2"/>
          <p:cNvSpPr/>
          <p:nvPr/>
        </p:nvSpPr>
        <p:spPr>
          <a:xfrm>
            <a:off x="0" y="685800"/>
            <a:ext cx="7467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ມູນຄ່າຄວາມເສຍຫາຍ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a:t>
            </a:r>
            <a:r>
              <a:rPr lang="en-US" sz="1400" b="1" dirty="0" err="1" smtClean="0">
                <a:latin typeface="Phetsarath OT" panose="02000500000000000000" pitchFamily="2" charset="0"/>
                <a:cs typeface="Phetsarath OT" panose="02000500000000000000" pitchFamily="2" charset="0"/>
              </a:rPr>
              <a:t>ບໍລິສັດ</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Value of damages and losses of a firm in the tourism sector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863890334"/>
              </p:ext>
            </p:extLst>
          </p:nvPr>
        </p:nvGraphicFramePr>
        <p:xfrm>
          <a:off x="152400" y="1464517"/>
          <a:ext cx="8763000" cy="5134403"/>
        </p:xfrm>
        <a:graphic>
          <a:graphicData uri="http://schemas.openxmlformats.org/drawingml/2006/table">
            <a:tbl>
              <a:tblPr firstRow="1" firstCol="1" bandRow="1"/>
              <a:tblGrid>
                <a:gridCol w="2364796"/>
                <a:gridCol w="821749"/>
                <a:gridCol w="511490"/>
                <a:gridCol w="114417"/>
                <a:gridCol w="1218823"/>
                <a:gridCol w="114417"/>
                <a:gridCol w="1218823"/>
                <a:gridCol w="1128251"/>
                <a:gridCol w="114417"/>
                <a:gridCol w="1155817"/>
              </a:tblGrid>
              <a:tr h="99330">
                <a:tc gridSpan="10">
                  <a:txBody>
                    <a:bodyPr/>
                    <a:lstStyle/>
                    <a:p>
                      <a:pPr>
                        <a:spcAft>
                          <a:spcPts val="0"/>
                        </a:spcAft>
                      </a:pPr>
                      <a:r>
                        <a:rPr lang="en-SG" sz="1200" dirty="0" err="1">
                          <a:effectLst/>
                          <a:latin typeface="Phetsarath OT" panose="02000500000000020004" pitchFamily="2" charset="0"/>
                          <a:cs typeface="Phetsarath OT" panose="02000500000000020004" pitchFamily="2" charset="0"/>
                        </a:rPr>
                        <a:t>ຊື່ເມືອງ</a:t>
                      </a:r>
                      <a:r>
                        <a:rPr lang="en-SG" sz="1200" dirty="0">
                          <a:effectLst/>
                          <a:latin typeface="Phetsarath OT" panose="02000500000000020004" pitchFamily="2" charset="0"/>
                          <a:cs typeface="Phetsarath OT" panose="02000500000000020004" pitchFamily="2" charset="0"/>
                        </a:rPr>
                        <a:t>:</a:t>
                      </a:r>
                      <a:endParaRPr lang="en-US" sz="1200" dirty="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330">
                <a:tc>
                  <a:txBody>
                    <a:bodyPr/>
                    <a:lstStyle/>
                    <a:p>
                      <a:pPr>
                        <a:spcAft>
                          <a:spcPts val="0"/>
                        </a:spcAft>
                      </a:pPr>
                      <a:r>
                        <a:rPr lang="en-SG" sz="1200" dirty="0" err="1">
                          <a:effectLst/>
                          <a:latin typeface="Phetsarath OT" panose="02000500000000020004" pitchFamily="2" charset="0"/>
                          <a:cs typeface="Phetsarath OT" panose="02000500000000020004" pitchFamily="2" charset="0"/>
                        </a:rPr>
                        <a:t>ຊື່ບໍລິສັດ</a:t>
                      </a:r>
                      <a:endParaRPr lang="en-US" sz="1200" dirty="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8660">
                <a:tc>
                  <a:txBody>
                    <a:bodyPr/>
                    <a:lstStyle/>
                    <a:p>
                      <a:pPr>
                        <a:spcAft>
                          <a:spcPts val="0"/>
                        </a:spcAft>
                      </a:pPr>
                      <a:r>
                        <a:rPr lang="en-SG" sz="1200">
                          <a:effectLst/>
                          <a:latin typeface="Phetsarath OT" panose="02000500000000020004" pitchFamily="2" charset="0"/>
                          <a:cs typeface="Phetsarath OT" panose="02000500000000020004" pitchFamily="2" charset="0"/>
                        </a:rPr>
                        <a:t>ປະເພດ</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SG" sz="1200">
                          <a:effectLst/>
                          <a:latin typeface="Phetsarath OT" panose="02000500000000020004" pitchFamily="2" charset="0"/>
                          <a:cs typeface="Phetsarath OT" panose="02000500000000020004" pitchFamily="2" charset="0"/>
                        </a:rPr>
                        <a:t>ໂຮງແຮມ ( ) ເຮືອນພັກ (  ) ຣີສອດ/ສະປາ ( ) ສະຖານທີ່ທາງວັດທະນະທຳ (  ) ສິ່ງກໍ່ໂຕຕາມທຳມະຊາດ ( ) ອື່ນໆ(ລະບຸລະອຽດ)_______</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330">
                <a:tc>
                  <a:txBody>
                    <a:bodyPr/>
                    <a:lstStyle/>
                    <a:p>
                      <a:pPr>
                        <a:spcAft>
                          <a:spcPts val="0"/>
                        </a:spcAft>
                      </a:pPr>
                      <a:r>
                        <a:rPr lang="en-SG" sz="1200">
                          <a:effectLst/>
                          <a:latin typeface="Phetsarath OT" panose="02000500000000020004" pitchFamily="2" charset="0"/>
                          <a:cs typeface="Phetsarath OT" panose="02000500000000020004" pitchFamily="2" charset="0"/>
                        </a:rPr>
                        <a:t>ເຈົ້າຂອງກຳມະສິດ</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SG" sz="1200">
                          <a:effectLst/>
                          <a:latin typeface="Phetsarath OT" panose="02000500000000020004" pitchFamily="2" charset="0"/>
                          <a:cs typeface="Phetsarath OT" panose="02000500000000020004" pitchFamily="2" charset="0"/>
                        </a:rPr>
                        <a:t>ລັດ(   )  ເອກະຊົນ (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330">
                <a:tc gridSpan="10">
                  <a:txBody>
                    <a:bodyPr/>
                    <a:lstStyle/>
                    <a:p>
                      <a:pPr algn="ctr">
                        <a:spcAft>
                          <a:spcPts val="0"/>
                        </a:spcAft>
                      </a:pPr>
                      <a:r>
                        <a:rPr lang="en-SG" sz="1200" b="1">
                          <a:effectLst/>
                          <a:latin typeface="Phetsarath OT" panose="02000500000000020004" pitchFamily="2" charset="0"/>
                          <a:cs typeface="Phetsarath OT" panose="02000500000000020004" pitchFamily="2" charset="0"/>
                        </a:rPr>
                        <a:t>ຄາດຄະເນຄວາມເສຍຫາຍ</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158">
                <a:tc rowSpan="3">
                  <a:txBody>
                    <a:bodyPr/>
                    <a:lstStyle/>
                    <a:p>
                      <a:pPr algn="ctr">
                        <a:spcAft>
                          <a:spcPts val="0"/>
                        </a:spcAft>
                      </a:pPr>
                      <a:r>
                        <a:rPr lang="en-SG" sz="1200">
                          <a:effectLst/>
                          <a:latin typeface="Phetsarath OT" panose="02000500000000020004" pitchFamily="2" charset="0"/>
                          <a:cs typeface="Phetsarath OT" panose="02000500000000020004" pitchFamily="2" charset="0"/>
                        </a:rPr>
                        <a:t>ຄວາມເສຍຫາຍຕໍ່ໂຄງສ້າງ </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ແລະ ຊັບສິນ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SG" sz="1200">
                          <a:effectLst/>
                          <a:latin typeface="Phetsarath OT" panose="02000500000000020004" pitchFamily="2" charset="0"/>
                          <a:cs typeface="Phetsarath OT" panose="02000500000000020004" pitchFamily="2" charset="0"/>
                        </a:rPr>
                        <a:t>ຖືກເສຍຫາຍທັງໝົດ</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SG" sz="1200">
                          <a:effectLst/>
                          <a:latin typeface="Phetsarath OT" panose="02000500000000020004" pitchFamily="2" charset="0"/>
                          <a:cs typeface="Phetsarath OT" panose="02000500000000020004" pitchFamily="2" charset="0"/>
                        </a:rPr>
                        <a:t>ຖືກເສຍຫາຍບາງສ່ວນ</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SG" sz="1200">
                          <a:effectLst/>
                          <a:latin typeface="Phetsarath OT" panose="02000500000000020004" pitchFamily="2" charset="0"/>
                          <a:cs typeface="Phetsarath OT" panose="02000500000000020004" pitchFamily="2" charset="0"/>
                        </a:rPr>
                        <a:t>ລວມຄວາມ</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ເສຍຫາຍ</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(ກີບ)</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gn="ctr">
                        <a:lnSpc>
                          <a:spcPct val="107000"/>
                        </a:lnSpc>
                        <a:spcAft>
                          <a:spcPts val="0"/>
                        </a:spcAft>
                      </a:pPr>
                      <a:r>
                        <a:rPr lang="en-SG" sz="1200">
                          <a:effectLst/>
                          <a:latin typeface="Phetsarath OT" panose="02000500000000020004" pitchFamily="2" charset="0"/>
                          <a:ea typeface="Calibri"/>
                          <a:cs typeface="Phetsarath OT" panose="02000500000000020004" pitchFamily="2" charset="0"/>
                        </a:rPr>
                        <a:t>ເວລາໃນການ</a:t>
                      </a:r>
                      <a:endParaRPr lang="en-US" sz="12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SG" sz="1200">
                          <a:effectLst/>
                          <a:latin typeface="Phetsarath OT" panose="02000500000000020004" pitchFamily="2" charset="0"/>
                          <a:ea typeface="Calibri"/>
                          <a:cs typeface="Phetsarath OT" panose="02000500000000020004" pitchFamily="2" charset="0"/>
                        </a:rPr>
                        <a:t>ຟື້ນຟູ ຫຼື ສ້ອມແປງໂດຍ</a:t>
                      </a:r>
                      <a:endParaRPr lang="en-US" sz="12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SG" sz="1200">
                          <a:effectLst/>
                          <a:latin typeface="Phetsarath OT" panose="02000500000000020004" pitchFamily="2" charset="0"/>
                          <a:ea typeface="Calibri"/>
                          <a:cs typeface="Phetsarath OT" panose="02000500000000020004" pitchFamily="2" charset="0"/>
                        </a:rPr>
                        <a:t>ສະເລ່ຍ</a:t>
                      </a:r>
                      <a:endParaRPr lang="en-US" sz="12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SG" sz="1200">
                          <a:effectLst/>
                          <a:latin typeface="Phetsarath OT" panose="02000500000000020004" pitchFamily="2" charset="0"/>
                          <a:ea typeface="Calibri"/>
                          <a:cs typeface="Phetsarath OT" panose="02000500000000020004" pitchFamily="2" charset="0"/>
                        </a:rPr>
                        <a:t>(ມື້)</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r>
              <a:tr h="746156">
                <a:tc vMerge="1">
                  <a:txBody>
                    <a:bodyPr/>
                    <a:lstStyle/>
                    <a:p>
                      <a:endParaRPr lang="en-US"/>
                    </a:p>
                  </a:txBody>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ຈຳນວນຖືກ ເສຍ</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ຫາຍທັງໝົດ</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ມູນຄ່າທົດແທນ</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ໂດຍສະເລ່ຍ</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(ກີບ)</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ຈຳນວນຖືກ</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ເສຍຫາຍບາງ</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ສ່ວນ</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ມູນຄ່າໃຊ້ຈ່າຍ</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ໃນການສ້ອມ</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ແປງໂດຍສະເລ່ຍ</a:t>
                      </a:r>
                      <a:endParaRPr lang="en-US" sz="1200">
                        <a:effectLst/>
                        <a:latin typeface="Phetsarath OT" panose="02000500000000020004" pitchFamily="2" charset="0"/>
                        <a:cs typeface="Phetsarath OT" panose="02000500000000020004" pitchFamily="2" charset="0"/>
                      </a:endParaRPr>
                    </a:p>
                    <a:p>
                      <a:pPr algn="ctr">
                        <a:spcAft>
                          <a:spcPts val="0"/>
                        </a:spcAft>
                      </a:pPr>
                      <a:r>
                        <a:rPr lang="en-SG" sz="1200">
                          <a:effectLst/>
                          <a:latin typeface="Phetsarath OT" panose="02000500000000020004" pitchFamily="2" charset="0"/>
                          <a:cs typeface="Phetsarath OT" panose="02000500000000020004" pitchFamily="2" charset="0"/>
                        </a:rPr>
                        <a:t>(ກີບ)</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99330">
                <a:tc vMerge="1">
                  <a:txBody>
                    <a:bodyPr/>
                    <a:lstStyle/>
                    <a:p>
                      <a:endParaRPr lang="en-US"/>
                    </a:p>
                  </a:txBody>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ກ</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ຂ</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ຄ</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ງ</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ຈ</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ສ</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99330">
                <a:tc>
                  <a:txBody>
                    <a:bodyPr/>
                    <a:lstStyle/>
                    <a:p>
                      <a:pPr>
                        <a:spcAft>
                          <a:spcPts val="0"/>
                        </a:spcAft>
                      </a:pPr>
                      <a:r>
                        <a:rPr lang="en-SG" sz="1200">
                          <a:effectLst/>
                          <a:latin typeface="Phetsarath OT" panose="02000500000000020004" pitchFamily="2" charset="0"/>
                          <a:cs typeface="Phetsarath OT" panose="02000500000000020004" pitchFamily="2" charset="0"/>
                        </a:rPr>
                        <a:t>ກ. ໂຄງສ້າງ</a:t>
                      </a:r>
                      <a:endParaRPr lang="en-US" sz="12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99330">
                <a:tc>
                  <a:txBody>
                    <a:bodyPr/>
                    <a:lstStyle/>
                    <a:p>
                      <a:pPr>
                        <a:spcAft>
                          <a:spcPts val="0"/>
                        </a:spcAft>
                      </a:pPr>
                      <a:r>
                        <a:rPr lang="en-SG" sz="1200">
                          <a:effectLst/>
                          <a:latin typeface="Phetsarath OT" panose="02000500000000020004" pitchFamily="2" charset="0"/>
                          <a:cs typeface="Phetsarath OT" panose="02000500000000020004" pitchFamily="2" charset="0"/>
                        </a:rPr>
                        <a:t>ຂ. ອຸປະກອນ</a:t>
                      </a:r>
                      <a:endParaRPr lang="en-US" sz="12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99330">
                <a:tc>
                  <a:txBody>
                    <a:bodyPr/>
                    <a:lstStyle/>
                    <a:p>
                      <a:pPr>
                        <a:spcAft>
                          <a:spcPts val="0"/>
                        </a:spcAft>
                      </a:pPr>
                      <a:r>
                        <a:rPr lang="en-SG" sz="1200">
                          <a:effectLst/>
                          <a:latin typeface="Phetsarath OT" panose="02000500000000020004" pitchFamily="2" charset="0"/>
                          <a:cs typeface="Phetsarath OT" panose="02000500000000020004" pitchFamily="2" charset="0"/>
                        </a:rPr>
                        <a:t>ຄ. ສາງເກັບມ້ຽນ</a:t>
                      </a:r>
                      <a:endParaRPr lang="en-US" sz="12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99330">
                <a:tc>
                  <a:txBody>
                    <a:bodyPr/>
                    <a:lstStyle/>
                    <a:p>
                      <a:pPr>
                        <a:spcAft>
                          <a:spcPts val="0"/>
                        </a:spcAft>
                      </a:pPr>
                      <a:r>
                        <a:rPr lang="en-SG" sz="1200">
                          <a:effectLst/>
                          <a:latin typeface="Phetsarath OT" panose="02000500000000020004" pitchFamily="2" charset="0"/>
                          <a:cs typeface="Phetsarath OT" panose="02000500000000020004" pitchFamily="2" charset="0"/>
                        </a:rPr>
                        <a:t>ງ. ອື່ນໆ (ລະບຸລະອຽດ)</a:t>
                      </a:r>
                      <a:endParaRPr lang="en-US" sz="1200">
                        <a:effectLst/>
                        <a:latin typeface="Phetsarath OT" panose="02000500000000020004" pitchFamily="2" charset="0"/>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97989">
                <a:tc>
                  <a:txBody>
                    <a:bodyPr/>
                    <a:lstStyle/>
                    <a:p>
                      <a:pPr>
                        <a:lnSpc>
                          <a:spcPct val="107000"/>
                        </a:lnSpc>
                        <a:spcAft>
                          <a:spcPts val="0"/>
                        </a:spcAft>
                      </a:pPr>
                      <a:r>
                        <a:rPr lang="en-SG" sz="1200" b="1">
                          <a:effectLst/>
                          <a:latin typeface="Phetsarath OT" panose="02000500000000020004" pitchFamily="2" charset="0"/>
                          <a:ea typeface="Calibri"/>
                          <a:cs typeface="Phetsarath OT" panose="02000500000000020004" pitchFamily="2" charset="0"/>
                        </a:rPr>
                        <a:t>ລວມ</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N.A</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SG" sz="1200">
                          <a:effectLst/>
                          <a:latin typeface="Phetsarath OT" panose="02000500000000020004" pitchFamily="2" charset="0"/>
                          <a:cs typeface="Phetsarath OT" panose="02000500000000020004" pitchFamily="2" charset="0"/>
                        </a:rPr>
                        <a:t>N.A.</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200">
                          <a:effectLst/>
                          <a:latin typeface="Phetsarath OT" panose="02000500000000020004" pitchFamily="2" charset="0"/>
                          <a:cs typeface="Phetsarath OT" panose="02000500000000020004" pitchFamily="2" charset="0"/>
                        </a:rPr>
                        <a:t>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SG" sz="1200">
                          <a:effectLst/>
                          <a:latin typeface="Phetsarath OT" panose="02000500000000020004" pitchFamily="2" charset="0"/>
                          <a:cs typeface="Phetsarath OT" panose="02000500000000020004" pitchFamily="2" charset="0"/>
                        </a:rPr>
                        <a:t>N.A.</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99330">
                <a:tc gridSpan="10">
                  <a:txBody>
                    <a:bodyPr/>
                    <a:lstStyle/>
                    <a:p>
                      <a:pPr algn="ctr">
                        <a:spcAft>
                          <a:spcPts val="0"/>
                        </a:spcAft>
                      </a:pPr>
                      <a:r>
                        <a:rPr lang="en-SG" sz="1200" b="1">
                          <a:effectLst/>
                          <a:latin typeface="Phetsarath OT" panose="02000500000000020004" pitchFamily="2" charset="0"/>
                          <a:cs typeface="Phetsarath OT" panose="02000500000000020004" pitchFamily="2" charset="0"/>
                        </a:rPr>
                        <a:t>ຄາດຄະເນການສູນເສຍ </a:t>
                      </a:r>
                      <a:endParaRPr lang="en-US" sz="1200">
                        <a:effectLst/>
                        <a:latin typeface="Phetsarath OT" panose="02000500000000020004" pitchFamily="2" charset="0"/>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8786">
                <a:tc gridSpan="3">
                  <a:txBody>
                    <a:bodyPr/>
                    <a:lstStyle/>
                    <a:p>
                      <a:pPr algn="ct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ປະເພດການສູນເສຍ</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ປີເກີດໄພພິ</a:t>
                      </a:r>
                      <a:endParaRPr lang="en-US" sz="1200">
                        <a:effectLst/>
                        <a:latin typeface="Phetsarath OT" panose="02000500000000020004" pitchFamily="2" charset="0"/>
                        <a:ea typeface="Calibri"/>
                        <a:cs typeface="Phetsarath OT" panose="02000500000000020004" pitchFamily="2" charset="0"/>
                      </a:endParaRPr>
                    </a:p>
                    <a:p>
                      <a:pPr algn="ct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ບັດ</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 1ປີຫຼັງໄພພິບັດ</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 2ປີຫຼັງໄພພິ</a:t>
                      </a:r>
                      <a:endParaRPr lang="en-US" sz="1200">
                        <a:effectLst/>
                        <a:latin typeface="Phetsarath OT" panose="02000500000000020004" pitchFamily="2" charset="0"/>
                        <a:ea typeface="Calibri"/>
                        <a:cs typeface="Phetsarath OT" panose="02000500000000020004" pitchFamily="2" charset="0"/>
                      </a:endParaRPr>
                    </a:p>
                    <a:p>
                      <a:pPr algn="ct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ບັດ</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r>
                        <a:rPr lang="en-SG" sz="1200">
                          <a:effectLst/>
                          <a:latin typeface="Phetsarath OT" panose="02000500000000020004" pitchFamily="2" charset="0"/>
                          <a:cs typeface="Phetsarath OT" panose="02000500000000020004" pitchFamily="2" charset="0"/>
                        </a:rPr>
                        <a:t>ລວມ</a:t>
                      </a:r>
                      <a:endParaRPr lang="en-US" sz="1200">
                        <a:effectLst/>
                        <a:latin typeface="Phetsarath OT" panose="02000500000000020004" pitchFamily="2" charset="0"/>
                        <a:cs typeface="Phetsarath OT" panose="02000500000000020004" pitchFamily="2" charset="0"/>
                      </a:endParaRPr>
                    </a:p>
                    <a:p>
                      <a:pPr algn="ctr">
                        <a:lnSpc>
                          <a:spcPct val="107000"/>
                        </a:lnSpc>
                        <a:spcAft>
                          <a:spcPts val="800"/>
                        </a:spcAft>
                      </a:pPr>
                      <a:r>
                        <a:rPr lang="en-SG" sz="1200">
                          <a:effectLst/>
                          <a:latin typeface="Phetsarath OT" panose="02000500000000020004" pitchFamily="2" charset="0"/>
                          <a:ea typeface="Calibri"/>
                          <a:cs typeface="Phetsarath OT" panose="02000500000000020004" pitchFamily="2" charset="0"/>
                        </a:rPr>
                        <a:t>(ກີບ)</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4229">
                <a:tc gridSpan="3">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ກ. ລາຍໄດ້ທີ່ຄາດຄະເນ</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229">
                <a:tc gridSpan="3">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ຂ. ອະນາໄມສິ່ງເສດເຫຼືອ</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229">
                <a:tc gridSpan="3">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ຄ. ຄ່າໃຊ້ຈ່າຍໃນການດຳເນີນງານສູງ</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229">
                <a:tc gridSpan="3">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ງ. ຄ່າໃຊ້ຈ່າຍອື່ນໆທີ່ບໍ່ຄາດຄິດ</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229">
                <a:tc gridSpan="3">
                  <a:txBody>
                    <a:bodyPr/>
                    <a:lstStyle/>
                    <a:p>
                      <a:pPr marL="457200">
                        <a:lnSpc>
                          <a:spcPct val="115000"/>
                        </a:lnSpc>
                        <a:spcAft>
                          <a:spcPts val="0"/>
                        </a:spcAft>
                      </a:pPr>
                      <a:r>
                        <a:rPr lang="en-SG" sz="1200" b="1">
                          <a:effectLst/>
                          <a:latin typeface="Phetsarath OT" panose="02000500000000020004" pitchFamily="2" charset="0"/>
                          <a:ea typeface="Calibri"/>
                          <a:cs typeface="Phetsarath OT" panose="02000500000000020004" pitchFamily="2" charset="0"/>
                        </a:rPr>
                        <a:t>ລວມ</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nSpc>
                          <a:spcPct val="115000"/>
                        </a:lnSpc>
                        <a:spcAft>
                          <a:spcPts val="0"/>
                        </a:spcAft>
                      </a:pPr>
                      <a:r>
                        <a:rPr lang="en-SG" sz="1200">
                          <a:effectLst/>
                          <a:latin typeface="Phetsarath OT" panose="02000500000000020004" pitchFamily="2" charset="0"/>
                          <a:ea typeface="Calibri"/>
                          <a:cs typeface="Phetsarath OT" panose="02000500000000020004" pitchFamily="2" charset="0"/>
                        </a:rPr>
                        <a:t> </a:t>
                      </a:r>
                      <a:endParaRPr lang="en-US" sz="120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nSpc>
                          <a:spcPct val="115000"/>
                        </a:lnSpc>
                        <a:spcAft>
                          <a:spcPts val="0"/>
                        </a:spcAft>
                      </a:pPr>
                      <a:r>
                        <a:rPr lang="en-SG" sz="1200" dirty="0">
                          <a:effectLst/>
                          <a:latin typeface="Phetsarath OT" panose="02000500000000020004" pitchFamily="2" charset="0"/>
                          <a:ea typeface="Calibri"/>
                          <a:cs typeface="Phetsarath OT" panose="02000500000000020004" pitchFamily="2" charset="0"/>
                        </a:rPr>
                        <a:t> </a:t>
                      </a:r>
                      <a:endParaRPr lang="en-US" sz="1200" dirty="0">
                        <a:effectLst/>
                        <a:latin typeface="Phetsarath OT" panose="02000500000000020004" pitchFamily="2" charset="0"/>
                        <a:ea typeface="Calibri"/>
                        <a:cs typeface="Phetsarath OT" panose="02000500000000020004" pitchFamily="2" charset="0"/>
                      </a:endParaRPr>
                    </a:p>
                  </a:txBody>
                  <a:tcPr marL="44698" marR="44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PH" altLang="en-US" sz="2800" b="1"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a:t>
            </a:r>
            <a:r>
              <a:rPr lang="en-PH" altLang="en-US" sz="2800" b="1" dirty="0" smtClean="0">
                <a:solidFill>
                  <a:schemeClr val="accent3"/>
                </a:solidFill>
                <a:latin typeface="Phetsarath OT" panose="02000500000000000000" pitchFamily="2" charset="0"/>
                <a:cs typeface="Phetsarath OT" panose="02000500000000000000" pitchFamily="2" charset="0"/>
              </a:rPr>
              <a:t/>
            </a:r>
            <a:br>
              <a:rPr lang="en-PH" altLang="en-US" sz="2800" b="1" dirty="0" smtClean="0">
                <a:solidFill>
                  <a:schemeClr val="accent3"/>
                </a:solidFill>
                <a:latin typeface="Phetsarath OT" panose="02000500000000000000" pitchFamily="2" charset="0"/>
                <a:cs typeface="Phetsarath OT" panose="02000500000000000000" pitchFamily="2" charset="0"/>
              </a:rPr>
            </a:br>
            <a:r>
              <a:rPr lang="en-PH" altLang="en-US" sz="2800" b="1" dirty="0" smtClean="0">
                <a:solidFill>
                  <a:schemeClr val="accent3"/>
                </a:solidFill>
                <a:latin typeface="Phetsarath OT" panose="02000500000000000000" pitchFamily="2" charset="0"/>
                <a:cs typeface="Phetsarath OT" panose="02000500000000000000" pitchFamily="2" charset="0"/>
              </a:rPr>
              <a:t>Summary </a:t>
            </a:r>
            <a:r>
              <a:rPr lang="en-PH" altLang="en-US" sz="2800" b="1" dirty="0">
                <a:solidFill>
                  <a:schemeClr val="accent3"/>
                </a:solidFill>
                <a:latin typeface="Phetsarath OT" panose="02000500000000000000" pitchFamily="2" charset="0"/>
                <a:cs typeface="Phetsarath OT" panose="02000500000000000000" pitchFamily="2" charset="0"/>
              </a:rPr>
              <a:t>of Damages and Losses </a:t>
            </a:r>
            <a:endParaRPr lang="en-US" sz="2800" dirty="0">
              <a:solidFill>
                <a:schemeClr val="accent3"/>
              </a:solidFill>
              <a:latin typeface="Phetsarath OT" panose="02000500000000000000" pitchFamily="2" charset="0"/>
              <a:cs typeface="Phetsarath OT" panose="02000500000000000000" pitchFamily="2" charset="0"/>
            </a:endParaRPr>
          </a:p>
        </p:txBody>
      </p:sp>
      <p:sp>
        <p:nvSpPr>
          <p:cNvPr id="3" name="Rectangle 2"/>
          <p:cNvSpPr/>
          <p:nvPr/>
        </p:nvSpPr>
        <p:spPr>
          <a:xfrm>
            <a:off x="282388" y="1076980"/>
            <a:ext cx="5204012"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3.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3. Summary of damages and losses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2776106141"/>
              </p:ext>
            </p:extLst>
          </p:nvPr>
        </p:nvGraphicFramePr>
        <p:xfrm>
          <a:off x="228603" y="1767840"/>
          <a:ext cx="8762997" cy="4267200"/>
        </p:xfrm>
        <a:graphic>
          <a:graphicData uri="http://schemas.openxmlformats.org/drawingml/2006/table">
            <a:tbl>
              <a:tblPr firstRow="1" firstCol="1" bandRow="1"/>
              <a:tblGrid>
                <a:gridCol w="2290648"/>
                <a:gridCol w="874547"/>
                <a:gridCol w="783412"/>
                <a:gridCol w="774649"/>
                <a:gridCol w="774649"/>
                <a:gridCol w="900836"/>
                <a:gridCol w="900836"/>
                <a:gridCol w="900836"/>
                <a:gridCol w="562584"/>
              </a:tblGrid>
              <a:tr h="0">
                <a:tc gridSpan="9">
                  <a:txBody>
                    <a:bodyPr/>
                    <a:lstStyle/>
                    <a:p>
                      <a:pPr>
                        <a:spcAft>
                          <a:spcPts val="0"/>
                        </a:spcAft>
                      </a:pPr>
                      <a:r>
                        <a:rPr lang="en-SG" sz="140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SG" sz="1400" dirty="0">
                          <a:solidFill>
                            <a:srgbClr val="000000"/>
                          </a:solidFill>
                          <a:effectLst/>
                          <a:latin typeface="Phetsarath OT" panose="02000500000000020004" pitchFamily="2" charset="0"/>
                          <a:ea typeface="Times New Roman"/>
                          <a:cs typeface="Phetsarath OT" panose="02000500000000020004" pitchFamily="2" charset="0"/>
                        </a:rPr>
                        <a:t>:</a:t>
                      </a:r>
                      <a:endParaRPr lang="en-US" sz="20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ບໍລິສັດທ່ອງທ່ຽວ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ການສູນເສຍທີ່ແກ່ຍາວໃນປີທີ່ເກີດໄພພິບັດ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2">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42875">
                <a:tc vMerge="1">
                  <a:txBody>
                    <a:bodyPr/>
                    <a:lstStyle/>
                    <a:p>
                      <a:endParaRPr lang="en-US"/>
                    </a:p>
                  </a:txBody>
                  <a:tcPr/>
                </a:tc>
                <a:tc>
                  <a:txBody>
                    <a:bodyPr/>
                    <a:lstStyle/>
                    <a:p>
                      <a:pPr algn="ctr">
                        <a:spcAft>
                          <a:spcPts val="0"/>
                        </a:spcAft>
                      </a:pPr>
                      <a:r>
                        <a:rPr lang="en-SG" sz="1400" dirty="0" err="1">
                          <a:solidFill>
                            <a:srgbClr val="000000"/>
                          </a:solidFill>
                          <a:effectLst/>
                          <a:latin typeface="Phetsarath OT" panose="02000500000000020004" pitchFamily="2" charset="0"/>
                          <a:ea typeface="Times New Roman"/>
                          <a:cs typeface="Phetsarath OT" panose="02000500000000020004" pitchFamily="2" charset="0"/>
                        </a:rPr>
                        <a:t>ລັດ</a:t>
                      </a:r>
                      <a:endParaRPr lang="en-US" sz="20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ລັດ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ລັດ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ລັດ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ບໍລິສັດ 1</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ບໍລິສັດ n</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ສະຖານທີ່ທາງວັດທະນະທຳ 1</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ສະຖານທີ່ທາງວັດທະນະທຳ n</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ສິ່ງກໍ່ໂຕຕາມທຳມະຊາດ 1</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ສິ່ງກໍ່ໂຕຕາມທຳມະຊາດ n</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400" b="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0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b="1" dirty="0" err="1">
                <a:latin typeface="Phetsarath OT" panose="02000500000000000000" pitchFamily="2" charset="0"/>
                <a:cs typeface="Phetsarath OT" panose="02000500000000000000" pitchFamily="2" charset="0"/>
              </a:rPr>
              <a:t>ຂະແໜງການສາທາລະນະສຸກ</a:t>
            </a:r>
            <a:r>
              <a:rPr lang="en-US" sz="3600" b="1" dirty="0">
                <a:latin typeface="Phetsarath OT" panose="02000500000000000000" pitchFamily="2" charset="0"/>
                <a:cs typeface="Phetsarath OT" panose="02000500000000000000" pitchFamily="2" charset="0"/>
              </a:rPr>
              <a:t/>
            </a:r>
            <a:br>
              <a:rPr lang="en-US" sz="3600" b="1" dirty="0">
                <a:latin typeface="Phetsarath OT" panose="02000500000000000000" pitchFamily="2" charset="0"/>
                <a:cs typeface="Phetsarath OT" panose="02000500000000000000" pitchFamily="2" charset="0"/>
              </a:rPr>
            </a:br>
            <a:r>
              <a:rPr lang="en-US" sz="3600" b="1" dirty="0">
                <a:latin typeface="Phetsarath OT" panose="02000500000000000000" pitchFamily="2" charset="0"/>
                <a:cs typeface="Phetsarath OT" panose="02000500000000000000" pitchFamily="2" charset="0"/>
              </a:rPr>
              <a:t>Health Sector</a:t>
            </a:r>
            <a:endParaRPr lang="en-US" sz="3600" dirty="0"/>
          </a:p>
        </p:txBody>
      </p:sp>
      <p:sp>
        <p:nvSpPr>
          <p:cNvPr id="3" name="Content Placeholder 2"/>
          <p:cNvSpPr>
            <a:spLocks noGrp="1"/>
          </p:cNvSpPr>
          <p:nvPr>
            <p:ph sz="half" idx="1"/>
          </p:nvPr>
        </p:nvSpPr>
        <p:spPr>
          <a:xfrm>
            <a:off x="457200" y="1600202"/>
            <a:ext cx="5257800" cy="5029198"/>
          </a:xfrm>
        </p:spPr>
        <p:txBody>
          <a:bodyPr/>
          <a:lstStyle/>
          <a:p>
            <a:r>
              <a:rPr lang="en-US" altLang="en-US" b="1" dirty="0" err="1" smtClean="0">
                <a:solidFill>
                  <a:srgbClr val="C00000"/>
                </a:solidFill>
                <a:latin typeface="Phetsarath OT" panose="02000500000000000000" pitchFamily="2" charset="0"/>
                <a:cs typeface="Phetsarath OT" panose="02000500000000000000" pitchFamily="2" charset="0"/>
              </a:rPr>
              <a:t>ການສູນເສຍ</a:t>
            </a:r>
            <a:endParaRPr lang="en-US" altLang="en-US" b="1" dirty="0" smtClean="0">
              <a:solidFill>
                <a:srgbClr val="C00000"/>
              </a:solidFill>
              <a:latin typeface="Phetsarath OT" panose="02000500000000000000" pitchFamily="2" charset="0"/>
              <a:cs typeface="Phetsarath OT" panose="02000500000000000000" pitchFamily="2" charset="0"/>
            </a:endParaRPr>
          </a:p>
          <a:p>
            <a:r>
              <a:rPr lang="en-US" altLang="en-US" sz="2000" dirty="0" err="1" smtClean="0">
                <a:latin typeface="Phetsarath OT" panose="02000500000000000000" pitchFamily="2" charset="0"/>
                <a:cs typeface="Phetsarath OT" panose="02000500000000000000" pitchFamily="2" charset="0"/>
              </a:rPr>
              <a:t>ຄ່າໃຊ້ຈ່າຍໃນການຕິດຕັ້ງ</a:t>
            </a:r>
            <a:r>
              <a:rPr lang="en-US" altLang="en-US" sz="2000" dirty="0" smtClean="0">
                <a:latin typeface="Phetsarath OT" panose="02000500000000000000" pitchFamily="2" charset="0"/>
                <a:cs typeface="Phetsarath OT" panose="02000500000000000000" pitchFamily="2" charset="0"/>
              </a:rPr>
              <a:t> </a:t>
            </a:r>
            <a:r>
              <a:rPr lang="en-US" altLang="en-US" sz="2000" dirty="0" err="1" smtClean="0">
                <a:latin typeface="Phetsarath OT" panose="02000500000000000000" pitchFamily="2" charset="0"/>
                <a:cs typeface="Phetsarath OT" panose="02000500000000000000" pitchFamily="2" charset="0"/>
              </a:rPr>
              <a:t>ແລະ</a:t>
            </a:r>
            <a:r>
              <a:rPr lang="en-US" altLang="en-US" sz="2000" dirty="0" smtClean="0">
                <a:latin typeface="Phetsarath OT" panose="02000500000000000000" pitchFamily="2" charset="0"/>
                <a:cs typeface="Phetsarath OT" panose="02000500000000000000" pitchFamily="2" charset="0"/>
              </a:rPr>
              <a:t> ດຳເນີນງານຊົ່ວຄາວຂອງສິ່ງອຳນວຍຄວາມສະດວກໃນການຮັກສາສຸຂະພາບລວມທັງຄ່ານ້ຳ, </a:t>
            </a:r>
            <a:r>
              <a:rPr lang="en-US" altLang="en-US" sz="2000" dirty="0" err="1" smtClean="0">
                <a:latin typeface="Phetsarath OT" panose="02000500000000000000" pitchFamily="2" charset="0"/>
                <a:cs typeface="Phetsarath OT" panose="02000500000000000000" pitchFamily="2" charset="0"/>
              </a:rPr>
              <a:t>ຫ້ອງນ້ຳ</a:t>
            </a:r>
            <a:r>
              <a:rPr lang="en-US" altLang="en-US" sz="2000" dirty="0" smtClean="0">
                <a:latin typeface="Phetsarath OT" panose="02000500000000000000" pitchFamily="2" charset="0"/>
                <a:cs typeface="Phetsarath OT" panose="02000500000000000000" pitchFamily="2" charset="0"/>
              </a:rPr>
              <a:t>, </a:t>
            </a:r>
            <a:r>
              <a:rPr lang="en-US" altLang="en-US" sz="2000" dirty="0" err="1" smtClean="0">
                <a:latin typeface="Phetsarath OT" panose="02000500000000000000" pitchFamily="2" charset="0"/>
                <a:cs typeface="Phetsarath OT" panose="02000500000000000000" pitchFamily="2" charset="0"/>
              </a:rPr>
              <a:t>ໄຟຟ້າ</a:t>
            </a:r>
            <a:r>
              <a:rPr lang="en-US" altLang="en-US" sz="2000" dirty="0" err="1" smtClean="0">
                <a:latin typeface="Phetsarath OT" panose="02000500000000000000" pitchFamily="2" charset="0"/>
                <a:cs typeface="Phetsarath OT" panose="02000500000000000000" pitchFamily="2" charset="0"/>
              </a:rPr>
              <a:t>,ອື່ນ</a:t>
            </a:r>
            <a:r>
              <a:rPr lang="en-US" altLang="en-US" sz="2000" dirty="0" smtClean="0">
                <a:latin typeface="Phetsarath OT" panose="02000500000000000000" pitchFamily="2" charset="0"/>
                <a:cs typeface="Phetsarath OT" panose="02000500000000000000" pitchFamily="2" charset="0"/>
              </a:rPr>
              <a:t>ໆ.</a:t>
            </a:r>
          </a:p>
          <a:p>
            <a:endParaRPr lang="en-US" altLang="en-US" sz="800" dirty="0" smtClean="0">
              <a:latin typeface="Phetsarath OT" panose="02000500000000000000" pitchFamily="2" charset="0"/>
              <a:cs typeface="Phetsarath OT" panose="02000500000000000000" pitchFamily="2" charset="0"/>
            </a:endParaRPr>
          </a:p>
          <a:p>
            <a:r>
              <a:rPr lang="en-US" altLang="en-US" sz="2000" dirty="0" err="1" smtClean="0">
                <a:latin typeface="Phetsarath OT" panose="02000500000000000000" pitchFamily="2" charset="0"/>
                <a:cs typeface="Phetsarath OT" panose="02000500000000000000" pitchFamily="2" charset="0"/>
              </a:rPr>
              <a:t>ການສູນເສຍເນື່ອງ</a:t>
            </a:r>
            <a:r>
              <a:rPr lang="en-US" altLang="en-US" sz="2000" dirty="0" err="1" smtClean="0">
                <a:latin typeface="Phetsarath OT" panose="02000500000000000000" pitchFamily="2" charset="0"/>
                <a:cs typeface="Phetsarath OT" panose="02000500000000000000" pitchFamily="2" charset="0"/>
              </a:rPr>
              <a:t>ຈາກ</a:t>
            </a:r>
            <a:r>
              <a:rPr lang="en-US" altLang="en-US" sz="2000" dirty="0" smtClean="0">
                <a:latin typeface="Phetsarath OT" panose="02000500000000000000" pitchFamily="2" charset="0"/>
                <a:cs typeface="Phetsarath OT" panose="02000500000000000000" pitchFamily="2" charset="0"/>
              </a:rPr>
              <a:t> </a:t>
            </a:r>
            <a:r>
              <a:rPr lang="en-US" altLang="en-US" sz="2000" dirty="0" err="1" smtClean="0">
                <a:latin typeface="Phetsarath OT" panose="02000500000000000000" pitchFamily="2" charset="0"/>
                <a:cs typeface="Phetsarath OT" panose="02000500000000000000" pitchFamily="2" charset="0"/>
              </a:rPr>
              <a:t>ລາຍ</a:t>
            </a:r>
            <a:r>
              <a:rPr lang="en-US" altLang="en-US" sz="2000" dirty="0" err="1" smtClean="0">
                <a:latin typeface="Phetsarath OT" panose="02000500000000000000" pitchFamily="2" charset="0"/>
                <a:cs typeface="Phetsarath OT" panose="02000500000000000000" pitchFamily="2" charset="0"/>
              </a:rPr>
              <a:t>ຮັບຫຼຸດລົງຂອງສິ່ງອຳນວຍຄວາມສະດວກດ້ານສາທາລະນະ</a:t>
            </a:r>
            <a:r>
              <a:rPr lang="en-US" altLang="en-US" sz="2000" dirty="0" err="1" smtClean="0">
                <a:latin typeface="Phetsarath OT" panose="02000500000000000000" pitchFamily="2" charset="0"/>
                <a:cs typeface="Phetsarath OT" panose="02000500000000000000" pitchFamily="2" charset="0"/>
              </a:rPr>
              <a:t>ສຸກ</a:t>
            </a:r>
            <a:endParaRPr lang="en-US" altLang="en-US" sz="2000" dirty="0" smtClean="0">
              <a:latin typeface="Phetsarath OT" panose="02000500000000000000" pitchFamily="2" charset="0"/>
              <a:cs typeface="Phetsarath OT" panose="02000500000000000000" pitchFamily="2" charset="0"/>
            </a:endParaRPr>
          </a:p>
          <a:p>
            <a:endParaRPr lang="en-US" altLang="en-US" sz="800" dirty="0" smtClean="0">
              <a:latin typeface="Phetsarath OT" panose="02000500000000000000" pitchFamily="2" charset="0"/>
              <a:cs typeface="Phetsarath OT" panose="02000500000000000000" pitchFamily="2" charset="0"/>
            </a:endParaRPr>
          </a:p>
          <a:p>
            <a:r>
              <a:rPr lang="en-US" altLang="en-US" sz="2000" dirty="0" err="1" smtClean="0">
                <a:latin typeface="Phetsarath OT" panose="02000500000000000000" pitchFamily="2" charset="0"/>
                <a:cs typeface="Phetsarath OT" panose="02000500000000000000" pitchFamily="2" charset="0"/>
              </a:rPr>
              <a:t>ຄ່າໃຊ້</a:t>
            </a:r>
            <a:r>
              <a:rPr lang="en-US" altLang="en-US" sz="2000" dirty="0" err="1" smtClean="0">
                <a:latin typeface="Phetsarath OT" panose="02000500000000000000" pitchFamily="2" charset="0"/>
                <a:cs typeface="Phetsarath OT" panose="02000500000000000000" pitchFamily="2" charset="0"/>
              </a:rPr>
              <a:t>ຈ່າຍທີ່</a:t>
            </a:r>
            <a:r>
              <a:rPr lang="en-US" altLang="en-US" sz="2000" dirty="0" err="1" smtClean="0">
                <a:latin typeface="Phetsarath OT" panose="02000500000000000000" pitchFamily="2" charset="0"/>
                <a:cs typeface="Phetsarath OT" panose="02000500000000000000" pitchFamily="2" charset="0"/>
              </a:rPr>
              <a:t>ບໍ່ຄາດຄິດເຊັ່ນວ່າ</a:t>
            </a:r>
            <a:r>
              <a:rPr lang="en-US" altLang="en-US" sz="2000" dirty="0" smtClean="0">
                <a:latin typeface="Phetsarath OT" panose="02000500000000000000" pitchFamily="2" charset="0"/>
                <a:cs typeface="Phetsarath OT" panose="02000500000000000000" pitchFamily="2" charset="0"/>
              </a:rPr>
              <a:t>:</a:t>
            </a:r>
          </a:p>
          <a:p>
            <a:pPr lvl="1"/>
            <a:r>
              <a:rPr lang="en-US" altLang="en-US" sz="1600" dirty="0" err="1" smtClean="0">
                <a:latin typeface="Phetsarath OT" panose="02000500000000000000" pitchFamily="2" charset="0"/>
                <a:cs typeface="Phetsarath OT" panose="02000500000000000000" pitchFamily="2" charset="0"/>
              </a:rPr>
              <a:t>ຄ່າໃຊ້ຈ່າຍໂດຍກົງໃນການຕິດຕາມ</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ແລະ</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ຄວບຄູມການແຜ່ລະບາດຂອງ</a:t>
            </a:r>
            <a:r>
              <a:rPr lang="en-US" altLang="en-US" sz="1600" dirty="0" err="1" smtClean="0">
                <a:latin typeface="Phetsarath OT" panose="02000500000000000000" pitchFamily="2" charset="0"/>
                <a:cs typeface="Phetsarath OT" panose="02000500000000000000" pitchFamily="2" charset="0"/>
              </a:rPr>
              <a:t>ພະຍາດ</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ເຊັ່ນ</a:t>
            </a:r>
            <a:r>
              <a:rPr lang="en-US" altLang="en-US" sz="1600" dirty="0" err="1" smtClean="0">
                <a:latin typeface="Phetsarath OT" panose="02000500000000000000" pitchFamily="2" charset="0"/>
                <a:cs typeface="Phetsarath OT" panose="02000500000000000000" pitchFamily="2" charset="0"/>
              </a:rPr>
              <a:t>ວ່າ</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ການຕິດຕາມສຸຂະພາບ</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ແລະ</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ການຄວບຄຸມພະຍາດ</a:t>
            </a:r>
            <a:r>
              <a:rPr lang="en-US" altLang="en-US" sz="1600" dirty="0" err="1" smtClean="0">
                <a:latin typeface="Phetsarath OT" panose="02000500000000000000" pitchFamily="2" charset="0"/>
                <a:cs typeface="Phetsarath OT" panose="02000500000000000000" pitchFamily="2" charset="0"/>
              </a:rPr>
              <a:t>ຕ່າງ</a:t>
            </a:r>
            <a:r>
              <a:rPr lang="en-US" altLang="en-US" sz="1600" dirty="0" smtClean="0">
                <a:latin typeface="Phetsarath OT" panose="02000500000000000000" pitchFamily="2" charset="0"/>
                <a:cs typeface="Phetsarath OT" panose="02000500000000000000" pitchFamily="2" charset="0"/>
              </a:rPr>
              <a:t>ໆ: </a:t>
            </a:r>
            <a:r>
              <a:rPr lang="en-US" altLang="en-US" sz="1600" dirty="0" err="1" smtClean="0">
                <a:latin typeface="Phetsarath OT" panose="02000500000000000000" pitchFamily="2" charset="0"/>
                <a:cs typeface="Phetsarath OT" panose="02000500000000000000" pitchFamily="2" charset="0"/>
              </a:rPr>
              <a:t>ການຮົມຢາ</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ການຄວບຄູມແຫຼ່ງແຜ່ພັນເຊືອພະຍາດ</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ການສັກຢາກັນພະຍາດ</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ຂໍ້ມູນດ້ານສາທາ</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ແລະ</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ການສຶກ</a:t>
            </a:r>
            <a:r>
              <a:rPr lang="en-US" altLang="en-US" sz="1600" dirty="0" err="1" smtClean="0">
                <a:latin typeface="Phetsarath OT" panose="02000500000000000000" pitchFamily="2" charset="0"/>
                <a:cs typeface="Phetsarath OT" panose="02000500000000000000" pitchFamily="2" charset="0"/>
              </a:rPr>
              <a:t>ສາ</a:t>
            </a:r>
            <a:endParaRPr lang="en-US" altLang="en-US" sz="1600" dirty="0" smtClean="0">
              <a:latin typeface="Phetsarath OT" panose="02000500000000000000" pitchFamily="2" charset="0"/>
              <a:cs typeface="Phetsarath OT" panose="02000500000000000000" pitchFamily="2" charset="0"/>
            </a:endParaRPr>
          </a:p>
          <a:p>
            <a:pPr lvl="1"/>
            <a:r>
              <a:rPr lang="en-US" altLang="en-US" sz="1600" dirty="0" err="1" smtClean="0">
                <a:latin typeface="Phetsarath OT" panose="02000500000000000000" pitchFamily="2" charset="0"/>
                <a:cs typeface="Phetsarath OT" panose="02000500000000000000" pitchFamily="2" charset="0"/>
              </a:rPr>
              <a:t>ການຮື້ຖອນແລະອະນາໄມສິ່ງເສດເຫຼືອໃນສະຖານທີ່ສຸຂະພາບ</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ການທໍາລາຍສິ່ງເສດເຫຼືອທີ່ເປັນພິດ</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ແລະ</a:t>
            </a:r>
            <a:r>
              <a:rPr lang="en-US" altLang="en-US" sz="1600" dirty="0" smtClean="0">
                <a:latin typeface="Phetsarath OT" panose="02000500000000000000" pitchFamily="2" charset="0"/>
                <a:cs typeface="Phetsarath OT" panose="02000500000000000000" pitchFamily="2" charset="0"/>
              </a:rPr>
              <a:t> </a:t>
            </a:r>
            <a:r>
              <a:rPr lang="en-US" altLang="en-US" sz="1600" dirty="0" err="1" smtClean="0">
                <a:latin typeface="Phetsarath OT" panose="02000500000000000000" pitchFamily="2" charset="0"/>
                <a:cs typeface="Phetsarath OT" panose="02000500000000000000" pitchFamily="2" charset="0"/>
              </a:rPr>
              <a:t>ອື່ນ</a:t>
            </a:r>
            <a:r>
              <a:rPr lang="en-US" altLang="en-US" sz="1600" dirty="0" smtClean="0">
                <a:latin typeface="Phetsarath OT" panose="02000500000000000000" pitchFamily="2" charset="0"/>
                <a:cs typeface="Phetsarath OT" panose="02000500000000000000" pitchFamily="2" charset="0"/>
              </a:rPr>
              <a:t>ໆ</a:t>
            </a:r>
            <a:endParaRPr lang="en-US" altLang="en-US" sz="1600" dirty="0">
              <a:latin typeface="Phetsarath OT" panose="02000500000000000000" pitchFamily="2" charset="0"/>
              <a:cs typeface="Phetsarath OT" panose="02000500000000000000" pitchFamily="2" charset="0"/>
            </a:endParaRPr>
          </a:p>
        </p:txBody>
      </p:sp>
      <p:sp>
        <p:nvSpPr>
          <p:cNvPr id="6" name="Content Placeholder 5"/>
          <p:cNvSpPr>
            <a:spLocks noGrp="1"/>
          </p:cNvSpPr>
          <p:nvPr>
            <p:ph sz="half" idx="2"/>
          </p:nvPr>
        </p:nvSpPr>
        <p:spPr>
          <a:xfrm>
            <a:off x="5715000" y="1828800"/>
            <a:ext cx="3276600" cy="4800600"/>
          </a:xfrm>
        </p:spPr>
        <p:txBody>
          <a:bodyPr/>
          <a:lstStyle/>
          <a:p>
            <a:r>
              <a:rPr lang="en-US" altLang="en-US" sz="1600" b="1" dirty="0">
                <a:solidFill>
                  <a:srgbClr val="FF0000"/>
                </a:solidFill>
                <a:latin typeface="Lucida Sans Unicode" pitchFamily="34" charset="0"/>
                <a:cs typeface="Lucida Sans Unicode" pitchFamily="34" charset="0"/>
              </a:rPr>
              <a:t>Losses</a:t>
            </a:r>
          </a:p>
          <a:p>
            <a:r>
              <a:rPr lang="en-US" altLang="en-US" sz="1400" dirty="0"/>
              <a:t>Cost of setting up and operating temporary health care facilities including the cost of  water, latrines , electric power, etc</a:t>
            </a:r>
            <a:r>
              <a:rPr lang="en-US" altLang="en-US" sz="1400" dirty="0" smtClean="0"/>
              <a:t>.</a:t>
            </a:r>
          </a:p>
          <a:p>
            <a:pPr marL="236538" indent="-236538"/>
            <a:endParaRPr lang="en-US" altLang="en-US" sz="700" dirty="0"/>
          </a:p>
          <a:p>
            <a:r>
              <a:rPr lang="en-US" altLang="en-US" sz="1400" dirty="0"/>
              <a:t>Losses due to lower revenues of all health facilities</a:t>
            </a:r>
            <a:r>
              <a:rPr lang="en-US" altLang="en-US" sz="1400" dirty="0" smtClean="0"/>
              <a:t>.</a:t>
            </a:r>
          </a:p>
          <a:p>
            <a:pPr marL="236538" indent="-236538"/>
            <a:endParaRPr lang="en-US" altLang="en-US" sz="700" dirty="0"/>
          </a:p>
          <a:p>
            <a:r>
              <a:rPr lang="en-US" altLang="en-US" sz="1400" dirty="0"/>
              <a:t>Other unexpected expenditures like</a:t>
            </a:r>
            <a:r>
              <a:rPr lang="en-US" altLang="en-US" sz="1400" dirty="0" smtClean="0"/>
              <a:t>:</a:t>
            </a:r>
          </a:p>
          <a:p>
            <a:r>
              <a:rPr lang="en-US" altLang="en-US" sz="1400" dirty="0" smtClean="0"/>
              <a:t>Direct </a:t>
            </a:r>
            <a:r>
              <a:rPr lang="en-US" altLang="en-US" sz="1400" dirty="0"/>
              <a:t>costs of monitoring and control of outbreak of diseases like health surveillance and other disease control like fumigation, control of water-borne diseases, vaccination, public information and education, etc</a:t>
            </a:r>
            <a:r>
              <a:rPr lang="en-US" altLang="en-US" sz="1400" dirty="0" smtClean="0"/>
              <a:t>.</a:t>
            </a:r>
          </a:p>
          <a:p>
            <a:pPr marL="236538" indent="-236538"/>
            <a:endParaRPr lang="en-US" altLang="en-US" sz="700" dirty="0"/>
          </a:p>
          <a:p>
            <a:r>
              <a:rPr lang="en-US" altLang="en-US" sz="1400" dirty="0"/>
              <a:t>Demolition and clean-up costs like removal of debris in the affected health facilities, disposal of bio-hazardous materials, etc. </a:t>
            </a:r>
          </a:p>
          <a:p>
            <a:endParaRPr lang="en-US" altLang="en-US" sz="1600" b="1" dirty="0">
              <a:latin typeface="Lucida Sans Unicode" pitchFamily="34" charset="0"/>
              <a:cs typeface="Lucida Sans Unicode" pitchFamily="34" charset="0"/>
            </a:endParaRPr>
          </a:p>
          <a:p>
            <a:endParaRPr lang="en-US" altLang="en-US" sz="1600" b="1" dirty="0">
              <a:latin typeface="Lucida Sans Unicode" pitchFamily="34" charset="0"/>
              <a:cs typeface="Lucida Sans Unicode" pitchFamily="34" charset="0"/>
            </a:endParaRPr>
          </a:p>
          <a:p>
            <a:endParaRPr lang="en-US" sz="1400" dirty="0"/>
          </a:p>
        </p:txBody>
      </p:sp>
    </p:spTree>
  </p:cSld>
  <p:clrMapOvr>
    <a:masterClrMapping/>
  </p:clrMapOvr>
  <p:transition spd="med">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7531"/>
            <a:ext cx="8229600" cy="990600"/>
          </a:xfrm>
        </p:spPr>
        <p:txBody>
          <a:bodyPr/>
          <a:lstStyle/>
          <a:p>
            <a:r>
              <a:rPr lang="en-US" altLang="en-US" sz="2400" b="1" dirty="0" err="1" smtClean="0">
                <a:solidFill>
                  <a:schemeClr val="accent2"/>
                </a:solidFill>
                <a:latin typeface="Phetsarath OT" panose="02000500000000000000" pitchFamily="2" charset="0"/>
                <a:cs typeface="Phetsarath OT" panose="02000500000000000000" pitchFamily="2" charset="0"/>
              </a:rPr>
              <a:t>ສັງລວມຄວາມຕ້ອງການຟື້ນຟູແລະກໍ່ສ້າງຄືນໃໝ</a:t>
            </a:r>
            <a:r>
              <a:rPr lang="en-US" altLang="en-US" sz="2400" b="1" dirty="0" smtClean="0">
                <a:solidFill>
                  <a:schemeClr val="accent2"/>
                </a:solidFill>
                <a:latin typeface="Phetsarath OT" panose="02000500000000000000" pitchFamily="2" charset="0"/>
                <a:cs typeface="Phetsarath OT" panose="02000500000000000000" pitchFamily="2" charset="0"/>
              </a:rPr>
              <a:t>່</a:t>
            </a:r>
            <a:br>
              <a:rPr lang="en-US" altLang="en-US" sz="2400" b="1" dirty="0" smtClean="0">
                <a:solidFill>
                  <a:schemeClr val="accent2"/>
                </a:solidFill>
                <a:latin typeface="Phetsarath OT" panose="02000500000000000000" pitchFamily="2" charset="0"/>
                <a:cs typeface="Phetsarath OT" panose="02000500000000000000" pitchFamily="2" charset="0"/>
              </a:rPr>
            </a:br>
            <a:r>
              <a:rPr lang="en-US" altLang="en-US" sz="2400" b="1" dirty="0" smtClean="0">
                <a:solidFill>
                  <a:schemeClr val="accent2"/>
                </a:solidFill>
                <a:latin typeface="Phetsarath OT" panose="02000500000000000000" pitchFamily="2" charset="0"/>
                <a:cs typeface="Phetsarath OT" panose="02000500000000000000" pitchFamily="2" charset="0"/>
              </a:rPr>
              <a:t>Summary </a:t>
            </a:r>
            <a:r>
              <a:rPr lang="en-US" altLang="en-US" sz="2400" b="1" dirty="0">
                <a:solidFill>
                  <a:schemeClr val="accent2"/>
                </a:solidFill>
                <a:latin typeface="Phetsarath OT" panose="02000500000000000000" pitchFamily="2" charset="0"/>
                <a:cs typeface="Phetsarath OT" panose="02000500000000000000" pitchFamily="2" charset="0"/>
              </a:rPr>
              <a:t>of Recovery and Reconstruction </a:t>
            </a:r>
            <a:r>
              <a:rPr lang="en-US" altLang="en-US" sz="2400" b="1" dirty="0" smtClean="0">
                <a:solidFill>
                  <a:schemeClr val="accent2"/>
                </a:solidFill>
                <a:latin typeface="Phetsarath OT" panose="02000500000000000000" pitchFamily="2" charset="0"/>
                <a:cs typeface="Phetsarath OT" panose="02000500000000000000" pitchFamily="2" charset="0"/>
              </a:rPr>
              <a:t>Needs</a:t>
            </a:r>
            <a:endParaRPr lang="en-US" sz="2400" dirty="0">
              <a:solidFill>
                <a:schemeClr val="accent2"/>
              </a:solidFill>
              <a:latin typeface="Phetsarath OT" panose="02000500000000000000" pitchFamily="2" charset="0"/>
              <a:cs typeface="Phetsarath OT" panose="02000500000000000000" pitchFamily="2" charset="0"/>
            </a:endParaRPr>
          </a:p>
        </p:txBody>
      </p:sp>
      <p:sp>
        <p:nvSpPr>
          <p:cNvPr id="3" name="Rectangle 2"/>
          <p:cNvSpPr/>
          <p:nvPr/>
        </p:nvSpPr>
        <p:spPr>
          <a:xfrm>
            <a:off x="381000" y="835223"/>
            <a:ext cx="7010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6.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ກໍ່ສ້າງຄືນໃໝ່ໃນຂະແໜງການທ່ອງ</a:t>
            </a:r>
            <a:r>
              <a:rPr lang="en-US" sz="1400" b="1" dirty="0" err="1" smtClean="0">
                <a:latin typeface="Phetsarath OT" panose="02000500000000000000" pitchFamily="2" charset="0"/>
                <a:cs typeface="Phetsarath OT" panose="02000500000000000000" pitchFamily="2" charset="0"/>
              </a:rPr>
              <a:t>ທ່ຽວ</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6. Summary of recovery and reconstruction needs in the tourism sector</a:t>
            </a:r>
            <a:r>
              <a:rPr lang="en-US" sz="1400" b="1" dirty="0" smtClean="0">
                <a:latin typeface="Phetsarath OT" panose="02000500000000000000" pitchFamily="2" charset="0"/>
                <a:cs typeface="Phetsarath OT" panose="02000500000000000000" pitchFamily="2" charset="0"/>
              </a:rPr>
              <a:t>.</a:t>
            </a:r>
            <a:endParaRPr lang="en-US" sz="1400" dirty="0">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885622074"/>
              </p:ext>
            </p:extLst>
          </p:nvPr>
        </p:nvGraphicFramePr>
        <p:xfrm>
          <a:off x="152400" y="1465706"/>
          <a:ext cx="8839200" cy="4986211"/>
        </p:xfrm>
        <a:graphic>
          <a:graphicData uri="http://schemas.openxmlformats.org/drawingml/2006/table">
            <a:tbl>
              <a:tblPr firstRow="1" firstCol="1" bandRow="1" bandCol="1"/>
              <a:tblGrid>
                <a:gridCol w="4603456"/>
                <a:gridCol w="1058936"/>
                <a:gridCol w="926348"/>
                <a:gridCol w="1324112"/>
                <a:gridCol w="926348"/>
              </a:tblGrid>
              <a:tr h="368300">
                <a:tc rowSpan="2">
                  <a:txBody>
                    <a:bodyPr/>
                    <a:lstStyle/>
                    <a:p>
                      <a:pPr algn="ctr"/>
                      <a:r>
                        <a:rPr lang="en-US" sz="1400" b="1">
                          <a:effectLst/>
                          <a:latin typeface="Phetsarath OT" panose="02000500000000020004" pitchFamily="2" charset="0"/>
                          <a:cs typeface="Phetsarath OT" panose="02000500000000020004" pitchFamily="2" charset="0"/>
                        </a:rPr>
                        <a:t>ຄວາມຕ້ອງການ</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400" b="1">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400">
                          <a:effectLst/>
                          <a:latin typeface="Phetsarath OT" panose="02000500000000020004" pitchFamily="2" charset="0"/>
                          <a:ea typeface="Calibri"/>
                          <a:cs typeface="Phetsarath OT" panose="02000500000000020004" pitchFamily="2" charset="0"/>
                        </a:rPr>
                        <a:t> </a:t>
                      </a:r>
                      <a:endParaRPr lang="en-US" sz="1800">
                        <a:effectLst/>
                        <a:latin typeface="Phetsarath OT" panose="02000500000000020004" pitchFamily="2" charset="0"/>
                        <a:ea typeface="Calibri"/>
                        <a:cs typeface="Phetsarath OT" panose="02000500000000020004" pitchFamily="2" charset="0"/>
                      </a:endParaRPr>
                    </a:p>
                    <a:p>
                      <a:pPr algn="ctr">
                        <a:spcAft>
                          <a:spcPts val="0"/>
                        </a:spcAft>
                      </a:pPr>
                      <a:r>
                        <a:rPr lang="en-US" sz="1400">
                          <a:effectLst/>
                          <a:latin typeface="Phetsarath OT" panose="02000500000000020004" pitchFamily="2" charset="0"/>
                          <a:cs typeface="Phetsarath OT" panose="02000500000000020004" pitchFamily="2" charset="0"/>
                        </a:rPr>
                        <a:t> (</a:t>
                      </a:r>
                      <a:r>
                        <a:rPr lang="lo-LA" sz="1400">
                          <a:effectLst/>
                          <a:latin typeface="Phetsarath OT" panose="02000500000000020004" pitchFamily="2" charset="0"/>
                          <a:cs typeface="Phetsarath OT" panose="02000500000000020004" pitchFamily="2" charset="0"/>
                        </a:rPr>
                        <a:t>ກີບ</a:t>
                      </a:r>
                      <a:r>
                        <a:rPr lang="en-US" sz="140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lo-LA" sz="1400" b="1">
                          <a:effectLst/>
                          <a:latin typeface="Phetsarath OT" panose="02000500000000020004" pitchFamily="2" charset="0"/>
                          <a:cs typeface="Phetsarath OT" panose="02000500000000020004" pitchFamily="2" charset="0"/>
                        </a:rPr>
                        <a:t>ລວມຄວາມຕ້ອງການ</a:t>
                      </a:r>
                      <a:r>
                        <a:rPr lang="lo-LA"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400">
                          <a:effectLst/>
                          <a:latin typeface="Phetsarath OT" panose="02000500000000020004" pitchFamily="2" charset="0"/>
                          <a:cs typeface="Phetsarath OT" panose="02000500000000020004"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400">
                          <a:effectLst/>
                          <a:latin typeface="Phetsarath OT" panose="02000500000000020004" pitchFamily="2" charset="0"/>
                          <a:cs typeface="Phetsarath OT" panose="02000500000000020004" pitchFamily="2" charset="0"/>
                        </a:rPr>
                        <a:t>1</a:t>
                      </a:r>
                      <a:r>
                        <a:rPr lang="lo-LA" sz="1400">
                          <a:effectLst/>
                          <a:latin typeface="Phetsarath OT" panose="02000500000000020004" pitchFamily="2" charset="0"/>
                          <a:cs typeface="Phetsarath OT" panose="02000500000000020004" pitchFamily="2" charset="0"/>
                        </a:rPr>
                        <a:t>ປີຫຼັງໄພພິບັດ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400">
                          <a:effectLst/>
                          <a:latin typeface="Phetsarath OT" panose="02000500000000020004" pitchFamily="2" charset="0"/>
                          <a:cs typeface="Phetsarath OT" panose="02000500000000020004" pitchFamily="2" charset="0"/>
                        </a:rPr>
                        <a:t>2</a:t>
                      </a:r>
                      <a:r>
                        <a:rPr lang="lo-LA" sz="1400">
                          <a:effectLst/>
                          <a:latin typeface="Phetsarath OT" panose="02000500000000020004" pitchFamily="2" charset="0"/>
                          <a:cs typeface="Phetsarath OT" panose="02000500000000020004" pitchFamily="2" charset="0"/>
                        </a:rPr>
                        <a:t>ປີຫຼັງໄພພິບັດ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4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400" b="1" i="1">
                          <a:effectLst/>
                          <a:latin typeface="Phetsarath OT" panose="02000500000000020004" pitchFamily="2" charset="0"/>
                          <a:cs typeface="Phetsarath OT" panose="02000500000000020004" pitchFamily="2" charset="0"/>
                        </a:rPr>
                        <a:t>ຄວາມຕ້ອງການຟື້ນຟູ</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ກ. ການທົດແທນ ແລະ ກໍ່ສ້າງຄືນໃໝ່ຂອງບັນດາໂຄງສ້າງທີ່ໄດ້ຮັບຜົນ </a:t>
                      </a:r>
                      <a:endParaRPr lang="en-US" sz="1400">
                        <a:effectLst/>
                        <a:latin typeface="Phetsarath OT" panose="02000500000000020004" pitchFamily="2" charset="0"/>
                        <a:cs typeface="Phetsarath OT" panose="02000500000000020004" pitchFamily="2" charset="0"/>
                      </a:endParaRPr>
                    </a:p>
                    <a:p>
                      <a:pPr>
                        <a:spcAft>
                          <a:spcPts val="0"/>
                        </a:spcAft>
                      </a:pPr>
                      <a:r>
                        <a:rPr lang="en-PH" sz="1400">
                          <a:effectLst/>
                          <a:latin typeface="Phetsarath OT" panose="02000500000000020004" pitchFamily="2" charset="0"/>
                          <a:cs typeface="Phetsarath OT" panose="02000500000000020004" pitchFamily="2" charset="0"/>
                        </a:rPr>
                        <a:t>    ກະທົບ</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ຂ. ຈັດຊື້ອຸປະກອນ ແລະ ເຄື່ອງກົນຈັກ</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ຈ. ອື່ນໆ</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1400" b="1">
                          <a:effectLst/>
                          <a:latin typeface="Phetsarath OT" panose="02000500000000020004" pitchFamily="2" charset="0"/>
                          <a:ea typeface="Calibri"/>
                          <a:cs typeface="Phetsarath OT" panose="02000500000000020004" pitchFamily="2" charset="0"/>
                        </a:rPr>
                        <a:t>ລວມ</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400" b="1" i="1">
                          <a:effectLst/>
                          <a:latin typeface="Phetsarath OT" panose="02000500000000020004" pitchFamily="2" charset="0"/>
                          <a:cs typeface="Phetsarath OT" panose="02000500000000020004" pitchFamily="2" charset="0"/>
                        </a:rPr>
                        <a:t>ຄວາມຕ້ອງການຟື້ນຟູ</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ກ. ການທົດແທນ ແລະ ກໍ່ສ້າງຄືນໃໝ່ຂອງບັນດາໂຄງສ້າງທີ່ໄດ້ຮັບຜົນ </a:t>
                      </a:r>
                      <a:endParaRPr lang="en-US" sz="1400">
                        <a:effectLst/>
                        <a:latin typeface="Phetsarath OT" panose="02000500000000020004" pitchFamily="2" charset="0"/>
                        <a:cs typeface="Phetsarath OT" panose="02000500000000020004" pitchFamily="2" charset="0"/>
                      </a:endParaRPr>
                    </a:p>
                    <a:p>
                      <a:pPr>
                        <a:spcAft>
                          <a:spcPts val="0"/>
                        </a:spcAft>
                      </a:pPr>
                      <a:r>
                        <a:rPr lang="en-PH" sz="1400">
                          <a:effectLst/>
                          <a:latin typeface="Phetsarath OT" panose="02000500000000020004" pitchFamily="2" charset="0"/>
                          <a:cs typeface="Phetsarath OT" panose="02000500000000020004" pitchFamily="2" charset="0"/>
                        </a:rPr>
                        <a:t>    ກະທົບ</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ຂ. ຈັດຊື້ອຸປະກອນ ແລະ ເຄື່ອງກົນຈັກ</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ຈ. ມາດຕາການປ້ອງກັນ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ສ. ອື່ນໆ</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b="1">
                          <a:effectLst/>
                          <a:latin typeface="Phetsarath OT" panose="02000500000000020004" pitchFamily="2" charset="0"/>
                          <a:cs typeface="Phetsarath OT" panose="02000500000000020004" pitchFamily="2" charset="0"/>
                        </a:rPr>
                        <a:t>ລວມ</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b="1">
                          <a:effectLst/>
                          <a:latin typeface="Phetsarath OT" panose="02000500000000020004" pitchFamily="2" charset="0"/>
                          <a:cs typeface="Phetsarath OT" panose="02000500000000020004" pitchFamily="2" charset="0"/>
                        </a:rPr>
                        <a:t>ລວມຍອດ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z="3200" b="1" dirty="0" err="1" smtClean="0">
                <a:latin typeface="Phetsarath OT" panose="02000500000000020004" pitchFamily="2" charset="0"/>
                <a:cs typeface="Phetsarath OT" panose="02000500000000020004" pitchFamily="2" charset="0"/>
              </a:rPr>
              <a:t>ຂະແໜງອຸດສະຫະກຳແລະການຄ້າ</a:t>
            </a:r>
            <a:r>
              <a:rPr lang="en-US" altLang="en-US" sz="3200" b="1" dirty="0" smtClean="0">
                <a:latin typeface="Phetsarath OT" panose="02000500000000020004" pitchFamily="2" charset="0"/>
                <a:cs typeface="Phetsarath OT" panose="02000500000000020004" pitchFamily="2" charset="0"/>
              </a:rPr>
              <a:t/>
            </a:r>
            <a:br>
              <a:rPr lang="en-US" altLang="en-US" sz="3200" b="1" dirty="0" smtClean="0">
                <a:latin typeface="Phetsarath OT" panose="02000500000000020004" pitchFamily="2" charset="0"/>
                <a:cs typeface="Phetsarath OT" panose="02000500000000020004" pitchFamily="2" charset="0"/>
              </a:rPr>
            </a:br>
            <a:r>
              <a:rPr lang="en-US" altLang="en-US" sz="3200" b="1" dirty="0" smtClean="0">
                <a:latin typeface="Phetsarath OT" panose="02000500000000020004" pitchFamily="2" charset="0"/>
                <a:cs typeface="Phetsarath OT" panose="02000500000000020004" pitchFamily="2" charset="0"/>
              </a:rPr>
              <a:t>Commerce and Industry</a:t>
            </a:r>
          </a:p>
        </p:txBody>
      </p:sp>
      <p:sp>
        <p:nvSpPr>
          <p:cNvPr id="47107" name="Content Placeholder 2"/>
          <p:cNvSpPr>
            <a:spLocks noGrp="1"/>
          </p:cNvSpPr>
          <p:nvPr>
            <p:ph sz="half" idx="1"/>
          </p:nvPr>
        </p:nvSpPr>
        <p:spPr/>
        <p:txBody>
          <a:bodyPr/>
          <a:lstStyle/>
          <a:p>
            <a:pPr>
              <a:buFont typeface="Arial" pitchFamily="34" charset="0"/>
              <a:buNone/>
            </a:pPr>
            <a:r>
              <a:rPr lang="en-US" altLang="en-US" sz="1800" dirty="0" err="1" smtClean="0">
                <a:latin typeface="Phetsarath OT" panose="02000500000000020004" pitchFamily="2" charset="0"/>
                <a:cs typeface="Phetsarath OT" panose="02000500000000020004" pitchFamily="2" charset="0"/>
              </a:rPr>
              <a:t>ຄວາມເສຍຫາຍ</a:t>
            </a:r>
            <a:endParaRPr lang="en-US" altLang="en-US" sz="1800" dirty="0" smtClean="0">
              <a:latin typeface="Phetsarath OT" panose="02000500000000020004" pitchFamily="2" charset="0"/>
              <a:cs typeface="Phetsarath OT" panose="02000500000000020004" pitchFamily="2" charset="0"/>
            </a:endParaRPr>
          </a:p>
          <a:p>
            <a:pPr>
              <a:buFont typeface="Arial" pitchFamily="34" charset="0"/>
              <a:buNone/>
            </a:pPr>
            <a:r>
              <a:rPr lang="en-US" altLang="en-US" sz="1800" dirty="0" err="1" smtClean="0">
                <a:latin typeface="Phetsarath OT" panose="02000500000000020004" pitchFamily="2" charset="0"/>
                <a:cs typeface="Phetsarath OT" panose="02000500000000020004" pitchFamily="2" charset="0"/>
              </a:rPr>
              <a:t>ຄ່າໃຊ້ຈ່າຍໃນການສ້ອມແປງຊັບສິນທີ່ຖືກເສຍຫາຍ</a:t>
            </a:r>
            <a:endParaRPr lang="en-US" altLang="en-US" sz="1800" dirty="0" smtClean="0">
              <a:latin typeface="Phetsarath OT" panose="02000500000000020004" pitchFamily="2" charset="0"/>
              <a:cs typeface="Phetsarath OT" panose="02000500000000020004" pitchFamily="2" charset="0"/>
            </a:endParaRPr>
          </a:p>
          <a:p>
            <a:pPr>
              <a:buFont typeface="Arial" pitchFamily="34" charset="0"/>
              <a:buNone/>
            </a:pPr>
            <a:r>
              <a:rPr lang="en-US" altLang="en-US" sz="1800" dirty="0" err="1" smtClean="0">
                <a:latin typeface="Phetsarath OT" panose="02000500000000020004" pitchFamily="2" charset="0"/>
                <a:cs typeface="Phetsarath OT" panose="02000500000000020004" pitchFamily="2" charset="0"/>
              </a:rPr>
              <a:t>ບາງສ່ວນຫຼືຄ່າໃຊ້ຈ່າຍໃນການທົດແທນຊັບສິນທີ່ທີ</a:t>
            </a:r>
            <a:r>
              <a:rPr lang="en-US" altLang="en-US" sz="1800" dirty="0" smtClean="0">
                <a:latin typeface="Phetsarath OT" panose="02000500000000020004" pitchFamily="2" charset="0"/>
                <a:cs typeface="Phetsarath OT" panose="02000500000000020004" pitchFamily="2" charset="0"/>
              </a:rPr>
              <a:t>່</a:t>
            </a:r>
          </a:p>
          <a:p>
            <a:pPr>
              <a:buFont typeface="Arial" pitchFamily="34" charset="0"/>
              <a:buNone/>
            </a:pPr>
            <a:r>
              <a:rPr lang="en-US" altLang="en-US" sz="1800" dirty="0" err="1" smtClean="0">
                <a:latin typeface="Phetsarath OT" panose="02000500000000020004" pitchFamily="2" charset="0"/>
                <a:cs typeface="Phetsarath OT" panose="02000500000000020004" pitchFamily="2" charset="0"/>
              </a:rPr>
              <a:t>ຖືກເສຍຫາຍທັງໝົດເຊັ່ນວ່າໂຄງສ້າງ,ອຸປະກອນ</a:t>
            </a:r>
            <a:r>
              <a:rPr lang="en-US" altLang="en-US" sz="1800" dirty="0" smtClean="0">
                <a:latin typeface="Phetsarath OT" panose="02000500000000020004" pitchFamily="2" charset="0"/>
                <a:cs typeface="Phetsarath OT" panose="02000500000000020004" pitchFamily="2" charset="0"/>
              </a:rPr>
              <a:t>,</a:t>
            </a:r>
          </a:p>
          <a:p>
            <a:pPr>
              <a:buFont typeface="Arial" pitchFamily="34" charset="0"/>
              <a:buNone/>
            </a:pPr>
            <a:r>
              <a:rPr lang="en-US" altLang="en-US" sz="1800" dirty="0" err="1" smtClean="0">
                <a:latin typeface="Phetsarath OT" panose="02000500000000020004" pitchFamily="2" charset="0"/>
                <a:cs typeface="Phetsarath OT" panose="02000500000000020004" pitchFamily="2" charset="0"/>
              </a:rPr>
              <a:t>ເຄື່ອງກົນຈັກ,ອື່ນ</a:t>
            </a:r>
            <a:r>
              <a:rPr lang="en-US" altLang="en-US" sz="1800" dirty="0" smtClean="0">
                <a:latin typeface="Phetsarath OT" panose="02000500000000020004" pitchFamily="2" charset="0"/>
                <a:cs typeface="Phetsarath OT" panose="02000500000000020004" pitchFamily="2" charset="0"/>
              </a:rPr>
              <a:t>ໆ</a:t>
            </a:r>
          </a:p>
        </p:txBody>
      </p:sp>
      <p:sp>
        <p:nvSpPr>
          <p:cNvPr id="2" name="Content Placeholder 1"/>
          <p:cNvSpPr>
            <a:spLocks noGrp="1"/>
          </p:cNvSpPr>
          <p:nvPr>
            <p:ph sz="half" idx="2"/>
          </p:nvPr>
        </p:nvSpPr>
        <p:spPr/>
        <p:txBody>
          <a:bodyPr/>
          <a:lstStyle/>
          <a:p>
            <a:pPr>
              <a:buFont typeface="Arial" pitchFamily="34" charset="0"/>
              <a:buNone/>
            </a:pPr>
            <a:r>
              <a:rPr lang="en-US" altLang="en-US" sz="1800" dirty="0"/>
              <a:t>Damages </a:t>
            </a:r>
          </a:p>
          <a:p>
            <a:pPr>
              <a:buFont typeface="Arial" pitchFamily="34" charset="0"/>
              <a:buNone/>
            </a:pPr>
            <a:r>
              <a:rPr lang="en-US" altLang="en-US" sz="1800" dirty="0"/>
              <a:t>	cost of repair of partially destroyed assets or the cost of replacement of totally destroyed assets like structures, equipment, machineries, supplies, etc.</a:t>
            </a:r>
          </a:p>
          <a:p>
            <a:endParaRPr lang="en-US" sz="1800" dirty="0"/>
          </a:p>
        </p:txBody>
      </p:sp>
    </p:spTree>
  </p:cSld>
  <p:clrMapOvr>
    <a:masterClrMapping/>
  </p:clrMapOvr>
  <p:transition spd="med">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z="3200" b="1" dirty="0" err="1">
                <a:latin typeface="Phetsarath OT" panose="02000500000000020004" pitchFamily="2" charset="0"/>
                <a:cs typeface="Phetsarath OT" panose="02000500000000020004" pitchFamily="2" charset="0"/>
              </a:rPr>
              <a:t>ຂະແໜງອຸດສະຫະກຳແລະການຄ້າ</a:t>
            </a:r>
            <a:r>
              <a:rPr lang="en-US" altLang="en-US" sz="3200" b="1" dirty="0" smtClean="0"/>
              <a:t/>
            </a:r>
            <a:br>
              <a:rPr lang="en-US" altLang="en-US" sz="3200" b="1" dirty="0" smtClean="0"/>
            </a:br>
            <a:r>
              <a:rPr lang="en-US" altLang="en-US" sz="3200" b="1" dirty="0" smtClean="0"/>
              <a:t>Commerce and Industry</a:t>
            </a:r>
          </a:p>
        </p:txBody>
      </p:sp>
      <p:sp>
        <p:nvSpPr>
          <p:cNvPr id="47107" name="Content Placeholder 2"/>
          <p:cNvSpPr>
            <a:spLocks noGrp="1"/>
          </p:cNvSpPr>
          <p:nvPr>
            <p:ph sz="half" idx="1"/>
          </p:nvPr>
        </p:nvSpPr>
        <p:spPr/>
        <p:txBody>
          <a:bodyPr/>
          <a:lstStyle/>
          <a:p>
            <a:pPr>
              <a:buFont typeface="Arial" pitchFamily="34" charset="0"/>
              <a:buNone/>
            </a:pPr>
            <a:r>
              <a:rPr lang="en-US" altLang="en-US" sz="1600" dirty="0" err="1" smtClean="0">
                <a:latin typeface="Phetsarath OT" panose="02000500000000020004" pitchFamily="2" charset="0"/>
                <a:cs typeface="Phetsarath OT" panose="02000500000000020004" pitchFamily="2" charset="0"/>
              </a:rPr>
              <a:t>ການສູນເສຍ</a:t>
            </a:r>
            <a:endParaRPr lang="en-US" altLang="en-US" sz="1600" dirty="0" smtClean="0">
              <a:latin typeface="Phetsarath OT" panose="02000500000000020004" pitchFamily="2" charset="0"/>
              <a:cs typeface="Phetsarath OT" panose="02000500000000020004" pitchFamily="2" charset="0"/>
            </a:endParaRPr>
          </a:p>
          <a:p>
            <a:pPr lvl="0"/>
            <a:r>
              <a:rPr lang="en-US" sz="1600" dirty="0" err="1">
                <a:latin typeface="Phetsarath OT" panose="02000500000000020004" pitchFamily="2" charset="0"/>
                <a:cs typeface="Phetsarath OT" panose="02000500000000020004" pitchFamily="2" charset="0"/>
              </a:rPr>
              <a:t>ລາຍໄດ້ທີ່ຄາດຄະເນພາຍຫຼັງໂຄງສ້າງ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ອຸປະກອນ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ເຄື່ອງກົນຈັກຂອງການປະກອບການທຸລະກິດ</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ໂຮງງານຕ່າງໆຖືກທຳລາຍໂດຍໄພພິບັດ</a:t>
            </a:r>
            <a:r>
              <a:rPr lang="en-US" sz="1600" dirty="0">
                <a:latin typeface="Phetsarath OT" panose="02000500000000020004" pitchFamily="2" charset="0"/>
                <a:cs typeface="Phetsarath OT" panose="02000500000000020004" pitchFamily="2" charset="0"/>
              </a:rPr>
              <a:t>.</a:t>
            </a:r>
          </a:p>
          <a:p>
            <a:pPr lvl="0"/>
            <a:r>
              <a:rPr lang="en-US" sz="1600" dirty="0" err="1">
                <a:latin typeface="Phetsarath OT" panose="02000500000000020004" pitchFamily="2" charset="0"/>
                <a:cs typeface="Phetsarath OT" panose="02000500000000020004" pitchFamily="2" charset="0"/>
              </a:rPr>
              <a:t>ຄ່າໃຊ້ຈ່າຍເພີ່ມເຕີມໃນການອະນາໄມ</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ແລະ</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ຟື້ນຟູສະຖານທີ່ຂອງໂຮງງານ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ທຸລະກິດຕ່າງໆພາຍຫຼັງຖືກທຳ</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ລາຍ</a:t>
            </a:r>
            <a:r>
              <a:rPr lang="en-US" sz="1600" dirty="0">
                <a:latin typeface="Phetsarath OT" panose="02000500000000020004" pitchFamily="2" charset="0"/>
                <a:cs typeface="Phetsarath OT" panose="02000500000000020004" pitchFamily="2" charset="0"/>
              </a:rPr>
              <a:t>.</a:t>
            </a:r>
          </a:p>
          <a:p>
            <a:pPr lvl="0"/>
            <a:r>
              <a:rPr lang="en-US" sz="1600" dirty="0">
                <a:latin typeface="Phetsarath OT" panose="02000500000000020004" pitchFamily="2" charset="0"/>
                <a:cs typeface="Phetsarath OT" panose="02000500000000020004" pitchFamily="2" charset="0"/>
              </a:rPr>
              <a:t>ມີຄວາມເປັນໄປໄດ້ທີ່ມູນຄ່າໃຊ້ຈ່າຍໃນການດຳເນີນງານພາຍຫຼັງໄພພິບັດຈະເພີ່ມສູງຂື້ນ. </a:t>
            </a:r>
            <a:r>
              <a:rPr lang="en-US" sz="1600" dirty="0" err="1">
                <a:latin typeface="Phetsarath OT" panose="02000500000000020004" pitchFamily="2" charset="0"/>
                <a:cs typeface="Phetsarath OT" panose="02000500000000020004" pitchFamily="2" charset="0"/>
              </a:rPr>
              <a:t>ເຊັ່ນວ່າ</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ຄ່າໃຊ້ຈ່າຍ</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ສຳລັບການນຳໃຊ້ກະແສໄຟຟ້າທີ່ມາຈາກແຫຼ່ງອື່ນ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ການຊື້ວັດຖູດິບຈາກແຫຼ່ງອື່ນ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ການເຊົ່າອາຄານເປັນ</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ບ່ອນອາໄສຊົ່ວຄາວໃນຂະນະທີ່ອາຄານກຳລັງມີການສ້ອມແປງ</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ຫຼື</a:t>
            </a:r>
            <a:r>
              <a:rPr lang="en-US" sz="1600" dirty="0">
                <a:latin typeface="Phetsarath OT" panose="02000500000000020004" pitchFamily="2" charset="0"/>
                <a:cs typeface="Phetsarath OT" panose="02000500000000020004" pitchFamily="2" charset="0"/>
              </a:rPr>
              <a:t> </a:t>
            </a:r>
            <a:r>
              <a:rPr lang="en-US" sz="1600" dirty="0" err="1">
                <a:latin typeface="Phetsarath OT" panose="02000500000000020004" pitchFamily="2" charset="0"/>
                <a:cs typeface="Phetsarath OT" panose="02000500000000020004" pitchFamily="2" charset="0"/>
              </a:rPr>
              <a:t>ກໍ່ສ້າງຄືນໃໝ່ໃຫ້ກັບຄືນສູ່ສະພາບເດີມ</a:t>
            </a:r>
            <a:r>
              <a:rPr lang="en-US" sz="1600" dirty="0">
                <a:latin typeface="Phetsarath OT" panose="02000500000000020004" pitchFamily="2" charset="0"/>
                <a:cs typeface="Phetsarath OT" panose="02000500000000020004" pitchFamily="2" charset="0"/>
              </a:rPr>
              <a:t>.</a:t>
            </a:r>
          </a:p>
          <a:p>
            <a:pPr>
              <a:buFont typeface="Arial" pitchFamily="34" charset="0"/>
              <a:buNone/>
            </a:pPr>
            <a:endParaRPr lang="en-US" altLang="en-US" sz="1600" dirty="0" smtClean="0">
              <a:solidFill>
                <a:schemeClr val="accent2"/>
              </a:solidFill>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p:txBody>
          <a:bodyPr/>
          <a:lstStyle/>
          <a:p>
            <a:pPr>
              <a:buFont typeface="Arial" pitchFamily="34" charset="0"/>
              <a:buNone/>
            </a:pPr>
            <a:r>
              <a:rPr lang="en-US" altLang="en-US" sz="1600" dirty="0"/>
              <a:t>Losses </a:t>
            </a:r>
          </a:p>
          <a:p>
            <a:r>
              <a:rPr lang="en-US" altLang="en-US" sz="1600" dirty="0"/>
              <a:t>Foregone income after the structures, equipment and machineries of businesses and factories were destroyed by disasters.</a:t>
            </a:r>
          </a:p>
          <a:p>
            <a:r>
              <a:rPr lang="en-US" altLang="en-US" sz="1600" dirty="0"/>
              <a:t>Additional expenses to clean and rehabilitate the factory or business site after destruction.</a:t>
            </a:r>
          </a:p>
          <a:p>
            <a:r>
              <a:rPr lang="en-US" altLang="en-US" sz="1600" dirty="0"/>
              <a:t>Possible higher cost of operation such as payment of higher rates of electricity from alternative sources, or acquiring raw materials from alternative sources, or renting temporary premises while repairing or rebuilding the original premises</a:t>
            </a:r>
          </a:p>
          <a:p>
            <a:pPr>
              <a:buFont typeface="Arial" pitchFamily="34" charset="0"/>
              <a:buNone/>
            </a:pPr>
            <a:endParaRPr lang="en-US" altLang="en-US" sz="1600" dirty="0"/>
          </a:p>
          <a:p>
            <a:endParaRPr lang="en-US" sz="1600" dirty="0"/>
          </a:p>
        </p:txBody>
      </p:sp>
    </p:spTree>
    <p:extLst>
      <p:ext uri="{BB962C8B-B14F-4D97-AF65-F5344CB8AC3E}">
        <p14:creationId xmlns="" xmlns:p14="http://schemas.microsoft.com/office/powerpoint/2010/main" val="1765691667"/>
      </p:ext>
    </p:extLst>
  </p:cSld>
  <p:clrMapOvr>
    <a:masterClrMapping/>
  </p:clrMapOvr>
  <p:transition spd="med">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28600"/>
            <a:ext cx="8229600" cy="1143000"/>
          </a:xfrm>
        </p:spPr>
        <p:txBody>
          <a:bodyPr/>
          <a:lstStyle/>
          <a:p>
            <a:r>
              <a:rPr lang="en-US" altLang="en-US" sz="2800" dirty="0" err="1" smtClean="0">
                <a:solidFill>
                  <a:schemeClr val="accent2"/>
                </a:solidFill>
                <a:latin typeface="Phetsarath OT" panose="02000500000000000000" pitchFamily="2" charset="0"/>
                <a:cs typeface="Phetsarath OT" panose="02000500000000000000" pitchFamily="2" charset="0"/>
              </a:rPr>
              <a:t>ຂໍ້ມູນພື້ນຖານ</a:t>
            </a:r>
            <a:r>
              <a:rPr lang="en-US" altLang="en-US" sz="2800" dirty="0" smtClean="0">
                <a:solidFill>
                  <a:schemeClr val="accent2"/>
                </a:solidFill>
                <a:latin typeface="Phetsarath OT" panose="02000500000000000000" pitchFamily="2" charset="0"/>
                <a:cs typeface="Phetsarath OT" panose="02000500000000000000" pitchFamily="2" charset="0"/>
              </a:rPr>
              <a:t>(Baseline Information)</a:t>
            </a:r>
          </a:p>
        </p:txBody>
      </p:sp>
      <p:sp>
        <p:nvSpPr>
          <p:cNvPr id="2" name="Rectangle 1"/>
          <p:cNvSpPr/>
          <p:nvPr/>
        </p:nvSpPr>
        <p:spPr>
          <a:xfrm>
            <a:off x="228600" y="619780"/>
            <a:ext cx="8915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ຂ້ມູນພື້ນຖານຂອງສິ່ງອຳນວຍຄວາມສະດວກດ້ານອຸດສະຫະກຳ</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ການຄ້າຂອງບັນດາເມືອງ</a:t>
            </a:r>
            <a:r>
              <a:rPr lang="en-US" sz="1400" b="1" dirty="0" err="1" smtClean="0">
                <a:latin typeface="Phetsarath OT" panose="02000500000000000000" pitchFamily="2" charset="0"/>
                <a:cs typeface="Phetsarath OT" panose="02000500000000000000" pitchFamily="2" charset="0"/>
              </a:rPr>
              <a:t>ຕ່າງ</a:t>
            </a:r>
            <a:r>
              <a:rPr lang="en-US" sz="1400" b="1" dirty="0" smtClean="0">
                <a:latin typeface="Phetsarath OT" panose="02000500000000000000" pitchFamily="2" charset="0"/>
                <a:cs typeface="Phetsarath OT" panose="02000500000000000000" pitchFamily="2" charset="0"/>
              </a:rPr>
              <a:t>ໆ</a:t>
            </a:r>
          </a:p>
          <a:p>
            <a:r>
              <a:rPr lang="en-US" sz="1400" b="1" dirty="0">
                <a:latin typeface="Phetsarath OT" panose="02000500000000000000" pitchFamily="2" charset="0"/>
                <a:cs typeface="Phetsarath OT" panose="02000500000000000000" pitchFamily="2" charset="0"/>
              </a:rPr>
              <a:t>Table 1. Baseline information of commerce and industry facilities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775130983"/>
              </p:ext>
            </p:extLst>
          </p:nvPr>
        </p:nvGraphicFramePr>
        <p:xfrm>
          <a:off x="381000" y="1295400"/>
          <a:ext cx="8610598" cy="5649130"/>
        </p:xfrm>
        <a:graphic>
          <a:graphicData uri="http://schemas.openxmlformats.org/drawingml/2006/table">
            <a:tbl>
              <a:tblPr firstRow="1" firstCol="1" bandRow="1" bandCol="1"/>
              <a:tblGrid>
                <a:gridCol w="2305918"/>
                <a:gridCol w="818007"/>
                <a:gridCol w="818007"/>
                <a:gridCol w="818007"/>
                <a:gridCol w="818007"/>
                <a:gridCol w="818007"/>
                <a:gridCol w="818007"/>
                <a:gridCol w="821451"/>
                <a:gridCol w="575187"/>
              </a:tblGrid>
              <a:tr h="108797">
                <a:tc gridSpan="9">
                  <a:txBody>
                    <a:bodyPr/>
                    <a:lstStyle/>
                    <a:p>
                      <a:pPr>
                        <a:spcAft>
                          <a:spcPts val="0"/>
                        </a:spcAft>
                      </a:pPr>
                      <a:r>
                        <a:rPr lang="en-US" sz="900" dirty="0" err="1">
                          <a:effectLst/>
                          <a:latin typeface="Phetsarath OT" panose="02000500000000020004" pitchFamily="2" charset="0"/>
                          <a:cs typeface="Phetsarath OT" panose="02000500000000020004" pitchFamily="2" charset="0"/>
                        </a:rPr>
                        <a:t>ຊື່ເມືອງ</a:t>
                      </a:r>
                      <a:r>
                        <a:rPr lang="en-US" sz="900" dirty="0">
                          <a:effectLst/>
                          <a:latin typeface="Phetsarath OT" panose="02000500000000020004" pitchFamily="2" charset="0"/>
                          <a:cs typeface="Phetsarath OT" panose="02000500000000020004" pitchFamily="2" charset="0"/>
                        </a:rPr>
                        <a:t>:</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797">
                <a:tc rowSpan="3">
                  <a:txBody>
                    <a:bodyPr/>
                    <a:lstStyle/>
                    <a:p>
                      <a:pPr algn="ctr">
                        <a:spcAft>
                          <a:spcPts val="0"/>
                        </a:spcAft>
                      </a:pPr>
                      <a:r>
                        <a:rPr lang="en-US" sz="900">
                          <a:effectLst/>
                          <a:latin typeface="Phetsarath OT" panose="02000500000000020004" pitchFamily="2" charset="0"/>
                          <a:cs typeface="Phetsarath OT" panose="02000500000000020004" pitchFamily="2" charset="0"/>
                        </a:rPr>
                        <a:t>ປະເພດບໍລິສັດ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900">
                          <a:effectLst/>
                          <a:latin typeface="Phetsarath OT" panose="02000500000000020004" pitchFamily="2" charset="0"/>
                          <a:cs typeface="Phetsarath OT" panose="02000500000000020004" pitchFamily="2" charset="0"/>
                        </a:rPr>
                        <a:t>ຈຳນວນ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797">
                <a:tc v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ຂະໜາດນ້ອຍສຸດ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ຂະໜາດນ້ອຍ</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ຂະໜາດກາງ</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ຂະໜາດໃຫ່ຍ</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17594">
                <a:tc vMerge="1">
                  <a:txBody>
                    <a:bodyPr/>
                    <a:lstStyle/>
                    <a:p>
                      <a:endParaRPr lang="en-US"/>
                    </a:p>
                  </a:txBody>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97">
                <a:tc gridSpan="9">
                  <a:txBody>
                    <a:bodyPr/>
                    <a:lstStyle/>
                    <a:p>
                      <a:pPr algn="just">
                        <a:spcAft>
                          <a:spcPts val="0"/>
                        </a:spcAft>
                      </a:pPr>
                      <a:r>
                        <a:rPr lang="en-US" sz="900" b="1">
                          <a:effectLst/>
                          <a:latin typeface="Phetsarath OT" panose="02000500000000020004" pitchFamily="2" charset="0"/>
                          <a:cs typeface="Phetsarath OT" panose="02000500000000020004" pitchFamily="2" charset="0"/>
                        </a:rPr>
                        <a:t>ກ. ການຜະລິດ</a:t>
                      </a:r>
                      <a:endParaRPr lang="en-US" sz="900">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797">
                <a:tc>
                  <a:txBody>
                    <a:bodyPr/>
                    <a:lstStyle/>
                    <a:p>
                      <a:pPr algn="just">
                        <a:spcAft>
                          <a:spcPts val="0"/>
                        </a:spcAft>
                      </a:pPr>
                      <a:r>
                        <a:rPr lang="en-US" sz="900">
                          <a:effectLst/>
                          <a:latin typeface="Phetsarath OT" panose="02000500000000020004" pitchFamily="2" charset="0"/>
                          <a:cs typeface="Phetsarath OT" panose="02000500000000020004" pitchFamily="2" charset="0"/>
                        </a:rPr>
                        <a:t>ວັດສະດຸກໍ່ສ້າງ</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ຊິມັງ</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dirty="0">
                          <a:effectLst/>
                          <a:latin typeface="Phetsarath OT" panose="02000500000000020004" pitchFamily="2" charset="0"/>
                          <a:ea typeface="Calibri"/>
                          <a:cs typeface="Phetsarath OT" panose="02000500000000020004" pitchFamily="2" charset="0"/>
                        </a:rPr>
                        <a:t>ຂ. </a:t>
                      </a:r>
                      <a:r>
                        <a:rPr lang="en-US" sz="900" dirty="0" err="1">
                          <a:effectLst/>
                          <a:latin typeface="Phetsarath OT" panose="02000500000000020004" pitchFamily="2" charset="0"/>
                          <a:ea typeface="Calibri"/>
                          <a:cs typeface="Phetsarath OT" panose="02000500000000020004" pitchFamily="2" charset="0"/>
                        </a:rPr>
                        <a:t>ກະເບື້ອງ</a:t>
                      </a:r>
                      <a:endParaRPr lang="en-US" sz="1000" dirty="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a:txBody>
                    <a:bodyPr/>
                    <a:lstStyle/>
                    <a:p>
                      <a:pPr algn="just">
                        <a:spcAft>
                          <a:spcPts val="0"/>
                        </a:spcAft>
                      </a:pPr>
                      <a:r>
                        <a:rPr lang="en-US" sz="900">
                          <a:effectLst/>
                          <a:latin typeface="Phetsarath OT" panose="02000500000000020004" pitchFamily="2" charset="0"/>
                          <a:cs typeface="Phetsarath OT" panose="02000500000000020004" pitchFamily="2" charset="0"/>
                        </a:rPr>
                        <a:t>ຄື່ອງດື່ມ</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ເບຍ</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ນ້ຳດື່ມ</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a:txBody>
                    <a:bodyPr/>
                    <a:lstStyle/>
                    <a:p>
                      <a:pPr algn="just">
                        <a:spcAft>
                          <a:spcPts val="0"/>
                        </a:spcAft>
                      </a:pPr>
                      <a:r>
                        <a:rPr lang="en-US" sz="900">
                          <a:effectLst/>
                          <a:latin typeface="Phetsarath OT" panose="02000500000000020004" pitchFamily="2" charset="0"/>
                          <a:cs typeface="Phetsarath OT" panose="02000500000000020004" pitchFamily="2" charset="0"/>
                        </a:rPr>
                        <a:t>ເຄມີ</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ການຜະລິດຢາ</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ນ້ຳສີ</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a:txBody>
                    <a:bodyPr/>
                    <a:lstStyle/>
                    <a:p>
                      <a:pPr algn="just">
                        <a:spcAft>
                          <a:spcPts val="0"/>
                        </a:spcAft>
                      </a:pPr>
                      <a:r>
                        <a:rPr lang="en-US" sz="900">
                          <a:effectLst/>
                          <a:latin typeface="Phetsarath OT" panose="02000500000000020004" pitchFamily="2" charset="0"/>
                          <a:cs typeface="Phetsarath OT" panose="02000500000000020004" pitchFamily="2" charset="0"/>
                        </a:rPr>
                        <a:t>ອຸດສະຫະກຳການກະເສດ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ຂະບວນການຜະລິດອາຫານ</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ເຈັ້ຍ</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a:txBody>
                    <a:bodyPr/>
                    <a:lstStyle/>
                    <a:p>
                      <a:pPr algn="just">
                        <a:spcAft>
                          <a:spcPts val="0"/>
                        </a:spcAft>
                      </a:pPr>
                      <a:r>
                        <a:rPr lang="en-US" sz="900">
                          <a:effectLst/>
                          <a:latin typeface="Phetsarath OT" panose="02000500000000020004" pitchFamily="2" charset="0"/>
                          <a:cs typeface="Phetsarath OT" panose="02000500000000020004" pitchFamily="2" charset="0"/>
                        </a:rPr>
                        <a:t>ອື່ນໆ</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ເສື້ອຜ້າ</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ຢາສູບ</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gridSpan="9">
                  <a:txBody>
                    <a:bodyPr/>
                    <a:lstStyle/>
                    <a:p>
                      <a:pPr algn="just">
                        <a:spcAft>
                          <a:spcPts val="0"/>
                        </a:spcAft>
                      </a:pPr>
                      <a:r>
                        <a:rPr lang="en-US" sz="900" b="1">
                          <a:effectLst/>
                          <a:latin typeface="Phetsarath OT" panose="02000500000000020004" pitchFamily="2" charset="0"/>
                          <a:cs typeface="Phetsarath OT" panose="02000500000000020004" pitchFamily="2" charset="0"/>
                        </a:rPr>
                        <a:t>ຂ. ການຄ້າ</a:t>
                      </a:r>
                      <a:endParaRPr lang="en-US" sz="900">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5117">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ພາຫະນະ</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ນ້ຳມັນ</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ຄອມພິວເຕີ</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ງ. ຮ້ານຄ້າຂາຍຍ່ອຍອື່ນໆ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gridSpan="9">
                  <a:txBody>
                    <a:bodyPr/>
                    <a:lstStyle/>
                    <a:p>
                      <a:pPr algn="just">
                        <a:spcAft>
                          <a:spcPts val="0"/>
                        </a:spcAft>
                      </a:pPr>
                      <a:r>
                        <a:rPr lang="en-US" sz="900" b="1">
                          <a:effectLst/>
                          <a:latin typeface="Phetsarath OT" panose="02000500000000020004" pitchFamily="2" charset="0"/>
                          <a:cs typeface="Phetsarath OT" panose="02000500000000020004" pitchFamily="2" charset="0"/>
                        </a:rPr>
                        <a:t>ຄ. ການບໍລິການ</a:t>
                      </a:r>
                      <a:endParaRPr lang="en-US" sz="900">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ການເງິນ</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ສ້ອມແປງຮ້ານຄ້າ</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ກໍ່ສ້າງຮ້ານຄ້າ</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ງ. ຮ້ານອາຫານ</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117">
                <a:tc>
                  <a:txBody>
                    <a:bodyPr/>
                    <a:lstStyle/>
                    <a:p>
                      <a:pPr marL="457200" algn="just">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ຈ. ການບໍລິການອື່ນໆ</a:t>
                      </a:r>
                      <a:endParaRPr lang="en-US" sz="1000">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97">
                <a:tc>
                  <a:txBody>
                    <a:bodyPr/>
                    <a:lstStyle/>
                    <a:p>
                      <a:pPr algn="just">
                        <a:spcAft>
                          <a:spcPts val="0"/>
                        </a:spcAft>
                      </a:pPr>
                      <a:r>
                        <a:rPr lang="en-US" sz="900" b="1">
                          <a:effectLst/>
                          <a:latin typeface="Phetsarath OT" panose="02000500000000020004" pitchFamily="2" charset="0"/>
                          <a:cs typeface="Phetsarath OT" panose="02000500000000020004" pitchFamily="2" charset="0"/>
                        </a:rPr>
                        <a:t>ລວມ</a:t>
                      </a:r>
                      <a:endParaRPr lang="en-US" sz="900">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dirty="0">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304800" y="274638"/>
            <a:ext cx="8382000" cy="487362"/>
          </a:xfrm>
        </p:spPr>
        <p:txBody>
          <a:bodyPr/>
          <a:lstStyle/>
          <a:p>
            <a:r>
              <a:rPr lang="en-US" altLang="en-US" sz="2400" dirty="0" err="1" smtClean="0">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US" altLang="en-US" sz="2400" dirty="0">
                <a:solidFill>
                  <a:schemeClr val="accent3"/>
                </a:solidFill>
                <a:latin typeface="Phetsarath OT" panose="02000500000000000000" pitchFamily="2" charset="0"/>
                <a:cs typeface="Phetsarath OT" panose="02000500000000000000" pitchFamily="2" charset="0"/>
              </a:rPr>
              <a:t/>
            </a:r>
            <a:br>
              <a:rPr lang="en-US" altLang="en-US" sz="2400" dirty="0">
                <a:solidFill>
                  <a:schemeClr val="accent3"/>
                </a:solidFill>
                <a:latin typeface="Phetsarath OT" panose="02000500000000000000" pitchFamily="2" charset="0"/>
                <a:cs typeface="Phetsarath OT" panose="02000500000000000000" pitchFamily="2" charset="0"/>
              </a:rPr>
            </a:br>
            <a:r>
              <a:rPr lang="en-US" altLang="en-US" sz="2400" dirty="0" smtClean="0">
                <a:solidFill>
                  <a:schemeClr val="accent3"/>
                </a:solidFill>
                <a:latin typeface="Phetsarath OT" panose="02000500000000000000" pitchFamily="2" charset="0"/>
                <a:cs typeface="Phetsarath OT" panose="02000500000000000000" pitchFamily="2" charset="0"/>
              </a:rPr>
              <a:t>Damages and Losses</a:t>
            </a:r>
          </a:p>
        </p:txBody>
      </p:sp>
      <p:sp>
        <p:nvSpPr>
          <p:cNvPr id="2" name="Rectangle 1"/>
          <p:cNvSpPr/>
          <p:nvPr/>
        </p:nvSpPr>
        <p:spPr>
          <a:xfrm>
            <a:off x="228600" y="937736"/>
            <a:ext cx="8305800" cy="738664"/>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ແບບສອບຖາມກ່ຽວກັບມູນຄ່າຄວາມເສຍຫາຍ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ການສູນເສຍຂອງບໍລິສັດໃນຂະແໜງອຸດສະຫະກຳ</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ການຄ້າໃນຂັ້ນ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Questionnaire on the value of damages and losses of a firm in the CI sector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3787898272"/>
              </p:ext>
            </p:extLst>
          </p:nvPr>
        </p:nvGraphicFramePr>
        <p:xfrm>
          <a:off x="228598" y="1736132"/>
          <a:ext cx="8686802" cy="4860248"/>
        </p:xfrm>
        <a:graphic>
          <a:graphicData uri="http://schemas.openxmlformats.org/drawingml/2006/table">
            <a:tbl>
              <a:tblPr firstRow="1" firstCol="1" bandRow="1"/>
              <a:tblGrid>
                <a:gridCol w="1887838"/>
                <a:gridCol w="1472757"/>
                <a:gridCol w="1472757"/>
                <a:gridCol w="1034048"/>
                <a:gridCol w="245931"/>
                <a:gridCol w="897069"/>
                <a:gridCol w="157132"/>
                <a:gridCol w="604868"/>
                <a:gridCol w="228600"/>
                <a:gridCol w="685802"/>
              </a:tblGrid>
              <a:tr h="136623">
                <a:tc gridSpan="10">
                  <a:txBody>
                    <a:bodyPr/>
                    <a:lstStyle/>
                    <a:p>
                      <a:pPr>
                        <a:spcAft>
                          <a:spcPts val="0"/>
                        </a:spcAft>
                      </a:pPr>
                      <a:r>
                        <a:rPr lang="en-US" sz="1200" dirty="0" err="1">
                          <a:effectLst/>
                          <a:latin typeface="Phetsarath OT" panose="02000500000000020004" pitchFamily="2" charset="0"/>
                          <a:cs typeface="Phetsarath OT" panose="02000500000000020004" pitchFamily="2" charset="0"/>
                        </a:rPr>
                        <a:t>ຊື່ເມືອງ</a:t>
                      </a:r>
                      <a:r>
                        <a:rPr lang="en-US" sz="1200" dirty="0">
                          <a:effectLst/>
                          <a:latin typeface="Phetsarath OT" panose="02000500000000020004" pitchFamily="2" charset="0"/>
                          <a:cs typeface="Phetsarath OT" panose="02000500000000020004" pitchFamily="2" charset="0"/>
                        </a:rPr>
                        <a:t>:</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623">
                <a:tc>
                  <a:txBody>
                    <a:bodyPr/>
                    <a:lstStyle/>
                    <a:p>
                      <a:pPr>
                        <a:spcAft>
                          <a:spcPts val="0"/>
                        </a:spcAft>
                      </a:pPr>
                      <a:r>
                        <a:rPr lang="en-US" sz="1200">
                          <a:effectLst/>
                          <a:latin typeface="Phetsarath OT" panose="02000500000000020004" pitchFamily="2" charset="0"/>
                          <a:cs typeface="Phetsarath OT" panose="02000500000000020004" pitchFamily="2" charset="0"/>
                        </a:rPr>
                        <a:t>ຊື່ບໍລິສັດ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0057">
                <a:tc>
                  <a:txBody>
                    <a:bodyPr/>
                    <a:lstStyle/>
                    <a:p>
                      <a:pPr>
                        <a:spcAft>
                          <a:spcPts val="0"/>
                        </a:spcAft>
                      </a:pPr>
                      <a:r>
                        <a:rPr lang="en-US" sz="1200">
                          <a:effectLst/>
                          <a:latin typeface="Phetsarath OT" panose="02000500000000020004" pitchFamily="2" charset="0"/>
                          <a:cs typeface="Phetsarath OT" panose="02000500000000020004" pitchFamily="2" charset="0"/>
                        </a:rPr>
                        <a:t>ປະເພດ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US" sz="1200">
                          <a:effectLst/>
                          <a:latin typeface="Phetsarath OT" panose="02000500000000020004" pitchFamily="2" charset="0"/>
                          <a:cs typeface="Phetsarath OT" panose="02000500000000020004" pitchFamily="2" charset="0"/>
                        </a:rPr>
                        <a:t>ຂະໜາດນ້ອຍສຸດ (  )  ຂະໜາດນ້ອຍ (  ) ຂະໜາດກາງ (  )  ຂະໜາດໃຫ່ຍ (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623">
                <a:tc>
                  <a:txBody>
                    <a:bodyPr/>
                    <a:lstStyle/>
                    <a:p>
                      <a:pPr>
                        <a:spcAft>
                          <a:spcPts val="0"/>
                        </a:spcAft>
                      </a:pPr>
                      <a:r>
                        <a:rPr lang="en-US" sz="1200">
                          <a:effectLst/>
                          <a:latin typeface="Phetsarath OT" panose="02000500000000020004" pitchFamily="2" charset="0"/>
                          <a:cs typeface="Phetsarath OT" panose="02000500000000020004" pitchFamily="2" charset="0"/>
                        </a:rPr>
                        <a:t>ເຈົ້!ຂອງກຳມະສິດ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US" sz="1200">
                          <a:effectLst/>
                          <a:latin typeface="Phetsarath OT" panose="02000500000000020004" pitchFamily="2" charset="0"/>
                          <a:cs typeface="Phetsarath OT" panose="02000500000000020004" pitchFamily="2" charset="0"/>
                        </a:rPr>
                        <a:t>ລັດ(   )  ເອກະຊົນ (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623">
                <a:tc gridSpan="10">
                  <a:txBody>
                    <a:bodyPr/>
                    <a:lstStyle/>
                    <a:p>
                      <a:pPr>
                        <a:spcAft>
                          <a:spcPts val="0"/>
                        </a:spcAft>
                      </a:pPr>
                      <a:r>
                        <a:rPr lang="en-US" sz="1200" b="1">
                          <a:effectLst/>
                          <a:latin typeface="Phetsarath OT" panose="02000500000000020004" pitchFamily="2" charset="0"/>
                          <a:cs typeface="Phetsarath OT" panose="02000500000000020004" pitchFamily="2" charset="0"/>
                        </a:rPr>
                        <a:t>ຄາດຄະເນຄວາມເສຍຫາຍ </a:t>
                      </a:r>
                      <a:endParaRPr lang="en-US" sz="1200">
                        <a:effectLst/>
                        <a:latin typeface="Phetsarath OT" panose="02000500000000020004" pitchFamily="2" charset="0"/>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7761">
                <a:tc rowSpan="3">
                  <a:txBody>
                    <a:bodyPr/>
                    <a:lstStyle/>
                    <a:p>
                      <a:pPr>
                        <a:spcAft>
                          <a:spcPts val="0"/>
                        </a:spcAft>
                      </a:pPr>
                      <a:r>
                        <a:rPr lang="en-US" sz="1200">
                          <a:effectLst/>
                          <a:latin typeface="Phetsarath OT" panose="02000500000000020004" pitchFamily="2" charset="0"/>
                          <a:cs typeface="Phetsarath OT" panose="02000500000000020004" pitchFamily="2" charset="0"/>
                        </a:rPr>
                        <a:t>ຄວາມເສຍຫາຍຕໍ່</a:t>
                      </a:r>
                    </a:p>
                    <a:p>
                      <a:pPr>
                        <a:spcAft>
                          <a:spcPts val="0"/>
                        </a:spcAft>
                      </a:pPr>
                      <a:r>
                        <a:rPr lang="en-US" sz="1200">
                          <a:effectLst/>
                          <a:latin typeface="Phetsarath OT" panose="02000500000000020004" pitchFamily="2" charset="0"/>
                          <a:cs typeface="Phetsarath OT" panose="02000500000000020004" pitchFamily="2" charset="0"/>
                        </a:rPr>
                        <a:t>ໂຄງສ້າງແລະ ຊັບສິນ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ຖືກເສຍຫາຍທັງໝົດ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spcAft>
                          <a:spcPts val="0"/>
                        </a:spcAft>
                      </a:pPr>
                      <a:r>
                        <a:rPr lang="en-US" sz="1200">
                          <a:effectLst/>
                          <a:latin typeface="Phetsarath OT" panose="02000500000000020004" pitchFamily="2" charset="0"/>
                          <a:cs typeface="Phetsarath OT" panose="02000500000000020004" pitchFamily="2" charset="0"/>
                        </a:rPr>
                        <a:t>ຖືກເສຍຫາຍບາງສ່ວນ</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gridSpan="2">
                  <a:txBody>
                    <a:bodyPr/>
                    <a:lstStyle/>
                    <a:p>
                      <a:pPr>
                        <a:spcAft>
                          <a:spcPts val="0"/>
                        </a:spcAft>
                      </a:pPr>
                      <a:r>
                        <a:rPr lang="en-US" sz="1200">
                          <a:effectLst/>
                          <a:latin typeface="Phetsarath OT" panose="02000500000000020004" pitchFamily="2" charset="0"/>
                          <a:cs typeface="Phetsarath OT" panose="02000500000000020004" pitchFamily="2" charset="0"/>
                        </a:rPr>
                        <a:t>ລວມຄວາມ</a:t>
                      </a:r>
                    </a:p>
                    <a:p>
                      <a:pPr>
                        <a:spcAft>
                          <a:spcPts val="0"/>
                        </a:spcAft>
                      </a:pPr>
                      <a:r>
                        <a:rPr lang="en-US" sz="1200">
                          <a:effectLst/>
                          <a:latin typeface="Phetsarath OT" panose="02000500000000020004" pitchFamily="2" charset="0"/>
                          <a:cs typeface="Phetsarath OT" panose="02000500000000020004" pitchFamily="2" charset="0"/>
                        </a:rPr>
                        <a:t> ເສຍຫາຍ</a:t>
                      </a:r>
                    </a:p>
                    <a:p>
                      <a:pPr>
                        <a:spcAft>
                          <a:spcPts val="0"/>
                        </a:spcAft>
                      </a:pPr>
                      <a:r>
                        <a:rPr lang="en-US" sz="1200">
                          <a:effectLst/>
                          <a:latin typeface="Phetsarath OT" panose="02000500000000020004" pitchFamily="2" charset="0"/>
                          <a:cs typeface="Phetsarath OT" panose="02000500000000020004" pitchFamily="2" charset="0"/>
                        </a:rPr>
                        <a:t>(ກີບ)</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ເວລາໃນກາຟື້ນ</a:t>
                      </a:r>
                      <a:endParaRPr lang="en-US" sz="1400">
                        <a:effectLst/>
                        <a:latin typeface="Phetsarath OT" panose="02000500000000020004" pitchFamily="2" charset="0"/>
                        <a:ea typeface="Calibri"/>
                        <a:cs typeface="Phetsarath OT" panose="02000500000000020004" pitchFamily="2" charset="0"/>
                      </a:endParaRPr>
                    </a:p>
                    <a:p>
                      <a:pP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ຟູຫຼືສ້ອມແປງ</a:t>
                      </a:r>
                      <a:endParaRPr lang="en-US" sz="1400">
                        <a:effectLst/>
                        <a:latin typeface="Phetsarath OT" panose="02000500000000020004" pitchFamily="2" charset="0"/>
                        <a:ea typeface="Calibri"/>
                        <a:cs typeface="Phetsarath OT" panose="02000500000000020004" pitchFamily="2" charset="0"/>
                      </a:endParaRPr>
                    </a:p>
                    <a:p>
                      <a:pP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ໂດຍສະເລ່ຍ</a:t>
                      </a:r>
                      <a:endParaRPr lang="en-US" sz="1400">
                        <a:effectLst/>
                        <a:latin typeface="Phetsarath OT" panose="02000500000000020004" pitchFamily="2" charset="0"/>
                        <a:ea typeface="Calibri"/>
                        <a:cs typeface="Phetsarath OT" panose="02000500000000020004" pitchFamily="2" charset="0"/>
                      </a:endParaRPr>
                    </a:p>
                    <a:p>
                      <a:pPr>
                        <a:spcAft>
                          <a:spcPts val="0"/>
                        </a:spcAft>
                      </a:pPr>
                      <a:r>
                        <a:rPr lang="en-US" sz="1200">
                          <a:effectLst/>
                          <a:latin typeface="Phetsarath OT" panose="02000500000000020004" pitchFamily="2" charset="0"/>
                          <a:cs typeface="Phetsarath OT" panose="02000500000000020004" pitchFamily="2" charset="0"/>
                        </a:rPr>
                        <a:t>(ມື້)</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lnSpc>
                          <a:spcPct val="107000"/>
                        </a:lnSpc>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25627">
                <a:tc v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ຈຳນວນທີ່ຖືກ</a:t>
                      </a:r>
                    </a:p>
                    <a:p>
                      <a:pPr algn="ctr">
                        <a:spcAft>
                          <a:spcPts val="0"/>
                        </a:spcAft>
                      </a:pPr>
                      <a:r>
                        <a:rPr lang="en-US" sz="1200">
                          <a:effectLst/>
                          <a:latin typeface="Phetsarath OT" panose="02000500000000020004" pitchFamily="2" charset="0"/>
                          <a:cs typeface="Phetsarath OT" panose="02000500000000020004" pitchFamily="2" charset="0"/>
                        </a:rPr>
                        <a:t>ທຳລາຍທັງ</a:t>
                      </a:r>
                    </a:p>
                    <a:p>
                      <a:pPr algn="ctr">
                        <a:spcAft>
                          <a:spcPts val="0"/>
                        </a:spcAft>
                      </a:pPr>
                      <a:r>
                        <a:rPr lang="en-US" sz="1200">
                          <a:effectLst/>
                          <a:latin typeface="Phetsarath OT" panose="02000500000000020004" pitchFamily="2" charset="0"/>
                          <a:cs typeface="Phetsarath OT" panose="02000500000000020004" pitchFamily="2" charset="0"/>
                        </a:rPr>
                        <a:t>ໝົດ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ມູນຄ່າໃຊ້ຈ່າຍ</a:t>
                      </a:r>
                    </a:p>
                    <a:p>
                      <a:pPr algn="ctr">
                        <a:spcAft>
                          <a:spcPts val="0"/>
                        </a:spcAft>
                      </a:pPr>
                      <a:r>
                        <a:rPr lang="en-US" sz="1200">
                          <a:effectLst/>
                          <a:latin typeface="Phetsarath OT" panose="02000500000000020004" pitchFamily="2" charset="0"/>
                          <a:cs typeface="Phetsarath OT" panose="02000500000000020004" pitchFamily="2" charset="0"/>
                        </a:rPr>
                        <a:t>ທົດແທນໂດຍສະ</a:t>
                      </a:r>
                    </a:p>
                    <a:p>
                      <a:pPr algn="ctr">
                        <a:spcAft>
                          <a:spcPts val="0"/>
                        </a:spcAft>
                      </a:pPr>
                      <a:r>
                        <a:rPr lang="en-US" sz="1200">
                          <a:effectLst/>
                          <a:latin typeface="Phetsarath OT" panose="02000500000000020004" pitchFamily="2" charset="0"/>
                          <a:cs typeface="Phetsarath OT" panose="02000500000000020004" pitchFamily="2" charset="0"/>
                        </a:rPr>
                        <a:t>ເລ່ຍ</a:t>
                      </a:r>
                    </a:p>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ຈຳນວນທີ່ຖືກ</a:t>
                      </a:r>
                    </a:p>
                    <a:p>
                      <a:pPr algn="ctr">
                        <a:spcAft>
                          <a:spcPts val="0"/>
                        </a:spcAft>
                      </a:pPr>
                      <a:r>
                        <a:rPr lang="en-US" sz="1200">
                          <a:effectLst/>
                          <a:latin typeface="Phetsarath OT" panose="02000500000000020004" pitchFamily="2" charset="0"/>
                          <a:cs typeface="Phetsarath OT" panose="02000500000000020004" pitchFamily="2" charset="0"/>
                        </a:rPr>
                        <a:t>ເສຍຫາຍບາງສ່ວນ</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ມູນຄ່າໃຊ້ຈ່າຍ</a:t>
                      </a:r>
                    </a:p>
                    <a:p>
                      <a:pPr algn="ctr">
                        <a:spcAft>
                          <a:spcPts val="0"/>
                        </a:spcAft>
                      </a:pPr>
                      <a:r>
                        <a:rPr lang="en-US" sz="1200">
                          <a:effectLst/>
                          <a:latin typeface="Phetsarath OT" panose="02000500000000020004" pitchFamily="2" charset="0"/>
                          <a:cs typeface="Phetsarath OT" panose="02000500000000020004" pitchFamily="2" charset="0"/>
                        </a:rPr>
                        <a:t>ໃນການສ້ອມ ແປງໂດຍສະເລ່ຍ</a:t>
                      </a:r>
                    </a:p>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r>
              <a:tr h="136623">
                <a:tc v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ກ</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ຂ</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ຄ</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ງ</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ຈ</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ສ</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6623">
                <a:tc>
                  <a:txBody>
                    <a:bodyPr/>
                    <a:lstStyle/>
                    <a:p>
                      <a:pPr>
                        <a:spcAft>
                          <a:spcPts val="0"/>
                        </a:spcAft>
                      </a:pPr>
                      <a:r>
                        <a:rPr lang="en-US" sz="1200">
                          <a:effectLst/>
                          <a:latin typeface="Phetsarath OT" panose="02000500000000020004" pitchFamily="2" charset="0"/>
                          <a:cs typeface="Phetsarath OT" panose="02000500000000020004" pitchFamily="2" charset="0"/>
                        </a:rPr>
                        <a:t>ກ. ໂຄງສ້າງ</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623">
                <a:tc>
                  <a:txBody>
                    <a:bodyPr/>
                    <a:lstStyle/>
                    <a:p>
                      <a:pPr>
                        <a:spcAft>
                          <a:spcPts val="0"/>
                        </a:spcAft>
                      </a:pPr>
                      <a:r>
                        <a:rPr lang="en-US" sz="1200">
                          <a:effectLst/>
                          <a:latin typeface="Phetsarath OT" panose="02000500000000020004" pitchFamily="2" charset="0"/>
                          <a:cs typeface="Phetsarath OT" panose="02000500000000020004" pitchFamily="2" charset="0"/>
                        </a:rPr>
                        <a:t>ຂ. ອຸປະກອນ</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623">
                <a:tc>
                  <a:txBody>
                    <a:bodyPr/>
                    <a:lstStyle/>
                    <a:p>
                      <a:pPr>
                        <a:spcAft>
                          <a:spcPts val="0"/>
                        </a:spcAft>
                      </a:pPr>
                      <a:r>
                        <a:rPr lang="en-US" sz="1200">
                          <a:effectLst/>
                          <a:latin typeface="Phetsarath OT" panose="02000500000000020004" pitchFamily="2" charset="0"/>
                          <a:cs typeface="Phetsarath OT" panose="02000500000000020004" pitchFamily="2" charset="0"/>
                        </a:rPr>
                        <a:t>ຄ. ສາງເກັບມ້ຽນ</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623">
                <a:tc>
                  <a:txBody>
                    <a:bodyPr/>
                    <a:lstStyle/>
                    <a:p>
                      <a:pPr>
                        <a:spcAft>
                          <a:spcPts val="0"/>
                        </a:spcAft>
                      </a:pPr>
                      <a:r>
                        <a:rPr lang="en-US" sz="1200">
                          <a:effectLst/>
                          <a:latin typeface="Phetsarath OT" panose="02000500000000020004" pitchFamily="2" charset="0"/>
                          <a:cs typeface="Phetsarath OT" panose="02000500000000020004" pitchFamily="2" charset="0"/>
                        </a:rPr>
                        <a:t>ງ. ອື່ນໆ (ລະບຸ)</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186">
                <a:tc>
                  <a:txBody>
                    <a:bodyPr/>
                    <a:lstStyle/>
                    <a:p>
                      <a:pPr>
                        <a:lnSpc>
                          <a:spcPct val="107000"/>
                        </a:lnSpc>
                        <a:spcAft>
                          <a:spcPts val="0"/>
                        </a:spcAft>
                      </a:pPr>
                      <a:r>
                        <a:rPr lang="en-US" sz="12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6623">
                <a:tc gridSpan="10">
                  <a:txBody>
                    <a:bodyPr/>
                    <a:lstStyle/>
                    <a:p>
                      <a:pPr algn="ctr">
                        <a:spcAft>
                          <a:spcPts val="0"/>
                        </a:spcAft>
                      </a:pPr>
                      <a:r>
                        <a:rPr lang="en-US" sz="1200" b="1">
                          <a:effectLst/>
                          <a:latin typeface="Phetsarath OT" panose="02000500000000020004" pitchFamily="2" charset="0"/>
                          <a:cs typeface="Phetsarath OT" panose="02000500000000020004" pitchFamily="2" charset="0"/>
                        </a:rPr>
                        <a:t>ຄາດຄະເນການສູນເສຍ </a:t>
                      </a:r>
                      <a:endParaRPr lang="en-US" sz="1200">
                        <a:effectLst/>
                        <a:latin typeface="Phetsarath OT" panose="02000500000000020004" pitchFamily="2" charset="0"/>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65617">
                <a:tc gridSpan="3">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ປະເພດການສູນເສຍ</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ປີເກີດໄພພິບັດ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1ປີຫຼັງໄພພິບັດ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2ປີຫຼັງໄພພິບັດ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r>
                        <a:rPr lang="en-US" sz="1200">
                          <a:effectLst/>
                          <a:latin typeface="Phetsarath OT" panose="02000500000000020004" pitchFamily="2" charset="0"/>
                          <a:cs typeface="Phetsarath OT" panose="02000500000000020004" pitchFamily="2" charset="0"/>
                        </a:rPr>
                        <a:t>ລວມ</a:t>
                      </a:r>
                    </a:p>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(ກີບ)</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7116">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ລາຍຮັບທີ່ຄາດຄະເນ</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16">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ອະນາໄມສິ່ງເສດເຫຼືອ</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16">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ມູນຄ່າໃຊ້ຈ່າຍໃນການດຳເນີນງານສູງ</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16">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ຄ່າໃຊ້ຈ່າຍອື່ນໆທີ່ບໍ່ຄາດຄີດ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116">
                <a:tc gridSpan="3">
                  <a:txBody>
                    <a:bodyPr/>
                    <a:lstStyle/>
                    <a:p>
                      <a:pPr marL="457200">
                        <a:lnSpc>
                          <a:spcPct val="115000"/>
                        </a:lnSpc>
                        <a:spcAft>
                          <a:spcPts val="0"/>
                        </a:spcAft>
                      </a:pPr>
                      <a:r>
                        <a:rPr lang="en-US" sz="12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nSpc>
                          <a:spcPct val="115000"/>
                        </a:lnSpc>
                        <a:spcAft>
                          <a:spcPts val="0"/>
                        </a:spcAft>
                      </a:pPr>
                      <a:r>
                        <a:rPr lang="en-US" sz="1200" dirty="0">
                          <a:effectLst/>
                          <a:latin typeface="Phetsarath OT" panose="02000500000000020004" pitchFamily="2" charset="0"/>
                          <a:ea typeface="Calibri"/>
                          <a:cs typeface="Phetsarath OT" panose="02000500000000020004" pitchFamily="2" charset="0"/>
                        </a:rPr>
                        <a:t> </a:t>
                      </a:r>
                      <a:endParaRPr lang="en-US" sz="1400" dirty="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76200"/>
            <a:ext cx="8229600" cy="1143000"/>
          </a:xfrm>
        </p:spPr>
        <p:txBody>
          <a:bodyPr/>
          <a:lstStyle/>
          <a:p>
            <a:r>
              <a:rPr lang="en-US" altLang="en-US" sz="2800" b="1"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ສັງລວມຄວາມເສຍຫາຍແລະການສູນເສຍໃນຂັ້ນເມືອງ</a:t>
            </a:r>
            <a:r>
              <a:rPr lang="en-US" altLang="en-US" sz="2800" b="1" dirty="0" smtClean="0">
                <a:solidFill>
                  <a:schemeClr val="accent3"/>
                </a:solidFill>
                <a:latin typeface="Phetsarath OT" panose="02000500000000000000" pitchFamily="2" charset="0"/>
                <a:cs typeface="Phetsarath OT" panose="02000500000000000000" pitchFamily="2" charset="0"/>
              </a:rPr>
              <a:t/>
            </a:r>
            <a:br>
              <a:rPr lang="en-US" altLang="en-US" sz="2800" b="1" dirty="0" smtClean="0">
                <a:solidFill>
                  <a:schemeClr val="accent3"/>
                </a:solidFill>
                <a:latin typeface="Phetsarath OT" panose="02000500000000000000" pitchFamily="2" charset="0"/>
                <a:cs typeface="Phetsarath OT" panose="02000500000000000000" pitchFamily="2" charset="0"/>
              </a:rPr>
            </a:br>
            <a:r>
              <a:rPr lang="en-US" altLang="en-US" sz="2800" b="1" dirty="0" smtClean="0">
                <a:solidFill>
                  <a:schemeClr val="accent3"/>
                </a:solidFill>
                <a:latin typeface="Phetsarath OT" panose="02000500000000000000" pitchFamily="2" charset="0"/>
                <a:cs typeface="Phetsarath OT" panose="02000500000000000000" pitchFamily="2" charset="0"/>
              </a:rPr>
              <a:t>Summary of Damages and Losses in a District</a:t>
            </a:r>
          </a:p>
        </p:txBody>
      </p:sp>
      <p:sp>
        <p:nvSpPr>
          <p:cNvPr id="2" name="Rectangle 1"/>
          <p:cNvSpPr/>
          <p:nvPr/>
        </p:nvSpPr>
        <p:spPr>
          <a:xfrm>
            <a:off x="457200" y="924580"/>
            <a:ext cx="4572000" cy="523220"/>
          </a:xfrm>
          <a:prstGeom prst="rect">
            <a:avLst/>
          </a:prstGeom>
        </p:spPr>
        <p:txBody>
          <a:bodyPr>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3.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3. Summary of damages and losses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1365546210"/>
              </p:ext>
            </p:extLst>
          </p:nvPr>
        </p:nvGraphicFramePr>
        <p:xfrm>
          <a:off x="381000" y="1508760"/>
          <a:ext cx="8610596" cy="4358640"/>
        </p:xfrm>
        <a:graphic>
          <a:graphicData uri="http://schemas.openxmlformats.org/drawingml/2006/table">
            <a:tbl>
              <a:tblPr firstRow="1" firstCol="1" bandRow="1"/>
              <a:tblGrid>
                <a:gridCol w="1531766"/>
                <a:gridCol w="473093"/>
                <a:gridCol w="507830"/>
                <a:gridCol w="507830"/>
                <a:gridCol w="473093"/>
                <a:gridCol w="473093"/>
                <a:gridCol w="507830"/>
                <a:gridCol w="507830"/>
                <a:gridCol w="473093"/>
                <a:gridCol w="473093"/>
                <a:gridCol w="507830"/>
                <a:gridCol w="507830"/>
                <a:gridCol w="473093"/>
                <a:gridCol w="355096"/>
                <a:gridCol w="304800"/>
                <a:gridCol w="363527"/>
                <a:gridCol w="169869"/>
              </a:tblGrid>
              <a:tr h="152172">
                <a:tc gridSpan="17">
                  <a:txBody>
                    <a:bodyPr/>
                    <a:lstStyle/>
                    <a:p>
                      <a:pPr>
                        <a:spcAft>
                          <a:spcPts val="0"/>
                        </a:spcAft>
                      </a:pPr>
                      <a:r>
                        <a:rPr lang="en-US" sz="130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300" dirty="0">
                          <a:solidFill>
                            <a:srgbClr val="000000"/>
                          </a:solidFill>
                          <a:effectLst/>
                          <a:latin typeface="Phetsarath OT" panose="02000500000000020004" pitchFamily="2" charset="0"/>
                          <a:ea typeface="Times New Roman"/>
                          <a:cs typeface="Phetsarath OT" panose="02000500000000020004" pitchFamily="2" charset="0"/>
                        </a:rPr>
                        <a:t>:</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172">
                <a:tc rowSpan="3">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ບໍລິສັດ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 (ກີບ)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ການສູນເສຍທີ່ແກ່ຍາວຫຼັງປີເກີດໄພພິບັດ (ກີບ)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172">
                <a:tc v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ການສູນເສຍ</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1ປີຫຼັງໄພພິບັດ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2ປີຫຼັງໄພພິບັດ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13360">
                <a:tc vMerge="1">
                  <a:txBody>
                    <a:bodyPr/>
                    <a:lstStyle/>
                    <a:p>
                      <a:endParaRPr lang="en-US"/>
                    </a:p>
                  </a:txBody>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ຜູ້ປະກອບການຜະລິດ 1</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ຜູ້ປະກອບການຜະລິດ n</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ຜູ້ປະກອບການຄ້າຂາຍ 1</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ຜູ້ປະກອບການຄ້າຂາຍ n</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ການບໍລິການ 1</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ການບໍລິການ n</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343">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ຈຳນວນບໍລິສັດບໍ່ນອນຢູ່ໃນຂະແໜງ</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172">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ລວມ</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304800" y="274638"/>
            <a:ext cx="8382000" cy="487362"/>
          </a:xfrm>
        </p:spPr>
        <p:txBody>
          <a:bodyPr/>
          <a:lstStyle/>
          <a:p>
            <a:r>
              <a:rPr lang="en-US"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ສັງລວມຄວາມເສຍຫາຍແລະການສູນເສຍໃນຂັ້ນເມືອງ</a:t>
            </a:r>
            <a:r>
              <a:rPr lang="en-US" altLang="en-US" sz="2800" b="1" dirty="0">
                <a:solidFill>
                  <a:schemeClr val="accent3"/>
                </a:solidFill>
                <a:latin typeface="Phetsarath OT" panose="02000500000000000000" pitchFamily="2" charset="0"/>
                <a:cs typeface="Phetsarath OT" panose="02000500000000000000" pitchFamily="2" charset="0"/>
              </a:rPr>
              <a:t/>
            </a:r>
            <a:br>
              <a:rPr lang="en-US" altLang="en-US" sz="2800" b="1" dirty="0">
                <a:solidFill>
                  <a:schemeClr val="accent3"/>
                </a:solidFill>
                <a:latin typeface="Phetsarath OT" panose="02000500000000000000" pitchFamily="2" charset="0"/>
                <a:cs typeface="Phetsarath OT" panose="02000500000000000000" pitchFamily="2" charset="0"/>
              </a:rPr>
            </a:br>
            <a:r>
              <a:rPr lang="en-US" altLang="en-US" sz="2800" b="1" dirty="0">
                <a:solidFill>
                  <a:schemeClr val="accent3"/>
                </a:solidFill>
                <a:latin typeface="Phetsarath OT" panose="02000500000000000000" pitchFamily="2" charset="0"/>
                <a:cs typeface="Phetsarath OT" panose="02000500000000000000" pitchFamily="2" charset="0"/>
              </a:rPr>
              <a:t>Summary </a:t>
            </a:r>
            <a:r>
              <a:rPr lang="en-US" altLang="en-US" sz="2800" b="1" dirty="0" smtClean="0">
                <a:solidFill>
                  <a:schemeClr val="accent3"/>
                </a:solidFill>
                <a:latin typeface="Phetsarath OT" panose="02000500000000000000" pitchFamily="2" charset="0"/>
                <a:cs typeface="Phetsarath OT" panose="02000500000000000000" pitchFamily="2" charset="0"/>
              </a:rPr>
              <a:t>of Damages and Losses in a Province</a:t>
            </a:r>
          </a:p>
        </p:txBody>
      </p:sp>
      <p:sp>
        <p:nvSpPr>
          <p:cNvPr id="2" name="Rectangle 1"/>
          <p:cNvSpPr/>
          <p:nvPr/>
        </p:nvSpPr>
        <p:spPr>
          <a:xfrm>
            <a:off x="609600" y="1153180"/>
            <a:ext cx="6858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5.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5. Summary of damages and losses in the </a:t>
            </a:r>
            <a:r>
              <a:rPr lang="en-US" sz="1400" b="1" dirty="0" smtClean="0">
                <a:latin typeface="Phetsarath OT" panose="02000500000000000000" pitchFamily="2" charset="0"/>
                <a:cs typeface="Phetsarath OT" panose="02000500000000000000" pitchFamily="2" charset="0"/>
              </a:rPr>
              <a:t>province</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2541413336"/>
              </p:ext>
            </p:extLst>
          </p:nvPr>
        </p:nvGraphicFramePr>
        <p:xfrm>
          <a:off x="457200" y="1783080"/>
          <a:ext cx="8229599" cy="3413760"/>
        </p:xfrm>
        <a:graphic>
          <a:graphicData uri="http://schemas.openxmlformats.org/drawingml/2006/table">
            <a:tbl>
              <a:tblPr firstRow="1" firstCol="1" bandRow="1" bandCol="1"/>
              <a:tblGrid>
                <a:gridCol w="1636044"/>
                <a:gridCol w="513527"/>
                <a:gridCol w="513527"/>
                <a:gridCol w="510235"/>
                <a:gridCol w="511881"/>
                <a:gridCol w="511881"/>
                <a:gridCol w="464149"/>
                <a:gridCol w="464149"/>
                <a:gridCol w="470733"/>
                <a:gridCol w="706100"/>
                <a:gridCol w="526694"/>
                <a:gridCol w="500360"/>
                <a:gridCol w="500360"/>
                <a:gridCol w="399959"/>
              </a:tblGrid>
              <a:tr h="0">
                <a:tc gridSpan="14">
                  <a:txBody>
                    <a:bodyPr/>
                    <a:lstStyle/>
                    <a:p>
                      <a:pPr>
                        <a:spcAft>
                          <a:spcPts val="0"/>
                        </a:spcAft>
                      </a:pP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US" sz="1600" b="1" dirty="0">
                          <a:solidFill>
                            <a:srgbClr val="000000"/>
                          </a:solidFill>
                          <a:effectLst/>
                          <a:latin typeface="Phetsarath OT" panose="02000500000000020004" pitchFamily="2" charset="0"/>
                          <a:ea typeface="Times New Roman"/>
                          <a:cs typeface="Phetsarath OT" panose="02000500000000020004" pitchFamily="2" charset="0"/>
                        </a:rPr>
                        <a:t>: </a:t>
                      </a: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675">
                <a:tc rowSpan="3">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ຊື່ເມືອງ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3">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ປະເພດຄວາມເສຍຫາຍ ແລະ ການສູນເສຍຂອງບໍລິສັດທີ່ຖືກສຳພາດ (ກີບ)</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4">
                  <a:txBody>
                    <a:bodyPr/>
                    <a:lstStyle/>
                    <a:p>
                      <a:pPr algn="ct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2875">
                <a:tc vMerge="1">
                  <a:txBody>
                    <a:bodyPr/>
                    <a:lstStyle/>
                    <a:p>
                      <a:endParaRPr lang="en-US"/>
                    </a:p>
                  </a:txBody>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Mi</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S</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Me</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L</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Mi</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S</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Me</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L</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Mi</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S</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Me</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L</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0">
                <a:tc gridSpan="14">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 ຄວາມເສຍຫາຍ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ຂ. 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14">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 ຄວາມເສຍຫາຍ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ຂ. 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14">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 ຄວາມເສຍຫາຍ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ຂ. 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304800" y="274638"/>
            <a:ext cx="8382000" cy="487362"/>
          </a:xfrm>
        </p:spPr>
        <p:txBody>
          <a:bodyPr/>
          <a:lstStyle/>
          <a:p>
            <a:r>
              <a:rPr lang="en-US" altLang="en-US" sz="2800" dirty="0" err="1" smtClean="0">
                <a:solidFill>
                  <a:schemeClr val="accent2"/>
                </a:solidFill>
                <a:latin typeface="Phetsarath OT" panose="02000500000000000000" pitchFamily="2" charset="0"/>
                <a:cs typeface="Phetsarath OT" panose="02000500000000000000" pitchFamily="2" charset="0"/>
              </a:rPr>
              <a:t>ສັງລວມຄວາມຕ້ອງການຟື້ນຟູແລະກໍ່ສ້າງຄືນໃໝ</a:t>
            </a:r>
            <a:r>
              <a:rPr lang="en-US" altLang="en-US" sz="2800" dirty="0" smtClean="0">
                <a:solidFill>
                  <a:schemeClr val="accent2"/>
                </a:solidFill>
                <a:latin typeface="Phetsarath OT" panose="02000500000000000000" pitchFamily="2" charset="0"/>
                <a:cs typeface="Phetsarath OT" panose="02000500000000000000" pitchFamily="2" charset="0"/>
              </a:rPr>
              <a:t>່</a:t>
            </a:r>
            <a:br>
              <a:rPr lang="en-US" altLang="en-US" sz="2800" dirty="0" smtClean="0">
                <a:solidFill>
                  <a:schemeClr val="accent2"/>
                </a:solidFill>
                <a:latin typeface="Phetsarath OT" panose="02000500000000000000" pitchFamily="2" charset="0"/>
                <a:cs typeface="Phetsarath OT" panose="02000500000000000000" pitchFamily="2" charset="0"/>
              </a:rPr>
            </a:br>
            <a:r>
              <a:rPr lang="en-US" altLang="en-US" sz="2800" dirty="0" smtClean="0">
                <a:solidFill>
                  <a:schemeClr val="accent2"/>
                </a:solidFill>
                <a:latin typeface="Phetsarath OT" panose="02000500000000000000" pitchFamily="2" charset="0"/>
                <a:cs typeface="Phetsarath OT" panose="02000500000000000000" pitchFamily="2" charset="0"/>
              </a:rPr>
              <a:t>Summary of Recovery and Reconstruction Needs</a:t>
            </a:r>
          </a:p>
        </p:txBody>
      </p:sp>
      <p:sp>
        <p:nvSpPr>
          <p:cNvPr id="2" name="Rectangle 1"/>
          <p:cNvSpPr/>
          <p:nvPr/>
        </p:nvSpPr>
        <p:spPr>
          <a:xfrm>
            <a:off x="457200" y="848380"/>
            <a:ext cx="69342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6.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ກໍ່ສ້າງຄືນໃໝ່ໃນຂະແໜງອຸດສະຫະກຳ</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a:t>
            </a:r>
            <a:r>
              <a:rPr lang="en-US" sz="1400" b="1" dirty="0" err="1" smtClean="0">
                <a:latin typeface="Phetsarath OT" panose="02000500000000000000" pitchFamily="2" charset="0"/>
                <a:cs typeface="Phetsarath OT" panose="02000500000000000000" pitchFamily="2" charset="0"/>
              </a:rPr>
              <a:t>ຄ້າ</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6. Summary of recovery and reconstruction needs in the CI sector. </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3857944427"/>
              </p:ext>
            </p:extLst>
          </p:nvPr>
        </p:nvGraphicFramePr>
        <p:xfrm>
          <a:off x="457200" y="1752600"/>
          <a:ext cx="8229600" cy="4425696"/>
        </p:xfrm>
        <a:graphic>
          <a:graphicData uri="http://schemas.openxmlformats.org/drawingml/2006/table">
            <a:tbl>
              <a:tblPr firstRow="1" firstCol="1" bandRow="1" bandCol="1"/>
              <a:tblGrid>
                <a:gridCol w="5726156"/>
                <a:gridCol w="2503444"/>
              </a:tblGrid>
              <a:tr h="243205">
                <a:tc rowSpan="2">
                  <a:txBody>
                    <a:bodyPr/>
                    <a:lstStyle/>
                    <a:p>
                      <a:pPr algn="ctr"/>
                      <a:r>
                        <a:rPr lang="lo-LA" sz="1600" b="1" dirty="0">
                          <a:effectLst/>
                          <a:latin typeface="Phetsarath OT" panose="02000500000000020004" pitchFamily="2" charset="0"/>
                          <a:cs typeface="Phetsarath OT" panose="02000500000000020004" pitchFamily="2" charset="0"/>
                        </a:rPr>
                        <a:t>ຊື່ຂອງໂຄງການທີ່ຕ້ອງການຟື້ນຟູ ແລະ ກໍ່ສ້າງຄືນໃໝ່</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lo-LA" sz="1600" b="1">
                          <a:effectLst/>
                          <a:latin typeface="Phetsarath OT" panose="02000500000000020004" pitchFamily="2" charset="0"/>
                          <a:cs typeface="Phetsarath OT" panose="02000500000000020004" pitchFamily="2" charset="0"/>
                        </a:rPr>
                        <a:t>ລວມຄວາມຕ້ອງການ</a:t>
                      </a:r>
                      <a:endParaRPr lang="en-US" sz="1600">
                        <a:effectLst/>
                        <a:latin typeface="Phetsarath OT" panose="02000500000000020004" pitchFamily="2" charset="0"/>
                        <a:cs typeface="Phetsarath OT" panose="02000500000000020004" pitchFamily="2"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600" b="1">
                          <a:effectLst/>
                          <a:latin typeface="Phetsarath OT" panose="02000500000000020004" pitchFamily="2" charset="0"/>
                          <a:cs typeface="Phetsarath OT" panose="02000500000000020004" pitchFamily="2" charset="0"/>
                        </a:rPr>
                        <a:t>(</a:t>
                      </a:r>
                      <a:r>
                        <a:rPr lang="lo-LA" sz="1600" b="1">
                          <a:effectLst/>
                          <a:latin typeface="Phetsarath OT" panose="02000500000000020004" pitchFamily="2" charset="0"/>
                          <a:cs typeface="Phetsarath OT" panose="02000500000000020004" pitchFamily="2" charset="0"/>
                        </a:rPr>
                        <a:t>ກີບ</a:t>
                      </a:r>
                      <a:r>
                        <a:rPr lang="en-US" sz="1600" b="1">
                          <a:effectLst/>
                          <a:latin typeface="Phetsarath OT" panose="02000500000000020004" pitchFamily="2" charset="0"/>
                          <a:cs typeface="Phetsarath OT" panose="02000500000000020004" pitchFamily="2" charset="0"/>
                        </a:rPr>
                        <a:t>)</a:t>
                      </a:r>
                      <a:endParaRPr lang="en-US" sz="1600">
                        <a:effectLst/>
                        <a:latin typeface="Phetsarath OT" panose="02000500000000020004" pitchFamily="2" charset="0"/>
                        <a:cs typeface="Phetsarath OT" panose="02000500000000020004" pitchFamily="2"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gridSpan="2">
                  <a:txBody>
                    <a:bodyPr/>
                    <a:lstStyle/>
                    <a:p>
                      <a:r>
                        <a:rPr lang="en-US" sz="1600" b="1" i="1">
                          <a:effectLst/>
                          <a:latin typeface="Phetsarath OT" panose="02000500000000020004" pitchFamily="2" charset="0"/>
                          <a:cs typeface="Phetsarath OT" panose="02000500000000020004" pitchFamily="2" charset="0"/>
                        </a:rPr>
                        <a:t>ຄວາມຕ້ອງການຟື້ນຟູ</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ກ. ຄວາມຕ້ອງການສ້ອມແປງ ແລະ ທົດແທນອັນຮີບດ່ວນຂອງບັນດາໂຄງສ້າງ, ອຸປະກອນ  ແລະ ເຄື່ອງກົນຈັກ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ຂ. ການຈັດຊື້ອຸອຸປະກອນກອນທີ່ຈຳເປັນ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ຄ. ການອະນາໄມ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ງ. ອື່ນໆ (ລະບູລະອຽດ)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algn="just"/>
                      <a:r>
                        <a:rPr lang="en-US" sz="1600" b="1" i="1">
                          <a:effectLst/>
                          <a:latin typeface="Phetsarath OT" panose="02000500000000020004" pitchFamily="2" charset="0"/>
                          <a:cs typeface="Phetsarath OT" panose="02000500000000020004" pitchFamily="2" charset="0"/>
                        </a:rPr>
                        <a:t>ຄວາມຕ້ອງການກໍ່ສ້າງຄືນໃໝ່</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a:spcAft>
                          <a:spcPts val="0"/>
                        </a:spcAft>
                      </a:pPr>
                      <a:r>
                        <a:rPr lang="en-PH" sz="1600">
                          <a:effectLst/>
                          <a:latin typeface="Phetsarath OT" panose="02000500000000020004" pitchFamily="2" charset="0"/>
                          <a:cs typeface="Phetsarath OT" panose="02000500000000020004" pitchFamily="2" charset="0"/>
                        </a:rPr>
                        <a:t>ກ. ການທົດແທນ ແລະ ກໍ່ສ້າງຄືນໃໝ່ຂອງບັນດາໂຄງສ້າງທີ່ໄດ້ຮັບຜົນກະທົບ</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PH" sz="1600">
                          <a:effectLst/>
                          <a:latin typeface="Phetsarath OT" panose="02000500000000020004" pitchFamily="2" charset="0"/>
                          <a:cs typeface="Phetsarath OT" panose="02000500000000020004" pitchFamily="2" charset="0"/>
                        </a:rPr>
                        <a:t>ຂ. ຈັດຊື້ອຸປະກອນ ແລະ ເຄື່ອງກົນຈັກ</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ຄ. ການໃຫ້ຄວາມຊ່ວຍເຫຼືອທາງດ້ານວິຊາການ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Phetsarath OT" panose="02000500000000020004" pitchFamily="2" charset="0"/>
                          <a:cs typeface="Phetsarath OT" panose="02000500000000020004" pitchFamily="2" charset="0"/>
                        </a:rPr>
                        <a:t>ຈ. ມາດຕາການຫຼຸດຜ່ອນຕ່າງໆ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600">
                          <a:effectLst/>
                          <a:latin typeface="Phetsarath OT" panose="02000500000000020004" pitchFamily="2" charset="0"/>
                          <a:ea typeface="Calibri"/>
                          <a:cs typeface="Phetsarath OT" panose="02000500000000020004" pitchFamily="2" charset="0"/>
                        </a:rPr>
                        <a:t>ສ. ອື່ນໆ</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a:effectLst/>
                          <a:latin typeface="Phetsarath OT" panose="02000500000000020004" pitchFamily="2" charset="0"/>
                          <a:cs typeface="Phetsarath OT" panose="02000500000000020004" pitchFamily="2" charset="0"/>
                        </a:rPr>
                        <a:t>ລວມ</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Phetsarath OT" panose="02000500000000020004" pitchFamily="2" charset="0"/>
                          <a:cs typeface="Phetsarath OT" panose="02000500000000020004" pitchFamily="2" charset="0"/>
                        </a:rPr>
                        <a:t> </a:t>
                      </a:r>
                      <a:endParaRPr lang="en-US" sz="16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b="1" dirty="0" err="1">
                          <a:effectLst/>
                          <a:latin typeface="Phetsarath OT" panose="02000500000000020004" pitchFamily="2" charset="0"/>
                          <a:cs typeface="Phetsarath OT" panose="02000500000000020004" pitchFamily="2" charset="0"/>
                        </a:rPr>
                        <a:t>ລວມຍອດ</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dirty="0">
                          <a:effectLst/>
                          <a:latin typeface="Phetsarath OT" panose="02000500000000020004" pitchFamily="2" charset="0"/>
                          <a:cs typeface="Phetsarath OT" panose="02000500000000020004" pitchFamily="2" charset="0"/>
                        </a:rPr>
                        <a:t> </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533400" y="274638"/>
            <a:ext cx="8153400" cy="487362"/>
          </a:xfrm>
        </p:spPr>
        <p:txBody>
          <a:bodyPr/>
          <a:lstStyle/>
          <a:p>
            <a:r>
              <a:rPr lang="en-US" altLang="en-US" sz="3200" b="1" dirty="0" err="1" smtClean="0">
                <a:latin typeface="Phetsarath OT" panose="02000500000000000000" pitchFamily="2" charset="0"/>
                <a:cs typeface="Phetsarath OT" panose="02000500000000000000" pitchFamily="2" charset="0"/>
              </a:rPr>
              <a:t>ຂະແໜງໂທລະຄົມມະນາຄົມ</a:t>
            </a:r>
            <a:r>
              <a:rPr lang="en-US" altLang="en-US" sz="3200" b="1" dirty="0" smtClean="0">
                <a:latin typeface="Phetsarath OT" panose="02000500000000000000" pitchFamily="2" charset="0"/>
                <a:cs typeface="Phetsarath OT" panose="02000500000000000000" pitchFamily="2" charset="0"/>
              </a:rPr>
              <a:t/>
            </a:r>
            <a:br>
              <a:rPr lang="en-US" altLang="en-US" sz="3200" b="1" dirty="0" smtClean="0">
                <a:latin typeface="Phetsarath OT" panose="02000500000000000000" pitchFamily="2" charset="0"/>
                <a:cs typeface="Phetsarath OT" panose="02000500000000000000" pitchFamily="2" charset="0"/>
              </a:rPr>
            </a:br>
            <a:r>
              <a:rPr lang="en-US" altLang="en-US" sz="3200" b="1" dirty="0" smtClean="0">
                <a:latin typeface="Phetsarath OT" panose="02000500000000000000" pitchFamily="2" charset="0"/>
                <a:cs typeface="Phetsarath OT" panose="02000500000000000000" pitchFamily="2" charset="0"/>
              </a:rPr>
              <a:t>Telecommunications</a:t>
            </a:r>
          </a:p>
        </p:txBody>
      </p:sp>
      <p:sp>
        <p:nvSpPr>
          <p:cNvPr id="2" name="Rectangle 1"/>
          <p:cNvSpPr/>
          <p:nvPr/>
        </p:nvSpPr>
        <p:spPr>
          <a:xfrm>
            <a:off x="762000" y="1991380"/>
            <a:ext cx="6705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ຂໍ້ມູນພື້ນຖານກ່ຽວກັບບໍລິສັດໂທລະ</a:t>
            </a:r>
            <a:r>
              <a:rPr lang="en-US" sz="1400" b="1" dirty="0" err="1" smtClean="0">
                <a:latin typeface="Phetsarath OT" panose="02000500000000000000" pitchFamily="2" charset="0"/>
                <a:cs typeface="Phetsarath OT" panose="02000500000000000000" pitchFamily="2" charset="0"/>
              </a:rPr>
              <a:t>ຄົມມະນາຄົມ</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1: Baseline information on telecommunication </a:t>
            </a:r>
            <a:r>
              <a:rPr lang="en-US" sz="1400" b="1" dirty="0" smtClean="0">
                <a:latin typeface="Phetsarath OT" panose="02000500000000000000" pitchFamily="2" charset="0"/>
                <a:cs typeface="Phetsarath OT" panose="02000500000000000000" pitchFamily="2" charset="0"/>
              </a:rPr>
              <a:t>companies</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838218729"/>
              </p:ext>
            </p:extLst>
          </p:nvPr>
        </p:nvGraphicFramePr>
        <p:xfrm>
          <a:off x="457200" y="2987643"/>
          <a:ext cx="8229600" cy="2801814"/>
        </p:xfrm>
        <a:graphic>
          <a:graphicData uri="http://schemas.openxmlformats.org/drawingml/2006/table">
            <a:tbl>
              <a:tblPr firstRow="1" firstCol="1" bandRow="1" bandCol="1"/>
              <a:tblGrid>
                <a:gridCol w="1333195"/>
                <a:gridCol w="775228"/>
                <a:gridCol w="929945"/>
                <a:gridCol w="929945"/>
                <a:gridCol w="852587"/>
                <a:gridCol w="852587"/>
                <a:gridCol w="775228"/>
                <a:gridCol w="1316736"/>
                <a:gridCol w="464149"/>
              </a:tblGrid>
              <a:tr h="0">
                <a:tc gridSpan="9">
                  <a:txBody>
                    <a:bodyPr/>
                    <a:lstStyle/>
                    <a:p>
                      <a:pP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600" dirty="0">
                          <a:solidFill>
                            <a:srgbClr val="000000"/>
                          </a:solidFill>
                          <a:effectLst/>
                          <a:latin typeface="Phetsarath OT" panose="02000500000000020004" pitchFamily="2" charset="0"/>
                          <a:ea typeface="Times New Roman"/>
                          <a:cs typeface="Phetsarath OT" panose="02000500000000020004" pitchFamily="2" charset="0"/>
                        </a:rPr>
                        <a:t>:</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tabLst>
                          <a:tab pos="422910" algn="ctr"/>
                        </a:tabLst>
                      </a:pPr>
                      <a:r>
                        <a:rPr lang="en-US" sz="1600">
                          <a:effectLst/>
                          <a:latin typeface="Phetsarath OT" panose="02000500000000020004" pitchFamily="2" charset="0"/>
                          <a:cs typeface="Phetsarath OT" panose="02000500000000020004" pitchFamily="2" charset="0"/>
                        </a:rPr>
                        <a:t>	ຊື່ບໍລິສັດ</a:t>
                      </a:r>
                    </a:p>
                    <a:p>
                      <a:pPr algn="ctr"/>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1600" dirty="0" err="1">
                          <a:effectLst/>
                          <a:latin typeface="Phetsarath OT" panose="02000500000000020004" pitchFamily="2" charset="0"/>
                          <a:cs typeface="Phetsarath OT" panose="02000500000000020004" pitchFamily="2" charset="0"/>
                        </a:rPr>
                        <a:t>ກຳມະສິດ</a:t>
                      </a:r>
                      <a:endParaRPr lang="en-US" sz="16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6">
                  <a:txBody>
                    <a:bodyPr/>
                    <a:lstStyle/>
                    <a:p>
                      <a:pPr algn="ctr"/>
                      <a:r>
                        <a:rPr lang="en-US" sz="1600">
                          <a:effectLst/>
                          <a:latin typeface="Phetsarath OT" panose="02000500000000020004" pitchFamily="2" charset="0"/>
                          <a:cs typeface="Phetsarath OT" panose="02000500000000020004" pitchFamily="2" charset="0"/>
                        </a:rPr>
                        <a:t>ການໃຫ້ບໍລິການ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r>
                        <a:rPr lang="en-US" sz="16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ໂທລະສັບຕັ້ງໂຕະ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ມືຖື</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ອິນເຕີເນັດ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ໂທລະທັດ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ວິທະຍຸ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effectLst/>
                          <a:latin typeface="Phetsarath OT" panose="02000500000000020004" pitchFamily="2" charset="0"/>
                          <a:cs typeface="Phetsarath OT" panose="02000500000000020004" pitchFamily="2" charset="0"/>
                        </a:rPr>
                        <a:t>ອື່ນໆ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ບໍລິສັດ 1</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ບໍລິສັດ 2</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ບໍລິສັດ n</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07000"/>
                        </a:lnSpc>
                        <a:spcAft>
                          <a:spcPts val="0"/>
                        </a:spcAft>
                      </a:pPr>
                      <a:r>
                        <a:rPr lang="en-US" sz="1600" b="1">
                          <a:effectLst/>
                          <a:latin typeface="Phetsarath OT" panose="02000500000000020004" pitchFamily="2" charset="0"/>
                          <a:ea typeface="Calibri"/>
                          <a:cs typeface="Phetsarath OT" panose="02000500000000020004" pitchFamily="2" charset="0"/>
                        </a:rPr>
                        <a:t>ລວມ</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6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762000" y="1143000"/>
            <a:ext cx="6705600" cy="523220"/>
          </a:xfrm>
          <a:prstGeom prst="rect">
            <a:avLst/>
          </a:prstGeom>
        </p:spPr>
        <p:txBody>
          <a:bodyPr wrap="square">
            <a:spAutoFit/>
          </a:bodyPr>
          <a:lstStyle/>
          <a:p>
            <a:r>
              <a:rPr lang="en-US" sz="2800" b="1" dirty="0" err="1" smtClean="0">
                <a:solidFill>
                  <a:schemeClr val="accent2"/>
                </a:solidFill>
                <a:latin typeface="Phetsarath OT" panose="02000500000000000000" pitchFamily="2" charset="0"/>
                <a:cs typeface="Phetsarath OT" panose="02000500000000000000" pitchFamily="2" charset="0"/>
              </a:rPr>
              <a:t>ຂໍ້ມູນພື້ນຖານ</a:t>
            </a:r>
            <a:r>
              <a:rPr lang="en-US" sz="2800" b="1" dirty="0" smtClean="0">
                <a:solidFill>
                  <a:schemeClr val="accent2"/>
                </a:solidFill>
                <a:latin typeface="Phetsarath OT" panose="02000500000000000000" pitchFamily="2" charset="0"/>
                <a:cs typeface="Phetsarath OT" panose="02000500000000000000" pitchFamily="2" charset="0"/>
              </a:rPr>
              <a:t>(Baseline Information)</a:t>
            </a:r>
            <a:endParaRPr lang="en-US" sz="28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304800" y="0"/>
            <a:ext cx="8382000" cy="457200"/>
          </a:xfrm>
        </p:spPr>
        <p:txBody>
          <a:bodyPr/>
          <a:lstStyle/>
          <a:p>
            <a:r>
              <a:rPr lang="en-US" altLang="en-US" sz="2400" b="1" dirty="0" err="1" smtClean="0">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US" altLang="en-US" sz="2400" b="1" dirty="0" smtClean="0">
                <a:solidFill>
                  <a:schemeClr val="accent3"/>
                </a:solidFill>
                <a:latin typeface="Phetsarath OT" panose="02000500000000000000" pitchFamily="2" charset="0"/>
                <a:cs typeface="Phetsarath OT" panose="02000500000000000000" pitchFamily="2" charset="0"/>
              </a:rPr>
              <a:t>(Damages and Losses)</a:t>
            </a:r>
          </a:p>
        </p:txBody>
      </p:sp>
      <p:sp>
        <p:nvSpPr>
          <p:cNvPr id="2" name="Rectangle 1"/>
          <p:cNvSpPr/>
          <p:nvPr/>
        </p:nvSpPr>
        <p:spPr>
          <a:xfrm>
            <a:off x="76200" y="391180"/>
            <a:ext cx="5105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ການສູນເສຍຂອງບໍລິສັດໂທລະ</a:t>
            </a:r>
            <a:r>
              <a:rPr lang="en-US" sz="1400" b="1" dirty="0" err="1" smtClean="0">
                <a:latin typeface="Phetsarath OT" panose="02000500000000000000" pitchFamily="2" charset="0"/>
                <a:cs typeface="Phetsarath OT" panose="02000500000000000000" pitchFamily="2" charset="0"/>
              </a:rPr>
              <a:t>ຄົມມະນາຄົມ</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Damages and losses of telecommunication firms </a:t>
            </a:r>
            <a:r>
              <a:rPr lang="en-US" sz="1400" b="1" dirty="0" smtClean="0">
                <a:latin typeface="Phetsarath OT" panose="02000500000000000000" pitchFamily="2" charset="0"/>
                <a:cs typeface="Phetsarath OT" panose="02000500000000000000" pitchFamily="2" charset="0"/>
              </a:rPr>
              <a:t> </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2176313514"/>
              </p:ext>
            </p:extLst>
          </p:nvPr>
        </p:nvGraphicFramePr>
        <p:xfrm>
          <a:off x="228600" y="990600"/>
          <a:ext cx="8686800" cy="5901659"/>
        </p:xfrm>
        <a:graphic>
          <a:graphicData uri="http://schemas.openxmlformats.org/drawingml/2006/table">
            <a:tbl>
              <a:tblPr firstRow="1" firstCol="1" bandRow="1" bandCol="1"/>
              <a:tblGrid>
                <a:gridCol w="2131374"/>
                <a:gridCol w="1145226"/>
                <a:gridCol w="1447800"/>
                <a:gridCol w="990600"/>
                <a:gridCol w="228600"/>
                <a:gridCol w="838200"/>
                <a:gridCol w="152400"/>
                <a:gridCol w="609600"/>
                <a:gridCol w="93460"/>
                <a:gridCol w="1049540"/>
              </a:tblGrid>
              <a:tr h="88115">
                <a:tc>
                  <a:txBody>
                    <a:bodyPr/>
                    <a:lstStyle/>
                    <a:p>
                      <a:pPr marL="0" indent="0">
                        <a:spcAft>
                          <a:spcPts val="0"/>
                        </a:spcAft>
                        <a:buFont typeface="+mj-lt"/>
                        <a:buNone/>
                      </a:pPr>
                      <a:r>
                        <a:rPr lang="en-US" sz="1050" dirty="0" err="1">
                          <a:effectLst/>
                          <a:latin typeface="Phetsarath OT" panose="02000500000000020004" pitchFamily="2" charset="0"/>
                          <a:cs typeface="Phetsarath OT" panose="02000500000000020004" pitchFamily="2" charset="0"/>
                        </a:rPr>
                        <a:t>ຊື່ບໍລິສັດ</a:t>
                      </a:r>
                      <a:endParaRPr lang="en-US" sz="1050" dirty="0">
                        <a:effectLst/>
                        <a:latin typeface="Phetsarath OT" panose="02000500000000020004" pitchFamily="2" charset="0"/>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115">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ສະຖານທີ່</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ຊື່ເມືອງ:</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6230">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ການໃຫ້ບໍລິການ</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marL="0" indent="0">
                        <a:spcAft>
                          <a:spcPts val="0"/>
                        </a:spcAft>
                        <a:buFont typeface="+mj-lt"/>
                        <a:buNone/>
                      </a:pPr>
                      <a:r>
                        <a:rPr lang="nb-NO" sz="1050" dirty="0">
                          <a:effectLst/>
                          <a:latin typeface="Phetsarath OT" panose="02000500000000020004" pitchFamily="2" charset="0"/>
                          <a:cs typeface="Phetsarath OT" panose="02000500000000020004" pitchFamily="2" charset="0"/>
                        </a:rPr>
                        <a:t>ຕັ້ງໂຕະ  (  )  ມືຖື (  )  ອິນເຕີເນັດ  (  ) ໂທລະທັດ (  ) ວິທະຍຸ (  ) </a:t>
                      </a:r>
                      <a:endParaRPr lang="en-US" sz="1050" dirty="0">
                        <a:effectLst/>
                        <a:latin typeface="Phetsarath OT" panose="02000500000000020004" pitchFamily="2" charset="0"/>
                        <a:cs typeface="Phetsarath OT" panose="02000500000000020004" pitchFamily="2" charset="0"/>
                      </a:endParaRPr>
                    </a:p>
                    <a:p>
                      <a:pPr marL="0" indent="0">
                        <a:spcAft>
                          <a:spcPts val="0"/>
                        </a:spcAft>
                        <a:buFont typeface="+mj-lt"/>
                        <a:buNone/>
                      </a:pPr>
                      <a:r>
                        <a:rPr lang="en-US" sz="1050" dirty="0" err="1">
                          <a:effectLst/>
                          <a:latin typeface="Phetsarath OT" panose="02000500000000020004" pitchFamily="2" charset="0"/>
                          <a:cs typeface="Phetsarath OT" panose="02000500000000020004" pitchFamily="2" charset="0"/>
                        </a:rPr>
                        <a:t>ອື່ນ</a:t>
                      </a:r>
                      <a:r>
                        <a:rPr lang="en-US" sz="1050" dirty="0">
                          <a:effectLst/>
                          <a:latin typeface="Phetsarath OT" panose="02000500000000020004" pitchFamily="2" charset="0"/>
                          <a:cs typeface="Phetsarath OT" panose="02000500000000020004" pitchFamily="2" charset="0"/>
                        </a:rPr>
                        <a:t>ໆ (</a:t>
                      </a:r>
                      <a:r>
                        <a:rPr lang="en-US" sz="1050" dirty="0" err="1">
                          <a:effectLst/>
                          <a:latin typeface="Phetsarath OT" panose="02000500000000020004" pitchFamily="2" charset="0"/>
                          <a:cs typeface="Phetsarath OT" panose="02000500000000020004" pitchFamily="2" charset="0"/>
                        </a:rPr>
                        <a:t>ລະບຸ</a:t>
                      </a:r>
                      <a:r>
                        <a:rPr lang="en-US" sz="1050" dirty="0">
                          <a:effectLst/>
                          <a:latin typeface="Phetsarath OT" panose="02000500000000020004" pitchFamily="2" charset="0"/>
                          <a:cs typeface="Phetsarath OT" panose="02000500000000020004" pitchFamily="2" charset="0"/>
                        </a:rPr>
                        <a:t> )_________________</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115">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ກຳມະສິດ</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ລັດ (   )  ເອກະຊົນ (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4283">
                <a:tc gridSpan="10">
                  <a:txBody>
                    <a:bodyPr/>
                    <a:lstStyle/>
                    <a:p>
                      <a:pPr marL="0" indent="0" algn="ctr">
                        <a:lnSpc>
                          <a:spcPct val="107000"/>
                        </a:lnSpc>
                        <a:spcAft>
                          <a:spcPts val="0"/>
                        </a:spcAft>
                        <a:buFont typeface="+mj-lt"/>
                        <a:buNone/>
                      </a:pPr>
                      <a:r>
                        <a:rPr lang="en-US" sz="1050" b="1">
                          <a:effectLst/>
                          <a:latin typeface="Phetsarath OT" panose="02000500000000020004" pitchFamily="2" charset="0"/>
                          <a:ea typeface="Calibri"/>
                          <a:cs typeface="Phetsarath OT" panose="02000500000000020004" pitchFamily="2" charset="0"/>
                        </a:rPr>
                        <a:t>ຄາດຄະເນຄວາມເສຍຫາຍ</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849">
                <a:tc rowSpan="3">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ຄວາມເສຍຫາຍຕໍ່ໂຄງສ້າງ</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ແລະ ຊັບສິນ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ຖືກທຳລາຍທັງໝົດ</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ຖືກເສຍຫາຍບາງສ່ວນ</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gridSpan="2">
                  <a:txBody>
                    <a:bodyPr/>
                    <a:lstStyle/>
                    <a:p>
                      <a:pPr marL="0" indent="0" algn="ctr">
                        <a:spcAft>
                          <a:spcPts val="0"/>
                        </a:spcAft>
                        <a:buFont typeface="+mj-lt"/>
                        <a:buNone/>
                      </a:pPr>
                      <a:r>
                        <a:rPr lang="en-US" sz="1050" dirty="0" err="1">
                          <a:effectLst/>
                          <a:latin typeface="Phetsarath OT" panose="02000500000000020004" pitchFamily="2" charset="0"/>
                          <a:cs typeface="Phetsarath OT" panose="02000500000000020004" pitchFamily="2" charset="0"/>
                        </a:rPr>
                        <a:t>ລວມຄວາມ</a:t>
                      </a:r>
                      <a:endParaRPr lang="en-US" sz="1050" dirty="0">
                        <a:effectLst/>
                        <a:latin typeface="Phetsarath OT" panose="02000500000000020004" pitchFamily="2" charset="0"/>
                        <a:cs typeface="Phetsarath OT" panose="02000500000000020004" pitchFamily="2" charset="0"/>
                      </a:endParaRPr>
                    </a:p>
                    <a:p>
                      <a:pPr marL="0" indent="0" algn="ctr">
                        <a:spcAft>
                          <a:spcPts val="0"/>
                        </a:spcAft>
                        <a:buFont typeface="+mj-lt"/>
                        <a:buNone/>
                      </a:pPr>
                      <a:r>
                        <a:rPr lang="en-US" sz="1050" dirty="0" err="1">
                          <a:effectLst/>
                          <a:latin typeface="Phetsarath OT" panose="02000500000000020004" pitchFamily="2" charset="0"/>
                          <a:cs typeface="Phetsarath OT" panose="02000500000000020004" pitchFamily="2" charset="0"/>
                        </a:rPr>
                        <a:t>ເສຍ</a:t>
                      </a:r>
                      <a:r>
                        <a:rPr lang="en-US" sz="1050" dirty="0" err="1" smtClean="0">
                          <a:effectLst/>
                          <a:latin typeface="Phetsarath OT" panose="02000500000000020004" pitchFamily="2" charset="0"/>
                          <a:cs typeface="Phetsarath OT" panose="02000500000000020004" pitchFamily="2" charset="0"/>
                        </a:rPr>
                        <a:t>ຫາຍ</a:t>
                      </a:r>
                      <a:endParaRPr lang="en-US" sz="1050" dirty="0">
                        <a:effectLst/>
                        <a:latin typeface="Phetsarath OT" panose="02000500000000020004" pitchFamily="2" charset="0"/>
                        <a:cs typeface="Phetsarath OT" panose="02000500000000020004" pitchFamily="2" charset="0"/>
                      </a:endParaRPr>
                    </a:p>
                    <a:p>
                      <a:pPr marL="0" indent="0" algn="ctr">
                        <a:spcAft>
                          <a:spcPts val="0"/>
                        </a:spcAft>
                        <a:buFont typeface="+mj-lt"/>
                        <a:buNone/>
                      </a:pPr>
                      <a:r>
                        <a:rPr lang="en-US" sz="1050" dirty="0">
                          <a:effectLst/>
                          <a:latin typeface="Phetsarath OT" panose="02000500000000020004" pitchFamily="2" charset="0"/>
                          <a:cs typeface="Phetsarath OT" panose="02000500000000020004" pitchFamily="2" charset="0"/>
                        </a:rPr>
                        <a:t> </a:t>
                      </a:r>
                    </a:p>
                    <a:p>
                      <a:pPr marL="0" indent="0" algn="ctr">
                        <a:spcAft>
                          <a:spcPts val="0"/>
                        </a:spcAft>
                        <a:buFont typeface="+mj-lt"/>
                        <a:buNone/>
                      </a:pPr>
                      <a:r>
                        <a:rPr lang="en-US" sz="1050" dirty="0">
                          <a:effectLst/>
                          <a:latin typeface="Phetsarath OT" panose="02000500000000020004" pitchFamily="2" charset="0"/>
                          <a:cs typeface="Phetsarath OT" panose="02000500000000020004" pitchFamily="2" charset="0"/>
                        </a:rPr>
                        <a:t>(</a:t>
                      </a:r>
                      <a:r>
                        <a:rPr lang="en-US" sz="1050" dirty="0" err="1">
                          <a:effectLst/>
                          <a:latin typeface="Phetsarath OT" panose="02000500000000020004" pitchFamily="2" charset="0"/>
                          <a:cs typeface="Phetsarath OT" panose="02000500000000020004" pitchFamily="2" charset="0"/>
                        </a:rPr>
                        <a:t>ກີບ</a:t>
                      </a:r>
                      <a:r>
                        <a:rPr lang="en-US" sz="1050" dirty="0">
                          <a:effectLst/>
                          <a:latin typeface="Phetsarath OT" panose="02000500000000020004" pitchFamily="2" charset="0"/>
                          <a:cs typeface="Phetsarath OT" panose="02000500000000020004" pitchFamily="2" charset="0"/>
                        </a:rPr>
                        <a:t>)</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lgn="ctr">
                        <a:spcAft>
                          <a:spcPts val="0"/>
                        </a:spcAft>
                      </a:pPr>
                      <a:endParaRPr lang="en-US" sz="1050" dirty="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marL="0" indent="0" algn="ctr">
                        <a:lnSpc>
                          <a:spcPct val="107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ເວລາໃນການ</a:t>
                      </a:r>
                      <a:endParaRPr lang="en-US" sz="1100">
                        <a:effectLst/>
                        <a:latin typeface="Phetsarath OT" panose="02000500000000020004" pitchFamily="2" charset="0"/>
                        <a:ea typeface="Calibri"/>
                        <a:cs typeface="Phetsarath OT" panose="02000500000000020004" pitchFamily="2" charset="0"/>
                      </a:endParaRPr>
                    </a:p>
                    <a:p>
                      <a:pPr marL="0" indent="0" algn="ctr">
                        <a:lnSpc>
                          <a:spcPct val="107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ສ້ອມແປງ ຫຼື</a:t>
                      </a:r>
                      <a:endParaRPr lang="en-US" sz="1100">
                        <a:effectLst/>
                        <a:latin typeface="Phetsarath OT" panose="02000500000000020004" pitchFamily="2" charset="0"/>
                        <a:ea typeface="Calibri"/>
                        <a:cs typeface="Phetsarath OT" panose="02000500000000020004" pitchFamily="2" charset="0"/>
                      </a:endParaRPr>
                    </a:p>
                    <a:p>
                      <a:pPr marL="0" indent="0" algn="ctr">
                        <a:lnSpc>
                          <a:spcPct val="107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ທົດແທນໂດຍ</a:t>
                      </a:r>
                      <a:endParaRPr lang="en-US" sz="1100">
                        <a:effectLst/>
                        <a:latin typeface="Phetsarath OT" panose="02000500000000020004" pitchFamily="2" charset="0"/>
                        <a:ea typeface="Calibri"/>
                        <a:cs typeface="Phetsarath OT" panose="02000500000000020004" pitchFamily="2" charset="0"/>
                      </a:endParaRPr>
                    </a:p>
                    <a:p>
                      <a:pPr marL="0" indent="0" algn="ctr">
                        <a:lnSpc>
                          <a:spcPct val="107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ສະເລ່ຍ</a:t>
                      </a:r>
                      <a:endParaRPr lang="en-US" sz="1100">
                        <a:effectLst/>
                        <a:latin typeface="Phetsarath OT" panose="02000500000000020004" pitchFamily="2" charset="0"/>
                        <a:ea typeface="Calibri"/>
                        <a:cs typeface="Phetsarath OT" panose="02000500000000020004" pitchFamily="2" charset="0"/>
                      </a:endParaRP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(ມື້)</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lgn="ctr">
                        <a:lnSpc>
                          <a:spcPct val="107000"/>
                        </a:lnSpc>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97484">
                <a:tc vMerge="1">
                  <a:txBody>
                    <a:bodyPr/>
                    <a:lstStyle/>
                    <a:p>
                      <a:endParaRPr lang="en-US"/>
                    </a:p>
                  </a:txBody>
                  <a:tcPr/>
                </a:tc>
                <a:tc>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ຈຳນວນຖືກ</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ທຳລາຍທັງໝົດ</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ມູນຄ່າໃຊ້ຈ່າຍໃນ</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ການທົດແທນໂດຍ</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ສະເລ່ຍ</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(ກີບ)</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ຈຳນວນຖືກ</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ເສຍຫາຍ</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ບາງສ່ວນ</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ມູນຄ່າໃນ</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ການສ້ອມແປງ</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ໂດຍສະເລ່ຍ</a:t>
                      </a:r>
                    </a:p>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(ກີບ)</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r>
              <a:tr h="88115">
                <a:tc vMerge="1">
                  <a:txBody>
                    <a:bodyPr/>
                    <a:lstStyle/>
                    <a:p>
                      <a:endParaRPr lang="en-US"/>
                    </a:p>
                  </a:txBody>
                  <a:tcPr/>
                </a:tc>
                <a:tc>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ກ</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ຂ</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ຄ</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ງ</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ຈ</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mj-lt"/>
                        <a:buNone/>
                      </a:pPr>
                      <a:r>
                        <a:rPr lang="en-US" sz="1050">
                          <a:effectLst/>
                          <a:latin typeface="Phetsarath OT" panose="02000500000000020004" pitchFamily="2" charset="0"/>
                          <a:cs typeface="Phetsarath OT" panose="02000500000000020004" pitchFamily="2" charset="0"/>
                        </a:rPr>
                        <a:t>ສ</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8115">
                <a:tc>
                  <a:txBody>
                    <a:bodyPr/>
                    <a:lstStyle/>
                    <a:p>
                      <a:pPr marL="0" lvl="0" indent="0">
                        <a:spcAft>
                          <a:spcPts val="0"/>
                        </a:spcAft>
                        <a:buFont typeface="+mj-lt"/>
                        <a:buNone/>
                      </a:pPr>
                      <a:r>
                        <a:rPr lang="en-US" sz="1050">
                          <a:effectLst/>
                          <a:latin typeface="Phetsarath OT" panose="02000500000000020004" pitchFamily="2" charset="0"/>
                          <a:cs typeface="Phetsarath OT" panose="02000500000000020004" pitchFamily="2" charset="0"/>
                        </a:rPr>
                        <a:t>ໂຄງສ້າງ</a:t>
                      </a: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ກ. ອາຄານ</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ຂ. ຫ້ອງການ</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ຄ. ອື່ນໆ</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115">
                <a:tc>
                  <a:txBody>
                    <a:bodyPr/>
                    <a:lstStyle/>
                    <a:p>
                      <a:pPr marL="0" lvl="0" indent="0">
                        <a:spcAft>
                          <a:spcPts val="0"/>
                        </a:spcAft>
                        <a:buFont typeface="+mj-lt"/>
                        <a:buNone/>
                      </a:pPr>
                      <a:r>
                        <a:rPr lang="en-US" sz="1050">
                          <a:effectLst/>
                          <a:latin typeface="Phetsarath OT" panose="02000500000000020004" pitchFamily="2" charset="0"/>
                          <a:cs typeface="Phetsarath OT" panose="02000500000000020004" pitchFamily="2" charset="0"/>
                        </a:rPr>
                        <a:t>ອຸປະກອນ</a:t>
                      </a: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ກ. ເສົາອາກາດ</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ຂ. ຄອມພິວເຕີ</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ຄ. ອື່ນໆ</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115">
                <a:tc>
                  <a:txBody>
                    <a:bodyPr/>
                    <a:lstStyle/>
                    <a:p>
                      <a:pPr marL="0" lvl="0" indent="0">
                        <a:spcAft>
                          <a:spcPts val="0"/>
                        </a:spcAft>
                        <a:buFont typeface="+mj-lt"/>
                        <a:buNone/>
                      </a:pPr>
                      <a:r>
                        <a:rPr lang="en-US" sz="1050">
                          <a:effectLst/>
                          <a:latin typeface="Phetsarath OT" panose="02000500000000020004" pitchFamily="2" charset="0"/>
                          <a:cs typeface="Phetsarath OT" panose="02000500000000020004" pitchFamily="2" charset="0"/>
                        </a:rPr>
                        <a:t>ເຄື່ອງກົນຈັກ</a:t>
                      </a: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6946">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ກ. ເຄື່ອງກຳເນີດໄຟຟ້າ</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a:txBody>
                    <a:bodyPr/>
                    <a:lstStyle/>
                    <a:p>
                      <a:pPr marL="457200" indent="0">
                        <a:lnSpc>
                          <a:spcPct val="115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ຂ. ອື່ນໆ</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115">
                <a:tc>
                  <a:txBody>
                    <a:bodyPr/>
                    <a:lstStyle/>
                    <a:p>
                      <a:pPr marL="0" lvl="0" indent="0">
                        <a:spcAft>
                          <a:spcPts val="0"/>
                        </a:spcAft>
                        <a:buFont typeface="+mj-lt"/>
                        <a:buNone/>
                      </a:pPr>
                      <a:r>
                        <a:rPr lang="en-US" sz="1050">
                          <a:effectLst/>
                          <a:latin typeface="Phetsarath OT" panose="02000500000000020004" pitchFamily="2" charset="0"/>
                          <a:cs typeface="Phetsarath OT" panose="02000500000000020004" pitchFamily="2" charset="0"/>
                        </a:rPr>
                        <a:t>ພາຫະນະຮັບໃຊ້</a:t>
                      </a: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115">
                <a:tc>
                  <a:txBody>
                    <a:bodyPr/>
                    <a:lstStyle/>
                    <a:p>
                      <a:pPr marL="0" lvl="0" indent="0">
                        <a:spcAft>
                          <a:spcPts val="0"/>
                        </a:spcAft>
                        <a:buFont typeface="+mj-lt"/>
                        <a:buNone/>
                      </a:pPr>
                      <a:r>
                        <a:rPr lang="en-US" sz="1050">
                          <a:effectLst/>
                          <a:latin typeface="Phetsarath OT" panose="02000500000000020004" pitchFamily="2" charset="0"/>
                          <a:cs typeface="Phetsarath OT" panose="02000500000000020004" pitchFamily="2" charset="0"/>
                        </a:rPr>
                        <a:t>ອື່ນໆ</a:t>
                      </a: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283">
                <a:tc>
                  <a:txBody>
                    <a:bodyPr/>
                    <a:lstStyle/>
                    <a:p>
                      <a:pPr marL="0" indent="0">
                        <a:lnSpc>
                          <a:spcPct val="107000"/>
                        </a:lnSpc>
                        <a:spcAft>
                          <a:spcPts val="0"/>
                        </a:spcAft>
                        <a:buFont typeface="+mj-lt"/>
                        <a:buNone/>
                      </a:pPr>
                      <a:r>
                        <a:rPr lang="en-US" sz="1050">
                          <a:effectLst/>
                          <a:latin typeface="Phetsarath OT" panose="02000500000000020004" pitchFamily="2" charset="0"/>
                          <a:ea typeface="Calibri"/>
                          <a:cs typeface="Phetsarath OT" panose="02000500000000020004" pitchFamily="2" charset="0"/>
                        </a:rPr>
                        <a:t>ລວມ</a:t>
                      </a:r>
                      <a:endParaRPr lang="en-US" sz="1100">
                        <a:effectLst/>
                        <a:latin typeface="Phetsarath OT" panose="02000500000000020004" pitchFamily="2" charset="0"/>
                        <a:ea typeface="Calibri"/>
                        <a:cs typeface="Phetsarath OT" panose="02000500000000020004" pitchFamily="2" charset="0"/>
                      </a:endParaRPr>
                    </a:p>
                  </a:txBody>
                  <a:tcPr marL="35286" marR="352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5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mj-lt"/>
                        <a:buNone/>
                      </a:pPr>
                      <a:r>
                        <a:rPr lang="en-US" sz="1000">
                          <a:effectLst/>
                          <a:latin typeface="Phetsarath OT" panose="02000500000000020004" pitchFamily="2" charset="0"/>
                          <a:cs typeface="Phetsarath OT" panose="02000500000000020004" pitchFamily="2" charset="0"/>
                        </a:rPr>
                        <a:t> </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0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lgn="ctr">
                        <a:spcAft>
                          <a:spcPts val="0"/>
                        </a:spcAft>
                        <a:buFont typeface="+mj-lt"/>
                        <a:buNone/>
                      </a:pPr>
                      <a:r>
                        <a:rPr lang="en-US" sz="1000">
                          <a:effectLst/>
                          <a:latin typeface="Phetsarath OT" panose="02000500000000020004" pitchFamily="2" charset="0"/>
                          <a:cs typeface="Phetsarath OT" panose="02000500000000020004" pitchFamily="2" charset="0"/>
                        </a:rPr>
                        <a:t>N.A.</a:t>
                      </a: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00">
                        <a:effectLst/>
                        <a:latin typeface="Calibri"/>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8115">
                <a:tc gridSpan="10">
                  <a:txBody>
                    <a:bodyPr/>
                    <a:lstStyle/>
                    <a:p>
                      <a:pPr marL="0" indent="0" algn="ctr">
                        <a:spcAft>
                          <a:spcPts val="0"/>
                        </a:spcAft>
                        <a:buFont typeface="+mj-lt"/>
                        <a:buNone/>
                      </a:pPr>
                      <a:r>
                        <a:rPr lang="en-US" sz="1000" b="1">
                          <a:effectLst/>
                          <a:latin typeface="Phetsarath OT" panose="02000500000000020004" pitchFamily="2" charset="0"/>
                          <a:cs typeface="Phetsarath OT" panose="02000500000000020004" pitchFamily="2" charset="0"/>
                        </a:rPr>
                        <a:t>ຄາດຄະເນການສູນເສຍ</a:t>
                      </a:r>
                      <a:endParaRPr lang="en-US" sz="1000">
                        <a:effectLst/>
                        <a:latin typeface="Phetsarath OT" panose="02000500000000020004" pitchFamily="2" charset="0"/>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9177">
                <a:tc gridSpan="2">
                  <a:txBody>
                    <a:bodyPr/>
                    <a:lstStyle/>
                    <a:p>
                      <a:pPr marL="228600" indent="0" algn="ctr">
                        <a:lnSpc>
                          <a:spcPct val="115000"/>
                        </a:lnSpc>
                        <a:spcAft>
                          <a:spcPts val="1000"/>
                        </a:spcAft>
                        <a:buFont typeface="+mj-lt"/>
                        <a:buNone/>
                      </a:pPr>
                      <a:r>
                        <a:rPr lang="en-US" sz="1000">
                          <a:effectLst/>
                          <a:latin typeface="Phetsarath OT" panose="02000500000000020004" pitchFamily="2" charset="0"/>
                          <a:ea typeface="Calibri"/>
                          <a:cs typeface="Phetsarath OT" panose="02000500000000020004" pitchFamily="2" charset="0"/>
                        </a:rPr>
                        <a:t>ປະເພດການສູນເສຍ</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gn="ctr">
                        <a:lnSpc>
                          <a:spcPct val="107000"/>
                        </a:lnSpc>
                        <a:spcAft>
                          <a:spcPts val="800"/>
                        </a:spcAft>
                        <a:buFont typeface="+mj-lt"/>
                        <a:buNone/>
                      </a:pPr>
                      <a:r>
                        <a:rPr lang="en-US" sz="1000">
                          <a:effectLst/>
                          <a:latin typeface="Phetsarath OT" panose="02000500000000020004" pitchFamily="2" charset="0"/>
                          <a:ea typeface="Calibri"/>
                          <a:cs typeface="Phetsarath OT" panose="02000500000000020004" pitchFamily="2" charset="0"/>
                        </a:rPr>
                        <a:t>ປີເກີດໄພພິບັດ</a:t>
                      </a:r>
                      <a:endParaRPr lang="en-US" sz="1050">
                        <a:effectLst/>
                        <a:latin typeface="Phetsarath OT" panose="02000500000000020004" pitchFamily="2" charset="0"/>
                        <a:ea typeface="Calibri"/>
                        <a:cs typeface="Phetsarath OT" panose="02000500000000020004" pitchFamily="2" charset="0"/>
                      </a:endParaRPr>
                    </a:p>
                    <a:p>
                      <a:pPr marL="0" indent="0">
                        <a:lnSpc>
                          <a:spcPct val="107000"/>
                        </a:lnSpc>
                        <a:spcAft>
                          <a:spcPts val="80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lnSpc>
                          <a:spcPct val="107000"/>
                        </a:lnSpc>
                        <a:spcAft>
                          <a:spcPts val="800"/>
                        </a:spcAft>
                        <a:buFont typeface="+mj-lt"/>
                        <a:buNone/>
                      </a:pPr>
                      <a:r>
                        <a:rPr lang="en-US" sz="1000">
                          <a:effectLst/>
                          <a:latin typeface="Phetsarath OT" panose="02000500000000020004" pitchFamily="2" charset="0"/>
                          <a:ea typeface="Calibri"/>
                          <a:cs typeface="Phetsarath OT" panose="02000500000000020004" pitchFamily="2" charset="0"/>
                        </a:rPr>
                        <a:t>1ປີຫຼັງໄພພິບັດ</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0" indent="0" algn="ctr">
                        <a:lnSpc>
                          <a:spcPct val="107000"/>
                        </a:lnSpc>
                        <a:spcAft>
                          <a:spcPts val="800"/>
                        </a:spcAft>
                        <a:buFont typeface="+mj-lt"/>
                        <a:buNone/>
                      </a:pPr>
                      <a:r>
                        <a:rPr lang="en-US" sz="1000">
                          <a:effectLst/>
                          <a:latin typeface="Phetsarath OT" panose="02000500000000020004" pitchFamily="2" charset="0"/>
                          <a:ea typeface="Calibri"/>
                          <a:cs typeface="Phetsarath OT" panose="02000500000000020004" pitchFamily="2" charset="0"/>
                        </a:rPr>
                        <a:t>2ປີຫຼັງໄພພິບັດ</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0" indent="0">
                        <a:lnSpc>
                          <a:spcPct val="107000"/>
                        </a:lnSpc>
                        <a:spcAft>
                          <a:spcPts val="800"/>
                        </a:spcAft>
                        <a:buFont typeface="+mj-lt"/>
                        <a:buNone/>
                      </a:pPr>
                      <a:r>
                        <a:rPr lang="en-US" sz="1000" dirty="0" err="1">
                          <a:effectLst/>
                          <a:latin typeface="Phetsarath OT" panose="02000500000000020004" pitchFamily="2" charset="0"/>
                          <a:ea typeface="Calibri"/>
                          <a:cs typeface="Phetsarath OT" panose="02000500000000020004" pitchFamily="2" charset="0"/>
                        </a:rPr>
                        <a:t>3ປີຫຼັງໄພພິບັດ</a:t>
                      </a:r>
                      <a:endParaRPr lang="en-US" sz="1050" dirty="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gn="ctr">
                        <a:buFont typeface="+mj-lt"/>
                        <a:buNone/>
                      </a:pPr>
                      <a:r>
                        <a:rPr lang="en-US" sz="1000">
                          <a:effectLst/>
                          <a:latin typeface="Phetsarath OT" panose="02000500000000020004" pitchFamily="2" charset="0"/>
                          <a:cs typeface="Phetsarath OT" panose="02000500000000020004" pitchFamily="2" charset="0"/>
                        </a:rPr>
                        <a:t>ລວມ</a:t>
                      </a:r>
                    </a:p>
                    <a:p>
                      <a:pPr marL="0" indent="0" algn="ctr">
                        <a:lnSpc>
                          <a:spcPct val="107000"/>
                        </a:lnSpc>
                        <a:spcAft>
                          <a:spcPts val="800"/>
                        </a:spcAft>
                        <a:buFont typeface="+mj-lt"/>
                        <a:buNone/>
                      </a:pPr>
                      <a:r>
                        <a:rPr lang="en-US" sz="1000">
                          <a:effectLst/>
                          <a:latin typeface="Phetsarath OT" panose="02000500000000020004" pitchFamily="2" charset="0"/>
                          <a:ea typeface="Calibri"/>
                          <a:cs typeface="Phetsarath OT" panose="02000500000000020004" pitchFamily="2" charset="0"/>
                        </a:rPr>
                        <a:t>(ກີບ)</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1332">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ກ. ລາຍໄດ້ທີ່ຄາດຄະເນ</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ຂ. ອະນາໄມສິ່ງເສດເຫຼືອ</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ຄ. ຄ່າໃວຊ້ຈ່າຍໃນການດຳເນີນງານສູງ</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ງ.​ຄ່າໃຊ້ຈ່າຍອື່ນໆທີ່ບໍ່ຄາດຄິດ</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32">
                <a:tc gridSpan="2">
                  <a:txBody>
                    <a:bodyPr/>
                    <a:lstStyle/>
                    <a:p>
                      <a:pPr marL="0" indent="0">
                        <a:lnSpc>
                          <a:spcPct val="107000"/>
                        </a:lnSpc>
                        <a:spcAft>
                          <a:spcPts val="0"/>
                        </a:spcAft>
                        <a:buFont typeface="+mj-lt"/>
                        <a:buNone/>
                      </a:pPr>
                      <a:r>
                        <a:rPr lang="en-US" sz="1000" dirty="0" err="1">
                          <a:effectLst/>
                          <a:latin typeface="Phetsarath OT" panose="02000500000000020004" pitchFamily="2" charset="0"/>
                          <a:ea typeface="Calibri"/>
                          <a:cs typeface="Phetsarath OT" panose="02000500000000020004" pitchFamily="2" charset="0"/>
                        </a:rPr>
                        <a:t>ລວມ</a:t>
                      </a:r>
                      <a:endParaRPr lang="en-US" sz="1050" dirty="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indent="0">
                        <a:lnSpc>
                          <a:spcPct val="115000"/>
                        </a:lnSpc>
                        <a:spcAft>
                          <a:spcPts val="0"/>
                        </a:spcAft>
                        <a:buFont typeface="+mj-lt"/>
                        <a:buNone/>
                      </a:pPr>
                      <a:r>
                        <a:rPr lang="en-US" sz="1000">
                          <a:effectLst/>
                          <a:latin typeface="Phetsarath OT" panose="02000500000000020004" pitchFamily="2" charset="0"/>
                          <a:ea typeface="Calibri"/>
                          <a:cs typeface="Phetsarath OT" panose="02000500000000020004" pitchFamily="2" charset="0"/>
                        </a:rPr>
                        <a:t> </a:t>
                      </a:r>
                      <a:endParaRPr lang="en-US" sz="105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mj-lt"/>
                        <a:buNone/>
                      </a:pPr>
                      <a:r>
                        <a:rPr lang="en-US" sz="1000" dirty="0">
                          <a:effectLst/>
                          <a:latin typeface="Phetsarath OT" panose="02000500000000020004" pitchFamily="2" charset="0"/>
                          <a:ea typeface="Calibri"/>
                          <a:cs typeface="Phetsarath OT" panose="02000500000000020004" pitchFamily="2" charset="0"/>
                        </a:rPr>
                        <a:t> </a:t>
                      </a:r>
                      <a:endParaRPr lang="en-US" sz="1050" dirty="0">
                        <a:effectLst/>
                        <a:latin typeface="Phetsarath OT" panose="02000500000000020004" pitchFamily="2" charset="0"/>
                        <a:ea typeface="Calibri"/>
                        <a:cs typeface="Phetsarath OT" panose="02000500000000020004" pitchFamily="2" charset="0"/>
                      </a:endParaRPr>
                    </a:p>
                  </a:txBody>
                  <a:tcPr marL="35286" marR="35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0"/>
            <a:ext cx="8305800" cy="523220"/>
          </a:xfrm>
          <a:prstGeom prst="rect">
            <a:avLst/>
          </a:prstGeom>
          <a:noFill/>
        </p:spPr>
        <p:txBody>
          <a:bodyPr wrap="square" rtlCol="0">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ຂໍ້ມູນພື້ນຖານຂອງສະຖານທີ່ອຳນວຍຄວາມສະດວກດ້ານສາທາລະນະສຸກຂັ້ນເມືອງ</a:t>
            </a:r>
            <a:endParaRPr lang="en-US" sz="1400" dirty="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1. Baseline information of medical facilities in a district or </a:t>
            </a:r>
            <a:r>
              <a:rPr lang="en-US" sz="1400" dirty="0" smtClean="0">
                <a:solidFill>
                  <a:srgbClr val="FF0000"/>
                </a:solidFill>
                <a:latin typeface="Phetsarath OT" panose="02000500000000000000" pitchFamily="2" charset="0"/>
                <a:cs typeface="Phetsarath OT" panose="02000500000000000000" pitchFamily="2" charset="0"/>
              </a:rPr>
              <a:t>city</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87022975"/>
              </p:ext>
            </p:extLst>
          </p:nvPr>
        </p:nvGraphicFramePr>
        <p:xfrm>
          <a:off x="457200" y="2286000"/>
          <a:ext cx="8229600" cy="4389120"/>
        </p:xfrm>
        <a:graphic>
          <a:graphicData uri="http://schemas.openxmlformats.org/drawingml/2006/table">
            <a:tbl>
              <a:tblPr firstRow="1" firstCol="1" bandRow="1"/>
              <a:tblGrid>
                <a:gridCol w="2391522"/>
                <a:gridCol w="842711"/>
                <a:gridCol w="920069"/>
                <a:gridCol w="997428"/>
                <a:gridCol w="766999"/>
                <a:gridCol w="766999"/>
                <a:gridCol w="854232"/>
                <a:gridCol w="689640"/>
              </a:tblGrid>
              <a:tr h="0">
                <a:tc gridSpan="8">
                  <a:txBody>
                    <a:bodyPr/>
                    <a:lstStyle/>
                    <a:p>
                      <a:pPr algn="just"/>
                      <a:r>
                        <a:rPr lang="en-US" sz="2400">
                          <a:effectLst/>
                          <a:latin typeface="Phetsarath OT" panose="02000500000000020004" pitchFamily="2" charset="0"/>
                          <a:cs typeface="Phetsarath OT" panose="02000500000000020004" pitchFamily="2" charset="0"/>
                        </a:rPr>
                        <a:t>ຊື່ເມືອງ: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ctr"/>
                      <a:r>
                        <a:rPr lang="en-US" sz="2400">
                          <a:effectLst/>
                          <a:latin typeface="Phetsarath OT" panose="02000500000000020004" pitchFamily="2" charset="0"/>
                          <a:cs typeface="Phetsarath OT" panose="02000500000000020004" pitchFamily="2" charset="0"/>
                        </a:rPr>
                        <a:t>ປະເພດສິ່ງອຳນວຍຄວາມສະດວກ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r>
                        <a:rPr lang="en-US" sz="2400">
                          <a:effectLst/>
                          <a:latin typeface="Phetsarath OT" panose="02000500000000020004" pitchFamily="2" charset="0"/>
                          <a:cs typeface="Phetsarath OT" panose="02000500000000020004" pitchFamily="2" charset="0"/>
                        </a:rPr>
                        <a:t>ຈຳນວນ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3">
                  <a:txBody>
                    <a:bodyPr/>
                    <a:lstStyle/>
                    <a:p>
                      <a:pPr algn="ctr"/>
                      <a:r>
                        <a:rPr lang="en-US" sz="2400">
                          <a:effectLst/>
                          <a:latin typeface="Phetsarath OT" panose="02000500000000020004" pitchFamily="2" charset="0"/>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r>
                        <a:rPr lang="en-US" sz="2400">
                          <a:effectLst/>
                          <a:latin typeface="Phetsarath OT" panose="02000500000000020004" pitchFamily="2" charset="0"/>
                          <a:cs typeface="Phetsarath OT" panose="02000500000000020004" pitchFamily="2" charset="0"/>
                        </a:rPr>
                        <a:t>ຈຳນວນລູກຄ້າໂດຍສະເລ່ຍຕໍ່ມື້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just"/>
                      <a:r>
                        <a:rPr lang="en-US" sz="2400">
                          <a:effectLst/>
                          <a:latin typeface="Phetsarath OT" panose="02000500000000020004" pitchFamily="2" charset="0"/>
                          <a:cs typeface="Phetsarath OT" panose="02000500000000020004" pitchFamily="2" charset="0"/>
                        </a:rPr>
                        <a:t>ສີ່ງອຳນວຍຄວາມສະດວກດ້ານສາທາລະນະສຸກ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r>
                        <a:rPr lang="en-US" sz="24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r>
                        <a:rPr lang="en-US" sz="24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a:txBody>
                    <a:bodyPr/>
                    <a:lstStyle/>
                    <a:p>
                      <a:pPr algn="ctr"/>
                      <a:r>
                        <a:rPr lang="en-US" sz="24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24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r>
                        <a:rPr lang="en-US" sz="2400">
                          <a:effectLst/>
                          <a:latin typeface="Phetsarath OT" panose="02000500000000020004" pitchFamily="2" charset="0"/>
                          <a:cs typeface="Phetsarath OT" panose="02000500000000020004" pitchFamily="2" charset="0"/>
                        </a:rPr>
                        <a:t>ຊາຍ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2400">
                          <a:effectLst/>
                          <a:latin typeface="Phetsarath OT" panose="02000500000000020004" pitchFamily="2" charset="0"/>
                          <a:cs typeface="Phetsarath OT" panose="02000500000000020004" pitchFamily="2" charset="0"/>
                        </a:rPr>
                        <a:t>ຍິງ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2400">
                          <a:effectLst/>
                          <a:latin typeface="Phetsarath OT" panose="02000500000000020004" pitchFamily="2" charset="0"/>
                          <a:cs typeface="Phetsarath OT" panose="02000500000000020004" pitchFamily="2" charset="0"/>
                        </a:rPr>
                        <a:t>ຊາຍ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2400">
                          <a:effectLst/>
                          <a:latin typeface="Phetsarath OT" panose="02000500000000020004" pitchFamily="2" charset="0"/>
                          <a:cs typeface="Phetsarath OT" panose="02000500000000020004" pitchFamily="2" charset="0"/>
                        </a:rPr>
                        <a:t>ຍິງ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r>
                        <a:rPr lang="en-US" sz="2400">
                          <a:effectLst/>
                          <a:latin typeface="Phetsarath OT" panose="02000500000000020004" pitchFamily="2" charset="0"/>
                          <a:cs typeface="Phetsarath OT" panose="02000500000000020004" pitchFamily="2" charset="0"/>
                        </a:rPr>
                        <a:t>ຄຼີນິກ</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2400">
                          <a:effectLst/>
                          <a:latin typeface="Phetsarath OT" panose="02000500000000020004" pitchFamily="2" charset="0"/>
                          <a:cs typeface="Phetsarath OT" panose="02000500000000020004" pitchFamily="2" charset="0"/>
                        </a:rPr>
                        <a:t>ໂຮງໝໍ</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2400">
                          <a:effectLst/>
                          <a:latin typeface="Phetsarath OT" panose="02000500000000020004" pitchFamily="2" charset="0"/>
                          <a:cs typeface="Phetsarath OT" panose="02000500000000020004" pitchFamily="2" charset="0"/>
                        </a:rPr>
                        <a:t>ຫ້ອງວິໄຈດ້ານການປິ່ນປົວ</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2400">
                          <a:effectLst/>
                          <a:latin typeface="Phetsarath OT" panose="02000500000000020004" pitchFamily="2" charset="0"/>
                          <a:cs typeface="Phetsarath OT" panose="02000500000000020004" pitchFamily="2" charset="0"/>
                        </a:rPr>
                        <a:t>ອື່ນໆ</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2400" b="1">
                          <a:effectLst/>
                          <a:latin typeface="Phetsarath OT" panose="02000500000000020004" pitchFamily="2" charset="0"/>
                          <a:cs typeface="Phetsarath OT" panose="02000500000000020004" pitchFamily="2" charset="0"/>
                        </a:rPr>
                        <a:t>ລວມ</a:t>
                      </a:r>
                      <a:endParaRPr lang="en-US" sz="2400">
                        <a:effectLst/>
                        <a:latin typeface="Phetsarath OT" panose="02000500000000020004" pitchFamily="2" charset="0"/>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2400" b="1" dirty="0">
                          <a:effectLst/>
                          <a:latin typeface="Phetsarath OT" panose="02000500000000020004" pitchFamily="2" charset="0"/>
                          <a:cs typeface="Phetsarath OT" panose="02000500000000020004" pitchFamily="2" charset="0"/>
                        </a:rPr>
                        <a:t> </a:t>
                      </a:r>
                      <a:endParaRPr lang="en-US" sz="2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a:effectLst/>
                          <a:latin typeface="Phetsarath OT" panose="02000500000000020004" pitchFamily="2" charset="0"/>
                          <a:cs typeface="Phetsarath OT" panose="02000500000000020004" pitchFamily="2" charset="0"/>
                        </a:rPr>
                        <a:t> </a:t>
                      </a:r>
                      <a:endParaRPr lang="en-US" sz="2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2400" b="1" dirty="0">
                          <a:effectLst/>
                          <a:latin typeface="Phetsarath OT" panose="02000500000000020004" pitchFamily="2" charset="0"/>
                          <a:cs typeface="Phetsarath OT" panose="02000500000000020004" pitchFamily="2" charset="0"/>
                        </a:rPr>
                        <a:t> </a:t>
                      </a:r>
                      <a:endParaRPr lang="en-US" sz="2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p:txBody>
          <a:bodyPr/>
          <a:lstStyle/>
          <a:p>
            <a:r>
              <a:rPr lang="en-PH" altLang="en-US" sz="3600" b="1" dirty="0" err="1" smtClean="0">
                <a:solidFill>
                  <a:schemeClr val="accent2"/>
                </a:solidFill>
                <a:latin typeface="Phetsarath OT" panose="02000500000000000000" pitchFamily="2" charset="0"/>
                <a:cs typeface="Phetsarath OT" panose="02000500000000000000" pitchFamily="2" charset="0"/>
              </a:rPr>
              <a:t>ຂໍ້ມູນພື້ນຖານ</a:t>
            </a:r>
            <a:r>
              <a:rPr lang="en-PH" altLang="en-US" sz="3600" b="1" dirty="0" smtClean="0">
                <a:solidFill>
                  <a:schemeClr val="accent2"/>
                </a:solidFill>
                <a:latin typeface="Phetsarath OT" panose="02000500000000000000" pitchFamily="2" charset="0"/>
                <a:cs typeface="Phetsarath OT" panose="02000500000000000000" pitchFamily="2" charset="0"/>
              </a:rPr>
              <a:t/>
            </a:r>
            <a:br>
              <a:rPr lang="en-PH" altLang="en-US" sz="3600" b="1" dirty="0" smtClean="0">
                <a:solidFill>
                  <a:schemeClr val="accent2"/>
                </a:solidFill>
                <a:latin typeface="Phetsarath OT" panose="02000500000000000000" pitchFamily="2" charset="0"/>
                <a:cs typeface="Phetsarath OT" panose="02000500000000000000" pitchFamily="2" charset="0"/>
              </a:rPr>
            </a:br>
            <a:r>
              <a:rPr lang="en-PH" altLang="en-US" sz="2400" dirty="0" smtClean="0">
                <a:solidFill>
                  <a:schemeClr val="accent2"/>
                </a:solidFill>
                <a:latin typeface="Phetsarath OT" panose="02000500000000000000" pitchFamily="2" charset="0"/>
                <a:cs typeface="Phetsarath OT" panose="02000500000000000000" pitchFamily="2" charset="0"/>
              </a:rPr>
              <a:t>Baseline Information </a:t>
            </a:r>
            <a:endParaRPr lang="en-US" sz="3600" dirty="0">
              <a:solidFill>
                <a:schemeClr val="accent2"/>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152400"/>
            <a:ext cx="8229600" cy="1143000"/>
          </a:xfrm>
        </p:spPr>
        <p:txBody>
          <a:bodyPr/>
          <a:lstStyle/>
          <a:p>
            <a:r>
              <a:rPr lang="en-US" altLang="en-US" sz="2400" b="1" dirty="0" err="1" smtClean="0">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ສັງລວມຄວາມເສຍຫາຍແລະການສູນເສຍໃນຂັ້ນເມືອງ</a:t>
            </a:r>
            <a:r>
              <a:rPr lang="en-US" altLang="en-US" sz="2400" b="1" dirty="0" smtClean="0">
                <a:solidFill>
                  <a:schemeClr val="accent3"/>
                </a:solidFill>
                <a:latin typeface="Phetsarath OT" panose="02000500000000000000" pitchFamily="2" charset="0"/>
                <a:cs typeface="Phetsarath OT" panose="02000500000000000000" pitchFamily="2" charset="0"/>
              </a:rPr>
              <a:t/>
            </a:r>
            <a:br>
              <a:rPr lang="en-US" altLang="en-US" sz="2400" b="1" dirty="0" smtClean="0">
                <a:solidFill>
                  <a:schemeClr val="accent3"/>
                </a:solidFill>
                <a:latin typeface="Phetsarath OT" panose="02000500000000000000" pitchFamily="2" charset="0"/>
                <a:cs typeface="Phetsarath OT" panose="02000500000000000000" pitchFamily="2" charset="0"/>
              </a:rPr>
            </a:br>
            <a:r>
              <a:rPr lang="en-US" altLang="en-US" sz="2400" b="1" dirty="0" smtClean="0">
                <a:solidFill>
                  <a:schemeClr val="accent3"/>
                </a:solidFill>
                <a:latin typeface="Phetsarath OT" panose="02000500000000000000" pitchFamily="2" charset="0"/>
                <a:cs typeface="Phetsarath OT" panose="02000500000000000000" pitchFamily="2" charset="0"/>
              </a:rPr>
              <a:t>Summary of Damages and Losses in A District</a:t>
            </a:r>
          </a:p>
        </p:txBody>
      </p:sp>
      <p:sp>
        <p:nvSpPr>
          <p:cNvPr id="2" name="Rectangle 1"/>
          <p:cNvSpPr/>
          <p:nvPr/>
        </p:nvSpPr>
        <p:spPr>
          <a:xfrm>
            <a:off x="304800" y="1153180"/>
            <a:ext cx="4572000" cy="523220"/>
          </a:xfrm>
          <a:prstGeom prst="rect">
            <a:avLst/>
          </a:prstGeom>
        </p:spPr>
        <p:txBody>
          <a:bodyPr>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smtClean="0">
                <a:latin typeface="Phetsarath OT" panose="02000500000000000000" pitchFamily="2" charset="0"/>
                <a:cs typeface="Phetsarath OT" panose="02000500000000000000" pitchFamily="2" charset="0"/>
              </a:rPr>
              <a:t> </a:t>
            </a:r>
            <a:r>
              <a:rPr lang="en-US" sz="1400" b="1" dirty="0">
                <a:latin typeface="Phetsarath OT" panose="02000500000000000000" pitchFamily="2" charset="0"/>
                <a:cs typeface="Phetsarath OT" panose="02000500000000000000" pitchFamily="2" charset="0"/>
              </a:rPr>
              <a:t>3.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3. Summary of damages and losses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3546832965"/>
              </p:ext>
            </p:extLst>
          </p:nvPr>
        </p:nvGraphicFramePr>
        <p:xfrm>
          <a:off x="304800" y="1905000"/>
          <a:ext cx="8534403" cy="4495803"/>
        </p:xfrm>
        <a:graphic>
          <a:graphicData uri="http://schemas.openxmlformats.org/drawingml/2006/table">
            <a:tbl>
              <a:tblPr firstRow="1" firstCol="1" bandRow="1" bandCol="1"/>
              <a:tblGrid>
                <a:gridCol w="1048331"/>
                <a:gridCol w="752828"/>
                <a:gridCol w="752828"/>
                <a:gridCol w="747552"/>
                <a:gridCol w="747552"/>
                <a:gridCol w="747552"/>
                <a:gridCol w="747552"/>
                <a:gridCol w="747552"/>
                <a:gridCol w="747552"/>
                <a:gridCol w="747552"/>
                <a:gridCol w="747552"/>
              </a:tblGrid>
              <a:tr h="264459">
                <a:tc gridSpan="11">
                  <a:txBody>
                    <a:bodyPr/>
                    <a:lstStyle/>
                    <a:p>
                      <a:pPr>
                        <a:spcAft>
                          <a:spcPts val="0"/>
                        </a:spcAft>
                      </a:pP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600" b="1" dirty="0">
                          <a:solidFill>
                            <a:srgbClr val="000000"/>
                          </a:solidFill>
                          <a:effectLst/>
                          <a:latin typeface="Phetsarath OT" panose="02000500000000020004" pitchFamily="2" charset="0"/>
                          <a:ea typeface="Times New Roman"/>
                          <a:cs typeface="Phetsarath OT" panose="02000500000000020004" pitchFamily="2" charset="0"/>
                        </a:rPr>
                        <a:t>:</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4459">
                <a:tc rowSpan="3">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ຊື່ບໍລິສັດ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8918">
                <a:tc vMerge="1">
                  <a:txBody>
                    <a:bodyPr/>
                    <a:lstStyle/>
                    <a:p>
                      <a:endParaRPr lang="en-US"/>
                    </a:p>
                  </a:txBody>
                  <a:tcPr/>
                </a:tc>
                <a:tc gridSpan="2">
                  <a:txBody>
                    <a:bodyPr/>
                    <a:lstStyle/>
                    <a:p>
                      <a:pPr algn="ct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3ປີຫຼັງໄພພິບັດ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528918">
                <a:tc vMerge="1">
                  <a:txBody>
                    <a:bodyPr/>
                    <a:lstStyle/>
                    <a:p>
                      <a:endParaRPr lang="en-US"/>
                    </a:p>
                  </a:txBody>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28918">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ບໍລິສັດ 1</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918">
                <a:tc>
                  <a:txBody>
                    <a:bodyPr/>
                    <a:lstStyle/>
                    <a:p>
                      <a:pPr>
                        <a:spcAft>
                          <a:spcPts val="0"/>
                        </a:spcAft>
                      </a:pPr>
                      <a:r>
                        <a:rPr lang="en-US" sz="1600" dirty="0" err="1">
                          <a:solidFill>
                            <a:srgbClr val="000000"/>
                          </a:solidFill>
                          <a:effectLst/>
                          <a:latin typeface="Phetsarath OT" panose="02000500000000020004" pitchFamily="2" charset="0"/>
                          <a:ea typeface="Times New Roman"/>
                          <a:cs typeface="Phetsarath OT" panose="02000500000000020004" pitchFamily="2" charset="0"/>
                        </a:rPr>
                        <a:t>ບໍລິສັດ</a:t>
                      </a:r>
                      <a:r>
                        <a:rPr lang="en-US" sz="1600" dirty="0">
                          <a:solidFill>
                            <a:srgbClr val="000000"/>
                          </a:solidFill>
                          <a:effectLst/>
                          <a:latin typeface="Phetsarath OT" panose="02000500000000020004" pitchFamily="2" charset="0"/>
                          <a:ea typeface="Times New Roman"/>
                          <a:cs typeface="Phetsarath OT" panose="02000500000000020004" pitchFamily="2" charset="0"/>
                        </a:rPr>
                        <a:t> 2</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918">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ບໍລິສັດ n</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459">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459">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459">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459">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459">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a:t>
            </a:r>
            <a:r>
              <a:rPr lang="en-US" altLang="en-US" sz="2800" b="1" dirty="0" err="1" smtClean="0">
                <a:solidFill>
                  <a:schemeClr val="accent3"/>
                </a:solidFill>
                <a:latin typeface="Phetsarath OT" panose="02000500000000000000" pitchFamily="2" charset="0"/>
                <a:cs typeface="Phetsarath OT" panose="02000500000000000000" pitchFamily="2" charset="0"/>
              </a:rPr>
              <a:t>ຂັ້ນແຂວງ</a:t>
            </a:r>
            <a:r>
              <a:rPr lang="en-US" altLang="en-US" sz="2800" dirty="0" smtClean="0">
                <a:solidFill>
                  <a:schemeClr val="accent3"/>
                </a:solidFill>
                <a:latin typeface="Phetsarath OT" panose="02000500000000000000" pitchFamily="2" charset="0"/>
                <a:cs typeface="Phetsarath OT" panose="02000500000000000000" pitchFamily="2" charset="0"/>
              </a:rPr>
              <a:t/>
            </a:r>
            <a:br>
              <a:rPr lang="en-US" altLang="en-US" sz="2800" dirty="0" smtClean="0">
                <a:solidFill>
                  <a:schemeClr val="accent3"/>
                </a:solidFill>
                <a:latin typeface="Phetsarath OT" panose="02000500000000000000" pitchFamily="2" charset="0"/>
                <a:cs typeface="Phetsarath OT" panose="02000500000000000000" pitchFamily="2" charset="0"/>
              </a:rPr>
            </a:br>
            <a:r>
              <a:rPr lang="en-US" altLang="en-US" sz="2800" dirty="0" smtClean="0">
                <a:solidFill>
                  <a:schemeClr val="accent3"/>
                </a:solidFill>
                <a:latin typeface="Phetsarath OT" panose="02000500000000000000" pitchFamily="2" charset="0"/>
                <a:cs typeface="Phetsarath OT" panose="02000500000000000000" pitchFamily="2" charset="0"/>
              </a:rPr>
              <a:t>Summary of Damages and Losses in a Province</a:t>
            </a:r>
          </a:p>
        </p:txBody>
      </p:sp>
      <p:sp>
        <p:nvSpPr>
          <p:cNvPr id="2" name="Rectangle 1"/>
          <p:cNvSpPr/>
          <p:nvPr/>
        </p:nvSpPr>
        <p:spPr>
          <a:xfrm>
            <a:off x="838200" y="1524000"/>
            <a:ext cx="5562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4.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a:t>
            </a:r>
            <a:r>
              <a:rPr lang="en-US" sz="1400" b="1" dirty="0" err="1" smtClean="0">
                <a:latin typeface="Phetsarath OT" panose="02000500000000000000" pitchFamily="2" charset="0"/>
                <a:cs typeface="Phetsarath OT" panose="02000500000000000000" pitchFamily="2" charset="0"/>
              </a:rPr>
              <a:t>ແຂວງ</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4. Summary of damages and losses in the </a:t>
            </a:r>
            <a:r>
              <a:rPr lang="en-US" sz="1400" b="1" dirty="0" smtClean="0">
                <a:latin typeface="Phetsarath OT" panose="02000500000000000000" pitchFamily="2" charset="0"/>
                <a:cs typeface="Phetsarath OT" panose="02000500000000000000" pitchFamily="2" charset="0"/>
              </a:rPr>
              <a:t>province</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1656699701"/>
              </p:ext>
            </p:extLst>
          </p:nvPr>
        </p:nvGraphicFramePr>
        <p:xfrm>
          <a:off x="457200" y="2819400"/>
          <a:ext cx="8229599" cy="2682240"/>
        </p:xfrm>
        <a:graphic>
          <a:graphicData uri="http://schemas.openxmlformats.org/drawingml/2006/table">
            <a:tbl>
              <a:tblPr firstRow="1" firstCol="1" bandRow="1" bandCol="1"/>
              <a:tblGrid>
                <a:gridCol w="1196584"/>
                <a:gridCol w="739018"/>
                <a:gridCol w="739018"/>
                <a:gridCol w="739018"/>
                <a:gridCol w="739018"/>
                <a:gridCol w="739018"/>
                <a:gridCol w="739018"/>
                <a:gridCol w="739018"/>
                <a:gridCol w="739018"/>
                <a:gridCol w="587472"/>
                <a:gridCol w="533399"/>
              </a:tblGrid>
              <a:tr h="0">
                <a:tc gridSpan="11">
                  <a:txBody>
                    <a:bodyPr/>
                    <a:lstStyle/>
                    <a:p>
                      <a:pPr>
                        <a:spcAft>
                          <a:spcPts val="0"/>
                        </a:spcAft>
                      </a:pP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US" sz="1600" b="1" dirty="0">
                          <a:solidFill>
                            <a:srgbClr val="000000"/>
                          </a:solidFill>
                          <a:effectLst/>
                          <a:latin typeface="Phetsarath OT" panose="02000500000000020004" pitchFamily="2" charset="0"/>
                          <a:ea typeface="Times New Roman"/>
                          <a:cs typeface="Phetsarath OT" panose="02000500000000020004" pitchFamily="2" charset="0"/>
                        </a:rPr>
                        <a:t>: </a:t>
                      </a:r>
                      <a:r>
                        <a:rPr lang="en-US" sz="1600" b="1"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2875">
                <a:tc v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3ປີຫຼັງໄພພິບັດ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42875">
                <a:tc vMerge="1">
                  <a:txBody>
                    <a:bodyPr/>
                    <a:lstStyle/>
                    <a:p>
                      <a:endParaRPr lang="en-US"/>
                    </a:p>
                  </a:txBody>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ລັດ</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ກ.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ຂ.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ຄ. ເມືອງ</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ງ.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solidFill>
                            <a:srgbClr val="000000"/>
                          </a:solidFill>
                          <a:effectLst/>
                          <a:latin typeface="Phetsarath OT" panose="02000500000000020004" pitchFamily="2" charset="0"/>
                          <a:ea typeface="Times New Roman"/>
                          <a:cs typeface="Phetsarath OT" panose="02000500000000020004" pitchFamily="2" charset="0"/>
                        </a:rPr>
                        <a:t> </a:t>
                      </a:r>
                      <a:endParaRPr lang="en-US" sz="24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4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133168" y="28433"/>
            <a:ext cx="8679874" cy="838200"/>
          </a:xfrm>
        </p:spPr>
        <p:txBody>
          <a:bodyPr/>
          <a:lstStyle/>
          <a:p>
            <a:r>
              <a:rPr lang="en-US" altLang="en-US" sz="2000" b="1" dirty="0" err="1" smtClean="0">
                <a:solidFill>
                  <a:schemeClr val="accent2"/>
                </a:solidFill>
                <a:latin typeface="Phetsarath OT" panose="02000500000000000000" pitchFamily="2" charset="0"/>
                <a:cs typeface="Phetsarath OT" panose="02000500000000000000" pitchFamily="2" charset="0"/>
              </a:rPr>
              <a:t>ສັງລວມຄວາມຕ້ອງການຟື້ນຟູແລະກໍ່ສ້າງຄຶນໃໝ</a:t>
            </a:r>
            <a:r>
              <a:rPr lang="en-US" altLang="en-US" sz="2000" b="1" dirty="0" smtClean="0">
                <a:solidFill>
                  <a:schemeClr val="accent2"/>
                </a:solidFill>
                <a:latin typeface="Phetsarath OT" panose="02000500000000000000" pitchFamily="2" charset="0"/>
                <a:cs typeface="Phetsarath OT" panose="02000500000000000000" pitchFamily="2" charset="0"/>
              </a:rPr>
              <a:t>່</a:t>
            </a:r>
            <a:br>
              <a:rPr lang="en-US" altLang="en-US" sz="2000" b="1" dirty="0" smtClean="0">
                <a:solidFill>
                  <a:schemeClr val="accent2"/>
                </a:solidFill>
                <a:latin typeface="Phetsarath OT" panose="02000500000000000000" pitchFamily="2" charset="0"/>
                <a:cs typeface="Phetsarath OT" panose="02000500000000000000" pitchFamily="2" charset="0"/>
              </a:rPr>
            </a:br>
            <a:r>
              <a:rPr lang="en-US" altLang="en-US" sz="2000" b="1" dirty="0" smtClean="0">
                <a:solidFill>
                  <a:schemeClr val="accent2"/>
                </a:solidFill>
                <a:latin typeface="Phetsarath OT" panose="02000500000000000000" pitchFamily="2" charset="0"/>
                <a:cs typeface="Phetsarath OT" panose="02000500000000000000" pitchFamily="2" charset="0"/>
              </a:rPr>
              <a:t>Summary of Recovery and Reconstruction Needs</a:t>
            </a:r>
          </a:p>
        </p:txBody>
      </p:sp>
      <p:sp>
        <p:nvSpPr>
          <p:cNvPr id="2" name="Rectangle 1"/>
          <p:cNvSpPr/>
          <p:nvPr/>
        </p:nvSpPr>
        <p:spPr>
          <a:xfrm>
            <a:off x="159326" y="924580"/>
            <a:ext cx="7994073"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6.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ກໍ່ສ້າງຄືນໃໝ່ໃນຂະແໜງໄປສະນີ</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ໂທລະ</a:t>
            </a:r>
            <a:r>
              <a:rPr lang="en-US" sz="1400" b="1" dirty="0" err="1" smtClean="0">
                <a:latin typeface="Phetsarath OT" panose="02000500000000000000" pitchFamily="2" charset="0"/>
                <a:cs typeface="Phetsarath OT" panose="02000500000000000000" pitchFamily="2" charset="0"/>
              </a:rPr>
              <a:t>ຄົມມະນາຄົມ</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6. Summary of recovery and reconstruction needs</a:t>
            </a:r>
            <a:r>
              <a:rPr lang="en-US" sz="1400" b="1" dirty="0" smtClean="0">
                <a:latin typeface="Phetsarath OT" panose="02000500000000000000" pitchFamily="2" charset="0"/>
                <a:cs typeface="Phetsarath OT" panose="02000500000000000000" pitchFamily="2" charset="0"/>
              </a:rPr>
              <a: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3546962017"/>
              </p:ext>
            </p:extLst>
          </p:nvPr>
        </p:nvGraphicFramePr>
        <p:xfrm>
          <a:off x="457200" y="1492630"/>
          <a:ext cx="8229600" cy="4986211"/>
        </p:xfrm>
        <a:graphic>
          <a:graphicData uri="http://schemas.openxmlformats.org/drawingml/2006/table">
            <a:tbl>
              <a:tblPr firstRow="1" firstCol="1" bandRow="1" bandCol="1"/>
              <a:tblGrid>
                <a:gridCol w="4285976"/>
                <a:gridCol w="985906"/>
                <a:gridCol w="862462"/>
                <a:gridCol w="1232794"/>
                <a:gridCol w="862462"/>
              </a:tblGrid>
              <a:tr h="368300">
                <a:tc rowSpan="2">
                  <a:txBody>
                    <a:bodyPr/>
                    <a:lstStyle/>
                    <a:p>
                      <a:pPr algn="ctr"/>
                      <a:r>
                        <a:rPr lang="en-US" sz="1400" b="1" dirty="0" err="1">
                          <a:effectLst/>
                          <a:latin typeface="Phetsarath OT" panose="02000500000000020004" pitchFamily="2" charset="0"/>
                          <a:cs typeface="Phetsarath OT" panose="02000500000000020004" pitchFamily="2" charset="0"/>
                        </a:rPr>
                        <a:t>ຄວາມຕ້ອງການ</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400" b="1">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400">
                          <a:effectLst/>
                          <a:latin typeface="Phetsarath OT" panose="02000500000000020004" pitchFamily="2" charset="0"/>
                          <a:ea typeface="Calibri"/>
                          <a:cs typeface="Phetsarath OT" panose="02000500000000020004" pitchFamily="2" charset="0"/>
                        </a:rPr>
                        <a:t> </a:t>
                      </a:r>
                      <a:endParaRPr lang="en-US" sz="1800">
                        <a:effectLst/>
                        <a:latin typeface="Phetsarath OT" panose="02000500000000020004" pitchFamily="2" charset="0"/>
                        <a:ea typeface="Calibri"/>
                        <a:cs typeface="Phetsarath OT" panose="02000500000000020004" pitchFamily="2" charset="0"/>
                      </a:endParaRPr>
                    </a:p>
                    <a:p>
                      <a:pPr algn="ctr">
                        <a:spcAft>
                          <a:spcPts val="0"/>
                        </a:spcAft>
                      </a:pPr>
                      <a:r>
                        <a:rPr lang="en-US" sz="1400">
                          <a:effectLst/>
                          <a:latin typeface="Phetsarath OT" panose="02000500000000020004" pitchFamily="2" charset="0"/>
                          <a:cs typeface="Phetsarath OT" panose="02000500000000020004" pitchFamily="2" charset="0"/>
                        </a:rPr>
                        <a:t> (</a:t>
                      </a:r>
                      <a:r>
                        <a:rPr lang="lo-LA" sz="1400">
                          <a:effectLst/>
                          <a:latin typeface="Phetsarath OT" panose="02000500000000020004" pitchFamily="2" charset="0"/>
                          <a:cs typeface="Phetsarath OT" panose="02000500000000020004" pitchFamily="2" charset="0"/>
                        </a:rPr>
                        <a:t>ກີບ</a:t>
                      </a:r>
                      <a:r>
                        <a:rPr lang="en-US" sz="140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lo-LA" sz="1400" b="1">
                          <a:effectLst/>
                          <a:latin typeface="Phetsarath OT" panose="02000500000000020004" pitchFamily="2" charset="0"/>
                          <a:cs typeface="Phetsarath OT" panose="02000500000000020004" pitchFamily="2" charset="0"/>
                        </a:rPr>
                        <a:t>ລວມຄວາມຕ້ອງການ</a:t>
                      </a:r>
                      <a:r>
                        <a:rPr lang="lo-LA"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400">
                          <a:effectLst/>
                          <a:latin typeface="Phetsarath OT" panose="02000500000000020004" pitchFamily="2" charset="0"/>
                          <a:cs typeface="Phetsarath OT" panose="02000500000000020004"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400">
                          <a:effectLst/>
                          <a:latin typeface="Phetsarath OT" panose="02000500000000020004" pitchFamily="2" charset="0"/>
                          <a:cs typeface="Phetsarath OT" panose="02000500000000020004" pitchFamily="2" charset="0"/>
                        </a:rPr>
                        <a:t>1</a:t>
                      </a:r>
                      <a:r>
                        <a:rPr lang="lo-LA" sz="1400">
                          <a:effectLst/>
                          <a:latin typeface="Phetsarath OT" panose="02000500000000020004" pitchFamily="2" charset="0"/>
                          <a:cs typeface="Phetsarath OT" panose="02000500000000020004" pitchFamily="2" charset="0"/>
                        </a:rPr>
                        <a:t>ປີຫຼັງໄພພິບັດ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400">
                          <a:effectLst/>
                          <a:latin typeface="Phetsarath OT" panose="02000500000000020004" pitchFamily="2" charset="0"/>
                          <a:cs typeface="Phetsarath OT" panose="02000500000000020004" pitchFamily="2" charset="0"/>
                        </a:rPr>
                        <a:t>2</a:t>
                      </a:r>
                      <a:r>
                        <a:rPr lang="lo-LA" sz="1400">
                          <a:effectLst/>
                          <a:latin typeface="Phetsarath OT" panose="02000500000000020004" pitchFamily="2" charset="0"/>
                          <a:cs typeface="Phetsarath OT" panose="02000500000000020004" pitchFamily="2" charset="0"/>
                        </a:rPr>
                        <a:t>ປີຫຼັງໄພພິບັດ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4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400" b="1" i="1">
                          <a:effectLst/>
                          <a:latin typeface="Phetsarath OT" panose="02000500000000020004" pitchFamily="2" charset="0"/>
                          <a:cs typeface="Phetsarath OT" panose="02000500000000020004" pitchFamily="2" charset="0"/>
                        </a:rPr>
                        <a:t>ຄວາມຕ້ອງການຟື້ນຟູ</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PH" sz="1400" dirty="0">
                          <a:effectLst/>
                          <a:latin typeface="Phetsarath OT" panose="02000500000000020004" pitchFamily="2" charset="0"/>
                          <a:cs typeface="Phetsarath OT" panose="02000500000000020004" pitchFamily="2" charset="0"/>
                        </a:rPr>
                        <a:t>ກ. </a:t>
                      </a:r>
                      <a:r>
                        <a:rPr lang="en-PH" sz="1400" dirty="0" err="1">
                          <a:effectLst/>
                          <a:latin typeface="Phetsarath OT" panose="02000500000000020004" pitchFamily="2" charset="0"/>
                          <a:cs typeface="Phetsarath OT" panose="02000500000000020004" pitchFamily="2" charset="0"/>
                        </a:rPr>
                        <a:t>ການທົດແທນ</a:t>
                      </a:r>
                      <a:r>
                        <a:rPr lang="en-PH" sz="1400" dirty="0">
                          <a:effectLst/>
                          <a:latin typeface="Phetsarath OT" panose="02000500000000020004" pitchFamily="2" charset="0"/>
                          <a:cs typeface="Phetsarath OT" panose="02000500000000020004" pitchFamily="2" charset="0"/>
                        </a:rPr>
                        <a:t> </a:t>
                      </a:r>
                      <a:r>
                        <a:rPr lang="en-PH" sz="1400" dirty="0" err="1">
                          <a:effectLst/>
                          <a:latin typeface="Phetsarath OT" panose="02000500000000020004" pitchFamily="2" charset="0"/>
                          <a:cs typeface="Phetsarath OT" panose="02000500000000020004" pitchFamily="2" charset="0"/>
                        </a:rPr>
                        <a:t>ແລະ</a:t>
                      </a:r>
                      <a:r>
                        <a:rPr lang="en-PH" sz="1400" dirty="0">
                          <a:effectLst/>
                          <a:latin typeface="Phetsarath OT" panose="02000500000000020004" pitchFamily="2" charset="0"/>
                          <a:cs typeface="Phetsarath OT" panose="02000500000000020004" pitchFamily="2" charset="0"/>
                        </a:rPr>
                        <a:t> </a:t>
                      </a:r>
                      <a:r>
                        <a:rPr lang="en-PH" sz="1400" dirty="0" err="1">
                          <a:effectLst/>
                          <a:latin typeface="Phetsarath OT" panose="02000500000000020004" pitchFamily="2" charset="0"/>
                          <a:cs typeface="Phetsarath OT" panose="02000500000000020004" pitchFamily="2" charset="0"/>
                        </a:rPr>
                        <a:t>ກໍ່ສ້າງຄືນໃໝ່ຂອງບັນດາໂຄງສ້າງທີ່ໄດ້ຮັບຜົນ</a:t>
                      </a:r>
                      <a:r>
                        <a:rPr lang="en-PH" sz="1400"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p>
                      <a:pPr>
                        <a:spcAft>
                          <a:spcPts val="0"/>
                        </a:spcAft>
                      </a:pPr>
                      <a:r>
                        <a:rPr lang="en-PH" sz="1400" dirty="0">
                          <a:effectLst/>
                          <a:latin typeface="Phetsarath OT" panose="02000500000000020004" pitchFamily="2" charset="0"/>
                          <a:cs typeface="Phetsarath OT" panose="02000500000000020004" pitchFamily="2" charset="0"/>
                        </a:rPr>
                        <a:t>    </a:t>
                      </a:r>
                      <a:r>
                        <a:rPr lang="en-PH" sz="1400" dirty="0" err="1">
                          <a:effectLst/>
                          <a:latin typeface="Phetsarath OT" panose="02000500000000020004" pitchFamily="2" charset="0"/>
                          <a:cs typeface="Phetsarath OT" panose="02000500000000020004" pitchFamily="2" charset="0"/>
                        </a:rPr>
                        <a:t>ກະທົບ</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ຂ. ຈັດຊື້ອຸປະກອນ ແລະ ເຄື່ອງກົນຈັກ</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ຈ. ອື່ນໆ</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1400" b="1">
                          <a:effectLst/>
                          <a:latin typeface="Phetsarath OT" panose="02000500000000020004" pitchFamily="2" charset="0"/>
                          <a:ea typeface="Calibri"/>
                          <a:cs typeface="Phetsarath OT" panose="02000500000000020004" pitchFamily="2" charset="0"/>
                        </a:rPr>
                        <a:t>ລວມ</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400" b="1" i="1">
                          <a:effectLst/>
                          <a:latin typeface="Phetsarath OT" panose="02000500000000020004" pitchFamily="2" charset="0"/>
                          <a:cs typeface="Phetsarath OT" panose="02000500000000020004" pitchFamily="2" charset="0"/>
                        </a:rPr>
                        <a:t>ຄວາມຕ້ອງການຟື້ນຟູ</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ກ. ການທົດແທນ ແລະ ກໍ່ສ້າງຄືນໃໝ່ຂອງບັນດາໂຄງສ້າງທີ່ໄດ້ຮັບຜົນ </a:t>
                      </a:r>
                      <a:endParaRPr lang="en-US" sz="1400">
                        <a:effectLst/>
                        <a:latin typeface="Phetsarath OT" panose="02000500000000020004" pitchFamily="2" charset="0"/>
                        <a:cs typeface="Phetsarath OT" panose="02000500000000020004" pitchFamily="2" charset="0"/>
                      </a:endParaRPr>
                    </a:p>
                    <a:p>
                      <a:pPr>
                        <a:spcAft>
                          <a:spcPts val="0"/>
                        </a:spcAft>
                      </a:pPr>
                      <a:r>
                        <a:rPr lang="en-PH" sz="1400">
                          <a:effectLst/>
                          <a:latin typeface="Phetsarath OT" panose="02000500000000020004" pitchFamily="2" charset="0"/>
                          <a:cs typeface="Phetsarath OT" panose="02000500000000020004" pitchFamily="2" charset="0"/>
                        </a:rPr>
                        <a:t>    ກະທົບ</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PH" sz="1400">
                          <a:effectLst/>
                          <a:latin typeface="Phetsarath OT" panose="02000500000000020004" pitchFamily="2" charset="0"/>
                          <a:cs typeface="Phetsarath OT" panose="02000500000000020004" pitchFamily="2" charset="0"/>
                        </a:rPr>
                        <a:t>ຂ. ຈັດຊື້ອຸປະກອນ ແລະ ເຄື່ອງກົນຈັກ</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ຄ. ການໃຫ້ຄວາມຊ່ວຍເຫຼືອດ້ານວິຊາການ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ຈ. ມາດຕາການປ້ອງກັນ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ສ. ອື່ນໆ</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b="1">
                          <a:effectLst/>
                          <a:latin typeface="Phetsarath OT" panose="02000500000000020004" pitchFamily="2" charset="0"/>
                          <a:cs typeface="Phetsarath OT" panose="02000500000000020004" pitchFamily="2" charset="0"/>
                        </a:rPr>
                        <a:t>ລວມ</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b="1" dirty="0" err="1">
                          <a:effectLst/>
                          <a:latin typeface="Phetsarath OT" panose="02000500000000020004" pitchFamily="2" charset="0"/>
                          <a:cs typeface="Phetsarath OT" panose="02000500000000020004" pitchFamily="2" charset="0"/>
                        </a:rPr>
                        <a:t>ລວມຍອດ</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z="3600" dirty="0" err="1" smtClean="0">
                <a:latin typeface="Phetsarath OT" panose="02000500000000020004" pitchFamily="2" charset="0"/>
                <a:cs typeface="Phetsarath OT" panose="02000500000000020004" pitchFamily="2" charset="0"/>
              </a:rPr>
              <a:t>ຂະແໜງພະລັງງານໄຟຟ້າ</a:t>
            </a:r>
            <a:r>
              <a:rPr lang="en-US" altLang="en-US" sz="3600" dirty="0" smtClean="0">
                <a:latin typeface="Phetsarath OT" panose="02000500000000020004" pitchFamily="2" charset="0"/>
                <a:cs typeface="Phetsarath OT" panose="02000500000000020004" pitchFamily="2" charset="0"/>
              </a:rPr>
              <a:t/>
            </a:r>
            <a:br>
              <a:rPr lang="en-US" altLang="en-US" sz="3600" dirty="0" smtClean="0">
                <a:latin typeface="Phetsarath OT" panose="02000500000000020004" pitchFamily="2" charset="0"/>
                <a:cs typeface="Phetsarath OT" panose="02000500000000020004" pitchFamily="2" charset="0"/>
              </a:rPr>
            </a:br>
            <a:r>
              <a:rPr lang="en-US" altLang="en-US" sz="3600" dirty="0" smtClean="0">
                <a:latin typeface="Phetsarath OT" panose="02000500000000020004" pitchFamily="2" charset="0"/>
                <a:cs typeface="Phetsarath OT" panose="02000500000000020004" pitchFamily="2" charset="0"/>
              </a:rPr>
              <a:t>Power Sector</a:t>
            </a:r>
          </a:p>
        </p:txBody>
      </p:sp>
      <p:sp>
        <p:nvSpPr>
          <p:cNvPr id="3" name="Content Placeholder 2"/>
          <p:cNvSpPr>
            <a:spLocks noGrp="1"/>
          </p:cNvSpPr>
          <p:nvPr>
            <p:ph sz="half" idx="1"/>
          </p:nvPr>
        </p:nvSpPr>
        <p:spPr/>
        <p:txBody>
          <a:bodyPr/>
          <a:lstStyle/>
          <a:p>
            <a:r>
              <a:rPr lang="en-US" sz="2000" b="1" dirty="0" err="1">
                <a:latin typeface="Phetsarath OT" panose="02000500000000000000" pitchFamily="2" charset="0"/>
                <a:cs typeface="Phetsarath OT" panose="02000500000000000000" pitchFamily="2" charset="0"/>
              </a:rPr>
              <a:t>ຄວາມເສຍ</a:t>
            </a:r>
            <a:r>
              <a:rPr lang="en-US" sz="2000" b="1" dirty="0" err="1" smtClean="0">
                <a:latin typeface="Phetsarath OT" panose="02000500000000000000" pitchFamily="2" charset="0"/>
                <a:cs typeface="Phetsarath OT" panose="02000500000000000000" pitchFamily="2" charset="0"/>
              </a:rPr>
              <a:t>ຫາຍ</a:t>
            </a:r>
            <a:endParaRPr lang="en-US" sz="2000" b="1" dirty="0" smtClean="0">
              <a:latin typeface="Phetsarath OT" panose="02000500000000000000" pitchFamily="2" charset="0"/>
              <a:cs typeface="Phetsarath OT" panose="02000500000000000000" pitchFamily="2" charset="0"/>
            </a:endParaRPr>
          </a:p>
          <a:p>
            <a:pPr lvl="0"/>
            <a:r>
              <a:rPr lang="en-US" sz="2000" dirty="0" err="1">
                <a:latin typeface="Phetsarath OT" panose="02000500000000000000" pitchFamily="2" charset="0"/>
                <a:cs typeface="Phetsarath OT" panose="02000500000000000000" pitchFamily="2" charset="0"/>
              </a:rPr>
              <a:t>ໂຮງງານກຳເນີດພະລັງງານໄຟຟ້າເຊັ່ນວ່າ</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ເຂື່ອນໄຟຟ້າ</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ພະລັງງານອາຍນ້ຳ</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ເຄື່ອງກຳເນີດໄຟຟ້າ</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ລະບົບຄວບຄຸມ</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ອື່ນ</a:t>
            </a:r>
            <a:r>
              <a:rPr lang="en-US" sz="2000" dirty="0">
                <a:latin typeface="Phetsarath OT" panose="02000500000000000000" pitchFamily="2" charset="0"/>
                <a:cs typeface="Phetsarath OT" panose="02000500000000000000" pitchFamily="2" charset="0"/>
              </a:rPr>
              <a:t>ໆ.</a:t>
            </a:r>
          </a:p>
          <a:p>
            <a:pPr lvl="0"/>
            <a:r>
              <a:rPr lang="en-US" sz="2000" dirty="0" err="1">
                <a:latin typeface="Phetsarath OT" panose="02000500000000000000" pitchFamily="2" charset="0"/>
                <a:cs typeface="Phetsarath OT" panose="02000500000000000000" pitchFamily="2" charset="0"/>
              </a:rPr>
              <a:t>ລະບົບສາຍສົ່ງຍ່ອຍ</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ເຊິ່ງລວມເອົາສາຍສົ່ງກຳລັງແຮງສູງ</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ໝໍ້ແບ່ງໄຟ</a:t>
            </a:r>
            <a:r>
              <a:rPr lang="en-US" sz="2000" dirty="0">
                <a:latin typeface="Phetsarath OT" panose="02000500000000000000" pitchFamily="2" charset="0"/>
                <a:cs typeface="Phetsarath OT" panose="02000500000000000000" pitchFamily="2" charset="0"/>
              </a:rPr>
              <a:t>.</a:t>
            </a:r>
          </a:p>
          <a:p>
            <a:pPr lvl="0"/>
            <a:r>
              <a:rPr lang="en-US" sz="2000" dirty="0" err="1">
                <a:latin typeface="Phetsarath OT" panose="02000500000000000000" pitchFamily="2" charset="0"/>
                <a:cs typeface="Phetsarath OT" panose="02000500000000000000" pitchFamily="2" charset="0"/>
              </a:rPr>
              <a:t>ຕາໜ່າງກະຈາຍໄຟຟ້າ</a:t>
            </a:r>
            <a:r>
              <a:rPr lang="en-US" sz="2000" dirty="0">
                <a:latin typeface="Phetsarath OT" panose="02000500000000000000" pitchFamily="2" charset="0"/>
                <a:cs typeface="Phetsarath OT" panose="02000500000000000000" pitchFamily="2" charset="0"/>
              </a:rPr>
              <a:t>.</a:t>
            </a:r>
          </a:p>
          <a:p>
            <a:pPr lvl="0"/>
            <a:r>
              <a:rPr lang="en-US" sz="2000" dirty="0" err="1" smtClean="0">
                <a:latin typeface="Phetsarath OT" panose="02000500000000000000" pitchFamily="2" charset="0"/>
                <a:cs typeface="Phetsarath OT" panose="02000500000000000000" pitchFamily="2" charset="0"/>
              </a:rPr>
              <a:t>ໂຄງ</a:t>
            </a:r>
            <a:r>
              <a:rPr lang="en-US" sz="2000" dirty="0" err="1">
                <a:latin typeface="Phetsarath OT" panose="02000500000000000000" pitchFamily="2" charset="0"/>
                <a:cs typeface="Phetsarath OT" panose="02000500000000000000" pitchFamily="2" charset="0"/>
              </a:rPr>
              <a:t>ສ້າງຕ່າງໆເຊັ່ນວ່າ</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ອາຄານຫ້ອງການ</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ອາຄານເກັບກັກ</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ອື່ນ</a:t>
            </a:r>
            <a:r>
              <a:rPr lang="en-US" sz="2000" dirty="0">
                <a:latin typeface="Phetsarath OT" panose="02000500000000000000" pitchFamily="2" charset="0"/>
                <a:cs typeface="Phetsarath OT" panose="02000500000000000000" pitchFamily="2" charset="0"/>
              </a:rPr>
              <a:t>ໆ</a:t>
            </a:r>
          </a:p>
          <a:p>
            <a:pPr lvl="0"/>
            <a:r>
              <a:rPr lang="en-US" sz="2000" dirty="0" err="1">
                <a:latin typeface="Phetsarath OT" panose="02000500000000000000" pitchFamily="2" charset="0"/>
                <a:cs typeface="Phetsarath OT" panose="02000500000000000000" pitchFamily="2" charset="0"/>
              </a:rPr>
              <a:t>ອຸປະກອນສຳລັບໃຊ້ໃນຫ້ອງການ</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ເຄື່ອງກົນຈັກເຊັ່ນວ່າ</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ຄອມພິວເຕີ</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ເຄື່ອງປັບອາກາດ</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ອື່ນ</a:t>
            </a:r>
            <a:r>
              <a:rPr lang="en-US" sz="2000" dirty="0">
                <a:latin typeface="Phetsarath OT" panose="02000500000000000000" pitchFamily="2" charset="0"/>
                <a:cs typeface="Phetsarath OT" panose="02000500000000000000" pitchFamily="2" charset="0"/>
              </a:rPr>
              <a:t>ໆ.</a:t>
            </a:r>
          </a:p>
          <a:p>
            <a:pPr lvl="0"/>
            <a:r>
              <a:rPr lang="en-US" sz="2000" dirty="0" err="1">
                <a:latin typeface="Phetsarath OT" panose="02000500000000000000" pitchFamily="2" charset="0"/>
                <a:cs typeface="Phetsarath OT" panose="02000500000000000000" pitchFamily="2" charset="0"/>
              </a:rPr>
              <a:t>ພາຫະນະ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ເຄື່ອງມື</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ວັດສະດຸເກັບມ້ຽນ</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ແລະ</a:t>
            </a:r>
            <a:r>
              <a:rPr lang="en-US" sz="2000" dirty="0">
                <a:latin typeface="Phetsarath OT" panose="02000500000000000000" pitchFamily="2" charset="0"/>
                <a:cs typeface="Phetsarath OT" panose="02000500000000000000" pitchFamily="2" charset="0"/>
              </a:rPr>
              <a:t> </a:t>
            </a:r>
            <a:r>
              <a:rPr lang="en-US" sz="2000" dirty="0" err="1">
                <a:latin typeface="Phetsarath OT" panose="02000500000000000000" pitchFamily="2" charset="0"/>
                <a:cs typeface="Phetsarath OT" panose="02000500000000000000" pitchFamily="2" charset="0"/>
              </a:rPr>
              <a:t>ອຸປະກອບຕອບສະໜອງຕ່າງໆເຊັ່ນວ່າ</a:t>
            </a:r>
            <a:r>
              <a:rPr lang="en-US" sz="2000" dirty="0">
                <a:latin typeface="Phetsarath OT" panose="02000500000000000000" pitchFamily="2" charset="0"/>
                <a:cs typeface="Phetsarath OT" panose="02000500000000000000" pitchFamily="2" charset="0"/>
              </a:rPr>
              <a:t>:​</a:t>
            </a:r>
            <a:r>
              <a:rPr lang="en-US" sz="2000" dirty="0" err="1">
                <a:latin typeface="Phetsarath OT" panose="02000500000000000000" pitchFamily="2" charset="0"/>
                <a:cs typeface="Phetsarath OT" panose="02000500000000000000" pitchFamily="2" charset="0"/>
              </a:rPr>
              <a:t>ສາຍໄຟຟ້າ</a:t>
            </a:r>
            <a:r>
              <a:rPr lang="en-US" sz="2000" dirty="0">
                <a:latin typeface="Phetsarath OT" panose="02000500000000000000" pitchFamily="2" charset="0"/>
                <a:cs typeface="Phetsarath OT" panose="02000500000000000000" pitchFamily="2" charset="0"/>
              </a:rPr>
              <a:t>.</a:t>
            </a:r>
          </a:p>
          <a:p>
            <a:endParaRPr lang="en-US" sz="2000" b="1" i="1" dirty="0">
              <a:latin typeface="Phetsarath OT" panose="02000500000000000000" pitchFamily="2" charset="0"/>
              <a:cs typeface="Phetsarath OT" panose="02000500000000000000" pitchFamily="2" charset="0"/>
            </a:endParaRPr>
          </a:p>
        </p:txBody>
      </p:sp>
      <p:sp>
        <p:nvSpPr>
          <p:cNvPr id="2" name="Content Placeholder 1"/>
          <p:cNvSpPr>
            <a:spLocks noGrp="1"/>
          </p:cNvSpPr>
          <p:nvPr>
            <p:ph sz="half" idx="2"/>
          </p:nvPr>
        </p:nvSpPr>
        <p:spPr/>
        <p:txBody>
          <a:bodyPr/>
          <a:lstStyle/>
          <a:p>
            <a:pPr marL="373063" lvl="2" indent="-342900">
              <a:defRPr/>
            </a:pPr>
            <a:r>
              <a:rPr lang="en-US" sz="1600" dirty="0"/>
              <a:t>Assets that can be damaged:</a:t>
            </a:r>
          </a:p>
          <a:p>
            <a:pPr marL="830263" lvl="3" indent="-342900">
              <a:defRPr/>
            </a:pPr>
            <a:r>
              <a:rPr lang="en-US" sz="1400" dirty="0"/>
              <a:t>Power generation plants like dams, turbines, generator sets, control systems, etc.</a:t>
            </a:r>
          </a:p>
          <a:p>
            <a:pPr marL="830263" lvl="3" indent="-342900">
              <a:defRPr/>
            </a:pPr>
            <a:r>
              <a:rPr lang="en-US" sz="1400" dirty="0"/>
              <a:t>Transmission subsystems, including high-voltage power lines and transformers</a:t>
            </a:r>
          </a:p>
          <a:p>
            <a:pPr marL="830263" lvl="3" indent="-342900">
              <a:defRPr/>
            </a:pPr>
            <a:r>
              <a:rPr lang="en-US" sz="1400" dirty="0"/>
              <a:t>Distribution grids </a:t>
            </a:r>
          </a:p>
          <a:p>
            <a:pPr marL="830263" lvl="3" indent="-342900">
              <a:defRPr/>
            </a:pPr>
            <a:r>
              <a:rPr lang="en-US" sz="1400" dirty="0"/>
              <a:t>Structures such as office buildings, storage buildings, etc.</a:t>
            </a:r>
          </a:p>
          <a:p>
            <a:pPr marL="830263" lvl="3" indent="-342900">
              <a:defRPr/>
            </a:pPr>
            <a:r>
              <a:rPr lang="en-US" sz="1400" dirty="0"/>
              <a:t>Office equipment and machinery like computers, air conditioners, etc.</a:t>
            </a:r>
          </a:p>
          <a:p>
            <a:pPr marL="830263" lvl="3" indent="-342900">
              <a:defRPr/>
            </a:pPr>
            <a:r>
              <a:rPr lang="en-US" sz="1400" dirty="0"/>
              <a:t>Vehicles, tools, and stock materials and supplies like cables, etc</a:t>
            </a:r>
            <a:r>
              <a:rPr lang="en-US" sz="1400" dirty="0" smtClean="0"/>
              <a:t>.</a:t>
            </a:r>
            <a:endParaRPr lang="en-US" sz="1400" dirty="0"/>
          </a:p>
        </p:txBody>
      </p:sp>
    </p:spTree>
  </p:cSld>
  <p:clrMapOvr>
    <a:masterClrMapping/>
  </p:clrMapOvr>
  <p:transition spd="med">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z="3200" dirty="0" err="1">
                <a:latin typeface="Phetsarath OT" panose="02000500000000020004" pitchFamily="2" charset="0"/>
                <a:cs typeface="Phetsarath OT" panose="02000500000000020004" pitchFamily="2" charset="0"/>
              </a:rPr>
              <a:t>ຂະແໜງພະລັງງານໄຟຟ້າ</a:t>
            </a:r>
            <a:r>
              <a:rPr lang="en-US" altLang="en-US" sz="3200" dirty="0" smtClean="0">
                <a:latin typeface="Phetsarath OT" panose="02000500000000000000" pitchFamily="2" charset="0"/>
                <a:cs typeface="Phetsarath OT" panose="02000500000000000000" pitchFamily="2" charset="0"/>
              </a:rPr>
              <a:t/>
            </a:r>
            <a:br>
              <a:rPr lang="en-US" altLang="en-US" sz="3200" dirty="0" smtClean="0">
                <a:latin typeface="Phetsarath OT" panose="02000500000000000000" pitchFamily="2" charset="0"/>
                <a:cs typeface="Phetsarath OT" panose="02000500000000000000" pitchFamily="2" charset="0"/>
              </a:rPr>
            </a:br>
            <a:r>
              <a:rPr lang="en-US" altLang="en-US" sz="3200" dirty="0" smtClean="0">
                <a:latin typeface="Phetsarath OT" panose="02000500000000000000" pitchFamily="2" charset="0"/>
                <a:cs typeface="Phetsarath OT" panose="02000500000000000000" pitchFamily="2" charset="0"/>
              </a:rPr>
              <a:t>Power Sector</a:t>
            </a:r>
          </a:p>
        </p:txBody>
      </p:sp>
      <p:sp>
        <p:nvSpPr>
          <p:cNvPr id="22531" name="Content Placeholder 2"/>
          <p:cNvSpPr>
            <a:spLocks noGrp="1"/>
          </p:cNvSpPr>
          <p:nvPr>
            <p:ph sz="half" idx="1"/>
          </p:nvPr>
        </p:nvSpPr>
        <p:spPr>
          <a:xfrm>
            <a:off x="76200" y="1600202"/>
            <a:ext cx="4419600" cy="4525963"/>
          </a:xfrm>
        </p:spPr>
        <p:txBody>
          <a:bodyPr/>
          <a:lstStyle/>
          <a:p>
            <a:r>
              <a:rPr lang="en-US" sz="1800" b="1" i="1" dirty="0" err="1">
                <a:latin typeface="Phetsarath OT" panose="02000500000000000000" pitchFamily="2" charset="0"/>
                <a:cs typeface="Phetsarath OT" panose="02000500000000000000" pitchFamily="2" charset="0"/>
              </a:rPr>
              <a:t>ການສູນ</a:t>
            </a:r>
            <a:r>
              <a:rPr lang="en-US" sz="1800" b="1" i="1" dirty="0" err="1" smtClean="0">
                <a:latin typeface="Phetsarath OT" panose="02000500000000000000" pitchFamily="2" charset="0"/>
                <a:cs typeface="Phetsarath OT" panose="02000500000000000000" pitchFamily="2" charset="0"/>
              </a:rPr>
              <a:t>ເສຍ</a:t>
            </a:r>
            <a:endParaRPr lang="en-US" sz="1800" b="1" i="1" dirty="0" smtClean="0">
              <a:latin typeface="Phetsarath OT" panose="02000500000000000000" pitchFamily="2" charset="0"/>
              <a:cs typeface="Phetsarath OT" panose="02000500000000000000" pitchFamily="2" charset="0"/>
            </a:endParaRPr>
          </a:p>
          <a:p>
            <a:pPr lvl="0"/>
            <a:r>
              <a:rPr lang="en-US" sz="1800" dirty="0" err="1">
                <a:latin typeface="Phetsarath OT" panose="02000500000000000000" pitchFamily="2" charset="0"/>
                <a:cs typeface="Phetsarath OT" panose="02000500000000000000" pitchFamily="2" charset="0"/>
              </a:rPr>
              <a:t>ບໍ່ມີການຂາຍກະແສໄຟຟ້າເນື່ອງຈາກການປິດລະບົບເພື່ອການສ້ອມແປງ</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ຫຼື</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ກໍ່ສ້າງຄືນໃໝ່ພາຍຫຼັງໄພພິບັດ</a:t>
            </a:r>
            <a:r>
              <a:rPr lang="en-US" sz="1800" dirty="0">
                <a:latin typeface="Phetsarath OT" panose="02000500000000000000" pitchFamily="2" charset="0"/>
                <a:cs typeface="Phetsarath OT" panose="02000500000000000000" pitchFamily="2" charset="0"/>
              </a:rPr>
              <a:t>. ເຊິ່ງອາດປະກອບໄປດ້ວຍການປິດພະລັງງານໄຟຟ້າທັງໃນໄລຍະສັ້ນເພື່ອການສ້ອມແປງ </a:t>
            </a:r>
            <a:r>
              <a:rPr lang="en-US" sz="1800" dirty="0" err="1">
                <a:latin typeface="Phetsarath OT" panose="02000500000000000000" pitchFamily="2" charset="0"/>
                <a:cs typeface="Phetsarath OT" panose="02000500000000000000" pitchFamily="2" charset="0"/>
              </a:rPr>
              <a:t>ແລະ</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ໄລຍະຍາວເພື່ອ</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ການກໍ່ສ້າງຄືນໃໝ</a:t>
            </a:r>
            <a:r>
              <a:rPr lang="en-US" sz="1800" dirty="0">
                <a:latin typeface="Phetsarath OT" panose="02000500000000000000" pitchFamily="2" charset="0"/>
                <a:cs typeface="Phetsarath OT" panose="02000500000000000000" pitchFamily="2" charset="0"/>
              </a:rPr>
              <a:t>່.</a:t>
            </a:r>
          </a:p>
          <a:p>
            <a:pPr lvl="0"/>
            <a:r>
              <a:rPr lang="en-US" sz="1800" dirty="0">
                <a:latin typeface="Phetsarath OT" panose="02000500000000000000" pitchFamily="2" charset="0"/>
                <a:cs typeface="Phetsarath OT" panose="02000500000000000000" pitchFamily="2" charset="0"/>
              </a:rPr>
              <a:t>ການຂາຍພະລັງງານໄຟຟ້າທີ່ຄາດຄະເນເນື່ອງຈາກຄວາມຕ້ອງການນຳໃຊ້ຫຼຸດລົງຈາກຜູ້ຊົມໃຊ້ທີ່ໄດ້ຮັບຜົນກະທົບ </a:t>
            </a:r>
            <a:r>
              <a:rPr lang="en-US" sz="1800" dirty="0" err="1">
                <a:latin typeface="Phetsarath OT" panose="02000500000000000000" pitchFamily="2" charset="0"/>
                <a:cs typeface="Phetsarath OT" panose="02000500000000000000" pitchFamily="2" charset="0"/>
              </a:rPr>
              <a:t>ຈາກໄພພິບັດ</a:t>
            </a:r>
            <a:r>
              <a:rPr lang="en-US" sz="1800" dirty="0">
                <a:latin typeface="Phetsarath OT" panose="02000500000000000000" pitchFamily="2" charset="0"/>
                <a:cs typeface="Phetsarath OT" panose="02000500000000000000" pitchFamily="2" charset="0"/>
              </a:rPr>
              <a:t>.</a:t>
            </a:r>
          </a:p>
          <a:p>
            <a:pPr lvl="0"/>
            <a:r>
              <a:rPr lang="en-US" sz="1800" dirty="0">
                <a:latin typeface="Phetsarath OT" panose="02000500000000000000" pitchFamily="2" charset="0"/>
                <a:cs typeface="Phetsarath OT" panose="02000500000000000000" pitchFamily="2" charset="0"/>
              </a:rPr>
              <a:t>ຄ່າໃຊ້ຈ່າຍໃນການດຳເນີນງານເພີ່ມສູງຂື້ນເມື່ອອຸປະກອນພະລັງງານໄຟຟ້າທີ່ຖືກທຳລາຍຖືກທົດແທນໂດຍພະລັງງານໄຟຟ້າສຳຮອງທີ່ມີລາຄາຫົວໜ່ວຍການນຳໃຊ້ສູງ </a:t>
            </a:r>
            <a:r>
              <a:rPr lang="en-US" sz="1800" dirty="0" err="1">
                <a:latin typeface="Phetsarath OT" panose="02000500000000000000" pitchFamily="2" charset="0"/>
                <a:cs typeface="Phetsarath OT" panose="02000500000000000000" pitchFamily="2" charset="0"/>
              </a:rPr>
              <a:t>ຫຼື</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ເມື່ອພະລັງງານໄຟຟ້າໄດ້ມີການນຳມາຈາກ</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ແຫຼ່ງອື່ນ</a:t>
            </a:r>
            <a:r>
              <a:rPr lang="en-US" sz="1800" dirty="0">
                <a:latin typeface="Phetsarath OT" panose="02000500000000000000" pitchFamily="2" charset="0"/>
                <a:cs typeface="Phetsarath OT" panose="02000500000000000000" pitchFamily="2" charset="0"/>
              </a:rPr>
              <a:t> </a:t>
            </a:r>
            <a:r>
              <a:rPr lang="en-US" sz="1800" dirty="0" err="1">
                <a:latin typeface="Phetsarath OT" panose="02000500000000000000" pitchFamily="2" charset="0"/>
                <a:cs typeface="Phetsarath OT" panose="02000500000000000000" pitchFamily="2" charset="0"/>
              </a:rPr>
              <a:t>ທີ່ມີມູນຄ່າໃຊ້ຈ່າຍສູງກ່ວາລະບົບພະລັງງານໄຟຟ້າທີ່ຖືກທຳລາຍ</a:t>
            </a:r>
            <a:r>
              <a:rPr lang="en-US" sz="1800" dirty="0">
                <a:latin typeface="Phetsarath OT" panose="02000500000000000000" pitchFamily="2" charset="0"/>
                <a:cs typeface="Phetsarath OT" panose="02000500000000000000" pitchFamily="2" charset="0"/>
              </a:rPr>
              <a:t>.</a:t>
            </a:r>
          </a:p>
          <a:p>
            <a:pPr lvl="0"/>
            <a:r>
              <a:rPr lang="en-US" sz="1800" dirty="0" err="1">
                <a:latin typeface="Phetsarath OT" panose="02000500000000000000" pitchFamily="2" charset="0"/>
                <a:cs typeface="Phetsarath OT" panose="02000500000000000000" pitchFamily="2" charset="0"/>
              </a:rPr>
              <a:t>ຄ່າໃຊ້ຈ່າຍເພີ່ມເຕີມໃນການອະນາໄມສິ່ງເສດເຫຼືອ</a:t>
            </a:r>
            <a:r>
              <a:rPr lang="en-US" sz="1800" dirty="0">
                <a:latin typeface="Phetsarath OT" panose="02000500000000000000" pitchFamily="2" charset="0"/>
                <a:cs typeface="Phetsarath OT" panose="02000500000000000000" pitchFamily="2" charset="0"/>
              </a:rPr>
              <a:t>.</a:t>
            </a:r>
          </a:p>
          <a:p>
            <a:endParaRPr lang="en-US" sz="1800" b="1" i="1" dirty="0">
              <a:latin typeface="Phetsarath OT" panose="02000500000000000000" pitchFamily="2" charset="0"/>
              <a:cs typeface="Phetsarath OT" panose="02000500000000000000" pitchFamily="2" charset="0"/>
            </a:endParaRPr>
          </a:p>
        </p:txBody>
      </p:sp>
      <p:sp>
        <p:nvSpPr>
          <p:cNvPr id="2" name="Content Placeholder 1"/>
          <p:cNvSpPr>
            <a:spLocks noGrp="1"/>
          </p:cNvSpPr>
          <p:nvPr>
            <p:ph sz="half" idx="2"/>
          </p:nvPr>
        </p:nvSpPr>
        <p:spPr>
          <a:xfrm>
            <a:off x="5867400" y="1524000"/>
            <a:ext cx="3276600" cy="4525963"/>
          </a:xfrm>
        </p:spPr>
        <p:txBody>
          <a:bodyPr/>
          <a:lstStyle/>
          <a:p>
            <a:pPr marL="201613" lvl="2" indent="-171450"/>
            <a:r>
              <a:rPr lang="en-US" altLang="en-US" dirty="0"/>
              <a:t>Sources of Losses:</a:t>
            </a:r>
          </a:p>
          <a:p>
            <a:pPr lvl="1"/>
            <a:r>
              <a:rPr lang="en-US" altLang="en-US" sz="1400" dirty="0"/>
              <a:t>Sales in electricity not made due to the shut-down of the power system while the system is under repair or reconstructed after a disaster. </a:t>
            </a:r>
          </a:p>
          <a:p>
            <a:pPr lvl="1"/>
            <a:r>
              <a:rPr lang="en-US" altLang="en-US" sz="1400" dirty="0"/>
              <a:t>Foregone sales in electricity due to the decline in demand from consumers that have been affected by the disaster.</a:t>
            </a:r>
          </a:p>
          <a:p>
            <a:pPr lvl="1"/>
            <a:r>
              <a:rPr lang="en-US" altLang="en-US" sz="1400" dirty="0"/>
              <a:t>Higher cost of operation which occurs when damaged power units are substituted by alternative stand-by plants that have a higher unit cost of production or when electricity has to be imported from a different system that has higher unit operating costs than the affected system.  </a:t>
            </a:r>
          </a:p>
          <a:p>
            <a:pPr lvl="1"/>
            <a:r>
              <a:rPr lang="en-US" altLang="en-US" sz="1400" dirty="0"/>
              <a:t>Additional expenses to clean up the debris.</a:t>
            </a:r>
          </a:p>
          <a:p>
            <a:endParaRPr lang="en-US" altLang="en-US" dirty="0"/>
          </a:p>
          <a:p>
            <a:endParaRPr lang="en-US" dirty="0"/>
          </a:p>
        </p:txBody>
      </p:sp>
    </p:spTree>
  </p:cSld>
  <p:clrMapOvr>
    <a:masterClrMapping/>
  </p:clrMapOvr>
  <p:transition spd="med">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305580"/>
            <a:ext cx="67818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ບໍລິສັດ</a:t>
            </a:r>
            <a:r>
              <a:rPr lang="en-US" sz="1400" b="1" dirty="0" err="1" smtClean="0">
                <a:latin typeface="Phetsarath OT" panose="02000500000000000000" pitchFamily="2" charset="0"/>
                <a:cs typeface="Phetsarath OT" panose="02000500000000000000" pitchFamily="2" charset="0"/>
              </a:rPr>
              <a:t>ໄຟຟ້າ</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1. Power companies in a </a:t>
            </a:r>
            <a:r>
              <a:rPr lang="en-US" sz="1400" b="1" dirty="0" smtClean="0">
                <a:latin typeface="Phetsarath OT" panose="02000500000000000000" pitchFamily="2" charset="0"/>
                <a:cs typeface="Phetsarath OT" panose="02000500000000000000" pitchFamily="2" charset="0"/>
              </a:rPr>
              <a:t>district</a:t>
            </a:r>
            <a:endParaRPr lang="en-US" sz="1400" dirty="0">
              <a:latin typeface="Phetsarath OT" panose="02000500000000000000" pitchFamily="2" charset="0"/>
              <a:cs typeface="Phetsarath OT" panose="02000500000000000000" pitchFamily="2" charset="0"/>
            </a:endParaRPr>
          </a:p>
        </p:txBody>
      </p:sp>
      <p:sp>
        <p:nvSpPr>
          <p:cNvPr id="3" name="Title 2"/>
          <p:cNvSpPr>
            <a:spLocks noGrp="1"/>
          </p:cNvSpPr>
          <p:nvPr>
            <p:ph type="title"/>
          </p:nvPr>
        </p:nvSpPr>
        <p:spPr/>
        <p:txBody>
          <a:bodyPr/>
          <a:lstStyle/>
          <a:p>
            <a:r>
              <a:rPr lang="en-PH" altLang="en-US" sz="3600" b="1" dirty="0" err="1" smtClean="0">
                <a:solidFill>
                  <a:schemeClr val="accent2"/>
                </a:solidFill>
                <a:latin typeface="Phetsarath OT" panose="02000500000000000000" pitchFamily="2" charset="0"/>
                <a:cs typeface="Phetsarath OT" panose="02000500000000000000" pitchFamily="2" charset="0"/>
              </a:rPr>
              <a:t>ຂໍ້ມູນພື້ນຖານ</a:t>
            </a:r>
            <a:r>
              <a:rPr lang="en-PH" altLang="en-US" sz="3600" b="1" dirty="0" smtClean="0">
                <a:solidFill>
                  <a:schemeClr val="accent2"/>
                </a:solidFill>
                <a:latin typeface="Phetsarath OT" panose="02000500000000000000" pitchFamily="2" charset="0"/>
                <a:cs typeface="Phetsarath OT" panose="02000500000000000000" pitchFamily="2" charset="0"/>
              </a:rPr>
              <a:t/>
            </a:r>
            <a:br>
              <a:rPr lang="en-PH" altLang="en-US" sz="3600" b="1" dirty="0" smtClean="0">
                <a:solidFill>
                  <a:schemeClr val="accent2"/>
                </a:solidFill>
                <a:latin typeface="Phetsarath OT" panose="02000500000000000000" pitchFamily="2" charset="0"/>
                <a:cs typeface="Phetsarath OT" panose="02000500000000000000" pitchFamily="2" charset="0"/>
              </a:rPr>
            </a:br>
            <a:r>
              <a:rPr lang="en-PH" altLang="en-US" sz="3600" b="1" dirty="0" smtClean="0">
                <a:solidFill>
                  <a:schemeClr val="accent2"/>
                </a:solidFill>
                <a:latin typeface="Phetsarath OT" panose="02000500000000000000" pitchFamily="2" charset="0"/>
                <a:cs typeface="Phetsarath OT" panose="02000500000000000000" pitchFamily="2" charset="0"/>
              </a:rPr>
              <a:t>Baseline Information</a:t>
            </a:r>
            <a:endParaRPr lang="en-US" sz="3600" dirty="0">
              <a:solidFill>
                <a:schemeClr val="accent2"/>
              </a:solidFill>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1731163321"/>
              </p:ext>
            </p:extLst>
          </p:nvPr>
        </p:nvGraphicFramePr>
        <p:xfrm>
          <a:off x="228600" y="1840992"/>
          <a:ext cx="8763001" cy="3669792"/>
        </p:xfrm>
        <a:graphic>
          <a:graphicData uri="http://schemas.openxmlformats.org/drawingml/2006/table">
            <a:tbl>
              <a:tblPr firstRow="1" firstCol="1" bandRow="1"/>
              <a:tblGrid>
                <a:gridCol w="1848993"/>
                <a:gridCol w="832485"/>
                <a:gridCol w="750113"/>
                <a:gridCol w="832485"/>
                <a:gridCol w="832485"/>
                <a:gridCol w="832485"/>
                <a:gridCol w="916610"/>
                <a:gridCol w="1249604"/>
                <a:gridCol w="667741"/>
              </a:tblGrid>
              <a:tr h="152400">
                <a:tc gridSpan="9">
                  <a:txBody>
                    <a:bodyPr/>
                    <a:lstStyle/>
                    <a:p>
                      <a:pP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ຊື່ເມືອງ:</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7200">
                <a:tc rowSpan="2">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ຊື່ບໍລິສັດໄຟຟ້າ</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ແຫຼ່ງພະລັງງານ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ກຳມະສິດ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ກຳລັງການ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p>
                      <a:pP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ຜະລິດ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ລາຄາຫົວໜ່ວຍ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04800">
                <a:tc vMerge="1">
                  <a:txBody>
                    <a:bodyPr/>
                    <a:lstStyle/>
                    <a:p>
                      <a:endParaRPr lang="en-US"/>
                    </a:p>
                  </a:txBody>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ໄຟຟ້ານ້ຳຕົກ</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ຖ່ານຫິນ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ນ້ຳມັນ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ລັດ</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(KW)</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(ກີບ/KW-ຊມ)</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2400">
                <a:tc gridSpan="9">
                  <a:txBody>
                    <a:bodyPr/>
                    <a:lstStyle/>
                    <a:p>
                      <a:pPr>
                        <a:spcAft>
                          <a:spcPts val="0"/>
                        </a:spcAft>
                      </a:pPr>
                      <a:r>
                        <a:rPr lang="en-US" sz="1400" b="1" i="1">
                          <a:solidFill>
                            <a:srgbClr val="000000"/>
                          </a:solidFill>
                          <a:effectLst/>
                          <a:latin typeface="Phetsarath OT" panose="02000500000000020004" pitchFamily="2" charset="0"/>
                          <a:ea typeface="Times New Roman"/>
                          <a:cs typeface="Phetsarath OT" panose="02000500000000020004" pitchFamily="2" charset="0"/>
                        </a:rPr>
                        <a:t>ເຄື່ອງກຳເນີດພະລັງງານ</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ກ. ຊື່ບໍລິສັດໄຟຟ້າ 1</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ຂ. ຊື່ບໍລິສັດໄຟຟ້າ n</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ຄ.</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ງ. </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9">
                  <a:txBody>
                    <a:bodyPr/>
                    <a:lstStyle/>
                    <a:p>
                      <a:pPr>
                        <a:spcAft>
                          <a:spcPts val="0"/>
                        </a:spcAft>
                      </a:pPr>
                      <a:r>
                        <a:rPr lang="en-US" sz="1400" b="1" i="1">
                          <a:solidFill>
                            <a:srgbClr val="000000"/>
                          </a:solidFill>
                          <a:effectLst/>
                          <a:latin typeface="Phetsarath OT" panose="02000500000000020004" pitchFamily="2" charset="0"/>
                          <a:ea typeface="Times New Roman"/>
                          <a:cs typeface="Phetsarath OT" panose="02000500000000020004" pitchFamily="2" charset="0"/>
                        </a:rPr>
                        <a:t>ການກະຈາຍໄຟຟ້າ</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ກ. ຊື່ບໍລິສັດໄຟຟ້າ 1</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ຂ. ຊື່ບໍລິສັດໄຟຟ້າ n</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ຄ.</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ງ. </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solidFill>
                            <a:srgbClr val="000000"/>
                          </a:solidFill>
                          <a:effectLst/>
                          <a:latin typeface="Phetsarath OT" panose="02000500000000020004" pitchFamily="2" charset="0"/>
                          <a:ea typeface="Times New Roman"/>
                          <a:cs typeface="Phetsarath OT" panose="02000500000000020004" pitchFamily="2" charset="0"/>
                        </a:rPr>
                        <a:t> </a:t>
                      </a:r>
                      <a:endParaRPr lang="en-US" sz="20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0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6380"/>
            <a:ext cx="8229600" cy="1143000"/>
          </a:xfrm>
        </p:spPr>
        <p:txBody>
          <a:bodyPr/>
          <a:lstStyle/>
          <a:p>
            <a:r>
              <a:rPr lang="en-PH" altLang="en-US" sz="3200" b="1" dirty="0" err="1">
                <a:solidFill>
                  <a:schemeClr val="accent2"/>
                </a:solidFill>
                <a:latin typeface="Phetsarath OT" panose="02000500000000000000" pitchFamily="2" charset="0"/>
                <a:cs typeface="Phetsarath OT" panose="02000500000000000000" pitchFamily="2" charset="0"/>
              </a:rPr>
              <a:t>ຂໍ້ມູນພື້ນຖານ</a:t>
            </a:r>
            <a:r>
              <a:rPr lang="en-PH" altLang="en-US" sz="3200" b="1" dirty="0" smtClean="0">
                <a:solidFill>
                  <a:schemeClr val="accent2"/>
                </a:solidFill>
                <a:latin typeface="Phetsarath OT" panose="02000500000000000000" pitchFamily="2" charset="0"/>
                <a:cs typeface="Phetsarath OT" panose="02000500000000000000" pitchFamily="2" charset="0"/>
              </a:rPr>
              <a:t/>
            </a:r>
            <a:br>
              <a:rPr lang="en-PH" altLang="en-US" sz="3200" b="1" dirty="0" smtClean="0">
                <a:solidFill>
                  <a:schemeClr val="accent2"/>
                </a:solidFill>
                <a:latin typeface="Phetsarath OT" panose="02000500000000000000" pitchFamily="2" charset="0"/>
                <a:cs typeface="Phetsarath OT" panose="02000500000000000000" pitchFamily="2" charset="0"/>
              </a:rPr>
            </a:br>
            <a:r>
              <a:rPr lang="en-PH" altLang="en-US" sz="3200" b="1" dirty="0" smtClean="0">
                <a:solidFill>
                  <a:schemeClr val="accent2"/>
                </a:solidFill>
                <a:latin typeface="Phetsarath OT" panose="02000500000000000000" pitchFamily="2" charset="0"/>
                <a:cs typeface="Phetsarath OT" panose="02000500000000000000" pitchFamily="2" charset="0"/>
              </a:rPr>
              <a:t>Baseline Information</a:t>
            </a:r>
            <a:endParaRPr lang="en-US" sz="3200" dirty="0">
              <a:solidFill>
                <a:schemeClr val="accent2"/>
              </a:solidFill>
              <a:latin typeface="Phetsarath OT" panose="02000500000000000000" pitchFamily="2" charset="0"/>
              <a:cs typeface="Phetsarath OT" panose="02000500000000000000" pitchFamily="2" charset="0"/>
            </a:endParaRPr>
          </a:p>
        </p:txBody>
      </p:sp>
      <p:sp>
        <p:nvSpPr>
          <p:cNvPr id="3" name="Rectangle 2"/>
          <p:cNvSpPr/>
          <p:nvPr/>
        </p:nvSpPr>
        <p:spPr>
          <a:xfrm>
            <a:off x="22412" y="1229380"/>
            <a:ext cx="7216588"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ຂໍ້ມູນພື້ນຖານຂອງຄ່າກະແສໄຟຟ້າ</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ຄວາມ</a:t>
            </a:r>
            <a:r>
              <a:rPr lang="en-US" sz="1400" b="1" dirty="0" err="1" smtClean="0">
                <a:latin typeface="Phetsarath OT" panose="02000500000000000000" pitchFamily="2" charset="0"/>
                <a:cs typeface="Phetsarath OT" panose="02000500000000000000" pitchFamily="2" charset="0"/>
              </a:rPr>
              <a:t>ຕ້ອງການ</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Baseline information on power costs and </a:t>
            </a:r>
            <a:r>
              <a:rPr lang="en-US" sz="1400" b="1" dirty="0" smtClean="0">
                <a:latin typeface="Phetsarath OT" panose="02000500000000000000" pitchFamily="2" charset="0"/>
                <a:cs typeface="Phetsarath OT" panose="02000500000000000000" pitchFamily="2" charset="0"/>
              </a:rPr>
              <a:t>demand</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92279137"/>
              </p:ext>
            </p:extLst>
          </p:nvPr>
        </p:nvGraphicFramePr>
        <p:xfrm>
          <a:off x="152399" y="1828800"/>
          <a:ext cx="8839202" cy="4407408"/>
        </p:xfrm>
        <a:graphic>
          <a:graphicData uri="http://schemas.openxmlformats.org/drawingml/2006/table">
            <a:tbl>
              <a:tblPr firstRow="1" firstCol="1" bandRow="1"/>
              <a:tblGrid>
                <a:gridCol w="1946392"/>
                <a:gridCol w="1824411"/>
                <a:gridCol w="1154400"/>
                <a:gridCol w="1127882"/>
                <a:gridCol w="1656467"/>
                <a:gridCol w="1129650"/>
              </a:tblGrid>
              <a:tr h="0">
                <a:tc gridSpan="6">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ຊື່ເມືອງ:</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ctr">
                        <a:spcAft>
                          <a:spcPts val="0"/>
                        </a:spcAft>
                      </a:pPr>
                      <a:r>
                        <a:rPr lang="en-SG" sz="1500" dirty="0" err="1">
                          <a:solidFill>
                            <a:srgbClr val="000000"/>
                          </a:solidFill>
                          <a:effectLst/>
                          <a:latin typeface="Phetsarath OT" panose="02000500000000020004" pitchFamily="2" charset="0"/>
                          <a:ea typeface="Times New Roman"/>
                          <a:cs typeface="Phetsarath OT" panose="02000500000000020004" pitchFamily="2" charset="0"/>
                        </a:rPr>
                        <a:t>ບໍລິສັດໄຟຟ້າ</a:t>
                      </a:r>
                      <a:endParaRPr lang="en-US" sz="15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ຄາດຄະເນຄວາມຕ້ອງການນຳໃຊ້ໄຟຟ້າ</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(Kw-ຊມ)</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ອັດຕາ</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ປີເກີດໄພພິບັດ</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3ປີຫຼັງໄພພິບັດ</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ກີບ/ KW-ຊມ</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6">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ບໍລິສັດ1</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ກ. ທີ່ພັກພາອາໄສ</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ຂ.  ການຄ້າ</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ຄ. ໂຮງງານອຸດສະຫະກຳ</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ງ. ອື່ນໆ</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6">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ບໍລິສັດ 2</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nSpc>
                          <a:spcPct val="107000"/>
                        </a:lnSpc>
                        <a:spcAft>
                          <a:spcPts val="0"/>
                        </a:spcAft>
                      </a:pPr>
                      <a:r>
                        <a:rPr lang="lo-LA" sz="1500">
                          <a:effectLst/>
                          <a:latin typeface="Phetsarath OT" panose="02000500000000020004" pitchFamily="2" charset="0"/>
                          <a:ea typeface="Calibri"/>
                          <a:cs typeface="Phetsarath OT" panose="02000500000000020004" pitchFamily="2" charset="0"/>
                        </a:rPr>
                        <a:t>ກ. ທີ່ພັກພາອາໄສ</a:t>
                      </a:r>
                      <a:endParaRPr lang="en-US" sz="15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lo-LA" sz="1500">
                          <a:effectLst/>
                          <a:latin typeface="Phetsarath OT" panose="02000500000000020004" pitchFamily="2" charset="0"/>
                          <a:ea typeface="Calibri"/>
                          <a:cs typeface="Phetsarath OT" panose="02000500000000020004" pitchFamily="2" charset="0"/>
                        </a:rPr>
                        <a:t>ຂ.  ການຄ້າ</a:t>
                      </a:r>
                      <a:endParaRPr lang="en-US" sz="15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lo-LA" sz="1500">
                          <a:effectLst/>
                          <a:latin typeface="Phetsarath OT" panose="02000500000000020004" pitchFamily="2" charset="0"/>
                          <a:ea typeface="Calibri"/>
                          <a:cs typeface="Phetsarath OT" panose="02000500000000020004" pitchFamily="2" charset="0"/>
                        </a:rPr>
                        <a:t>ຄ. ໂຮງງານອຸດສະຫະກຳ</a:t>
                      </a:r>
                      <a:endParaRPr lang="en-US" sz="15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lo-LA" sz="1500">
                          <a:effectLst/>
                          <a:latin typeface="Phetsarath OT" panose="02000500000000020004" pitchFamily="2" charset="0"/>
                          <a:ea typeface="Calibri"/>
                          <a:cs typeface="Phetsarath OT" panose="02000500000000020004" pitchFamily="2" charset="0"/>
                        </a:rPr>
                        <a:t>ງ. ອື່ນໆ</a:t>
                      </a:r>
                      <a:endParaRPr lang="en-US" sz="15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6">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ບໍລິສັດ n</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ກ. ທີ່ພັກພາອາໄສ</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ຂ. ການຄ້າ</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ຄ. ໂຮງງານ</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ງ. ອື່ນໆ</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a:solidFill>
                            <a:srgbClr val="000000"/>
                          </a:solidFill>
                          <a:effectLst/>
                          <a:latin typeface="Phetsarath OT" panose="02000500000000020004" pitchFamily="2" charset="0"/>
                          <a:ea typeface="Times New Roman"/>
                          <a:cs typeface="Phetsarath OT" panose="02000500000000020004" pitchFamily="2" charset="0"/>
                        </a:rPr>
                        <a:t> </a:t>
                      </a:r>
                      <a:endParaRPr lang="en-US" sz="15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5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15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altLang="en-US" sz="2000" dirty="0" err="1" smtClean="0">
                <a:solidFill>
                  <a:schemeClr val="accent3"/>
                </a:solidFill>
                <a:latin typeface="Phetsarath OT" panose="02000500000000020004" pitchFamily="2" charset="0"/>
                <a:cs typeface="Phetsarath OT" panose="02000500000000020004" pitchFamily="2" charset="0"/>
              </a:rPr>
              <a:t>ປະເມີນຄວາມເສຍຫາຍແລະການສູນເສຍ</a:t>
            </a:r>
            <a:r>
              <a:rPr lang="en-US" altLang="en-US" sz="2000" dirty="0" smtClean="0">
                <a:solidFill>
                  <a:schemeClr val="accent3"/>
                </a:solidFill>
                <a:latin typeface="Phetsarath OT" panose="02000500000000020004" pitchFamily="2" charset="0"/>
                <a:cs typeface="Phetsarath OT" panose="02000500000000020004" pitchFamily="2" charset="0"/>
              </a:rPr>
              <a:t/>
            </a:r>
            <a:br>
              <a:rPr lang="en-US" altLang="en-US" sz="2000" dirty="0" smtClean="0">
                <a:solidFill>
                  <a:schemeClr val="accent3"/>
                </a:solidFill>
                <a:latin typeface="Phetsarath OT" panose="02000500000000020004" pitchFamily="2" charset="0"/>
                <a:cs typeface="Phetsarath OT" panose="02000500000000020004" pitchFamily="2" charset="0"/>
              </a:rPr>
            </a:br>
            <a:r>
              <a:rPr lang="en-US" altLang="en-US" sz="2000" dirty="0" smtClean="0">
                <a:solidFill>
                  <a:schemeClr val="accent3"/>
                </a:solidFill>
                <a:latin typeface="Phetsarath OT" panose="02000500000000020004" pitchFamily="2" charset="0"/>
                <a:cs typeface="Phetsarath OT" panose="02000500000000020004" pitchFamily="2" charset="0"/>
              </a:rPr>
              <a:t>Damage </a:t>
            </a:r>
            <a:r>
              <a:rPr lang="en-US" altLang="en-US" sz="2000" dirty="0">
                <a:solidFill>
                  <a:schemeClr val="accent3"/>
                </a:solidFill>
                <a:latin typeface="Phetsarath OT" panose="02000500000000020004" pitchFamily="2" charset="0"/>
                <a:cs typeface="Phetsarath OT" panose="02000500000000020004" pitchFamily="2" charset="0"/>
              </a:rPr>
              <a:t>and Loss Assessment</a:t>
            </a:r>
            <a:endParaRPr lang="en-US" sz="2000" dirty="0">
              <a:solidFill>
                <a:schemeClr val="accent3"/>
              </a:solidFill>
              <a:latin typeface="Phetsarath OT" panose="02000500000000020004" pitchFamily="2" charset="0"/>
              <a:cs typeface="Phetsarath OT" panose="02000500000000020004" pitchFamily="2" charset="0"/>
            </a:endParaRPr>
          </a:p>
        </p:txBody>
      </p:sp>
      <p:sp>
        <p:nvSpPr>
          <p:cNvPr id="3" name="Rectangle 2"/>
          <p:cNvSpPr/>
          <p:nvPr/>
        </p:nvSpPr>
        <p:spPr>
          <a:xfrm>
            <a:off x="4876800" y="543580"/>
            <a:ext cx="4343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3. </a:t>
            </a:r>
            <a:r>
              <a:rPr lang="en-US" sz="1400" b="1" dirty="0" err="1">
                <a:latin typeface="Phetsarath OT" panose="02000500000000000000" pitchFamily="2" charset="0"/>
                <a:cs typeface="Phetsarath OT" panose="02000500000000000000" pitchFamily="2" charset="0"/>
              </a:rPr>
              <a:t>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ການສູນເສຍຂອງບໍລິສັດໄຟຟ້າ</a:t>
            </a:r>
            <a:r>
              <a:rPr lang="en-US" sz="1400" b="1" dirty="0">
                <a:latin typeface="Phetsarath OT" panose="02000500000000000000" pitchFamily="2" charset="0"/>
                <a:cs typeface="Phetsarath OT" panose="02000500000000000000" pitchFamily="2" charset="0"/>
              </a:rPr>
              <a:t> </a:t>
            </a:r>
            <a:endParaRPr lang="en-US" sz="1400" b="1" dirty="0" smtClean="0">
              <a:latin typeface="Phetsarath OT" panose="02000500000000000000" pitchFamily="2" charset="0"/>
              <a:cs typeface="Phetsarath OT" panose="02000500000000000000" pitchFamily="2" charset="0"/>
            </a:endParaRPr>
          </a:p>
          <a:p>
            <a:r>
              <a:rPr lang="en-US" sz="1400" b="1" dirty="0" smtClean="0">
                <a:latin typeface="Phetsarath OT" panose="02000500000000000000" pitchFamily="2" charset="0"/>
                <a:cs typeface="Phetsarath OT" panose="02000500000000000000" pitchFamily="2" charset="0"/>
              </a:rPr>
              <a:t>Table </a:t>
            </a:r>
            <a:r>
              <a:rPr lang="en-US" sz="1400" b="1" dirty="0">
                <a:latin typeface="Phetsarath OT" panose="02000500000000000000" pitchFamily="2" charset="0"/>
                <a:cs typeface="Phetsarath OT" panose="02000500000000000000" pitchFamily="2" charset="0"/>
              </a:rPr>
              <a:t>3. Damages and losses of power firms </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560888235"/>
              </p:ext>
            </p:extLst>
          </p:nvPr>
        </p:nvGraphicFramePr>
        <p:xfrm>
          <a:off x="152402" y="1061283"/>
          <a:ext cx="8839196" cy="5796717"/>
        </p:xfrm>
        <a:graphic>
          <a:graphicData uri="http://schemas.openxmlformats.org/drawingml/2006/table">
            <a:tbl>
              <a:tblPr firstRow="1" firstCol="1" bandRow="1"/>
              <a:tblGrid>
                <a:gridCol w="1925069"/>
                <a:gridCol w="1199129"/>
                <a:gridCol w="245183"/>
                <a:gridCol w="897817"/>
                <a:gridCol w="381000"/>
                <a:gridCol w="152400"/>
                <a:gridCol w="603181"/>
                <a:gridCol w="311219"/>
                <a:gridCol w="1332729"/>
                <a:gridCol w="147521"/>
                <a:gridCol w="1643948"/>
              </a:tblGrid>
              <a:tr h="54340">
                <a:tc>
                  <a:txBody>
                    <a:bodyPr/>
                    <a:lstStyle/>
                    <a:p>
                      <a:pPr>
                        <a:spcAft>
                          <a:spcPts val="0"/>
                        </a:spcAft>
                      </a:pPr>
                      <a:r>
                        <a:rPr lang="en-US" sz="900" dirty="0" err="1">
                          <a:effectLst/>
                          <a:latin typeface="Phetsarath OT" panose="02000500000000020004" pitchFamily="2" charset="0"/>
                          <a:cs typeface="Phetsarath OT" panose="02000500000000020004" pitchFamily="2" charset="0"/>
                        </a:rPr>
                        <a:t>ຊື່ບໍລິສັດໄຟຟ້າ</a:t>
                      </a:r>
                      <a:endParaRPr lang="en-US" sz="900" dirty="0">
                        <a:effectLst/>
                        <a:latin typeface="Phetsarath OT" panose="02000500000000020004" pitchFamily="2" charset="0"/>
                        <a:cs typeface="Phetsarath OT" panose="02000500000000020004" pitchFamily="2" charset="0"/>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0">
                  <a:txBody>
                    <a:bodyPr/>
                    <a:lstStyle/>
                    <a:p>
                      <a:pPr algn="ct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ສະຖານທີ່</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0">
                  <a:txBody>
                    <a:bodyPr/>
                    <a:lstStyle/>
                    <a:p>
                      <a:pPr>
                        <a:spcAft>
                          <a:spcPts val="0"/>
                        </a:spcAft>
                      </a:pPr>
                      <a:r>
                        <a:rPr lang="en-US" sz="900">
                          <a:effectLst/>
                          <a:latin typeface="Phetsarath OT" panose="02000500000000020004" pitchFamily="2" charset="0"/>
                          <a:cs typeface="Phetsarath OT" panose="02000500000000020004" pitchFamily="2" charset="0"/>
                        </a:rPr>
                        <a:t>ຊື່ເມືອງ:</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340">
                <a:tc rowSpan="2">
                  <a:txBody>
                    <a:bodyPr/>
                    <a:lstStyle/>
                    <a:p>
                      <a:pPr>
                        <a:spcAft>
                          <a:spcPts val="0"/>
                        </a:spcAft>
                      </a:pPr>
                      <a:r>
                        <a:rPr lang="en-US" sz="900">
                          <a:effectLst/>
                          <a:latin typeface="Phetsarath OT" panose="02000500000000020004" pitchFamily="2" charset="0"/>
                          <a:cs typeface="Phetsarath OT" panose="02000500000000020004" pitchFamily="2" charset="0"/>
                        </a:rPr>
                        <a:t>ປເພດບໍລິສັດໄຟຟ້າ</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0">
                  <a:txBody>
                    <a:bodyPr/>
                    <a:lstStyle/>
                    <a:p>
                      <a:pPr>
                        <a:spcAft>
                          <a:spcPts val="0"/>
                        </a:spcAft>
                      </a:pPr>
                      <a:r>
                        <a:rPr lang="en-US" sz="900">
                          <a:effectLst/>
                          <a:latin typeface="Phetsarath OT" panose="02000500000000020004" pitchFamily="2" charset="0"/>
                          <a:cs typeface="Phetsarath OT" panose="02000500000000020004" pitchFamily="2" charset="0"/>
                        </a:rPr>
                        <a:t>ແຫຼ່ງກຳເນີດໄຟຟ້າ: ພະລັງງານນ້ຳ (  )  ຖານຫີນ (  )  ນ້ຳມັນ(  ) ອື່ນໆ (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340">
                <a:tc vMerge="1">
                  <a:txBody>
                    <a:bodyPr/>
                    <a:lstStyle/>
                    <a:p>
                      <a:endParaRPr lang="en-US"/>
                    </a:p>
                  </a:txBody>
                  <a:tcPr/>
                </a:tc>
                <a:tc gridSpan="10">
                  <a:txBody>
                    <a:bodyPr/>
                    <a:lstStyle/>
                    <a:p>
                      <a:pPr>
                        <a:spcAft>
                          <a:spcPts val="0"/>
                        </a:spcAft>
                      </a:pPr>
                      <a:r>
                        <a:rPr lang="en-US" sz="900">
                          <a:effectLst/>
                          <a:latin typeface="Phetsarath OT" panose="02000500000000020004" pitchFamily="2" charset="0"/>
                          <a:cs typeface="Phetsarath OT" panose="02000500000000020004" pitchFamily="2" charset="0"/>
                        </a:rPr>
                        <a:t>ການກະຈາຍໄຟຟ້າ: ການຮ່ວມມື (  )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ກຳມະສິດ</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0">
                  <a:txBody>
                    <a:bodyPr/>
                    <a:lstStyle/>
                    <a:p>
                      <a:pPr>
                        <a:spcAft>
                          <a:spcPts val="0"/>
                        </a:spcAft>
                      </a:pPr>
                      <a:r>
                        <a:rPr lang="en-US" sz="900">
                          <a:effectLst/>
                          <a:latin typeface="Phetsarath OT" panose="02000500000000020004" pitchFamily="2" charset="0"/>
                          <a:cs typeface="Phetsarath OT" panose="02000500000000020004" pitchFamily="2" charset="0"/>
                        </a:rPr>
                        <a:t>ລັດ (   )  ເອກະຊົນ (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340">
                <a:tc gridSpan="11">
                  <a:txBody>
                    <a:bodyPr/>
                    <a:lstStyle/>
                    <a:p>
                      <a:pPr algn="ctr">
                        <a:spcAft>
                          <a:spcPts val="0"/>
                        </a:spcAft>
                      </a:pPr>
                      <a:r>
                        <a:rPr lang="en-US" sz="900" b="1">
                          <a:effectLst/>
                          <a:latin typeface="Phetsarath OT" panose="02000500000000020004" pitchFamily="2" charset="0"/>
                          <a:cs typeface="Phetsarath OT" panose="02000500000000020004" pitchFamily="2" charset="0"/>
                        </a:rPr>
                        <a:t>ຄາດຄະເນຄວາມເສຍຫາຍ</a:t>
                      </a:r>
                      <a:endParaRPr lang="en-US" sz="900">
                        <a:effectLst/>
                        <a:latin typeface="Phetsarath OT" panose="02000500000000020004" pitchFamily="2" charset="0"/>
                        <a:cs typeface="Phetsarath OT" panose="02000500000000020004" pitchFamily="2" charset="0"/>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1699">
                <a:tc rowSpan="3">
                  <a:txBody>
                    <a:bodyPr/>
                    <a:lstStyle/>
                    <a:p>
                      <a:pPr algn="ctr">
                        <a:spcAft>
                          <a:spcPts val="0"/>
                        </a:spcAft>
                      </a:pPr>
                      <a:r>
                        <a:rPr lang="en-US" sz="900">
                          <a:effectLst/>
                          <a:latin typeface="Phetsarath OT" panose="02000500000000020004" pitchFamily="2" charset="0"/>
                          <a:cs typeface="Phetsarath OT" panose="02000500000000020004" pitchFamily="2" charset="0"/>
                        </a:rPr>
                        <a:t>ຄວາມເສຍຫາຍຕໍ່ ໂຄງສ້າງ ແລະ ຊັບສິນ</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900">
                          <a:effectLst/>
                          <a:latin typeface="Phetsarath OT" panose="02000500000000020004" pitchFamily="2" charset="0"/>
                          <a:cs typeface="Phetsarath OT" panose="02000500000000020004" pitchFamily="2" charset="0"/>
                        </a:rPr>
                        <a:t>ຖືກເສຍຫາຍທັງໝົດ</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900">
                          <a:effectLst/>
                          <a:latin typeface="Phetsarath OT" panose="02000500000000020004" pitchFamily="2" charset="0"/>
                          <a:cs typeface="Phetsarath OT" panose="02000500000000020004" pitchFamily="2" charset="0"/>
                        </a:rPr>
                        <a:t>ຖືກເສຍຫາຍບາງສ່ວນ</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pPr algn="ct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ລວມຄວາມເສຍຫາຍ</a:t>
                      </a:r>
                    </a:p>
                    <a:p>
                      <a:pPr algn="ctr">
                        <a:spcAft>
                          <a:spcPts val="0"/>
                        </a:spcAft>
                      </a:pPr>
                      <a:r>
                        <a:rPr lang="en-US" sz="900">
                          <a:effectLst/>
                          <a:latin typeface="Phetsarath OT" panose="02000500000000020004" pitchFamily="2" charset="0"/>
                          <a:cs typeface="Phetsarath OT" panose="02000500000000020004" pitchFamily="2" charset="0"/>
                        </a:rPr>
                        <a:t> </a:t>
                      </a:r>
                    </a:p>
                    <a:p>
                      <a:pPr algn="ctr">
                        <a:spcAft>
                          <a:spcPts val="0"/>
                        </a:spcAft>
                      </a:pPr>
                      <a:r>
                        <a:rPr lang="en-US" sz="900">
                          <a:effectLst/>
                          <a:latin typeface="Phetsarath OT" panose="02000500000000020004" pitchFamily="2" charset="0"/>
                          <a:cs typeface="Phetsarath OT" panose="02000500000000020004" pitchFamily="2" charset="0"/>
                        </a:rPr>
                        <a:t> </a:t>
                      </a:r>
                    </a:p>
                    <a:p>
                      <a:pPr algn="ctr">
                        <a:spcAft>
                          <a:spcPts val="0"/>
                        </a:spcAft>
                      </a:pPr>
                      <a:r>
                        <a:rPr lang="en-US" sz="900">
                          <a:effectLst/>
                          <a:latin typeface="Phetsarath OT" panose="02000500000000020004" pitchFamily="2" charset="0"/>
                          <a:cs typeface="Phetsarath OT" panose="02000500000000020004" pitchFamily="2" charset="0"/>
                        </a:rPr>
                        <a:t>(ກີບ)</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c rowSpan="2">
                  <a:txBody>
                    <a:bodyPr/>
                    <a:lstStyle/>
                    <a:p>
                      <a:pPr algn="ctr">
                        <a:lnSpc>
                          <a:spcPct val="107000"/>
                        </a:lnSpc>
                        <a:spcAft>
                          <a:spcPts val="0"/>
                        </a:spcAft>
                      </a:pPr>
                      <a:r>
                        <a:rPr lang="en-US" sz="900">
                          <a:effectLst/>
                          <a:latin typeface="Phetsarath OT" panose="02000500000000020004" pitchFamily="2" charset="0"/>
                          <a:ea typeface="Calibri"/>
                          <a:cs typeface="Phetsarath OT" panose="02000500000000020004" pitchFamily="2" charset="0"/>
                        </a:rPr>
                        <a:t>ເວລາໃນການທົດ</a:t>
                      </a:r>
                    </a:p>
                    <a:p>
                      <a:pPr>
                        <a:lnSpc>
                          <a:spcPct val="107000"/>
                        </a:lnSpc>
                        <a:spcAft>
                          <a:spcPts val="0"/>
                        </a:spcAft>
                      </a:pPr>
                      <a:r>
                        <a:rPr lang="en-US" sz="900">
                          <a:effectLst/>
                          <a:latin typeface="Phetsarath OT" panose="02000500000000020004" pitchFamily="2" charset="0"/>
                          <a:ea typeface="Calibri"/>
                          <a:cs typeface="Phetsarath OT" panose="02000500000000020004" pitchFamily="2" charset="0"/>
                        </a:rPr>
                        <a:t>ແທນແລະສ້ອມ ແປງໂດຍສະເລ່ຍ</a:t>
                      </a:r>
                    </a:p>
                    <a:p>
                      <a:pPr algn="ctr">
                        <a:spcAft>
                          <a:spcPts val="0"/>
                        </a:spcAft>
                      </a:pPr>
                      <a:r>
                        <a:rPr lang="en-US" sz="900">
                          <a:effectLst/>
                          <a:latin typeface="Phetsarath OT" panose="02000500000000020004" pitchFamily="2" charset="0"/>
                          <a:cs typeface="Phetsarath OT" panose="02000500000000020004" pitchFamily="2" charset="0"/>
                        </a:rPr>
                        <a:t>(ມື້)</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54364">
                <a:tc vMerge="1">
                  <a:txBody>
                    <a:bodyPr/>
                    <a:lstStyle/>
                    <a:p>
                      <a:endParaRPr lang="en-US"/>
                    </a:p>
                  </a:txBody>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ຈຳນວນທີ່ຖືກ</a:t>
                      </a:r>
                    </a:p>
                    <a:p>
                      <a:pPr algn="ctr">
                        <a:spcAft>
                          <a:spcPts val="0"/>
                        </a:spcAft>
                      </a:pPr>
                      <a:r>
                        <a:rPr lang="en-US" sz="900">
                          <a:effectLst/>
                          <a:latin typeface="Phetsarath OT" panose="02000500000000020004" pitchFamily="2" charset="0"/>
                          <a:cs typeface="Phetsarath OT" panose="02000500000000020004" pitchFamily="2" charset="0"/>
                        </a:rPr>
                        <a:t>ເສຍຫາຍທັງ</a:t>
                      </a:r>
                    </a:p>
                    <a:p>
                      <a:pPr algn="ctr">
                        <a:spcAft>
                          <a:spcPts val="0"/>
                        </a:spcAft>
                      </a:pPr>
                      <a:r>
                        <a:rPr lang="en-US" sz="900">
                          <a:effectLst/>
                          <a:latin typeface="Phetsarath OT" panose="02000500000000020004" pitchFamily="2" charset="0"/>
                          <a:cs typeface="Phetsarath OT" panose="02000500000000020004" pitchFamily="2" charset="0"/>
                        </a:rPr>
                        <a:t>ໝົດ</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ມູນຄ່າໃຊ້ຈ່າຍ ທົດແທນໂ ດຍ ສະເລ່ຍ</a:t>
                      </a:r>
                    </a:p>
                    <a:p>
                      <a:pPr algn="ctr">
                        <a:spcAft>
                          <a:spcPts val="0"/>
                        </a:spcAft>
                      </a:pPr>
                      <a:r>
                        <a:rPr lang="en-US" sz="900">
                          <a:effectLst/>
                          <a:latin typeface="Phetsarath OT" panose="02000500000000020004" pitchFamily="2" charset="0"/>
                          <a:cs typeface="Phetsarath OT" panose="02000500000000020004" pitchFamily="2" charset="0"/>
                        </a:rPr>
                        <a:t>(ກີບ)</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just">
                        <a:spcAft>
                          <a:spcPts val="0"/>
                        </a:spcAft>
                      </a:pPr>
                      <a:r>
                        <a:rPr lang="en-US" sz="900">
                          <a:effectLst/>
                          <a:latin typeface="Phetsarath OT" panose="02000500000000020004" pitchFamily="2" charset="0"/>
                          <a:cs typeface="Phetsarath OT" panose="02000500000000020004" pitchFamily="2" charset="0"/>
                        </a:rPr>
                        <a:t>ຈຳນວນທີ່</a:t>
                      </a:r>
                    </a:p>
                    <a:p>
                      <a:pPr>
                        <a:spcAft>
                          <a:spcPts val="0"/>
                        </a:spcAft>
                      </a:pPr>
                      <a:r>
                        <a:rPr lang="en-US" sz="900">
                          <a:effectLst/>
                          <a:latin typeface="Phetsarath OT" panose="02000500000000020004" pitchFamily="2" charset="0"/>
                          <a:cs typeface="Phetsarath OT" panose="02000500000000020004" pitchFamily="2" charset="0"/>
                        </a:rPr>
                        <a:t>ຖືກເສຍ ຫາຍບາງ ສ່ວນ</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ມູນຄ່າໃຊ້  ຈ່າຍໃນການ ສ້ອມແປງ ໂດຍສະເລ່ຍ</a:t>
                      </a:r>
                    </a:p>
                    <a:p>
                      <a:pPr algn="ctr">
                        <a:spcAft>
                          <a:spcPts val="0"/>
                        </a:spcAft>
                      </a:pPr>
                      <a:r>
                        <a:rPr lang="en-US" sz="900">
                          <a:effectLst/>
                          <a:latin typeface="Phetsarath OT" panose="02000500000000020004" pitchFamily="2" charset="0"/>
                          <a:cs typeface="Phetsarath OT" panose="02000500000000020004" pitchFamily="2" charset="0"/>
                        </a:rPr>
                        <a:t>(ກີບ)</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r>
              <a:tr h="54340">
                <a:tc vMerge="1">
                  <a:txBody>
                    <a:bodyPr/>
                    <a:lstStyle/>
                    <a:p>
                      <a:endParaRPr lang="en-US"/>
                    </a:p>
                  </a:txBody>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ກ</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ຂ</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ຄ</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ງ</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ຈ</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ສ</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2491">
                <a:tc>
                  <a:txBody>
                    <a:bodyPr/>
                    <a:lstStyle/>
                    <a:p>
                      <a:pPr marL="342900" lvl="0" indent="-342900">
                        <a:lnSpc>
                          <a:spcPct val="115000"/>
                        </a:lnSpc>
                        <a:spcAft>
                          <a:spcPts val="0"/>
                        </a:spcAft>
                        <a:buFont typeface="+mj-lt"/>
                        <a:buAutoNum type="arabicPeriod"/>
                      </a:pPr>
                      <a:r>
                        <a:rPr lang="en-US" sz="900">
                          <a:effectLst/>
                          <a:latin typeface="Phetsarath OT" panose="02000500000000020004" pitchFamily="2" charset="0"/>
                          <a:ea typeface="Calibri"/>
                          <a:cs typeface="Phetsarath OT" panose="02000500000000020004" pitchFamily="2" charset="0"/>
                        </a:rPr>
                        <a:t>ແຫຼ່ງກຳເນີດໄຟຟ້າ</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ກ. ໂຄງສ້າງ</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ຂ. ອຸປະກອນ</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ຄ. ອື່ນໆ</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1">
                <a:tc>
                  <a:txBody>
                    <a:bodyPr/>
                    <a:lstStyle/>
                    <a:p>
                      <a:pPr marL="342900" lvl="0" indent="-342900">
                        <a:lnSpc>
                          <a:spcPct val="115000"/>
                        </a:lnSpc>
                        <a:spcAft>
                          <a:spcPts val="0"/>
                        </a:spcAft>
                        <a:buFont typeface="+mj-lt"/>
                        <a:buAutoNum type="arabicPeriod"/>
                      </a:pPr>
                      <a:r>
                        <a:rPr lang="en-US" sz="900">
                          <a:effectLst/>
                          <a:latin typeface="Phetsarath OT" panose="02000500000000020004" pitchFamily="2" charset="0"/>
                          <a:ea typeface="Calibri"/>
                          <a:cs typeface="Phetsarath OT" panose="02000500000000020004" pitchFamily="2" charset="0"/>
                        </a:rPr>
                        <a:t>ລະບົບສາຍສົ່ງ</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ກ. ໂຄງສ້າງ</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ຂ. ອຸປະກອນ</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ຄ. ພາຫະນະ</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ງ. ອື່ນໆ</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1">
                <a:tc>
                  <a:txBody>
                    <a:bodyPr/>
                    <a:lstStyle/>
                    <a:p>
                      <a:pPr marL="342900" lvl="0" indent="-342900">
                        <a:lnSpc>
                          <a:spcPct val="115000"/>
                        </a:lnSpc>
                        <a:spcAft>
                          <a:spcPts val="0"/>
                        </a:spcAft>
                        <a:buFont typeface="+mj-lt"/>
                        <a:buAutoNum type="arabicPeriod"/>
                      </a:pPr>
                      <a:r>
                        <a:rPr lang="en-US" sz="900">
                          <a:effectLst/>
                          <a:latin typeface="Phetsarath OT" panose="02000500000000020004" pitchFamily="2" charset="0"/>
                          <a:ea typeface="Calibri"/>
                          <a:cs typeface="Phetsarath OT" panose="02000500000000020004" pitchFamily="2" charset="0"/>
                        </a:rPr>
                        <a:t>ຕາຂ່າຍການສົ່ງ</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ກ. ໂຄງສ້າງ</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ຂ. ອຸປະກອນ</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0">
                <a:tc>
                  <a:txBody>
                    <a:bodyPr/>
                    <a:lstStyle/>
                    <a:p>
                      <a:pPr>
                        <a:spcAft>
                          <a:spcPts val="0"/>
                        </a:spcAft>
                      </a:pPr>
                      <a:r>
                        <a:rPr lang="en-US" sz="900">
                          <a:effectLst/>
                          <a:latin typeface="Phetsarath OT" panose="02000500000000020004" pitchFamily="2" charset="0"/>
                          <a:cs typeface="Phetsarath OT" panose="02000500000000020004" pitchFamily="2" charset="0"/>
                        </a:rPr>
                        <a:t>ຄ. ອື່ນໆ</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1">
                <a:tc>
                  <a:txBody>
                    <a:bodyPr/>
                    <a:lstStyle/>
                    <a:p>
                      <a:pPr marL="342900" lvl="0" indent="-342900">
                        <a:lnSpc>
                          <a:spcPct val="115000"/>
                        </a:lnSpc>
                        <a:spcAft>
                          <a:spcPts val="0"/>
                        </a:spcAft>
                        <a:buFont typeface="+mj-lt"/>
                        <a:buAutoNum type="arabicPeriod"/>
                      </a:pPr>
                      <a:r>
                        <a:rPr lang="en-US" sz="900">
                          <a:effectLst/>
                          <a:latin typeface="Phetsarath OT" panose="02000500000000020004" pitchFamily="2" charset="0"/>
                          <a:ea typeface="Calibri"/>
                          <a:cs typeface="Phetsarath OT" panose="02000500000000020004" pitchFamily="2" charset="0"/>
                        </a:rPr>
                        <a:t>ຫ້ອງການຫຼັກ</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2491">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ໂຄງສ້າງ</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1">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ອຸປະກອນ</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1">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ສາງເກັບມ້ຽນ</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1">
                <a:tc>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ງ. ອື່ນໆ</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44">
                <a:tc>
                  <a:txBody>
                    <a:bodyPr/>
                    <a:lstStyle/>
                    <a:p>
                      <a:pPr>
                        <a:lnSpc>
                          <a:spcPct val="107000"/>
                        </a:lnSpc>
                        <a:spcAft>
                          <a:spcPts val="0"/>
                        </a:spcAft>
                      </a:pPr>
                      <a:r>
                        <a:rPr lang="en-US" sz="900">
                          <a:effectLst/>
                          <a:latin typeface="Phetsarath OT" panose="02000500000000020004" pitchFamily="2" charset="0"/>
                          <a:ea typeface="Calibri"/>
                          <a:cs typeface="Phetsarath OT" panose="02000500000000020004" pitchFamily="2" charset="0"/>
                        </a:rPr>
                        <a:t>ລວມ</a:t>
                      </a: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7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900">
                          <a:effectLst/>
                          <a:latin typeface="Phetsarath OT" panose="02000500000000020004" pitchFamily="2" charset="0"/>
                          <a:cs typeface="Phetsarath OT" panose="02000500000000020004" pitchFamily="2" charset="0"/>
                        </a:rPr>
                        <a:t>N.A.</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4340">
                <a:tc gridSpan="11">
                  <a:txBody>
                    <a:bodyPr/>
                    <a:lstStyle/>
                    <a:p>
                      <a:pPr algn="ctr">
                        <a:spcAft>
                          <a:spcPts val="0"/>
                        </a:spcAft>
                      </a:pPr>
                      <a:r>
                        <a:rPr lang="en-US" sz="900" b="1">
                          <a:effectLst/>
                          <a:latin typeface="Phetsarath OT" panose="02000500000000020004" pitchFamily="2" charset="0"/>
                          <a:cs typeface="Phetsarath OT" panose="02000500000000020004" pitchFamily="2" charset="0"/>
                        </a:rPr>
                        <a:t>ຄາດຄະເນການສູນເສຍ</a:t>
                      </a:r>
                      <a:endParaRPr lang="en-US" sz="900">
                        <a:effectLst/>
                        <a:latin typeface="Phetsarath OT" panose="02000500000000020004" pitchFamily="2" charset="0"/>
                        <a:cs typeface="Phetsarath OT" panose="02000500000000020004" pitchFamily="2" charset="0"/>
                      </a:endParaRPr>
                    </a:p>
                  </a:txBody>
                  <a:tcPr marL="24453" marR="2445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2871">
                <a:tc gridSpan="3">
                  <a:txBody>
                    <a:bodyPr/>
                    <a:lstStyle/>
                    <a:p>
                      <a:pPr marL="228600" algn="ctr">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ປະເພດການສູນເສຍ</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ປີເກີດໄພພິບັດ</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lgn="ctr">
                        <a:lnSpc>
                          <a:spcPct val="115000"/>
                        </a:lnSpc>
                        <a:spcAft>
                          <a:spcPts val="1000"/>
                        </a:spcAft>
                      </a:pPr>
                      <a:r>
                        <a:rPr lang="en-US" sz="900" dirty="0" err="1">
                          <a:effectLst/>
                          <a:latin typeface="Phetsarath OT" panose="02000500000000020004" pitchFamily="2" charset="0"/>
                          <a:ea typeface="Calibri"/>
                          <a:cs typeface="Phetsarath OT" panose="02000500000000020004" pitchFamily="2" charset="0"/>
                        </a:rPr>
                        <a:t>1ປີຫຼັງໄພພິບັດ</a:t>
                      </a:r>
                      <a:endParaRPr lang="en-US" sz="900" dirty="0">
                        <a:effectLst/>
                        <a:latin typeface="Phetsarath OT" panose="02000500000000020004" pitchFamily="2" charset="0"/>
                        <a:ea typeface="Calibri"/>
                        <a:cs typeface="Phetsarath OT" panose="02000500000000020004" pitchFamily="2" charset="0"/>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900">
                          <a:effectLst/>
                          <a:latin typeface="Phetsarath OT" panose="02000500000000020004" pitchFamily="2" charset="0"/>
                          <a:ea typeface="Calibri"/>
                          <a:cs typeface="Phetsarath OT" panose="02000500000000020004" pitchFamily="2" charset="0"/>
                        </a:rPr>
                        <a:t> 2ປີຫຼັງໄພພິບັດ</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r>
                        <a:rPr lang="en-US" sz="900">
                          <a:effectLst/>
                          <a:latin typeface="Phetsarath OT" panose="02000500000000020004" pitchFamily="2" charset="0"/>
                          <a:cs typeface="Phetsarath OT" panose="02000500000000020004" pitchFamily="2" charset="0"/>
                        </a:rPr>
                        <a:t>ລວມ</a:t>
                      </a:r>
                    </a:p>
                    <a:p>
                      <a:pPr algn="ctr">
                        <a:lnSpc>
                          <a:spcPct val="107000"/>
                        </a:lnSpc>
                        <a:spcAft>
                          <a:spcPts val="800"/>
                        </a:spcAft>
                      </a:pPr>
                      <a:r>
                        <a:rPr lang="en-US" sz="900">
                          <a:effectLst/>
                          <a:latin typeface="Phetsarath OT" panose="02000500000000020004" pitchFamily="2" charset="0"/>
                          <a:ea typeface="Calibri"/>
                          <a:cs typeface="Phetsarath OT" panose="02000500000000020004" pitchFamily="2" charset="0"/>
                        </a:rPr>
                        <a:t>(ກີບ)</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62491">
                <a:tc gridSpan="3">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ກ. ລາຍໄດ້ທີ່ຄາດຄະເນ</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2491">
                <a:tc gridSpan="3">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ຂ. ການອະນາໄມສິ່ງເສດເຫຼືອ</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2491">
                <a:tc gridSpan="3">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ຄ. ຄ່າໃຊ້ຈ່າຍໃນການດຳເນີນງານ ເພີ່ມສຸງຂື້ນ</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2491">
                <a:tc gridSpan="3">
                  <a:txBody>
                    <a:bodyPr/>
                    <a:lstStyle/>
                    <a:p>
                      <a:pPr marL="457200">
                        <a:lnSpc>
                          <a:spcPct val="115000"/>
                        </a:lnSpc>
                        <a:spcAft>
                          <a:spcPts val="0"/>
                        </a:spcAft>
                      </a:pPr>
                      <a:r>
                        <a:rPr lang="en-US" sz="900">
                          <a:effectLst/>
                          <a:latin typeface="Phetsarath OT" panose="02000500000000020004" pitchFamily="2" charset="0"/>
                          <a:ea typeface="Calibri"/>
                          <a:cs typeface="Phetsarath OT" panose="02000500000000020004" pitchFamily="2" charset="0"/>
                        </a:rPr>
                        <a:t>ງ. ຄ່າໃຊ້ຈ່າຍອື່ນໆທີ່ບໍ່ຄາດຄິດ</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8144">
                <a:tc gridSpan="3">
                  <a:txBody>
                    <a:bodyPr/>
                    <a:lstStyle/>
                    <a:p>
                      <a:pPr>
                        <a:lnSpc>
                          <a:spcPct val="107000"/>
                        </a:lnSpc>
                        <a:spcAft>
                          <a:spcPts val="0"/>
                        </a:spcAft>
                      </a:pPr>
                      <a:r>
                        <a:rPr lang="en-US" sz="900" b="1" dirty="0" err="1">
                          <a:effectLst/>
                          <a:latin typeface="Phetsarath OT" panose="02000500000000020004" pitchFamily="2" charset="0"/>
                          <a:ea typeface="Calibri"/>
                          <a:cs typeface="Phetsarath OT" panose="02000500000000020004" pitchFamily="2" charset="0"/>
                        </a:rPr>
                        <a:t>ລວມ</a:t>
                      </a:r>
                      <a:endParaRPr lang="en-US" sz="900" dirty="0">
                        <a:effectLst/>
                        <a:latin typeface="Phetsarath OT" panose="02000500000000020004" pitchFamily="2" charset="0"/>
                        <a:ea typeface="Calibri"/>
                        <a:cs typeface="Phetsarath OT" panose="02000500000000020004" pitchFamily="2" charset="0"/>
                      </a:endParaRP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spcAft>
                          <a:spcPts val="0"/>
                        </a:spcAft>
                      </a:pPr>
                      <a:r>
                        <a:rPr lang="en-US" sz="900" dirty="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90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spcAft>
                          <a:spcPts val="0"/>
                        </a:spcAft>
                      </a:pPr>
                      <a:r>
                        <a:rPr lang="en-US" sz="900" dirty="0">
                          <a:effectLst/>
                          <a:latin typeface="Phetsarath OT" panose="02000500000000020004" pitchFamily="2" charset="0"/>
                          <a:cs typeface="Phetsarath OT" panose="02000500000000020004" pitchFamily="2" charset="0"/>
                        </a:rPr>
                        <a:t> </a:t>
                      </a:r>
                    </a:p>
                  </a:txBody>
                  <a:tcPr marL="24453" marR="244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Tree>
  </p:cSld>
  <p:clrMapOvr>
    <a:masterClrMapping/>
  </p:clrMapOvr>
  <p:transition spd="med">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28600"/>
            <a:ext cx="8229600" cy="1143000"/>
          </a:xfrm>
        </p:spPr>
        <p:txBody>
          <a:bodyPr/>
          <a:lstStyle/>
          <a:p>
            <a:r>
              <a:rPr lang="en-US" altLang="en-US" sz="2400" b="1" dirty="0" err="1" smtClean="0">
                <a:solidFill>
                  <a:schemeClr val="accent2"/>
                </a:solidFill>
                <a:latin typeface="Phetsarath OT" panose="02000500000000000000" pitchFamily="2" charset="0"/>
                <a:cs typeface="Phetsarath OT" panose="02000500000000000000" pitchFamily="2" charset="0"/>
              </a:rPr>
              <a:t>ສັງລວມຄວາມຕ້ອງການ</a:t>
            </a:r>
            <a:r>
              <a:rPr lang="en-US" altLang="en-US" sz="2400" b="1" dirty="0" smtClean="0">
                <a:solidFill>
                  <a:schemeClr val="accent2"/>
                </a:solidFill>
                <a:latin typeface="Phetsarath OT" panose="02000500000000000000" pitchFamily="2" charset="0"/>
                <a:cs typeface="Phetsarath OT" panose="02000500000000000000" pitchFamily="2" charset="0"/>
              </a:rPr>
              <a:t/>
            </a:r>
            <a:br>
              <a:rPr lang="en-US" altLang="en-US" sz="2400" b="1" dirty="0" smtClean="0">
                <a:solidFill>
                  <a:schemeClr val="accent2"/>
                </a:solidFill>
                <a:latin typeface="Phetsarath OT" panose="02000500000000000000" pitchFamily="2" charset="0"/>
                <a:cs typeface="Phetsarath OT" panose="02000500000000000000" pitchFamily="2" charset="0"/>
              </a:rPr>
            </a:br>
            <a:r>
              <a:rPr lang="en-US" altLang="en-US" sz="2400" b="1" dirty="0" smtClean="0">
                <a:solidFill>
                  <a:schemeClr val="accent2"/>
                </a:solidFill>
                <a:latin typeface="Phetsarath OT" panose="02000500000000000000" pitchFamily="2" charset="0"/>
                <a:cs typeface="Phetsarath OT" panose="02000500000000000000" pitchFamily="2" charset="0"/>
              </a:rPr>
              <a:t>Summary of Needs</a:t>
            </a:r>
          </a:p>
        </p:txBody>
      </p:sp>
      <p:sp>
        <p:nvSpPr>
          <p:cNvPr id="2" name="Rectangle 1"/>
          <p:cNvSpPr/>
          <p:nvPr/>
        </p:nvSpPr>
        <p:spPr>
          <a:xfrm>
            <a:off x="0" y="762000"/>
            <a:ext cx="78486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7.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ກໍ່ສ້າງຄືນໃໝ່ໃນຂະແໜງພະລັງງານ</a:t>
            </a:r>
            <a:r>
              <a:rPr lang="en-US" sz="1400" b="1" dirty="0" err="1" smtClean="0">
                <a:latin typeface="Phetsarath OT" panose="02000500000000000000" pitchFamily="2" charset="0"/>
                <a:cs typeface="Phetsarath OT" panose="02000500000000000000" pitchFamily="2" charset="0"/>
              </a:rPr>
              <a:t>ໄຟຟ້າ</a:t>
            </a:r>
            <a:endParaRPr lang="en-US" sz="1400" b="1" dirty="0" smtClean="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7. Summary of recovery and reconstruction needs in the energy sector</a:t>
            </a:r>
            <a:r>
              <a:rPr lang="en-US" sz="1400" b="1" dirty="0" smtClean="0">
                <a:latin typeface="Phetsarath OT" panose="02000500000000000000" pitchFamily="2" charset="0"/>
                <a:cs typeface="Phetsarath OT" panose="02000500000000000000" pitchFamily="2" charset="0"/>
              </a:rPr>
              <a:t>.</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2904049943"/>
              </p:ext>
            </p:extLst>
          </p:nvPr>
        </p:nvGraphicFramePr>
        <p:xfrm>
          <a:off x="152401" y="1667573"/>
          <a:ext cx="8762999" cy="5114227"/>
        </p:xfrm>
        <a:graphic>
          <a:graphicData uri="http://schemas.openxmlformats.org/drawingml/2006/table">
            <a:tbl>
              <a:tblPr firstRow="1" firstCol="1" bandRow="1" bandCol="1"/>
              <a:tblGrid>
                <a:gridCol w="4558512"/>
                <a:gridCol w="1062076"/>
                <a:gridCol w="914857"/>
                <a:gridCol w="1310945"/>
                <a:gridCol w="916609"/>
              </a:tblGrid>
              <a:tr h="368300">
                <a:tc rowSpan="2">
                  <a:txBody>
                    <a:bodyPr/>
                    <a:lstStyle/>
                    <a:p>
                      <a:pPr algn="ctr"/>
                      <a:r>
                        <a:rPr lang="en-US" sz="1400" b="1" dirty="0" err="1">
                          <a:effectLst/>
                          <a:latin typeface="Phetsarath OT" panose="02000500000000020004" pitchFamily="2" charset="0"/>
                          <a:cs typeface="Phetsarath OT" panose="02000500000000020004" pitchFamily="2" charset="0"/>
                        </a:rPr>
                        <a:t>ຄວາມຕ້ອງການ</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400" b="1">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400">
                          <a:effectLst/>
                          <a:latin typeface="Phetsarath OT" panose="02000500000000020004" pitchFamily="2" charset="0"/>
                          <a:ea typeface="Calibri"/>
                          <a:cs typeface="Phetsarath OT" panose="02000500000000020004" pitchFamily="2" charset="0"/>
                        </a:rPr>
                        <a:t> </a:t>
                      </a:r>
                      <a:endParaRPr lang="en-US" sz="1800">
                        <a:effectLst/>
                        <a:latin typeface="Phetsarath OT" panose="02000500000000020004" pitchFamily="2" charset="0"/>
                        <a:ea typeface="Calibri"/>
                        <a:cs typeface="Phetsarath OT" panose="02000500000000020004" pitchFamily="2" charset="0"/>
                      </a:endParaRPr>
                    </a:p>
                    <a:p>
                      <a:pPr algn="ctr">
                        <a:spcAft>
                          <a:spcPts val="0"/>
                        </a:spcAft>
                      </a:pPr>
                      <a:r>
                        <a:rPr lang="en-US" sz="1400">
                          <a:effectLst/>
                          <a:latin typeface="Phetsarath OT" panose="02000500000000020004" pitchFamily="2" charset="0"/>
                          <a:cs typeface="Phetsarath OT" panose="02000500000000020004" pitchFamily="2" charset="0"/>
                        </a:rPr>
                        <a:t> (</a:t>
                      </a:r>
                      <a:r>
                        <a:rPr lang="lo-LA" sz="1400">
                          <a:effectLst/>
                          <a:latin typeface="Phetsarath OT" panose="02000500000000020004" pitchFamily="2" charset="0"/>
                          <a:cs typeface="Phetsarath OT" panose="02000500000000020004" pitchFamily="2" charset="0"/>
                        </a:rPr>
                        <a:t>ກີບ</a:t>
                      </a:r>
                      <a:r>
                        <a:rPr lang="en-US" sz="140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lo-LA" sz="1400" b="1">
                          <a:effectLst/>
                          <a:latin typeface="Phetsarath OT" panose="02000500000000020004" pitchFamily="2" charset="0"/>
                          <a:cs typeface="Phetsarath OT" panose="02000500000000020004" pitchFamily="2" charset="0"/>
                        </a:rPr>
                        <a:t>ລວມຄວາມຕ້ອງການ</a:t>
                      </a:r>
                      <a:r>
                        <a:rPr lang="lo-LA" sz="1400">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p>
                      <a:pPr algn="ct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400">
                          <a:effectLst/>
                          <a:latin typeface="Phetsarath OT" panose="02000500000000020004" pitchFamily="2" charset="0"/>
                          <a:cs typeface="Phetsarath OT" panose="02000500000000020004"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400">
                          <a:effectLst/>
                          <a:latin typeface="Phetsarath OT" panose="02000500000000020004" pitchFamily="2" charset="0"/>
                          <a:cs typeface="Phetsarath OT" panose="02000500000000020004" pitchFamily="2" charset="0"/>
                        </a:rPr>
                        <a:t>1</a:t>
                      </a:r>
                      <a:r>
                        <a:rPr lang="lo-LA" sz="1400">
                          <a:effectLst/>
                          <a:latin typeface="Phetsarath OT" panose="02000500000000020004" pitchFamily="2" charset="0"/>
                          <a:cs typeface="Phetsarath OT" panose="02000500000000020004" pitchFamily="2" charset="0"/>
                        </a:rPr>
                        <a:t>ປີຫຼັງໄພພິບັດ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400">
                          <a:effectLst/>
                          <a:latin typeface="Phetsarath OT" panose="02000500000000020004" pitchFamily="2" charset="0"/>
                          <a:cs typeface="Phetsarath OT" panose="02000500000000020004" pitchFamily="2" charset="0"/>
                        </a:rPr>
                        <a:t>2</a:t>
                      </a:r>
                      <a:r>
                        <a:rPr lang="lo-LA" sz="1400">
                          <a:effectLst/>
                          <a:latin typeface="Phetsarath OT" panose="02000500000000020004" pitchFamily="2" charset="0"/>
                          <a:cs typeface="Phetsarath OT" panose="02000500000000020004" pitchFamily="2" charset="0"/>
                        </a:rPr>
                        <a:t>ປີຫຼັງໄພພິບັດ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4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r>
                        <a:rPr lang="en-US" sz="1400" b="1" i="1">
                          <a:effectLst/>
                          <a:latin typeface="Phetsarath OT" panose="02000500000000020004" pitchFamily="2" charset="0"/>
                          <a:cs typeface="Phetsarath OT" panose="02000500000000020004" pitchFamily="2" charset="0"/>
                        </a:rPr>
                        <a:t>ຄວາມຕ້ອງການຟື້ນຟູ</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ກ. ການສ້ອມແປງອັນຮີບດ່ວນ</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ຂ. ຈັດຊື້ອຸປະກອນ ແລະ ວັດສະດຸທີ່ສຳຄັນ</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ຄ. ການເຊື່ອຕໍ່ກັບຕາງນ່າງອື່ນໆ</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ງ. ອະນາໄມສິ່ງເສດເຫຼືອ</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a:effectLst/>
                          <a:latin typeface="Phetsarath OT" panose="02000500000000020004" pitchFamily="2" charset="0"/>
                          <a:ea typeface="Calibri"/>
                          <a:cs typeface="Phetsarath OT" panose="02000500000000020004" pitchFamily="2" charset="0"/>
                        </a:rPr>
                        <a:t>ຈ. ອື່ນໆ</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1400" b="1">
                          <a:effectLst/>
                          <a:latin typeface="Phetsarath OT" panose="02000500000000020004" pitchFamily="2" charset="0"/>
                          <a:ea typeface="Calibri"/>
                          <a:cs typeface="Phetsarath OT" panose="02000500000000020004" pitchFamily="2" charset="0"/>
                        </a:rPr>
                        <a:t>ລວມ</a:t>
                      </a:r>
                      <a:endParaRPr lang="en-US" sz="1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r>
                        <a:rPr lang="en-US" sz="1400" b="1" i="1">
                          <a:effectLst/>
                          <a:latin typeface="Phetsarath OT" panose="02000500000000020004" pitchFamily="2" charset="0"/>
                          <a:cs typeface="Phetsarath OT" panose="02000500000000020004" pitchFamily="2" charset="0"/>
                        </a:rPr>
                        <a:t>ຄວາມຕ້ອງການກໍ່ສ້າງຄືນໃໝ່</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ກ. ການທົດແທນ ຫຼື ກໍ່ສ້າງຄືນໃໝາຂອງອາຄານທີ່ໄດ້ຮັບຜົນກະທົບ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ຂ. ຈັດຊື້ອຸປະກອນ ແລະ ເຄື່ອງກົນຈັກ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ຄ. ການໃຫ້ຄວາມຊ່ວຍເຫຼືອທາງດ້ານວີຊາການ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ງ. 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15000"/>
                        </a:lnSpc>
                        <a:spcAft>
                          <a:spcPts val="0"/>
                        </a:spcAft>
                      </a:pPr>
                      <a:r>
                        <a:rPr lang="en-US" sz="1400" dirty="0">
                          <a:effectLst/>
                          <a:latin typeface="Phetsarath OT" panose="02000500000000020004" pitchFamily="2" charset="0"/>
                          <a:ea typeface="Times New Roman"/>
                          <a:cs typeface="Phetsarath OT" panose="02000500000000020004" pitchFamily="2" charset="0"/>
                        </a:rPr>
                        <a:t>ຈ</a:t>
                      </a:r>
                      <a:r>
                        <a:rPr lang="en-US" sz="1400" b="1" dirty="0">
                          <a:effectLst/>
                          <a:latin typeface="Phetsarath OT" panose="02000500000000020004" pitchFamily="2" charset="0"/>
                          <a:ea typeface="Times New Roman"/>
                          <a:cs typeface="Phetsarath OT" panose="02000500000000020004" pitchFamily="2" charset="0"/>
                        </a:rPr>
                        <a:t>. </a:t>
                      </a:r>
                      <a:r>
                        <a:rPr lang="lo-LA" sz="1400" dirty="0">
                          <a:effectLst/>
                          <a:latin typeface="Phetsarath OT" panose="02000500000000020004" pitchFamily="2" charset="0"/>
                          <a:ea typeface="Calibri"/>
                          <a:cs typeface="Phetsarath OT" panose="02000500000000020004" pitchFamily="2" charset="0"/>
                        </a:rPr>
                        <a:t>ການຕິດຕັ້ງໂຄງສ້າງໃຫ້ແຂງແ</a:t>
                      </a:r>
                      <a:r>
                        <a:rPr lang="en-US" sz="1400" dirty="0" err="1">
                          <a:effectLst/>
                          <a:latin typeface="Phetsarath OT" panose="02000500000000020004" pitchFamily="2" charset="0"/>
                          <a:ea typeface="Calibri"/>
                          <a:cs typeface="Phetsarath OT" panose="02000500000000020004" pitchFamily="2" charset="0"/>
                        </a:rPr>
                        <a:t>ກ່ນ</a:t>
                      </a:r>
                      <a:r>
                        <a:rPr lang="lo-LA" sz="1400" dirty="0">
                          <a:effectLst/>
                          <a:latin typeface="Phetsarath OT" panose="02000500000000020004" pitchFamily="2" charset="0"/>
                          <a:ea typeface="Calibri"/>
                          <a:cs typeface="Phetsarath OT" panose="02000500000000020004" pitchFamily="2" charset="0"/>
                        </a:rPr>
                        <a:t>ຂຶ້ນກວ່າເກົ່າ</a:t>
                      </a:r>
                      <a:endParaRPr lang="en-US" sz="1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ea typeface="Times New Roman"/>
                          <a:cs typeface="Phetsarath OT" panose="02000500000000020004" pitchFamily="2" charset="0"/>
                        </a:rPr>
                        <a:t>ສ. ມາດຕະການຫຼຸດຜ່ອນອື່ນໆ(ລະບຸ)</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a:effectLst/>
                          <a:latin typeface="Phetsarath OT" panose="02000500000000020004" pitchFamily="2" charset="0"/>
                          <a:cs typeface="Phetsarath OT" panose="02000500000000020004" pitchFamily="2" charset="0"/>
                        </a:rPr>
                        <a:t>ຊ. ອື່ນໆ(ລະບຸ)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b="1">
                          <a:effectLst/>
                          <a:latin typeface="Phetsarath OT" panose="02000500000000020004" pitchFamily="2" charset="0"/>
                          <a:cs typeface="Phetsarath OT" panose="02000500000000020004" pitchFamily="2" charset="0"/>
                        </a:rPr>
                        <a:t>ລວມ</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400" b="1">
                          <a:effectLst/>
                          <a:latin typeface="Phetsarath OT" panose="02000500000000020004" pitchFamily="2" charset="0"/>
                          <a:cs typeface="Phetsarath OT" panose="02000500000000020004" pitchFamily="2" charset="0"/>
                        </a:rPr>
                        <a:t>ລວມຍອດ</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pPr eaLnBrk="1" hangingPunct="1"/>
            <a:r>
              <a:rPr lang="en-US" altLang="en-US" sz="3600" b="1" dirty="0" err="1" smtClean="0">
                <a:latin typeface="Phetsarath OT" panose="02000500000000000000" pitchFamily="2" charset="0"/>
                <a:cs typeface="Phetsarath OT" panose="02000500000000000000" pitchFamily="2" charset="0"/>
              </a:rPr>
              <a:t>ສະຫຼຸບ</a:t>
            </a:r>
            <a:r>
              <a:rPr lang="en-US" altLang="en-US" sz="3600" b="1" dirty="0" smtClean="0">
                <a:latin typeface="Phetsarath OT" panose="02000500000000000000" pitchFamily="2" charset="0"/>
                <a:cs typeface="Phetsarath OT" panose="02000500000000000000" pitchFamily="2" charset="0"/>
              </a:rPr>
              <a:t/>
            </a:r>
            <a:br>
              <a:rPr lang="en-US" altLang="en-US" sz="3600" b="1" dirty="0" smtClean="0">
                <a:latin typeface="Phetsarath OT" panose="02000500000000000000" pitchFamily="2" charset="0"/>
                <a:cs typeface="Phetsarath OT" panose="02000500000000000000" pitchFamily="2" charset="0"/>
              </a:rPr>
            </a:br>
            <a:r>
              <a:rPr lang="en-US" altLang="en-US" sz="3600" b="1" dirty="0" smtClean="0">
                <a:latin typeface="Phetsarath OT" panose="02000500000000000000" pitchFamily="2" charset="0"/>
                <a:cs typeface="Phetsarath OT" panose="02000500000000000000" pitchFamily="2" charset="0"/>
              </a:rPr>
              <a:t>Conclusions</a:t>
            </a:r>
            <a:endParaRPr lang="th-TH" altLang="en-US" sz="3600" b="1" dirty="0" smtClean="0">
              <a:latin typeface="Phetsarath OT" panose="02000500000000000000" pitchFamily="2" charset="0"/>
              <a:cs typeface="Phetsarath OT" panose="02000500000000000000" pitchFamily="2" charset="0"/>
            </a:endParaRPr>
          </a:p>
        </p:txBody>
      </p:sp>
      <p:sp>
        <p:nvSpPr>
          <p:cNvPr id="2" name="Content Placeholder 1"/>
          <p:cNvSpPr>
            <a:spLocks noGrp="1"/>
          </p:cNvSpPr>
          <p:nvPr>
            <p:ph sz="half" idx="1"/>
          </p:nvPr>
        </p:nvSpPr>
        <p:spPr/>
        <p:txBody>
          <a:bodyPr/>
          <a:lstStyle/>
          <a:p>
            <a:r>
              <a:rPr lang="en-US" sz="1800" dirty="0" err="1" smtClean="0">
                <a:latin typeface="Phetsarath OT" panose="02000500000000020004" pitchFamily="2" charset="0"/>
                <a:cs typeface="Phetsarath OT" panose="02000500000000020004" pitchFamily="2" charset="0"/>
              </a:rPr>
              <a:t>ກ່ອນກອງປະຊຸມປິດລົງຜູ້ເຂົ້າຮ່ວມອາດສາມາດເຂົ້າໃຈ</a:t>
            </a:r>
            <a:endParaRPr lang="en-US" sz="1800" dirty="0" smtClean="0">
              <a:latin typeface="Phetsarath OT" panose="02000500000000020004" pitchFamily="2" charset="0"/>
              <a:cs typeface="Phetsarath OT" panose="02000500000000020004" pitchFamily="2" charset="0"/>
            </a:endParaRPr>
          </a:p>
          <a:p>
            <a:pPr>
              <a:buFont typeface="Phetsarath OT" panose="02000500000000020004" pitchFamily="2" charset="0"/>
              <a:buChar char="–"/>
            </a:pPr>
            <a:r>
              <a:rPr lang="en-US" sz="1800" dirty="0" err="1" smtClean="0">
                <a:latin typeface="Phetsarath OT" panose="02000500000000020004" pitchFamily="2" charset="0"/>
                <a:cs typeface="Phetsarath OT" panose="02000500000000020004" pitchFamily="2" charset="0"/>
              </a:rPr>
              <a:t>ປະເພດ</a:t>
            </a:r>
            <a:r>
              <a:rPr lang="en-US" sz="1800" dirty="0" err="1" smtClean="0">
                <a:solidFill>
                  <a:srgbClr val="C00000"/>
                </a:solidFill>
                <a:latin typeface="Phetsarath OT" panose="02000500000000020004" pitchFamily="2" charset="0"/>
                <a:cs typeface="Phetsarath OT" panose="02000500000000020004" pitchFamily="2" charset="0"/>
              </a:rPr>
              <a:t>ຊັບສິນທີ່ສາມາດຖືກທຳລາຍໃນຂະແໜງການຕ່າງ</a:t>
            </a:r>
            <a:r>
              <a:rPr lang="en-US" sz="1800" dirty="0" smtClean="0">
                <a:solidFill>
                  <a:srgbClr val="C00000"/>
                </a:solidFill>
                <a:latin typeface="Phetsarath OT" panose="02000500000000020004" pitchFamily="2" charset="0"/>
                <a:cs typeface="Phetsarath OT" panose="02000500000000020004" pitchFamily="2" charset="0"/>
              </a:rPr>
              <a:t>ໆ</a:t>
            </a:r>
          </a:p>
          <a:p>
            <a:pPr>
              <a:buFont typeface="Phetsarath OT" panose="02000500000000020004" pitchFamily="2" charset="0"/>
              <a:buChar char="–"/>
            </a:pPr>
            <a:r>
              <a:rPr lang="en-US" sz="1800" dirty="0" err="1" smtClean="0">
                <a:solidFill>
                  <a:srgbClr val="C00000"/>
                </a:solidFill>
                <a:latin typeface="Phetsarath OT" panose="02000500000000020004" pitchFamily="2" charset="0"/>
                <a:cs typeface="Phetsarath OT" panose="02000500000000020004" pitchFamily="2" charset="0"/>
              </a:rPr>
              <a:t>ແຫຼ່ງການສູນເສຍ</a:t>
            </a:r>
            <a:r>
              <a:rPr lang="en-US" sz="1800" dirty="0" err="1" smtClean="0">
                <a:latin typeface="Phetsarath OT" panose="02000500000000020004" pitchFamily="2" charset="0"/>
                <a:cs typeface="Phetsarath OT" panose="02000500000000020004" pitchFamily="2" charset="0"/>
              </a:rPr>
              <a:t>ທີ່ໄດ້ປະເມີນໃນແຕ່ລະຂະແໜງການ</a:t>
            </a:r>
            <a:endParaRPr lang="en-US" sz="1800" dirty="0" smtClean="0">
              <a:latin typeface="Phetsarath OT" panose="02000500000000020004" pitchFamily="2" charset="0"/>
              <a:cs typeface="Phetsarath OT" panose="02000500000000020004" pitchFamily="2" charset="0"/>
            </a:endParaRPr>
          </a:p>
          <a:p>
            <a:r>
              <a:rPr lang="en-US" sz="1800" dirty="0" smtClean="0">
                <a:latin typeface="Phetsarath OT" panose="02000500000000020004" pitchFamily="2" charset="0"/>
                <a:cs typeface="Phetsarath OT" panose="02000500000000020004" pitchFamily="2" charset="0"/>
              </a:rPr>
              <a:t>ບາດກ້າວຕ່າງໆທັງໝົດແມ່ນຄ້າຍຄືກັນກັບຂະແໜງການຕ່າງໆທີ່ໄດ້ນຳສະເໜີໃນຜ່ານມາ</a:t>
            </a:r>
            <a:endParaRPr lang="en-US" sz="1800" dirty="0">
              <a:latin typeface="Phetsarath OT" panose="02000500000000020004" pitchFamily="2" charset="0"/>
              <a:cs typeface="Phetsarath OT" panose="02000500000000020004" pitchFamily="2" charset="0"/>
            </a:endParaRPr>
          </a:p>
        </p:txBody>
      </p:sp>
      <p:sp>
        <p:nvSpPr>
          <p:cNvPr id="4" name="Content Placeholder 3"/>
          <p:cNvSpPr>
            <a:spLocks noGrp="1"/>
          </p:cNvSpPr>
          <p:nvPr>
            <p:ph sz="half" idx="2"/>
          </p:nvPr>
        </p:nvSpPr>
        <p:spPr/>
        <p:txBody>
          <a:bodyPr/>
          <a:lstStyle/>
          <a:p>
            <a:pPr fontAlgn="auto">
              <a:spcAft>
                <a:spcPts val="0"/>
              </a:spcAft>
              <a:defRPr/>
            </a:pPr>
            <a:r>
              <a:rPr lang="en-US" sz="1600" dirty="0">
                <a:latin typeface="Phetsarath OT" panose="02000500000000000000" pitchFamily="2" charset="0"/>
                <a:cs typeface="Phetsarath OT" panose="02000500000000000000" pitchFamily="2" charset="0"/>
              </a:rPr>
              <a:t>At the end of the sessions the participants would be able to </a:t>
            </a:r>
            <a:r>
              <a:rPr lang="en-US" sz="1600" dirty="0" smtClean="0">
                <a:latin typeface="Phetsarath OT" panose="02000500000000000000" pitchFamily="2" charset="0"/>
                <a:cs typeface="Phetsarath OT" panose="02000500000000000000" pitchFamily="2" charset="0"/>
              </a:rPr>
              <a:t>understand</a:t>
            </a:r>
            <a:endParaRPr lang="en-US" sz="1600" dirty="0">
              <a:latin typeface="Phetsarath OT" panose="02000500000000000000" pitchFamily="2" charset="0"/>
              <a:cs typeface="Phetsarath OT" panose="02000500000000000000" pitchFamily="2" charset="0"/>
            </a:endParaRPr>
          </a:p>
          <a:p>
            <a:pPr lvl="1" fontAlgn="auto">
              <a:spcAft>
                <a:spcPts val="0"/>
              </a:spcAft>
              <a:defRPr/>
            </a:pPr>
            <a:r>
              <a:rPr lang="en-US" sz="1400" dirty="0">
                <a:latin typeface="Phetsarath OT" panose="02000500000000000000" pitchFamily="2" charset="0"/>
                <a:cs typeface="Phetsarath OT" panose="02000500000000000000" pitchFamily="2" charset="0"/>
              </a:rPr>
              <a:t>The types of </a:t>
            </a:r>
            <a:r>
              <a:rPr lang="en-US" sz="1400" b="1" dirty="0">
                <a:solidFill>
                  <a:srgbClr val="C00000"/>
                </a:solidFill>
                <a:latin typeface="Phetsarath OT" panose="02000500000000000000" pitchFamily="2" charset="0"/>
                <a:cs typeface="Phetsarath OT" panose="02000500000000000000" pitchFamily="2" charset="0"/>
              </a:rPr>
              <a:t>assets that can be damaged in the other sectors</a:t>
            </a:r>
          </a:p>
          <a:p>
            <a:pPr lvl="1" fontAlgn="auto">
              <a:spcAft>
                <a:spcPts val="0"/>
              </a:spcAft>
              <a:defRPr/>
            </a:pPr>
            <a:endParaRPr lang="en-US" sz="1400" b="1" dirty="0">
              <a:solidFill>
                <a:srgbClr val="C00000"/>
              </a:solidFill>
              <a:latin typeface="Phetsarath OT" panose="02000500000000000000" pitchFamily="2" charset="0"/>
              <a:cs typeface="Phetsarath OT" panose="02000500000000000000" pitchFamily="2" charset="0"/>
            </a:endParaRPr>
          </a:p>
          <a:p>
            <a:pPr lvl="1" fontAlgn="auto">
              <a:spcAft>
                <a:spcPts val="0"/>
              </a:spcAft>
              <a:defRPr/>
            </a:pPr>
            <a:r>
              <a:rPr lang="en-US" sz="1400" b="1" dirty="0">
                <a:solidFill>
                  <a:srgbClr val="C00000"/>
                </a:solidFill>
                <a:latin typeface="Phetsarath OT" panose="02000500000000000000" pitchFamily="2" charset="0"/>
                <a:cs typeface="Phetsarath OT" panose="02000500000000000000" pitchFamily="2" charset="0"/>
              </a:rPr>
              <a:t>The sources of losses </a:t>
            </a:r>
            <a:r>
              <a:rPr lang="en-US" sz="1400" dirty="0">
                <a:latin typeface="Phetsarath OT" panose="02000500000000000000" pitchFamily="2" charset="0"/>
                <a:cs typeface="Phetsarath OT" panose="02000500000000000000" pitchFamily="2" charset="0"/>
              </a:rPr>
              <a:t>that should be assessed in the sectors </a:t>
            </a:r>
          </a:p>
          <a:p>
            <a:pPr lvl="1" fontAlgn="auto">
              <a:spcAft>
                <a:spcPts val="0"/>
              </a:spcAft>
              <a:buNone/>
              <a:defRPr/>
            </a:pPr>
            <a:endParaRPr lang="en-US" sz="1400" dirty="0">
              <a:latin typeface="Phetsarath OT" panose="02000500000000000000" pitchFamily="2" charset="0"/>
              <a:cs typeface="Phetsarath OT" panose="02000500000000000000" pitchFamily="2" charset="0"/>
            </a:endParaRPr>
          </a:p>
          <a:p>
            <a:pPr fontAlgn="auto">
              <a:spcAft>
                <a:spcPts val="0"/>
              </a:spcAft>
              <a:defRPr/>
            </a:pPr>
            <a:r>
              <a:rPr lang="en-US" sz="1600" dirty="0">
                <a:latin typeface="Phetsarath OT" panose="02000500000000000000" pitchFamily="2" charset="0"/>
                <a:cs typeface="Phetsarath OT" panose="02000500000000000000" pitchFamily="2" charset="0"/>
              </a:rPr>
              <a:t>All the other steps will be the same as the other sectors previously presented </a:t>
            </a:r>
            <a:endParaRPr lang="en-US" sz="1600" b="1" dirty="0">
              <a:solidFill>
                <a:srgbClr val="C00000"/>
              </a:solidFill>
              <a:latin typeface="Phetsarath OT" panose="02000500000000000000" pitchFamily="2" charset="0"/>
              <a:cs typeface="Phetsarath OT" panose="02000500000000000000" pitchFamily="2" charset="0"/>
            </a:endParaRPr>
          </a:p>
          <a:p>
            <a:pPr fontAlgn="auto">
              <a:spcAft>
                <a:spcPts val="0"/>
              </a:spcAft>
              <a:defRPr/>
            </a:pPr>
            <a:endParaRPr lang="en-US" sz="1600" dirty="0">
              <a:latin typeface="Phetsarath OT" panose="02000500000000000000" pitchFamily="2" charset="0"/>
              <a:cs typeface="Phetsarath OT" panose="02000500000000000000" pitchFamily="2" charset="0"/>
            </a:endParaRPr>
          </a:p>
          <a:p>
            <a:pPr fontAlgn="auto">
              <a:spcAft>
                <a:spcPts val="0"/>
              </a:spcAft>
              <a:defRPr/>
            </a:pPr>
            <a:endParaRPr lang="th-TH" sz="1600" dirty="0">
              <a:latin typeface="Phetsarath OT" panose="02000500000000000000" pitchFamily="2" charset="0"/>
              <a:cs typeface="Phetsarath OT" panose="02000500000000000000" pitchFamily="2" charset="0"/>
            </a:endParaRPr>
          </a:p>
          <a:p>
            <a:endParaRPr lang="en-US" sz="1600" dirty="0"/>
          </a:p>
        </p:txBody>
      </p:sp>
    </p:spTree>
    <p:extLst>
      <p:ext uri="{BB962C8B-B14F-4D97-AF65-F5344CB8AC3E}">
        <p14:creationId xmlns="" xmlns:p14="http://schemas.microsoft.com/office/powerpoint/2010/main" val="1786392531"/>
      </p:ext>
    </p:extLst>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143000"/>
            <a:ext cx="8915400" cy="523220"/>
          </a:xfrm>
          <a:prstGeom prst="rect">
            <a:avLst/>
          </a:prstGeom>
          <a:noFill/>
        </p:spPr>
        <p:txBody>
          <a:bodyPr wrap="square" rtlCol="0">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2. ຂໍ້ມູນພື້ນຖານຂອງຄ່າໃຊ້ຈ່າຍໃນການສ້ອມແປງສິ່ງອຳນວຍຄວາມສະດວກດ້ານສາທາລະນະສຸກຂັ້ນ</a:t>
            </a:r>
            <a:r>
              <a:rPr lang="en-US" sz="1400" b="1" dirty="0" smtClean="0">
                <a:latin typeface="Phetsarath OT" panose="02000500000000000000" pitchFamily="2" charset="0"/>
                <a:cs typeface="Phetsarath OT" panose="02000500000000000000" pitchFamily="2" charset="0"/>
              </a:rPr>
              <a:t>ເມືອງ</a:t>
            </a:r>
          </a:p>
          <a:p>
            <a:r>
              <a:rPr lang="en-US" sz="1400" dirty="0">
                <a:solidFill>
                  <a:srgbClr val="FF0000"/>
                </a:solidFill>
                <a:latin typeface="Phetsarath OT" panose="02000500000000000000" pitchFamily="2" charset="0"/>
                <a:cs typeface="Phetsarath OT" panose="02000500000000000000" pitchFamily="2" charset="0"/>
              </a:rPr>
              <a:t>Table 2. Baseline information of unit cost of medical facilities in a </a:t>
            </a:r>
            <a:r>
              <a:rPr lang="en-US" sz="1400" dirty="0" smtClean="0">
                <a:solidFill>
                  <a:srgbClr val="FF0000"/>
                </a:solidFill>
                <a:latin typeface="Phetsarath OT" panose="02000500000000000000" pitchFamily="2" charset="0"/>
                <a:cs typeface="Phetsarath OT" panose="02000500000000000000" pitchFamily="2" charset="0"/>
              </a:rPr>
              <a:t>district</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1121200503"/>
              </p:ext>
            </p:extLst>
          </p:nvPr>
        </p:nvGraphicFramePr>
        <p:xfrm>
          <a:off x="152402" y="1905000"/>
          <a:ext cx="8915398" cy="4572000"/>
        </p:xfrm>
        <a:graphic>
          <a:graphicData uri="http://schemas.openxmlformats.org/drawingml/2006/table">
            <a:tbl>
              <a:tblPr firstRow="1" firstCol="1" bandRow="1"/>
              <a:tblGrid>
                <a:gridCol w="3159618"/>
                <a:gridCol w="1014572"/>
                <a:gridCol w="1014572"/>
                <a:gridCol w="1151869"/>
                <a:gridCol w="1019922"/>
                <a:gridCol w="869045"/>
                <a:gridCol w="685800"/>
              </a:tblGrid>
              <a:tr h="0">
                <a:tc gridSpan="7">
                  <a:txBody>
                    <a:bodyPr/>
                    <a:lstStyle/>
                    <a:p>
                      <a:pPr>
                        <a:spcAft>
                          <a:spcPts val="0"/>
                        </a:spcAft>
                      </a:pPr>
                      <a:r>
                        <a:rPr lang="en-US" sz="120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200" dirty="0">
                          <a:solidFill>
                            <a:srgbClr val="000000"/>
                          </a:solidFill>
                          <a:effectLst/>
                          <a:latin typeface="Phetsarath OT" panose="02000500000000020004" pitchFamily="2" charset="0"/>
                          <a:ea typeface="Times New Roman"/>
                          <a:cs typeface="Phetsarath OT" panose="02000500000000020004" pitchFamily="2" charset="0"/>
                        </a:rPr>
                        <a:t>:</a:t>
                      </a:r>
                      <a:endParaRPr lang="en-US" sz="1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0815">
                <a:tc rowSpan="3">
                  <a:txBody>
                    <a:bodyPr/>
                    <a:lstStyle/>
                    <a:p>
                      <a:pPr>
                        <a:spcAft>
                          <a:spcPts val="0"/>
                        </a:spcAft>
                        <a:tabLst>
                          <a:tab pos="161925" algn="l"/>
                          <a:tab pos="651510" algn="ctr"/>
                        </a:tabLst>
                      </a:pPr>
                      <a:r>
                        <a:rPr lang="en-US" sz="1200">
                          <a:solidFill>
                            <a:srgbClr val="000000"/>
                          </a:solidFill>
                          <a:effectLst/>
                          <a:latin typeface="Phetsarath OT" panose="02000500000000020004" pitchFamily="2" charset="0"/>
                          <a:ea typeface="Times New Roman"/>
                          <a:cs typeface="Phetsarath OT" panose="02000500000000020004" pitchFamily="2" charset="0"/>
                        </a:rPr>
                        <a:t>		ລາຍການ</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ມູນຄ່າຄວາມເສຍຫາຍ (ກີບ)</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gridSpan="2">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ຄຼີນິກ</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ໂຮງໝໍ</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ຫ້ອງວິໄຈ</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(ລະບຸລະອຽດ)</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97815">
                <a:tc vMerge="1">
                  <a:txBody>
                    <a:bodyPr/>
                    <a:lstStyle/>
                    <a:p>
                      <a:endParaRPr lang="en-US"/>
                    </a:p>
                  </a:txBody>
                  <a:tcPr/>
                </a:tc>
                <a:tc>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1ຊັ້ນ</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2ຊັ້ນ</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1ຊັ້ນ</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2ຊັ້ນ</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0">
                <a:tc gridSpan="7">
                  <a:txBody>
                    <a:bodyPr/>
                    <a:lstStyle/>
                    <a:p>
                      <a:pP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ມູນຄ່າທົດແທນໂດຍສະເລ່ຍ:</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en-US" sz="1200">
                          <a:effectLst/>
                          <a:latin typeface="Phetsarath OT" panose="02000500000000020004" pitchFamily="2" charset="0"/>
                          <a:cs typeface="Phetsarath OT" panose="02000500000000020004" pitchFamily="2" charset="0"/>
                        </a:rPr>
                        <a:t>ກ. ໂຄງສ້າງ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ຂ. ຫຼັງຄາ ຕໍ່ ມ</a:t>
                      </a:r>
                      <a:r>
                        <a:rPr lang="en-US" sz="120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ຄ. ຝາ ຕໍ່ ມ</a:t>
                      </a:r>
                      <a:r>
                        <a:rPr lang="en-US" sz="120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ງ. ຊັ້ນອາຄານ ຕໍ່ ມ</a:t>
                      </a:r>
                      <a:r>
                        <a:rPr lang="en-US" sz="120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ຈ. ການຕິດຕັ້ງໄຟຟ້າ</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ສ.​ລະບົບທໍ່ນ້ຳ</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7">
                  <a:txBody>
                    <a:bodyPr/>
                    <a:lstStyle/>
                    <a:p>
                      <a:pP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ມູນຄ່າສ້ອມແປງໂດຍສະເລ່ຍ: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r>
                        <a:rPr lang="en-US" sz="1200">
                          <a:effectLst/>
                          <a:latin typeface="Phetsarath OT" panose="02000500000000020004" pitchFamily="2" charset="0"/>
                          <a:cs typeface="Phetsarath OT" panose="02000500000000020004" pitchFamily="2" charset="0"/>
                        </a:rPr>
                        <a:t>ກ. ໂຄງສ້າງ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ຂ. ຫຼັງຄາ ຕໍ່ ມ</a:t>
                      </a:r>
                      <a:r>
                        <a:rPr lang="en-US" sz="120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ຄ. ຝາ ຕໍ່ ມ</a:t>
                      </a:r>
                      <a:r>
                        <a:rPr lang="en-US" sz="120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ງ. ຊັ້ນອາຄານ ຕໍ່ ມ</a:t>
                      </a:r>
                      <a:r>
                        <a:rPr lang="en-US" sz="1200" baseline="30000">
                          <a:solidFill>
                            <a:srgbClr val="000000"/>
                          </a:solidFill>
                          <a:effectLst/>
                          <a:latin typeface="Phetsarath OT" panose="02000500000000020004" pitchFamily="2" charset="0"/>
                          <a:ea typeface="Times New Roman"/>
                          <a:cs typeface="Phetsarath OT" panose="02000500000000020004" pitchFamily="2" charset="0"/>
                        </a:rPr>
                        <a:t>2</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98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ຈ. ການຕິດຕັ້ງໄຟຟ້າ</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ສ.​ລະບົບທໍ່ນ້ຳ</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7">
                  <a:txBody>
                    <a:bodyPr/>
                    <a:lstStyle/>
                    <a:p>
                      <a:pP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ຄ່າທຳນຽມໂດຍສະເລ່ຍ/ລາຍຮັບ:</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ກ. ຄ່າທຳນຽມໂດຍສະເລ່ຍຕໍ່ລຸກຄ້າຕໍ່ມື້</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ຂ. ລາຍຮັບໂດຍສະເລ່ຍຕໍ່ລູກຄ້າຕໍ່ມື້</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ໄລຍະເວລາຂອງການກໍ່ສ້າງ/ສ້ອມແປງ</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ມື້</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ກ. ໄລຍະເວລາຂອງການກໍ່ສ້າງໂດຍສະເລ່ຍ</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solidFill>
                            <a:srgbClr val="000000"/>
                          </a:solidFill>
                          <a:effectLst/>
                          <a:latin typeface="Phetsarath OT" panose="02000500000000020004" pitchFamily="2" charset="0"/>
                          <a:ea typeface="Times New Roman"/>
                          <a:cs typeface="Phetsarath OT" panose="02000500000000020004" pitchFamily="2" charset="0"/>
                        </a:rPr>
                        <a:t>ຂ. ໄລຍະເວລາຂອງການສ້ອມແປງໂດຍສະເລ່ຍ</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1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effectLst/>
                          <a:latin typeface="Phetsarath OT" panose="02000500000000020004" pitchFamily="2" charset="0"/>
                          <a:ea typeface="Times New Roman"/>
                          <a:cs typeface="Phetsarath OT" panose="02000500000000020004" pitchFamily="2" charset="0"/>
                        </a:rPr>
                        <a:t> </a:t>
                      </a:r>
                      <a:endParaRPr lang="en-US" sz="1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1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a:xfrm>
            <a:off x="457200" y="76200"/>
            <a:ext cx="8229600" cy="1143000"/>
          </a:xfrm>
        </p:spPr>
        <p:txBody>
          <a:bodyPr/>
          <a:lstStyle/>
          <a:p>
            <a:r>
              <a:rPr lang="en-PH" altLang="en-US" sz="3600" b="1" dirty="0" err="1">
                <a:solidFill>
                  <a:schemeClr val="accent2"/>
                </a:solidFill>
                <a:latin typeface="Phetsarath OT" panose="02000500000000000000" pitchFamily="2" charset="0"/>
                <a:cs typeface="Phetsarath OT" panose="02000500000000000000" pitchFamily="2" charset="0"/>
              </a:rPr>
              <a:t>ຂໍ້ມູນພື້ນຖານ</a:t>
            </a:r>
            <a:r>
              <a:rPr lang="en-PH" altLang="en-US" sz="3600" b="1" dirty="0">
                <a:solidFill>
                  <a:schemeClr val="accent2"/>
                </a:solidFill>
                <a:latin typeface="Phetsarath OT" panose="02000500000000000000" pitchFamily="2" charset="0"/>
                <a:cs typeface="Phetsarath OT" panose="02000500000000000000" pitchFamily="2" charset="0"/>
              </a:rPr>
              <a:t/>
            </a:r>
            <a:br>
              <a:rPr lang="en-PH" altLang="en-US" sz="3600" b="1" dirty="0">
                <a:solidFill>
                  <a:schemeClr val="accent2"/>
                </a:solidFill>
                <a:latin typeface="Phetsarath OT" panose="02000500000000000000" pitchFamily="2" charset="0"/>
                <a:cs typeface="Phetsarath OT" panose="02000500000000000000" pitchFamily="2" charset="0"/>
              </a:rPr>
            </a:br>
            <a:r>
              <a:rPr lang="en-PH" altLang="en-US" sz="2000" dirty="0" smtClean="0">
                <a:solidFill>
                  <a:srgbClr val="FF0000"/>
                </a:solidFill>
                <a:latin typeface="Phetsarath OT" panose="02000500000000000000" pitchFamily="2" charset="0"/>
                <a:cs typeface="Phetsarath OT" panose="02000500000000000000" pitchFamily="2" charset="0"/>
              </a:rPr>
              <a:t>Baseline Information</a:t>
            </a:r>
            <a:endParaRPr lang="en-US" sz="3600" dirty="0">
              <a:solidFill>
                <a:srgbClr val="FF0000"/>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latin typeface="Phetsarath OT" panose="02000500000000020004" pitchFamily="2" charset="0"/>
                <a:cs typeface="Phetsarath OT" panose="02000500000000020004" pitchFamily="2" charset="0"/>
              </a:rPr>
              <a:t>ຄຳຖາມ</a:t>
            </a:r>
            <a:r>
              <a:rPr lang="en-US" b="1" dirty="0" smtClean="0">
                <a:latin typeface="Phetsarath OT" panose="02000500000000020004" pitchFamily="2" charset="0"/>
                <a:cs typeface="Phetsarath OT" panose="02000500000000020004" pitchFamily="2" charset="0"/>
              </a:rPr>
              <a:t>(</a:t>
            </a:r>
            <a:r>
              <a:rPr lang="en-US" b="1" dirty="0" smtClean="0"/>
              <a:t>Any Questions?)</a:t>
            </a:r>
            <a:endParaRPr lang="en-US" b="1" dirty="0"/>
          </a:p>
        </p:txBody>
      </p:sp>
      <p:sp>
        <p:nvSpPr>
          <p:cNvPr id="3" name="Content Placeholder 2"/>
          <p:cNvSpPr>
            <a:spLocks noGrp="1"/>
          </p:cNvSpPr>
          <p:nvPr>
            <p:ph idx="1"/>
          </p:nvPr>
        </p:nvSpPr>
        <p:spPr/>
        <p:txBody>
          <a:bodyPr/>
          <a:lstStyle/>
          <a:p>
            <a:endParaRPr lang="en-US" dirty="0" smtClean="0"/>
          </a:p>
          <a:p>
            <a:pPr algn="ctr"/>
            <a:r>
              <a:rPr lang="en-US" dirty="0" err="1" smtClean="0">
                <a:latin typeface="Phetsarath OT" panose="02000500000000020004" pitchFamily="2" charset="0"/>
                <a:cs typeface="Phetsarath OT" panose="02000500000000020004" pitchFamily="2" charset="0"/>
              </a:rPr>
              <a:t>ຂອບໃຈ</a:t>
            </a:r>
            <a:endParaRPr lang="en-US" dirty="0" smtClean="0">
              <a:latin typeface="Phetsarath OT" panose="02000500000000020004" pitchFamily="2" charset="0"/>
              <a:cs typeface="Phetsarath OT" panose="02000500000000020004" pitchFamily="2" charset="0"/>
            </a:endParaRPr>
          </a:p>
          <a:p>
            <a:pPr algn="ctr"/>
            <a:r>
              <a:rPr lang="en-US" dirty="0" smtClean="0">
                <a:latin typeface="Phetsarath OT" panose="02000500000000020004" pitchFamily="2" charset="0"/>
                <a:cs typeface="Phetsarath OT" panose="02000500000000020004" pitchFamily="2" charset="0"/>
              </a:rPr>
              <a:t>Thank you</a:t>
            </a:r>
            <a:endParaRPr lang="en-US" dirty="0">
              <a:latin typeface="Phetsarath OT" panose="02000500000000020004" pitchFamily="2" charset="0"/>
              <a:cs typeface="Phetsarath OT" panose="02000500000000020004" pitchFamily="2" charset="0"/>
            </a:endParaRPr>
          </a:p>
        </p:txBody>
      </p:sp>
    </p:spTree>
    <p:extLst>
      <p:ext uri="{BB962C8B-B14F-4D97-AF65-F5344CB8AC3E}">
        <p14:creationId xmlns="" xmlns:p14="http://schemas.microsoft.com/office/powerpoint/2010/main" val="79913482"/>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PH" altLang="en-US" sz="3200" b="1" dirty="0" err="1">
                <a:solidFill>
                  <a:schemeClr val="accent2"/>
                </a:solidFill>
                <a:latin typeface="Phetsarath OT" panose="02000500000000000000" pitchFamily="2" charset="0"/>
                <a:cs typeface="Phetsarath OT" panose="02000500000000000000" pitchFamily="2" charset="0"/>
              </a:rPr>
              <a:t>ຂໍ້ມູນພື້ນຖານ</a:t>
            </a:r>
            <a:r>
              <a:rPr lang="en-PH" altLang="en-US" sz="3200" b="1" dirty="0">
                <a:solidFill>
                  <a:schemeClr val="accent2"/>
                </a:solidFill>
                <a:latin typeface="Phetsarath OT" panose="02000500000000000000" pitchFamily="2" charset="0"/>
                <a:cs typeface="Phetsarath OT" panose="02000500000000000000" pitchFamily="2" charset="0"/>
              </a:rPr>
              <a:t/>
            </a:r>
            <a:br>
              <a:rPr lang="en-PH" altLang="en-US" sz="3200" b="1" dirty="0">
                <a:solidFill>
                  <a:schemeClr val="accent2"/>
                </a:solidFill>
                <a:latin typeface="Phetsarath OT" panose="02000500000000000000" pitchFamily="2" charset="0"/>
                <a:cs typeface="Phetsarath OT" panose="02000500000000000000" pitchFamily="2" charset="0"/>
              </a:rPr>
            </a:br>
            <a:r>
              <a:rPr lang="en-US" sz="2000" dirty="0" smtClean="0">
                <a:solidFill>
                  <a:schemeClr val="accent2"/>
                </a:solidFill>
                <a:latin typeface="Phetsarath OT" panose="02000500000000000000" pitchFamily="2" charset="0"/>
                <a:cs typeface="Phetsarath OT" panose="02000500000000000000" pitchFamily="2" charset="0"/>
              </a:rPr>
              <a:t>Baseline Information</a:t>
            </a:r>
            <a:endParaRPr lang="en-US" sz="3200" dirty="0">
              <a:solidFill>
                <a:schemeClr val="accent2"/>
              </a:solidFill>
              <a:latin typeface="Phetsarath OT" panose="02000500000000000000" pitchFamily="2" charset="0"/>
              <a:cs typeface="Phetsarath OT" panose="02000500000000000000" pitchFamily="2" charset="0"/>
            </a:endParaRPr>
          </a:p>
        </p:txBody>
      </p:sp>
      <p:sp>
        <p:nvSpPr>
          <p:cNvPr id="5" name="Rectangle 4"/>
          <p:cNvSpPr/>
          <p:nvPr/>
        </p:nvSpPr>
        <p:spPr>
          <a:xfrm>
            <a:off x="457200" y="1295400"/>
            <a:ext cx="8229600" cy="523220"/>
          </a:xfrm>
          <a:prstGeom prst="rect">
            <a:avLst/>
          </a:prstGeom>
        </p:spPr>
        <p:txBody>
          <a:bodyPr wrap="square">
            <a:spAutoFit/>
          </a:bodyPr>
          <a:lstStyle/>
          <a:p>
            <a:pPr>
              <a:spcAft>
                <a:spcPts val="0"/>
              </a:spcAft>
            </a:pPr>
            <a:r>
              <a:rPr lang="en-US" sz="1400" b="1" dirty="0" err="1">
                <a:solidFill>
                  <a:srgbClr val="000000"/>
                </a:solidFill>
                <a:latin typeface="Phetsarath OT" panose="02000500000000000000" pitchFamily="2" charset="0"/>
                <a:ea typeface="Times New Roman"/>
                <a:cs typeface="Phetsarath OT" panose="02000500000000000000" pitchFamily="2" charset="0"/>
              </a:rPr>
              <a:t>ຕາຕະລາງທີ</a:t>
            </a:r>
            <a:r>
              <a:rPr lang="en-US" sz="1400" b="1" dirty="0">
                <a:solidFill>
                  <a:srgbClr val="000000"/>
                </a:solidFill>
                <a:latin typeface="Phetsarath OT" panose="02000500000000000000" pitchFamily="2" charset="0"/>
                <a:ea typeface="Times New Roman"/>
                <a:cs typeface="Phetsarath OT" panose="02000500000000000000" pitchFamily="2" charset="0"/>
              </a:rPr>
              <a:t> 3. ຂໍ້ມູນພື້ນຖານຂອງຄ່າໃຊ້ຈ່າຍໃນການນຳໃຊ້ອຸປະກອນການປິ່ນປົວໃນຂັ້ນ</a:t>
            </a:r>
            <a:r>
              <a:rPr lang="en-US" sz="1400" b="1" dirty="0" smtClean="0">
                <a:solidFill>
                  <a:srgbClr val="000000"/>
                </a:solidFill>
                <a:latin typeface="Phetsarath OT" panose="02000500000000000000" pitchFamily="2" charset="0"/>
                <a:ea typeface="Times New Roman"/>
                <a:cs typeface="Phetsarath OT" panose="02000500000000000000" pitchFamily="2" charset="0"/>
              </a:rPr>
              <a:t>ເມືອງ</a:t>
            </a:r>
          </a:p>
          <a:p>
            <a:pPr>
              <a:spcAft>
                <a:spcPts val="0"/>
              </a:spcAft>
            </a:pPr>
            <a:r>
              <a:rPr lang="en-US" sz="1400" b="1" i="1" dirty="0">
                <a:solidFill>
                  <a:srgbClr val="FF0000"/>
                </a:solidFill>
                <a:latin typeface="Phetsarath OT" panose="02000500000000000000" pitchFamily="2" charset="0"/>
                <a:cs typeface="Phetsarath OT" panose="02000500000000000000" pitchFamily="2" charset="0"/>
              </a:rPr>
              <a:t>Table 3. Baseline information of unit cost of medical equipment and supplies in a district or </a:t>
            </a:r>
            <a:r>
              <a:rPr lang="en-US" sz="1400" b="1" i="1" dirty="0" smtClean="0">
                <a:solidFill>
                  <a:srgbClr val="FF0000"/>
                </a:solidFill>
                <a:latin typeface="Phetsarath OT" panose="02000500000000000000" pitchFamily="2" charset="0"/>
                <a:cs typeface="Phetsarath OT" panose="02000500000000000000" pitchFamily="2" charset="0"/>
              </a:rPr>
              <a:t>city</a:t>
            </a:r>
            <a:endParaRPr lang="en-US" sz="1400" i="1" dirty="0">
              <a:solidFill>
                <a:srgbClr val="FF0000"/>
              </a:solidFill>
              <a:latin typeface="Phetsarath OT" panose="02000500000000000000" pitchFamily="2" charset="0"/>
              <a:cs typeface="Phetsarath OT" panose="02000500000000000000" pitchFamily="2" charset="0"/>
            </a:endParaRPr>
          </a:p>
        </p:txBody>
      </p:sp>
      <p:graphicFrame>
        <p:nvGraphicFramePr>
          <p:cNvPr id="6" name="Table 5"/>
          <p:cNvGraphicFramePr>
            <a:graphicFrameLocks noGrp="1"/>
          </p:cNvGraphicFramePr>
          <p:nvPr>
            <p:extLst>
              <p:ext uri="{D42A27DB-BD31-4B8C-83A1-F6EECF244321}">
                <p14:modId xmlns="" xmlns:p14="http://schemas.microsoft.com/office/powerpoint/2010/main" val="2544494314"/>
              </p:ext>
            </p:extLst>
          </p:nvPr>
        </p:nvGraphicFramePr>
        <p:xfrm>
          <a:off x="457200" y="1981200"/>
          <a:ext cx="8229599" cy="4572000"/>
        </p:xfrm>
        <a:graphic>
          <a:graphicData uri="http://schemas.openxmlformats.org/drawingml/2006/table">
            <a:tbl>
              <a:tblPr firstRow="1" firstCol="1" bandRow="1"/>
              <a:tblGrid>
                <a:gridCol w="2873776"/>
                <a:gridCol w="1841784"/>
                <a:gridCol w="1841784"/>
                <a:gridCol w="1672255"/>
              </a:tblGrid>
              <a:tr h="0">
                <a:tc rowSpan="2">
                  <a:txBody>
                    <a:bodyPr/>
                    <a:lstStyle/>
                    <a:p>
                      <a:pPr algn="ct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ອຸປະກອນນຳໃຊ້ໃນການປິ່ນປົວ</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ລາຄາຫົວໜ່ວຍ</a:t>
                      </a:r>
                      <a:r>
                        <a:rPr lang="en-US" sz="2000" dirty="0">
                          <a:solidFill>
                            <a:srgbClr val="000000"/>
                          </a:solidFill>
                          <a:effectLst/>
                          <a:latin typeface="Phetsarath OT" panose="02000500000000020004" pitchFamily="2" charset="0"/>
                          <a:ea typeface="Times New Roman"/>
                          <a:cs typeface="Phetsarath OT" panose="02000500000000020004" pitchFamily="2" charset="0"/>
                        </a:rPr>
                        <a:t> (</a:t>
                      </a: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ກີບ</a:t>
                      </a:r>
                      <a:r>
                        <a:rPr lang="en-US" sz="2000" dirty="0">
                          <a:solidFill>
                            <a:srgbClr val="000000"/>
                          </a:solidFill>
                          <a:effectLst/>
                          <a:latin typeface="Phetsarath OT" panose="02000500000000020004" pitchFamily="2" charset="0"/>
                          <a:ea typeface="Times New Roman"/>
                          <a:cs typeface="Phetsarath OT" panose="02000500000000020004" pitchFamily="2" charset="0"/>
                        </a:rPr>
                        <a:t>)</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ມູນຄ່າທີ່ໄດ້ມາໂດຍສະເລ່ຍຕໍ</a:t>
                      </a:r>
                      <a:r>
                        <a:rPr lang="en-US" sz="2000" dirty="0">
                          <a:solidFill>
                            <a:srgbClr val="000000"/>
                          </a:solidFill>
                          <a:effectLst/>
                          <a:latin typeface="Phetsarath OT" panose="02000500000000020004" pitchFamily="2" charset="0"/>
                          <a:ea typeface="Times New Roman"/>
                          <a:cs typeface="Phetsarath OT" panose="02000500000000020004" pitchFamily="2" charset="0"/>
                        </a:rPr>
                        <a:t>່</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ຫົວໜ່ວຍ</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US" sz="200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ມູນຄ່າທົດແທນໂດຍສະ</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ເລ່ຍຕໍ່ຫົວໜ່ວຍ</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ມູນຄ່າສ້ອມແປງໂດຍສະເລ່ຍ</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ຕໍ່ຫົວໜ່ວຍ</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064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ກ. ເຄື່ອງສະແກນ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ຂ. ເຄື່ອງ X-ray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ຄ. ເຄື່ອງ MRI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ງ. ອຸປະກອນອື່ນໆ (ລະບຸລະອຽດ)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ຈ. ຢາກັນພະຍາດ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ສ. ອຸປະກອນສະໜອງການປິ່ນປົວອື່ນໆ</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ຊ. ອຸປະກອນຕົກແຕ່ງຫ້ອງການ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ຍ. ອື່ນໆ</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b="1"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53180"/>
            <a:ext cx="91440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ຕາຕະລາງທີ4</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ການປະເມີນຄວາມເສຍຫາຍ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ການສູນເສຍຕໍ່ສິ່ງອຳນວຍຄວາມສະດວກດ້ານສຸຂະພາບທີ່ເປັນຂອງ</a:t>
            </a:r>
            <a:r>
              <a:rPr lang="en-US" sz="1400" b="1" dirty="0" err="1" smtClean="0">
                <a:latin typeface="Phetsarath OT" panose="02000500000000000000" pitchFamily="2" charset="0"/>
                <a:cs typeface="Phetsarath OT" panose="02000500000000000000" pitchFamily="2" charset="0"/>
              </a:rPr>
              <a:t>ລັດ</a:t>
            </a:r>
            <a:endParaRPr lang="en-US" sz="1400" b="1"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4. Damage and loss assessment of a government health </a:t>
            </a:r>
            <a:r>
              <a:rPr lang="en-US" sz="1400" dirty="0" smtClean="0">
                <a:solidFill>
                  <a:srgbClr val="FF0000"/>
                </a:solidFill>
                <a:latin typeface="Phetsarath OT" panose="02000500000000000000" pitchFamily="2" charset="0"/>
                <a:cs typeface="Phetsarath OT" panose="02000500000000000000" pitchFamily="2" charset="0"/>
              </a:rPr>
              <a:t>facilities</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131061999"/>
              </p:ext>
            </p:extLst>
          </p:nvPr>
        </p:nvGraphicFramePr>
        <p:xfrm>
          <a:off x="152399" y="1714096"/>
          <a:ext cx="8839200" cy="4937828"/>
        </p:xfrm>
        <a:graphic>
          <a:graphicData uri="http://schemas.openxmlformats.org/drawingml/2006/table">
            <a:tbl>
              <a:tblPr firstRow="1" firstCol="1" bandRow="1" bandCol="1"/>
              <a:tblGrid>
                <a:gridCol w="1978225"/>
                <a:gridCol w="915876"/>
                <a:gridCol w="104692"/>
                <a:gridCol w="915876"/>
                <a:gridCol w="104692"/>
                <a:gridCol w="479161"/>
                <a:gridCol w="740820"/>
                <a:gridCol w="104692"/>
                <a:gridCol w="1861754"/>
                <a:gridCol w="1633412"/>
              </a:tblGrid>
              <a:tr h="159818">
                <a:tc gridSpan="10">
                  <a:txBody>
                    <a:bodyPr/>
                    <a:lstStyle/>
                    <a:p>
                      <a:pPr>
                        <a:spcAft>
                          <a:spcPts val="0"/>
                        </a:spcAft>
                      </a:pPr>
                      <a:r>
                        <a:rPr lang="en-US" sz="1050" dirty="0" err="1">
                          <a:effectLst/>
                          <a:latin typeface="Phetsarath OT" panose="02000500000000020004" pitchFamily="2" charset="0"/>
                          <a:cs typeface="Phetsarath OT" panose="02000500000000020004" pitchFamily="2" charset="0"/>
                        </a:rPr>
                        <a:t>ຊື່ເມືອງ</a:t>
                      </a:r>
                      <a:r>
                        <a:rPr lang="en-US" sz="1050" dirty="0">
                          <a:effectLst/>
                          <a:latin typeface="Phetsarath OT" panose="02000500000000020004" pitchFamily="2" charset="0"/>
                          <a:cs typeface="Phetsarath OT" panose="02000500000000020004" pitchFamily="2" charset="0"/>
                        </a:rPr>
                        <a:t>:</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9818">
                <a:tc gridSpan="10">
                  <a:txBody>
                    <a:bodyPr/>
                    <a:lstStyle/>
                    <a:p>
                      <a:pPr>
                        <a:spcAft>
                          <a:spcPts val="0"/>
                        </a:spcAft>
                      </a:pPr>
                      <a:r>
                        <a:rPr lang="en-US" sz="1050">
                          <a:effectLst/>
                          <a:latin typeface="Phetsarath OT" panose="02000500000000020004" pitchFamily="2" charset="0"/>
                          <a:cs typeface="Phetsarath OT" panose="02000500000000020004" pitchFamily="2" charset="0"/>
                        </a:rPr>
                        <a:t>ຊື່ສິ່ງອຳນວຍຄວາມສະດວກດ້ານສາທາລະນະສຸກ:</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6364">
                <a:tc gridSpan="10">
                  <a:txBody>
                    <a:bodyPr/>
                    <a:lstStyle/>
                    <a:p>
                      <a:pPr>
                        <a:spcAft>
                          <a:spcPts val="0"/>
                        </a:spcAft>
                      </a:pPr>
                      <a:r>
                        <a:rPr lang="en-US" sz="1050" dirty="0" err="1">
                          <a:effectLst/>
                          <a:latin typeface="Phetsarath OT" panose="02000500000000020004" pitchFamily="2" charset="0"/>
                          <a:cs typeface="Phetsarath OT" panose="02000500000000020004" pitchFamily="2" charset="0"/>
                        </a:rPr>
                        <a:t>ປະເພດສິ່ງອຳນວຍຄວາມສະດວກດ້ານສາທາລະນະສຸກ</a:t>
                      </a:r>
                      <a:r>
                        <a:rPr lang="en-US" sz="1050" dirty="0">
                          <a:effectLst/>
                          <a:latin typeface="Phetsarath OT" panose="02000500000000020004" pitchFamily="2" charset="0"/>
                          <a:cs typeface="Phetsarath OT" panose="02000500000000020004" pitchFamily="2" charset="0"/>
                        </a:rPr>
                        <a:t>:  ( ) </a:t>
                      </a:r>
                      <a:r>
                        <a:rPr lang="en-US" sz="1050" dirty="0" err="1">
                          <a:effectLst/>
                          <a:latin typeface="Phetsarath OT" panose="02000500000000020004" pitchFamily="2" charset="0"/>
                          <a:cs typeface="Phetsarath OT" panose="02000500000000020004" pitchFamily="2" charset="0"/>
                        </a:rPr>
                        <a:t>ຄຼີນິກ</a:t>
                      </a:r>
                      <a:r>
                        <a:rPr lang="en-US" sz="1050" dirty="0">
                          <a:effectLst/>
                          <a:latin typeface="Phetsarath OT" panose="02000500000000020004" pitchFamily="2" charset="0"/>
                          <a:cs typeface="Phetsarath OT" panose="02000500000000020004" pitchFamily="2" charset="0"/>
                        </a:rPr>
                        <a:t> ( ) </a:t>
                      </a:r>
                      <a:r>
                        <a:rPr lang="en-US" sz="1050" dirty="0" err="1">
                          <a:effectLst/>
                          <a:latin typeface="Phetsarath OT" panose="02000500000000020004" pitchFamily="2" charset="0"/>
                          <a:cs typeface="Phetsarath OT" panose="02000500000000020004" pitchFamily="2" charset="0"/>
                        </a:rPr>
                        <a:t>ໂຮງໝໍ</a:t>
                      </a:r>
                      <a:r>
                        <a:rPr lang="en-US" sz="1050" dirty="0">
                          <a:effectLst/>
                          <a:latin typeface="Phetsarath OT" panose="02000500000000020004" pitchFamily="2" charset="0"/>
                          <a:cs typeface="Phetsarath OT" panose="02000500000000020004" pitchFamily="2" charset="0"/>
                        </a:rPr>
                        <a:t> ( )  </a:t>
                      </a:r>
                      <a:r>
                        <a:rPr lang="en-US" sz="1050" dirty="0" err="1">
                          <a:effectLst/>
                          <a:latin typeface="Phetsarath OT" panose="02000500000000020004" pitchFamily="2" charset="0"/>
                          <a:cs typeface="Phetsarath OT" panose="02000500000000020004" pitchFamily="2" charset="0"/>
                        </a:rPr>
                        <a:t>ຫ້ອງວິໄຈດ້ານການແພດ</a:t>
                      </a:r>
                      <a:r>
                        <a:rPr lang="en-US" sz="1050" dirty="0">
                          <a:effectLst/>
                          <a:latin typeface="Phetsarath OT" panose="02000500000000020004" pitchFamily="2" charset="0"/>
                          <a:cs typeface="Phetsarath OT" panose="02000500000000020004" pitchFamily="2" charset="0"/>
                        </a:rPr>
                        <a:t> </a:t>
                      </a:r>
                      <a:r>
                        <a:rPr lang="en-US" sz="1050" dirty="0" smtClean="0">
                          <a:effectLst/>
                          <a:latin typeface="Phetsarath OT" panose="02000500000000020004" pitchFamily="2" charset="0"/>
                          <a:cs typeface="Phetsarath OT" panose="02000500000000020004" pitchFamily="2" charset="0"/>
                        </a:rPr>
                        <a:t>( </a:t>
                      </a:r>
                      <a:r>
                        <a:rPr lang="en-US" sz="1050" dirty="0">
                          <a:effectLst/>
                          <a:latin typeface="Phetsarath OT" panose="02000500000000020004" pitchFamily="2" charset="0"/>
                          <a:cs typeface="Phetsarath OT" panose="02000500000000020004" pitchFamily="2" charset="0"/>
                        </a:rPr>
                        <a:t>) </a:t>
                      </a:r>
                      <a:r>
                        <a:rPr lang="en-US" sz="1050" dirty="0" err="1">
                          <a:effectLst/>
                          <a:latin typeface="Phetsarath OT" panose="02000500000000020004" pitchFamily="2" charset="0"/>
                          <a:cs typeface="Phetsarath OT" panose="02000500000000020004" pitchFamily="2" charset="0"/>
                        </a:rPr>
                        <a:t>ສິ່ງອຳນວຍຄວາມສະດວກດ້ານສາທາລະນະສຸກອື່ນ</a:t>
                      </a:r>
                      <a:r>
                        <a:rPr lang="en-US" sz="1050" dirty="0">
                          <a:effectLst/>
                          <a:latin typeface="Phetsarath OT" panose="02000500000000020004" pitchFamily="2" charset="0"/>
                          <a:cs typeface="Phetsarath OT" panose="02000500000000020004" pitchFamily="2" charset="0"/>
                        </a:rPr>
                        <a:t>ໆ ( ) </a:t>
                      </a:r>
                      <a:r>
                        <a:rPr lang="en-US" sz="1050" dirty="0" err="1">
                          <a:effectLst/>
                          <a:latin typeface="Phetsarath OT" panose="02000500000000020004" pitchFamily="2" charset="0"/>
                          <a:cs typeface="Phetsarath OT" panose="02000500000000020004" pitchFamily="2" charset="0"/>
                        </a:rPr>
                        <a:t>ລະບຸລະອຽດ</a:t>
                      </a:r>
                      <a:r>
                        <a:rPr lang="en-US" sz="1050" dirty="0">
                          <a:effectLst/>
                          <a:latin typeface="Phetsarath OT" panose="02000500000000020004" pitchFamily="2" charset="0"/>
                          <a:cs typeface="Phetsarath OT" panose="02000500000000020004" pitchFamily="2" charset="0"/>
                        </a:rPr>
                        <a:t>:</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3182">
                <a:tc gridSpan="10">
                  <a:txBody>
                    <a:bodyPr/>
                    <a:lstStyle/>
                    <a:p>
                      <a:pPr algn="ctr">
                        <a:spcAft>
                          <a:spcPts val="0"/>
                        </a:spcAft>
                      </a:pPr>
                      <a:r>
                        <a:rPr lang="en-US" sz="1050" b="1">
                          <a:effectLst/>
                          <a:latin typeface="Phetsarath OT" panose="02000500000000020004" pitchFamily="2" charset="0"/>
                          <a:cs typeface="Phetsarath OT" panose="02000500000000020004" pitchFamily="2" charset="0"/>
                        </a:rPr>
                        <a:t>ຄາດຄະເນຄວາມເສຍຫາຍ</a:t>
                      </a:r>
                      <a:endParaRPr lang="en-US" sz="1050">
                        <a:effectLst/>
                        <a:latin typeface="Phetsarath OT" panose="02000500000000020004" pitchFamily="2" charset="0"/>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4053">
                <a:tc rowSpan="3">
                  <a:txBody>
                    <a:bodyPr/>
                    <a:lstStyle/>
                    <a:p>
                      <a:pPr algn="ctr">
                        <a:spcAft>
                          <a:spcPts val="0"/>
                        </a:spcAft>
                      </a:pPr>
                      <a:r>
                        <a:rPr lang="en-US" sz="1050">
                          <a:effectLst/>
                          <a:latin typeface="Phetsarath OT" panose="02000500000000020004" pitchFamily="2" charset="0"/>
                          <a:cs typeface="Phetsarath OT" panose="02000500000000020004" pitchFamily="2" charset="0"/>
                        </a:rPr>
                        <a:t>ຊັບສິນທີ່ຖືກເສຍຫາຍ</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050">
                          <a:effectLst/>
                          <a:latin typeface="Phetsarath OT" panose="02000500000000020004" pitchFamily="2" charset="0"/>
                          <a:cs typeface="Phetsarath OT" panose="02000500000000020004" pitchFamily="2" charset="0"/>
                        </a:rPr>
                        <a:t>ຖືກທຳລາຍທັງໝົດ</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050">
                          <a:effectLst/>
                          <a:latin typeface="Phetsarath OT" panose="02000500000000020004" pitchFamily="2" charset="0"/>
                          <a:cs typeface="Phetsarath OT" panose="02000500000000020004" pitchFamily="2" charset="0"/>
                        </a:rPr>
                        <a:t>ຖືກເສຍຫາຍບາງສ່ວນ</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ລວມ</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ເວລາສ້ອມແປງໂດຍສະເລ່ຍ</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26911">
                <a:tc vMerge="1">
                  <a:txBody>
                    <a:bodyPr/>
                    <a:lstStyle/>
                    <a:p>
                      <a:endParaRPr lang="en-US"/>
                    </a:p>
                  </a:txBody>
                  <a:tcPr/>
                </a:tc>
                <a:tc gridSpan="2">
                  <a:txBody>
                    <a:bodyPr/>
                    <a:lstStyle/>
                    <a:p>
                      <a:pPr algn="ctr">
                        <a:spcAft>
                          <a:spcPts val="0"/>
                        </a:spcAft>
                      </a:pPr>
                      <a:r>
                        <a:rPr lang="en-US" sz="1050" dirty="0" err="1">
                          <a:effectLst/>
                          <a:latin typeface="Phetsarath OT" panose="02000500000000020004" pitchFamily="2" charset="0"/>
                          <a:cs typeface="Phetsarath OT" panose="02000500000000020004" pitchFamily="2" charset="0"/>
                        </a:rPr>
                        <a:t>ຈຳນວນ</a:t>
                      </a:r>
                      <a:endParaRPr lang="en-US" sz="1050" dirty="0">
                        <a:effectLst/>
                        <a:latin typeface="Phetsarath OT" panose="02000500000000020004" pitchFamily="2" charset="0"/>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ລວມ</a:t>
                      </a:r>
                    </a:p>
                    <a:p>
                      <a:pPr algn="ctr">
                        <a:spcAft>
                          <a:spcPts val="0"/>
                        </a:spcAft>
                      </a:pPr>
                      <a:r>
                        <a:rPr lang="en-US" sz="1050">
                          <a:effectLst/>
                          <a:latin typeface="Phetsarath OT" panose="02000500000000020004" pitchFamily="2" charset="0"/>
                          <a:cs typeface="Phetsarath OT" panose="02000500000000020004" pitchFamily="2" charset="0"/>
                        </a:rPr>
                        <a:t>(ກີບ)</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050">
                          <a:effectLst/>
                          <a:latin typeface="Phetsarath OT" panose="02000500000000020004" pitchFamily="2" charset="0"/>
                          <a:cs typeface="Phetsarath OT" panose="02000500000000020004" pitchFamily="2" charset="0"/>
                        </a:rPr>
                        <a:t>ຈຳນວນ</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050" dirty="0" err="1">
                          <a:effectLst/>
                          <a:latin typeface="Phetsarath OT" panose="02000500000000020004" pitchFamily="2" charset="0"/>
                          <a:cs typeface="Phetsarath OT" panose="02000500000000020004" pitchFamily="2" charset="0"/>
                        </a:rPr>
                        <a:t>ລວມ</a:t>
                      </a:r>
                      <a:endParaRPr lang="en-US" sz="1050" dirty="0">
                        <a:effectLst/>
                        <a:latin typeface="Phetsarath OT" panose="02000500000000020004" pitchFamily="2" charset="0"/>
                        <a:cs typeface="Phetsarath OT" panose="02000500000000020004" pitchFamily="2" charset="0"/>
                      </a:endParaRPr>
                    </a:p>
                    <a:p>
                      <a:pPr algn="ctr">
                        <a:spcAft>
                          <a:spcPts val="0"/>
                        </a:spcAft>
                      </a:pPr>
                      <a:r>
                        <a:rPr lang="en-US" sz="1050" dirty="0">
                          <a:effectLst/>
                          <a:latin typeface="Phetsarath OT" panose="02000500000000020004" pitchFamily="2" charset="0"/>
                          <a:cs typeface="Phetsarath OT" panose="02000500000000020004" pitchFamily="2" charset="0"/>
                        </a:rPr>
                        <a:t>(</a:t>
                      </a:r>
                      <a:r>
                        <a:rPr lang="en-US" sz="1050" dirty="0" err="1">
                          <a:effectLst/>
                          <a:latin typeface="Phetsarath OT" panose="02000500000000020004" pitchFamily="2" charset="0"/>
                          <a:cs typeface="Phetsarath OT" panose="02000500000000020004" pitchFamily="2" charset="0"/>
                        </a:rPr>
                        <a:t>ກີບ</a:t>
                      </a:r>
                      <a:r>
                        <a:rPr lang="en-US" sz="1050" dirty="0">
                          <a:effectLst/>
                          <a:latin typeface="Phetsarath OT" panose="02000500000000020004" pitchFamily="2" charset="0"/>
                          <a:cs typeface="Phetsarath OT" panose="02000500000000020004" pitchFamily="2" charset="0"/>
                        </a:rPr>
                        <a:t>)</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(ກີບ)</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ມື້</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3182">
                <a:tc vMerge="1">
                  <a:txBody>
                    <a:bodyPr/>
                    <a:lstStyle/>
                    <a:p>
                      <a:endParaRPr lang="en-US"/>
                    </a:p>
                  </a:txBody>
                  <a:tcPr/>
                </a:tc>
                <a:tc gridSpan="2">
                  <a:txBody>
                    <a:bodyPr/>
                    <a:lstStyle/>
                    <a:p>
                      <a:pPr algn="ctr">
                        <a:spcAft>
                          <a:spcPts val="0"/>
                        </a:spcAft>
                      </a:pPr>
                      <a:r>
                        <a:rPr lang="en-US" sz="1050">
                          <a:effectLst/>
                          <a:latin typeface="Phetsarath OT" panose="02000500000000020004" pitchFamily="2" charset="0"/>
                          <a:cs typeface="Phetsarath OT" panose="02000500000000020004" pitchFamily="2" charset="0"/>
                        </a:rPr>
                        <a:t>ກ</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ຂ</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050">
                          <a:effectLst/>
                          <a:latin typeface="Phetsarath OT" panose="02000500000000020004" pitchFamily="2" charset="0"/>
                          <a:cs typeface="Phetsarath OT" panose="02000500000000020004" pitchFamily="2" charset="0"/>
                        </a:rPr>
                        <a:t>ຄ</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050">
                          <a:effectLst/>
                          <a:latin typeface="Phetsarath OT" panose="02000500000000020004" pitchFamily="2" charset="0"/>
                          <a:cs typeface="Phetsarath OT" panose="02000500000000020004" pitchFamily="2" charset="0"/>
                        </a:rPr>
                        <a:t>ງ</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ຈ</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ສ</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3182">
                <a:tc>
                  <a:txBody>
                    <a:bodyPr/>
                    <a:lstStyle/>
                    <a:p>
                      <a:pPr marL="342900" lvl="0" indent="-342900">
                        <a:spcAft>
                          <a:spcPts val="0"/>
                        </a:spcAft>
                        <a:buFont typeface="+mj-lt"/>
                        <a:buAutoNum type="arabicPeriod"/>
                      </a:pPr>
                      <a:r>
                        <a:rPr lang="en-US" sz="1050">
                          <a:effectLst/>
                          <a:latin typeface="Phetsarath OT" panose="02000500000000020004" pitchFamily="2" charset="0"/>
                          <a:ea typeface="Times New Roman"/>
                          <a:cs typeface="Phetsarath OT" panose="02000500000000020004" pitchFamily="2" charset="0"/>
                        </a:rPr>
                        <a:t>ໂຄງສ້າງ</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marL="342900" lvl="0" indent="-342900">
                        <a:spcAft>
                          <a:spcPts val="0"/>
                        </a:spcAft>
                        <a:buFont typeface="+mj-lt"/>
                        <a:buAutoNum type="arabicPeriod"/>
                      </a:pPr>
                      <a:r>
                        <a:rPr lang="en-US" sz="1050">
                          <a:effectLst/>
                          <a:latin typeface="Phetsarath OT" panose="02000500000000020004" pitchFamily="2" charset="0"/>
                          <a:ea typeface="Times New Roman"/>
                          <a:cs typeface="Phetsarath OT" panose="02000500000000020004" pitchFamily="2" charset="0"/>
                        </a:rPr>
                        <a:t>ອຸປະກອນ</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marL="90170">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ກ. ເຄື່ອງສະເກນCT </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marL="90170">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ຂ.ເຄື່ອງ X-ray</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dirty="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marL="90170">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ຄ. ເຄື່ອງ MRI</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364">
                <a:tc>
                  <a:txBody>
                    <a:bodyPr/>
                    <a:lstStyle/>
                    <a:p>
                      <a:pPr marL="90170">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ງ. ອຸປະກອນການແພດ ຕ່າງ  (ລະບຸລະອຽດ)</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marL="90170">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ຈ. ຢາປົວພະຍາດ</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364">
                <a:tc>
                  <a:txBody>
                    <a:bodyPr/>
                    <a:lstStyle/>
                    <a:p>
                      <a:pPr marL="90170"/>
                      <a:r>
                        <a:rPr lang="en-US" sz="1050">
                          <a:effectLst/>
                          <a:latin typeface="Phetsarath OT" panose="02000500000000020004" pitchFamily="2" charset="0"/>
                          <a:cs typeface="Phetsarath OT" panose="02000500000000020004" pitchFamily="2" charset="0"/>
                        </a:rPr>
                        <a:t>ສ. ເຄື່ອງມືຕອບສະໜອງ</a:t>
                      </a:r>
                    </a:p>
                    <a:p>
                      <a:pPr marL="90170"/>
                      <a:r>
                        <a:rPr lang="en-US" sz="1050">
                          <a:effectLst/>
                          <a:latin typeface="Phetsarath OT" panose="02000500000000020004" pitchFamily="2" charset="0"/>
                          <a:cs typeface="Phetsarath OT" panose="02000500000000020004" pitchFamily="2" charset="0"/>
                        </a:rPr>
                        <a:t>   ການປິ່ນປົວຕ່າງໆ</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a:spcAft>
                          <a:spcPts val="0"/>
                        </a:spcAft>
                      </a:pPr>
                      <a:r>
                        <a:rPr lang="en-US" sz="1050">
                          <a:solidFill>
                            <a:srgbClr val="000000"/>
                          </a:solidFill>
                          <a:effectLst/>
                          <a:latin typeface="Phetsarath OT" panose="02000500000000020004" pitchFamily="2" charset="0"/>
                          <a:ea typeface="Times New Roman"/>
                          <a:cs typeface="Phetsarath OT" panose="02000500000000020004" pitchFamily="2" charset="0"/>
                        </a:rPr>
                        <a:t>ຊ. ອື່ນໆ</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a:txBody>
                    <a:bodyPr/>
                    <a:lstStyle/>
                    <a:p>
                      <a:pPr marL="342900" lvl="0" indent="-342900">
                        <a:spcAft>
                          <a:spcPts val="0"/>
                        </a:spcAft>
                        <a:buFont typeface="+mj-lt"/>
                        <a:buAutoNum type="arabicPeriod"/>
                      </a:pPr>
                      <a:r>
                        <a:rPr lang="en-US" sz="105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1100">
                        <a:solidFill>
                          <a:srgbClr val="000000"/>
                        </a:solidFill>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gridSpan="8">
                  <a:txBody>
                    <a:bodyPr/>
                    <a:lstStyle/>
                    <a:p>
                      <a:pPr algn="just">
                        <a:spcAft>
                          <a:spcPts val="0"/>
                        </a:spcAft>
                      </a:pPr>
                      <a:r>
                        <a:rPr lang="en-US" sz="1050" b="1">
                          <a:effectLst/>
                          <a:latin typeface="Phetsarath OT" panose="02000500000000020004" pitchFamily="2" charset="0"/>
                          <a:cs typeface="Phetsarath OT" panose="02000500000000020004" pitchFamily="2" charset="0"/>
                        </a:rPr>
                        <a:t>ລວມ</a:t>
                      </a:r>
                      <a:endParaRPr lang="en-US" sz="1050">
                        <a:effectLst/>
                        <a:latin typeface="Phetsarath OT" panose="02000500000000020004" pitchFamily="2" charset="0"/>
                        <a:cs typeface="Phetsarath OT" panose="02000500000000020004" pitchFamily="2" charset="0"/>
                      </a:endParaRPr>
                    </a:p>
                  </a:txBody>
                  <a:tcPr marL="59932" marR="5993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50">
                          <a:effectLst/>
                          <a:latin typeface="Phetsarath OT" panose="02000500000000020004" pitchFamily="2" charset="0"/>
                          <a:cs typeface="Phetsarath OT" panose="02000500000000020004" pitchFamily="2" charset="0"/>
                        </a:rPr>
                        <a:t>N.A.</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3182">
                <a:tc gridSpan="10">
                  <a:txBody>
                    <a:bodyPr/>
                    <a:lstStyle/>
                    <a:p>
                      <a:pPr algn="ctr">
                        <a:spcAft>
                          <a:spcPts val="0"/>
                        </a:spcAft>
                      </a:pPr>
                      <a:r>
                        <a:rPr lang="en-US" sz="1050" b="1">
                          <a:effectLst/>
                          <a:latin typeface="Phetsarath OT" panose="02000500000000020004" pitchFamily="2" charset="0"/>
                          <a:cs typeface="Phetsarath OT" panose="02000500000000020004" pitchFamily="2" charset="0"/>
                        </a:rPr>
                        <a:t>ຄາດຄະເນການສູນເສຍ</a:t>
                      </a:r>
                      <a:endParaRPr lang="en-US" sz="1050">
                        <a:effectLst/>
                        <a:latin typeface="Phetsarath OT" panose="02000500000000020004" pitchFamily="2" charset="0"/>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6364">
                <a:tc gridSpan="2">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ປະເພດການສູນເສຍ</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457200" algn="ctr">
                        <a:spcAft>
                          <a:spcPts val="0"/>
                        </a:spcAft>
                      </a:pPr>
                      <a:r>
                        <a:rPr lang="en-US" sz="1050" dirty="0" err="1">
                          <a:effectLst/>
                          <a:latin typeface="Phetsarath OT" panose="02000500000000020004" pitchFamily="2" charset="0"/>
                          <a:ea typeface="Times New Roman"/>
                          <a:cs typeface="Phetsarath OT" panose="02000500000000020004" pitchFamily="2" charset="0"/>
                        </a:rPr>
                        <a:t>ປີເກີດໄພພິບັດ</a:t>
                      </a:r>
                      <a:endParaRPr lang="en-US" sz="1100" dirty="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457200" algn="ctr">
                        <a:spcAft>
                          <a:spcPts val="0"/>
                        </a:spcAft>
                      </a:pPr>
                      <a:endParaRPr lang="en-US" sz="1000" dirty="0">
                        <a:effectLst/>
                        <a:latin typeface="Times New Roman"/>
                        <a:ea typeface="Times New Roman"/>
                        <a:cs typeface="Angsana New"/>
                      </a:endParaRPr>
                    </a:p>
                  </a:txBody>
                  <a:tcPr/>
                </a:tc>
                <a:tc hMerge="1">
                  <a:txBody>
                    <a:bodyPr/>
                    <a:lstStyle/>
                    <a:p>
                      <a:endParaRPr lang="en-US"/>
                    </a:p>
                  </a:txBody>
                  <a:tcPr/>
                </a:tc>
                <a:tc gridSpan="2">
                  <a:txBody>
                    <a:bodyPr/>
                    <a:lstStyle/>
                    <a:p>
                      <a:pPr marL="457200" algn="ctr">
                        <a:spcAft>
                          <a:spcPts val="0"/>
                        </a:spcAft>
                        <a:tabLst>
                          <a:tab pos="514350" algn="l"/>
                        </a:tabLst>
                      </a:pPr>
                      <a:r>
                        <a:rPr lang="en-US" sz="1050">
                          <a:effectLst/>
                          <a:latin typeface="Phetsarath OT" panose="02000500000000020004" pitchFamily="2" charset="0"/>
                          <a:ea typeface="Times New Roman"/>
                          <a:cs typeface="Phetsarath OT" panose="02000500000000020004" pitchFamily="2" charset="0"/>
                        </a:rPr>
                        <a:t>1ປີຫຼັງໄພພິບັດ</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2ປີຫຼັງໄພພິບັດ</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ລວມ </a:t>
                      </a:r>
                      <a:endParaRPr lang="en-US" sz="1100">
                        <a:effectLst/>
                        <a:latin typeface="Phetsarath OT" panose="02000500000000020004" pitchFamily="2" charset="0"/>
                        <a:ea typeface="Times New Roman"/>
                        <a:cs typeface="Phetsarath OT" panose="02000500000000020004" pitchFamily="2" charset="0"/>
                      </a:endParaRPr>
                    </a:p>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(ກີບ)</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3182">
                <a:tc gridSpan="2">
                  <a:txBody>
                    <a:bodyPr/>
                    <a:lstStyle/>
                    <a:p>
                      <a:r>
                        <a:rPr lang="en-US" sz="1050">
                          <a:effectLst/>
                          <a:latin typeface="Phetsarath OT" panose="02000500000000020004" pitchFamily="2" charset="0"/>
                          <a:cs typeface="Phetsarath OT" panose="02000500000000020004" pitchFamily="2" charset="0"/>
                        </a:rPr>
                        <a:t>ກ. ລາຍໄດ້ທີ່ຄາດຄະເນ</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algn="ctr">
                        <a:spcAft>
                          <a:spcPts val="0"/>
                        </a:spcAft>
                      </a:pPr>
                      <a:endParaRPr lang="en-US" sz="1000">
                        <a:effectLst/>
                        <a:latin typeface="Times New Roman"/>
                        <a:ea typeface="Times New Roman"/>
                        <a:cs typeface="Angsana New"/>
                      </a:endParaRPr>
                    </a:p>
                  </a:txBody>
                  <a:tcPr/>
                </a:tc>
                <a:tc hMerge="1">
                  <a:txBody>
                    <a:bodyPr/>
                    <a:lstStyle/>
                    <a:p>
                      <a:endParaRPr lang="en-US"/>
                    </a:p>
                  </a:txBody>
                  <a:tcPr/>
                </a:tc>
                <a:tc gridSpan="2">
                  <a:txBody>
                    <a:bodyPr/>
                    <a:lstStyle/>
                    <a:p>
                      <a:pPr marL="457200" algn="ctr">
                        <a:spcAft>
                          <a:spcPts val="0"/>
                        </a:spcAft>
                        <a:tabLst>
                          <a:tab pos="514350" algn="l"/>
                        </a:tabLs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gridSpan="2">
                  <a:txBody>
                    <a:bodyPr/>
                    <a:lstStyle/>
                    <a:p>
                      <a:r>
                        <a:rPr lang="en-US" sz="1050">
                          <a:effectLst/>
                          <a:latin typeface="Phetsarath OT" panose="02000500000000020004" pitchFamily="2" charset="0"/>
                          <a:cs typeface="Phetsarath OT" panose="02000500000000020004" pitchFamily="2" charset="0"/>
                        </a:rPr>
                        <a:t>ຂ. ການອະນາໄມສິ່ງເສດເຫຼືອ</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228600" algn="ctr">
                        <a:spcAft>
                          <a:spcPts val="0"/>
                        </a:spcAft>
                      </a:pPr>
                      <a:endParaRPr lang="en-US" sz="1000">
                        <a:effectLst/>
                        <a:latin typeface="Times New Roman"/>
                        <a:ea typeface="Times New Roman"/>
                        <a:cs typeface="Angsana New"/>
                      </a:endParaRPr>
                    </a:p>
                  </a:txBody>
                  <a:tcPr/>
                </a:tc>
                <a:tc hMerge="1">
                  <a:txBody>
                    <a:bodyPr/>
                    <a:lstStyle/>
                    <a:p>
                      <a:endParaRPr lang="en-US"/>
                    </a:p>
                  </a:txBody>
                  <a:tcPr/>
                </a:tc>
                <a:tc gridSpan="2">
                  <a:txBody>
                    <a:bodyPr/>
                    <a:lstStyle/>
                    <a:p>
                      <a:pPr marL="2286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gridSpan="2">
                  <a:txBody>
                    <a:bodyPr/>
                    <a:lstStyle/>
                    <a:p>
                      <a:r>
                        <a:rPr lang="en-US" sz="1050">
                          <a:effectLst/>
                          <a:latin typeface="Phetsarath OT" panose="02000500000000020004" pitchFamily="2" charset="0"/>
                          <a:cs typeface="Phetsarath OT" panose="02000500000000020004" pitchFamily="2" charset="0"/>
                        </a:rPr>
                        <a:t>ຄ.ຄ່າໃຊ້ຈ່າຍໃນການດຳເນີນງານເພີ່ມສູງຂື້ນ</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228600">
                        <a:spcAft>
                          <a:spcPts val="0"/>
                        </a:spcAft>
                      </a:pPr>
                      <a:endParaRPr lang="en-US" sz="1000">
                        <a:effectLst/>
                        <a:latin typeface="Times New Roman"/>
                        <a:ea typeface="Times New Roman"/>
                        <a:cs typeface="Angsana New"/>
                      </a:endParaRPr>
                    </a:p>
                  </a:txBody>
                  <a:tcPr/>
                </a:tc>
                <a:tc hMerge="1">
                  <a:txBody>
                    <a:bodyPr/>
                    <a:lstStyle/>
                    <a:p>
                      <a:endParaRPr lang="en-US"/>
                    </a:p>
                  </a:txBody>
                  <a:tcPr/>
                </a:tc>
                <a:tc gridSpan="2">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gridSpan="2">
                  <a:txBody>
                    <a:bodyPr/>
                    <a:lstStyle/>
                    <a:p>
                      <a:r>
                        <a:rPr lang="en-US" sz="1050">
                          <a:effectLst/>
                          <a:latin typeface="Phetsarath OT" panose="02000500000000020004" pitchFamily="2" charset="0"/>
                          <a:cs typeface="Phetsarath OT" panose="02000500000000020004" pitchFamily="2" charset="0"/>
                        </a:rPr>
                        <a:t>ງ. ຄ່າໃຊ້ຈ່າຍອື່ນໆທີ່ບໍ່ຄາດຄິດ</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228600">
                        <a:spcAft>
                          <a:spcPts val="0"/>
                        </a:spcAft>
                      </a:pPr>
                      <a:endParaRPr lang="en-US" sz="1000">
                        <a:effectLst/>
                        <a:latin typeface="Times New Roman"/>
                        <a:ea typeface="Times New Roman"/>
                        <a:cs typeface="Angsana New"/>
                      </a:endParaRPr>
                    </a:p>
                  </a:txBody>
                  <a:tcPr/>
                </a:tc>
                <a:tc hMerge="1">
                  <a:txBody>
                    <a:bodyPr/>
                    <a:lstStyle/>
                    <a:p>
                      <a:endParaRPr lang="en-US"/>
                    </a:p>
                  </a:txBody>
                  <a:tcPr/>
                </a:tc>
                <a:tc gridSpan="2">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spcAft>
                          <a:spcPts val="0"/>
                        </a:spcAft>
                      </a:pPr>
                      <a:r>
                        <a:rPr lang="en-US" sz="1050">
                          <a:effectLst/>
                          <a:latin typeface="Phetsarath OT" panose="02000500000000020004" pitchFamily="2" charset="0"/>
                          <a:ea typeface="Times New Roman"/>
                          <a:cs typeface="Phetsarath OT" panose="02000500000000020004" pitchFamily="2" charset="0"/>
                        </a:rPr>
                        <a:t> </a:t>
                      </a:r>
                      <a:endParaRPr lang="en-US" sz="1100">
                        <a:effectLst/>
                        <a:latin typeface="Phetsarath OT" panose="02000500000000020004" pitchFamily="2" charset="0"/>
                        <a:ea typeface="Times New Roman"/>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182">
                <a:tc gridSpan="2">
                  <a:txBody>
                    <a:bodyPr/>
                    <a:lstStyle/>
                    <a:p>
                      <a:pPr>
                        <a:spcAft>
                          <a:spcPts val="0"/>
                        </a:spcAft>
                      </a:pPr>
                      <a:r>
                        <a:rPr lang="en-US" sz="1050" b="1">
                          <a:effectLst/>
                          <a:latin typeface="Phetsarath OT" panose="02000500000000020004" pitchFamily="2" charset="0"/>
                          <a:cs typeface="Phetsarath OT" panose="02000500000000020004" pitchFamily="2" charset="0"/>
                        </a:rPr>
                        <a:t>ລວມ</a:t>
                      </a:r>
                      <a:endParaRPr lang="en-US" sz="1050">
                        <a:effectLst/>
                        <a:latin typeface="Phetsarath OT" panose="02000500000000020004" pitchFamily="2" charset="0"/>
                        <a:cs typeface="Phetsarath OT" panose="02000500000000020004" pitchFamily="2" charset="0"/>
                      </a:endParaRP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900">
                        <a:effectLst/>
                        <a:latin typeface="Calibri"/>
                      </a:endParaRPr>
                    </a:p>
                  </a:txBody>
                  <a:tcPr/>
                </a:tc>
                <a:tc hMerge="1">
                  <a:txBody>
                    <a:bodyPr/>
                    <a:lstStyle/>
                    <a:p>
                      <a:endParaRPr lang="en-US"/>
                    </a:p>
                  </a:txBody>
                  <a:tcPr/>
                </a:tc>
                <a:tc gridSpan="2">
                  <a:txBody>
                    <a:bodyPr/>
                    <a:lstStyle/>
                    <a:p>
                      <a:pPr>
                        <a:spcAft>
                          <a:spcPts val="0"/>
                        </a:spcAft>
                      </a:pPr>
                      <a:r>
                        <a:rPr lang="en-US" sz="1050" dirty="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spcAft>
                          <a:spcPts val="0"/>
                        </a:spcAft>
                      </a:pPr>
                      <a:r>
                        <a:rPr lang="en-US" sz="105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050" dirty="0">
                          <a:effectLst/>
                          <a:latin typeface="Phetsarath OT" panose="02000500000000020004" pitchFamily="2" charset="0"/>
                          <a:cs typeface="Phetsarath OT" panose="02000500000000020004" pitchFamily="2" charset="0"/>
                        </a:rPr>
                        <a:t> </a:t>
                      </a:r>
                    </a:p>
                  </a:txBody>
                  <a:tcPr marL="59932" marR="599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0"/>
            <a:ext cx="8229600" cy="1143000"/>
          </a:xfrm>
        </p:spPr>
        <p:txBody>
          <a:bodyPr/>
          <a:lstStyle/>
          <a:p>
            <a:r>
              <a:rPr lang="en-PH" altLang="en-US" sz="3200" b="1" dirty="0" err="1" smtClean="0">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PH" altLang="en-US" sz="3200" b="1" dirty="0" smtClean="0">
                <a:solidFill>
                  <a:schemeClr val="accent3"/>
                </a:solidFill>
                <a:latin typeface="Phetsarath OT" panose="02000500000000000000" pitchFamily="2" charset="0"/>
                <a:cs typeface="Phetsarath OT" panose="02000500000000000000" pitchFamily="2" charset="0"/>
              </a:rPr>
              <a:t/>
            </a:r>
            <a:br>
              <a:rPr lang="en-PH" altLang="en-US" sz="3200" b="1" dirty="0" smtClean="0">
                <a:solidFill>
                  <a:schemeClr val="accent3"/>
                </a:solidFill>
                <a:latin typeface="Phetsarath OT" panose="02000500000000000000" pitchFamily="2" charset="0"/>
                <a:cs typeface="Phetsarath OT" panose="02000500000000000000" pitchFamily="2" charset="0"/>
              </a:rPr>
            </a:br>
            <a:r>
              <a:rPr lang="en-PH" altLang="en-US" sz="2000" dirty="0" smtClean="0">
                <a:solidFill>
                  <a:srgbClr val="FF0000"/>
                </a:solidFill>
                <a:latin typeface="Phetsarath OT" panose="02000500000000000000" pitchFamily="2" charset="0"/>
                <a:cs typeface="Phetsarath OT" panose="02000500000000000000" pitchFamily="2" charset="0"/>
              </a:rPr>
              <a:t>Damages </a:t>
            </a:r>
            <a:r>
              <a:rPr lang="en-PH" altLang="en-US" sz="2000" dirty="0">
                <a:solidFill>
                  <a:srgbClr val="FF0000"/>
                </a:solidFill>
                <a:latin typeface="Phetsarath OT" panose="02000500000000000000" pitchFamily="2" charset="0"/>
                <a:cs typeface="Phetsarath OT" panose="02000500000000000000" pitchFamily="2" charset="0"/>
              </a:rPr>
              <a:t>and Losses </a:t>
            </a:r>
            <a:endParaRPr lang="en-US" sz="3200" dirty="0">
              <a:solidFill>
                <a:srgbClr val="FF0000"/>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066800"/>
            <a:ext cx="8839200" cy="738664"/>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5. </a:t>
            </a:r>
            <a:r>
              <a:rPr lang="en-US" sz="1400" b="1" dirty="0" err="1">
                <a:latin typeface="Phetsarath OT" panose="02000500000000000000" pitchFamily="2" charset="0"/>
                <a:cs typeface="Phetsarath OT" panose="02000500000000000000" pitchFamily="2" charset="0"/>
              </a:rPr>
              <a:t>ການປະເມີນຄວາມເສຍຫາຍ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ການສູນເສຍຕໍ່ສິ່ງອຳນວຍດ້ານສາທາລະນະສຸກຂອງເອກະຊົນໃນຂັ້ນ</a:t>
            </a:r>
            <a:r>
              <a:rPr lang="en-US" sz="1400" b="1" dirty="0" err="1" smtClean="0">
                <a:latin typeface="Phetsarath OT" panose="02000500000000000000" pitchFamily="2" charset="0"/>
                <a:cs typeface="Phetsarath OT" panose="02000500000000000000" pitchFamily="2" charset="0"/>
              </a:rPr>
              <a:t>ເມືອງ</a:t>
            </a:r>
            <a:endParaRPr lang="en-US" sz="1400" b="1" dirty="0" smtClean="0">
              <a:latin typeface="Phetsarath OT" panose="02000500000000000000" pitchFamily="2" charset="0"/>
              <a:cs typeface="Phetsarath OT" panose="02000500000000000000" pitchFamily="2" charset="0"/>
            </a:endParaRPr>
          </a:p>
          <a:p>
            <a:r>
              <a:rPr lang="en-US" sz="1400" dirty="0">
                <a:solidFill>
                  <a:srgbClr val="FF0000"/>
                </a:solidFill>
                <a:latin typeface="Phetsarath OT" panose="02000500000000000000" pitchFamily="2" charset="0"/>
                <a:cs typeface="Phetsarath OT" panose="02000500000000000000" pitchFamily="2" charset="0"/>
              </a:rPr>
              <a:t>Table 5. Damage and loss assessment of a private health facility in a </a:t>
            </a:r>
            <a:r>
              <a:rPr lang="en-US" sz="1400" dirty="0" smtClean="0">
                <a:solidFill>
                  <a:srgbClr val="FF0000"/>
                </a:solidFill>
                <a:latin typeface="Phetsarath OT" panose="02000500000000000000" pitchFamily="2" charset="0"/>
                <a:cs typeface="Phetsarath OT" panose="02000500000000000000" pitchFamily="2" charset="0"/>
              </a:rPr>
              <a:t>district</a:t>
            </a:r>
            <a:endParaRPr lang="en-US" sz="1400" dirty="0">
              <a:solidFill>
                <a:srgbClr val="FF0000"/>
              </a:solidFill>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848491715"/>
              </p:ext>
            </p:extLst>
          </p:nvPr>
        </p:nvGraphicFramePr>
        <p:xfrm>
          <a:off x="152400" y="1813560"/>
          <a:ext cx="8610601" cy="4892040"/>
        </p:xfrm>
        <a:graphic>
          <a:graphicData uri="http://schemas.openxmlformats.org/drawingml/2006/table">
            <a:tbl>
              <a:tblPr firstRow="1" firstCol="1" bandRow="1" bandCol="1"/>
              <a:tblGrid>
                <a:gridCol w="1912586"/>
                <a:gridCol w="1018790"/>
                <a:gridCol w="125975"/>
                <a:gridCol w="1357818"/>
                <a:gridCol w="1357818"/>
                <a:gridCol w="1100979"/>
                <a:gridCol w="746034"/>
                <a:gridCol w="990601"/>
              </a:tblGrid>
              <a:tr h="88455">
                <a:tc gridSpan="8">
                  <a:txBody>
                    <a:bodyPr/>
                    <a:lstStyle/>
                    <a:p>
                      <a:pPr>
                        <a:spcAft>
                          <a:spcPts val="0"/>
                        </a:spcAft>
                      </a:pPr>
                      <a:r>
                        <a:rPr lang="en-US" sz="1000" dirty="0" err="1">
                          <a:effectLst/>
                          <a:latin typeface="Phetsarath OT" panose="02000500000000020004" pitchFamily="2" charset="0"/>
                          <a:cs typeface="Phetsarath OT" panose="02000500000000020004" pitchFamily="2" charset="0"/>
                        </a:rPr>
                        <a:t>ຊື່ເມືອງ</a:t>
                      </a:r>
                      <a:r>
                        <a:rPr lang="en-US" sz="1000" dirty="0">
                          <a:effectLst/>
                          <a:latin typeface="Phetsarath OT" panose="02000500000000020004" pitchFamily="2" charset="0"/>
                          <a:cs typeface="Phetsarath OT" panose="02000500000000020004" pitchFamily="2" charset="0"/>
                        </a:rPr>
                        <a:t>:</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455">
                <a:tc gridSpan="8">
                  <a:txBody>
                    <a:bodyPr/>
                    <a:lstStyle/>
                    <a:p>
                      <a:pPr>
                        <a:spcAft>
                          <a:spcPts val="0"/>
                        </a:spcAft>
                      </a:pPr>
                      <a:r>
                        <a:rPr lang="en-US" sz="1000">
                          <a:effectLst/>
                          <a:latin typeface="Phetsarath OT" panose="02000500000000020004" pitchFamily="2" charset="0"/>
                          <a:cs typeface="Phetsarath OT" panose="02000500000000020004" pitchFamily="2" charset="0"/>
                        </a:rPr>
                        <a:t>ຊື່ສິ່ງອຳນວຍຄວາມສະດວກດ້ານສາທາລະນະສຸກ:</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7426">
                <a:tc gridSpan="8">
                  <a:txBody>
                    <a:bodyPr/>
                    <a:lstStyle/>
                    <a:p>
                      <a:pPr>
                        <a:spcAft>
                          <a:spcPts val="0"/>
                        </a:spcAft>
                      </a:pPr>
                      <a:r>
                        <a:rPr lang="en-US" sz="1000">
                          <a:effectLst/>
                          <a:latin typeface="Phetsarath OT" panose="02000500000000020004" pitchFamily="2" charset="0"/>
                          <a:cs typeface="Phetsarath OT" panose="02000500000000020004" pitchFamily="2" charset="0"/>
                        </a:rPr>
                        <a:t>ປະເພດສິ່ງອຳນວຍຄວາມສະດວກດ້ານສາທາລະນະສຸກ:  ( ) ຄຼີນິກ ( ) ໂຮງໝໍ ( )  ຫ້ອງວິໄຈ                                                                ( ) ສະຖານທີ່ອຳນວຍຄວາມສະດວກດ້ານສາທາລະນະສຸກອື່ນໆ ( ) ລະບຸລະອຽດ:</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3713">
                <a:tc gridSpan="8">
                  <a:txBody>
                    <a:bodyPr/>
                    <a:lstStyle/>
                    <a:p>
                      <a:pPr algn="ctr">
                        <a:spcAft>
                          <a:spcPts val="0"/>
                        </a:spcAft>
                      </a:pPr>
                      <a:r>
                        <a:rPr lang="en-US" sz="1000" b="1">
                          <a:effectLst/>
                          <a:latin typeface="Phetsarath OT" panose="02000500000000020004" pitchFamily="2" charset="0"/>
                          <a:cs typeface="Phetsarath OT" panose="02000500000000020004" pitchFamily="2" charset="0"/>
                        </a:rPr>
                        <a:t>ຄາດຄະເນຄວາມເສຍຫາຍ</a:t>
                      </a:r>
                      <a:endParaRPr lang="en-US" sz="1000">
                        <a:effectLst/>
                        <a:latin typeface="Phetsarath OT" panose="02000500000000020004" pitchFamily="2" charset="0"/>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7200">
                <a:tc rowSpan="3">
                  <a:txBody>
                    <a:bodyPr/>
                    <a:lstStyle/>
                    <a:p>
                      <a:pPr algn="ctr">
                        <a:spcAft>
                          <a:spcPts val="0"/>
                        </a:spcAft>
                      </a:pPr>
                      <a:r>
                        <a:rPr lang="en-US" sz="1000">
                          <a:effectLst/>
                          <a:latin typeface="Phetsarath OT" panose="02000500000000020004" pitchFamily="2" charset="0"/>
                          <a:cs typeface="Phetsarath OT" panose="02000500000000020004" pitchFamily="2" charset="0"/>
                        </a:rPr>
                        <a:t>ຊັບສິນທີ່ຖືກເສຍຫາຍ</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000">
                          <a:effectLst/>
                          <a:latin typeface="Phetsarath OT" panose="02000500000000020004" pitchFamily="2" charset="0"/>
                          <a:cs typeface="Phetsarath OT" panose="02000500000000020004" pitchFamily="2" charset="0"/>
                        </a:rPr>
                        <a:t>ຖືກເສຍຫາຍທັງໝົດ</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000" dirty="0" err="1">
                          <a:effectLst/>
                          <a:latin typeface="Phetsarath OT" panose="02000500000000020004" pitchFamily="2" charset="0"/>
                          <a:cs typeface="Phetsarath OT" panose="02000500000000020004" pitchFamily="2" charset="0"/>
                        </a:rPr>
                        <a:t>ຖືກເສຍຫາຍບາງສ່ວນ</a:t>
                      </a:r>
                      <a:endParaRPr lang="en-US" sz="1000" dirty="0">
                        <a:effectLst/>
                        <a:latin typeface="Phetsarath OT" panose="02000500000000020004" pitchFamily="2" charset="0"/>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ລວມ</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dirty="0" err="1">
                          <a:effectLst/>
                          <a:latin typeface="Phetsarath OT" panose="02000500000000020004" pitchFamily="2" charset="0"/>
                          <a:cs typeface="Phetsarath OT" panose="02000500000000020004" pitchFamily="2" charset="0"/>
                        </a:rPr>
                        <a:t>ເວລາໃນການສ້ອມແປງ</a:t>
                      </a:r>
                      <a:endParaRPr lang="en-US" sz="1000" dirty="0">
                        <a:effectLst/>
                        <a:latin typeface="Phetsarath OT" panose="02000500000000020004" pitchFamily="2" charset="0"/>
                        <a:cs typeface="Phetsarath OT" panose="02000500000000020004" pitchFamily="2" charset="0"/>
                      </a:endParaRPr>
                    </a:p>
                    <a:p>
                      <a:pPr algn="ctr">
                        <a:spcAft>
                          <a:spcPts val="0"/>
                        </a:spcAft>
                      </a:pPr>
                      <a:r>
                        <a:rPr lang="en-US" sz="1000" dirty="0" err="1">
                          <a:effectLst/>
                          <a:latin typeface="Phetsarath OT" panose="02000500000000020004" pitchFamily="2" charset="0"/>
                          <a:cs typeface="Phetsarath OT" panose="02000500000000020004" pitchFamily="2" charset="0"/>
                        </a:rPr>
                        <a:t>ໂດຍສະເລ່ຍ</a:t>
                      </a:r>
                      <a:endParaRPr lang="en-US" sz="1000" dirty="0">
                        <a:effectLst/>
                        <a:latin typeface="Phetsarath OT" panose="02000500000000020004" pitchFamily="2" charset="0"/>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7426">
                <a:tc vMerge="1">
                  <a:txBody>
                    <a:bodyPr/>
                    <a:lstStyle/>
                    <a:p>
                      <a:endParaRPr lang="en-US"/>
                    </a:p>
                  </a:txBody>
                  <a:tcPr/>
                </a:tc>
                <a:tc gridSpan="2">
                  <a:txBody>
                    <a:bodyPr/>
                    <a:lstStyle/>
                    <a:p>
                      <a:pPr>
                        <a:spcAft>
                          <a:spcPts val="0"/>
                        </a:spcAft>
                      </a:pPr>
                      <a:r>
                        <a:rPr lang="en-US" sz="1000">
                          <a:effectLst/>
                          <a:latin typeface="Phetsarath OT" panose="02000500000000020004" pitchFamily="2" charset="0"/>
                          <a:cs typeface="Phetsarath OT" panose="02000500000000020004" pitchFamily="2" charset="0"/>
                        </a:rPr>
                        <a:t>ຈຳນວນ</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ລວມ</a:t>
                      </a:r>
                    </a:p>
                    <a:p>
                      <a:pPr algn="ctr">
                        <a:spcAft>
                          <a:spcPts val="0"/>
                        </a:spcAft>
                      </a:pPr>
                      <a:r>
                        <a:rPr lang="en-US" sz="1000">
                          <a:effectLst/>
                          <a:latin typeface="Phetsarath OT" panose="02000500000000020004" pitchFamily="2" charset="0"/>
                          <a:cs typeface="Phetsarath OT" panose="02000500000000020004" pitchFamily="2" charset="0"/>
                        </a:rPr>
                        <a:t>(ກີບ)</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ຈຳນວນ</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ລວມ</a:t>
                      </a:r>
                    </a:p>
                    <a:p>
                      <a:pPr algn="ctr">
                        <a:spcAft>
                          <a:spcPts val="0"/>
                        </a:spcAft>
                      </a:pPr>
                      <a:r>
                        <a:rPr lang="en-US" sz="1000">
                          <a:effectLst/>
                          <a:latin typeface="Phetsarath OT" panose="02000500000000020004" pitchFamily="2" charset="0"/>
                          <a:cs typeface="Phetsarath OT" panose="02000500000000020004" pitchFamily="2" charset="0"/>
                        </a:rPr>
                        <a:t>(ກີບ)</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(ກີບ)</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ມື້</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3713">
                <a:tc vMerge="1">
                  <a:txBody>
                    <a:bodyPr/>
                    <a:lstStyle/>
                    <a:p>
                      <a:endParaRPr lang="en-US"/>
                    </a:p>
                  </a:txBody>
                  <a:tcPr/>
                </a:tc>
                <a:tc gridSpan="2">
                  <a:txBody>
                    <a:bodyPr/>
                    <a:lstStyle/>
                    <a:p>
                      <a:pPr algn="ctr">
                        <a:spcAft>
                          <a:spcPts val="0"/>
                        </a:spcAft>
                      </a:pPr>
                      <a:r>
                        <a:rPr lang="en-US" sz="1000">
                          <a:effectLst/>
                          <a:latin typeface="Phetsarath OT" panose="02000500000000020004" pitchFamily="2" charset="0"/>
                          <a:cs typeface="Phetsarath OT" panose="02000500000000020004" pitchFamily="2" charset="0"/>
                        </a:rPr>
                        <a:t>ກ</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ຂ</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ຄ</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ງ</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ຈ</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ສ</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3713">
                <a:tc>
                  <a:txBody>
                    <a:bodyPr/>
                    <a:lstStyle/>
                    <a:p>
                      <a:pPr marL="342900" lvl="0" indent="-342900">
                        <a:spcAft>
                          <a:spcPts val="0"/>
                        </a:spcAft>
                        <a:buFont typeface="+mj-lt"/>
                        <a:buAutoNum type="arabicPeriod"/>
                        <a:tabLst>
                          <a:tab pos="90170" algn="l"/>
                        </a:tabLst>
                      </a:pPr>
                      <a:r>
                        <a:rPr lang="en-US" sz="1000">
                          <a:effectLst/>
                          <a:latin typeface="Phetsarath OT" panose="02000500000000020004" pitchFamily="2" charset="0"/>
                          <a:ea typeface="Times New Roman"/>
                          <a:cs typeface="Phetsarath OT" panose="02000500000000020004" pitchFamily="2" charset="0"/>
                        </a:rPr>
                        <a:t>ໂຄງສ້າງ</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marL="342900" lvl="0" indent="-342900">
                        <a:spcAft>
                          <a:spcPts val="0"/>
                        </a:spcAft>
                        <a:buFont typeface="+mj-lt"/>
                        <a:buAutoNum type="arabicPeriod"/>
                        <a:tabLst>
                          <a:tab pos="90170" algn="l"/>
                        </a:tabLst>
                      </a:pPr>
                      <a:r>
                        <a:rPr lang="en-US" sz="1000">
                          <a:effectLst/>
                          <a:latin typeface="Phetsarath OT" panose="02000500000000020004" pitchFamily="2" charset="0"/>
                          <a:ea typeface="Times New Roman"/>
                          <a:cs typeface="Phetsarath OT" panose="02000500000000020004" pitchFamily="2" charset="0"/>
                        </a:rPr>
                        <a:t>ອຸປະກອນ</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marL="90170">
                        <a:spcAft>
                          <a:spcPts val="0"/>
                        </a:spcAft>
                        <a:tabLst>
                          <a:tab pos="90170" algn="l"/>
                        </a:tabLst>
                      </a:pPr>
                      <a:r>
                        <a:rPr lang="en-US" sz="1000" dirty="0">
                          <a:solidFill>
                            <a:srgbClr val="000000"/>
                          </a:solidFill>
                          <a:effectLst/>
                          <a:latin typeface="Phetsarath OT" panose="02000500000000020004" pitchFamily="2" charset="0"/>
                          <a:ea typeface="Times New Roman"/>
                          <a:cs typeface="Phetsarath OT" panose="02000500000000020004" pitchFamily="2" charset="0"/>
                        </a:rPr>
                        <a:t>ກ. </a:t>
                      </a:r>
                      <a:r>
                        <a:rPr lang="en-US" sz="1000" dirty="0" err="1">
                          <a:solidFill>
                            <a:srgbClr val="000000"/>
                          </a:solidFill>
                          <a:effectLst/>
                          <a:latin typeface="Phetsarath OT" panose="02000500000000020004" pitchFamily="2" charset="0"/>
                          <a:ea typeface="Times New Roman"/>
                          <a:cs typeface="Phetsarath OT" panose="02000500000000020004" pitchFamily="2" charset="0"/>
                        </a:rPr>
                        <a:t>ເຄື່ອງສະເກນ</a:t>
                      </a:r>
                      <a:r>
                        <a:rPr lang="en-US" sz="1000" dirty="0">
                          <a:solidFill>
                            <a:srgbClr val="000000"/>
                          </a:solidFill>
                          <a:effectLst/>
                          <a:latin typeface="Phetsarath OT" panose="02000500000000020004" pitchFamily="2" charset="0"/>
                          <a:ea typeface="Times New Roman"/>
                          <a:cs typeface="Phetsarath OT" panose="02000500000000020004" pitchFamily="2" charset="0"/>
                        </a:rPr>
                        <a:t> CT </a:t>
                      </a:r>
                      <a:endParaRPr lang="en-US" sz="1050" dirty="0">
                        <a:solidFill>
                          <a:srgbClr val="000000"/>
                        </a:solidFill>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marL="90170">
                        <a:spcAft>
                          <a:spcPts val="0"/>
                        </a:spcAft>
                        <a:tabLst>
                          <a:tab pos="90170" algn="l"/>
                        </a:tabLst>
                      </a:pPr>
                      <a:r>
                        <a:rPr lang="en-US" sz="1000">
                          <a:solidFill>
                            <a:srgbClr val="000000"/>
                          </a:solidFill>
                          <a:effectLst/>
                          <a:latin typeface="Phetsarath OT" panose="02000500000000020004" pitchFamily="2" charset="0"/>
                          <a:ea typeface="Times New Roman"/>
                          <a:cs typeface="Phetsarath OT" panose="02000500000000020004" pitchFamily="2" charset="0"/>
                        </a:rPr>
                        <a:t>ຂ.ເຄື່ອງ X-ray</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marL="90170">
                        <a:spcAft>
                          <a:spcPts val="0"/>
                        </a:spcAft>
                        <a:tabLst>
                          <a:tab pos="90170" algn="l"/>
                        </a:tabLst>
                      </a:pPr>
                      <a:r>
                        <a:rPr lang="en-US" sz="1000">
                          <a:solidFill>
                            <a:srgbClr val="000000"/>
                          </a:solidFill>
                          <a:effectLst/>
                          <a:latin typeface="Phetsarath OT" panose="02000500000000020004" pitchFamily="2" charset="0"/>
                          <a:ea typeface="Times New Roman"/>
                          <a:cs typeface="Phetsarath OT" panose="02000500000000020004" pitchFamily="2" charset="0"/>
                        </a:rPr>
                        <a:t>ຄ. ເຄື່ອງ MRI</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426">
                <a:tc>
                  <a:txBody>
                    <a:bodyPr/>
                    <a:lstStyle/>
                    <a:p>
                      <a:pPr marL="90170">
                        <a:tabLst>
                          <a:tab pos="90170" algn="l"/>
                        </a:tabLst>
                      </a:pPr>
                      <a:r>
                        <a:rPr lang="en-US" sz="1000">
                          <a:effectLst/>
                          <a:latin typeface="Phetsarath OT" panose="02000500000000020004" pitchFamily="2" charset="0"/>
                          <a:cs typeface="Phetsarath OT" panose="02000500000000020004" pitchFamily="2" charset="0"/>
                        </a:rPr>
                        <a:t>ງ. ອຸປະກອນການແພດ    </a:t>
                      </a:r>
                    </a:p>
                    <a:p>
                      <a:pPr marL="90170">
                        <a:tabLst>
                          <a:tab pos="90170" algn="l"/>
                        </a:tabLst>
                      </a:pPr>
                      <a:r>
                        <a:rPr lang="en-US" sz="1000">
                          <a:effectLst/>
                          <a:latin typeface="Phetsarath OT" panose="02000500000000020004" pitchFamily="2" charset="0"/>
                          <a:cs typeface="Phetsarath OT" panose="02000500000000020004" pitchFamily="2" charset="0"/>
                        </a:rPr>
                        <a:t>    ຕ່າງ(ລະບຸລະອຽດ)</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marL="90170">
                        <a:spcAft>
                          <a:spcPts val="0"/>
                        </a:spcAft>
                        <a:tabLst>
                          <a:tab pos="90170" algn="l"/>
                        </a:tabLst>
                      </a:pPr>
                      <a:r>
                        <a:rPr lang="en-US" sz="1000">
                          <a:solidFill>
                            <a:srgbClr val="000000"/>
                          </a:solidFill>
                          <a:effectLst/>
                          <a:latin typeface="Phetsarath OT" panose="02000500000000020004" pitchFamily="2" charset="0"/>
                          <a:ea typeface="Times New Roman"/>
                          <a:cs typeface="Phetsarath OT" panose="02000500000000020004" pitchFamily="2" charset="0"/>
                        </a:rPr>
                        <a:t>ຈ. ຢາປົວພະຍາດ</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426">
                <a:tc>
                  <a:txBody>
                    <a:bodyPr/>
                    <a:lstStyle/>
                    <a:p>
                      <a:pPr marL="90170">
                        <a:tabLst>
                          <a:tab pos="90170" algn="l"/>
                        </a:tabLst>
                      </a:pPr>
                      <a:r>
                        <a:rPr lang="en-US" sz="1000">
                          <a:effectLst/>
                          <a:latin typeface="Phetsarath OT" panose="02000500000000020004" pitchFamily="2" charset="0"/>
                          <a:cs typeface="Phetsarath OT" panose="02000500000000020004" pitchFamily="2" charset="0"/>
                        </a:rPr>
                        <a:t>ສ. ເຄື່ອງມືຕອບສະໜອງ</a:t>
                      </a:r>
                    </a:p>
                    <a:p>
                      <a:pPr marL="90170">
                        <a:tabLst>
                          <a:tab pos="90170" algn="l"/>
                        </a:tabLst>
                      </a:pPr>
                      <a:r>
                        <a:rPr lang="en-US" sz="1000">
                          <a:effectLst/>
                          <a:latin typeface="Phetsarath OT" panose="02000500000000020004" pitchFamily="2" charset="0"/>
                          <a:cs typeface="Phetsarath OT" panose="02000500000000020004" pitchFamily="2" charset="0"/>
                        </a:rPr>
                        <a:t>   ການປິ່ນປົວຕ່າງໆ</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a:spcAft>
                          <a:spcPts val="0"/>
                        </a:spcAft>
                        <a:tabLst>
                          <a:tab pos="90170" algn="l"/>
                        </a:tabLst>
                      </a:pPr>
                      <a:r>
                        <a:rPr lang="en-US" sz="1000">
                          <a:solidFill>
                            <a:srgbClr val="000000"/>
                          </a:solidFill>
                          <a:effectLst/>
                          <a:latin typeface="Phetsarath OT" panose="02000500000000020004" pitchFamily="2" charset="0"/>
                          <a:ea typeface="Times New Roman"/>
                          <a:cs typeface="Phetsarath OT" panose="02000500000000020004" pitchFamily="2" charset="0"/>
                        </a:rPr>
                        <a:t>   ຊ. ອື່ນໆ</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a:txBody>
                    <a:bodyPr/>
                    <a:lstStyle/>
                    <a:p>
                      <a:pPr marL="342900" lvl="0" indent="-342900">
                        <a:spcAft>
                          <a:spcPts val="0"/>
                        </a:spcAft>
                        <a:buFont typeface="+mj-lt"/>
                        <a:buAutoNum type="arabicPeriod"/>
                        <a:tabLst>
                          <a:tab pos="90170" algn="l"/>
                        </a:tabLst>
                      </a:pPr>
                      <a:r>
                        <a:rPr lang="en-US" sz="1000">
                          <a:solidFill>
                            <a:srgbClr val="000000"/>
                          </a:solidFill>
                          <a:effectLst/>
                          <a:latin typeface="Phetsarath OT" panose="02000500000000020004" pitchFamily="2" charset="0"/>
                          <a:ea typeface="Times New Roman"/>
                          <a:cs typeface="Phetsarath OT" panose="02000500000000020004" pitchFamily="2" charset="0"/>
                        </a:rPr>
                        <a:t>ອື່ນໆ</a:t>
                      </a:r>
                      <a:endParaRPr lang="en-US" sz="1050">
                        <a:solidFill>
                          <a:srgbClr val="000000"/>
                        </a:solidFill>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gridSpan="6">
                  <a:txBody>
                    <a:bodyPr/>
                    <a:lstStyle/>
                    <a:p>
                      <a:pPr algn="just">
                        <a:spcAft>
                          <a:spcPts val="0"/>
                        </a:spcAft>
                      </a:pPr>
                      <a:r>
                        <a:rPr lang="en-US" sz="1000" b="1" dirty="0" err="1">
                          <a:effectLst/>
                          <a:latin typeface="Phetsarath OT" panose="02000500000000020004" pitchFamily="2" charset="0"/>
                          <a:cs typeface="Phetsarath OT" panose="02000500000000020004" pitchFamily="2" charset="0"/>
                        </a:rPr>
                        <a:t>ລວມ</a:t>
                      </a:r>
                      <a:endParaRPr lang="en-US" sz="1000" dirty="0">
                        <a:effectLst/>
                        <a:latin typeface="Phetsarath OT" panose="02000500000000020004" pitchFamily="2" charset="0"/>
                        <a:cs typeface="Phetsarath OT" panose="02000500000000020004" pitchFamily="2" charset="0"/>
                      </a:endParaRPr>
                    </a:p>
                  </a:txBody>
                  <a:tcPr marL="33171" marR="331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a:effectLst/>
                          <a:latin typeface="Phetsarath OT" panose="02000500000000020004" pitchFamily="2" charset="0"/>
                          <a:cs typeface="Phetsarath OT" panose="02000500000000020004" pitchFamily="2" charset="0"/>
                        </a:rPr>
                        <a:t>N.A.</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3713">
                <a:tc gridSpan="8">
                  <a:txBody>
                    <a:bodyPr/>
                    <a:lstStyle/>
                    <a:p>
                      <a:pPr algn="ctr">
                        <a:spcAft>
                          <a:spcPts val="0"/>
                        </a:spcAft>
                      </a:pPr>
                      <a:r>
                        <a:rPr lang="en-US" sz="1000" b="1">
                          <a:effectLst/>
                          <a:latin typeface="Phetsarath OT" panose="02000500000000020004" pitchFamily="2" charset="0"/>
                          <a:cs typeface="Phetsarath OT" panose="02000500000000020004" pitchFamily="2" charset="0"/>
                        </a:rPr>
                        <a:t>ຄາດຄະເນການສູນເສຍ</a:t>
                      </a:r>
                      <a:endParaRPr lang="en-US" sz="1000">
                        <a:effectLst/>
                        <a:latin typeface="Phetsarath OT" panose="02000500000000020004" pitchFamily="2" charset="0"/>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0040">
                <a:tc gridSpan="2">
                  <a:txBody>
                    <a:bodyPr/>
                    <a:lstStyle/>
                    <a:p>
                      <a:pPr marL="228600" algn="ctr">
                        <a:spcAft>
                          <a:spcPts val="0"/>
                        </a:spcAft>
                      </a:pPr>
                      <a:r>
                        <a:rPr lang="en-US" sz="1000" dirty="0" err="1">
                          <a:effectLst/>
                          <a:latin typeface="Phetsarath OT" panose="02000500000000020004" pitchFamily="2" charset="0"/>
                          <a:ea typeface="Times New Roman"/>
                          <a:cs typeface="Phetsarath OT" panose="02000500000000020004" pitchFamily="2" charset="0"/>
                        </a:rPr>
                        <a:t>ປະເພດການສູນເສຍ</a:t>
                      </a:r>
                      <a:endParaRPr lang="en-US" sz="1050" dirty="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457200" algn="ctr">
                        <a:spcAft>
                          <a:spcPts val="0"/>
                        </a:spcAft>
                      </a:pPr>
                      <a:r>
                        <a:rPr lang="en-US" sz="1000">
                          <a:effectLst/>
                          <a:latin typeface="Phetsarath OT" panose="02000500000000020004" pitchFamily="2" charset="0"/>
                          <a:ea typeface="Times New Roman"/>
                          <a:cs typeface="Phetsarath OT" panose="02000500000000020004" pitchFamily="2" charset="0"/>
                        </a:rPr>
                        <a:t>ປີເກີດໄພພິບັດ</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457200">
                        <a:spcAft>
                          <a:spcPts val="0"/>
                        </a:spcAft>
                        <a:tabLst>
                          <a:tab pos="514350" algn="l"/>
                        </a:tabLst>
                      </a:pPr>
                      <a:r>
                        <a:rPr lang="en-US" sz="1000">
                          <a:effectLst/>
                          <a:latin typeface="Phetsarath OT" panose="02000500000000020004" pitchFamily="2" charset="0"/>
                          <a:ea typeface="Times New Roman"/>
                          <a:cs typeface="Phetsarath OT" panose="02000500000000020004" pitchFamily="2" charset="0"/>
                        </a:rPr>
                        <a:t> 1ປີຫຼັງໄພພິບັດ</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457200">
                        <a:spcAft>
                          <a:spcPts val="0"/>
                        </a:spcAft>
                      </a:pPr>
                      <a:r>
                        <a:rPr lang="en-US" sz="1000" dirty="0">
                          <a:effectLst/>
                          <a:latin typeface="Phetsarath OT" panose="02000500000000020004" pitchFamily="2" charset="0"/>
                          <a:ea typeface="Times New Roman"/>
                          <a:cs typeface="Phetsarath OT" panose="02000500000000020004" pitchFamily="2" charset="0"/>
                        </a:rPr>
                        <a:t> </a:t>
                      </a:r>
                      <a:r>
                        <a:rPr lang="en-US" sz="1000" dirty="0" err="1">
                          <a:effectLst/>
                          <a:latin typeface="Phetsarath OT" panose="02000500000000020004" pitchFamily="2" charset="0"/>
                          <a:ea typeface="Times New Roman"/>
                          <a:cs typeface="Phetsarath OT" panose="02000500000000020004" pitchFamily="2" charset="0"/>
                        </a:rPr>
                        <a:t>2ປີຫຼັງໄພພິບັດ</a:t>
                      </a:r>
                      <a:endParaRPr lang="en-US" sz="1050" dirty="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457200" algn="ctr">
                        <a:spcAft>
                          <a:spcPts val="0"/>
                        </a:spcAft>
                      </a:pPr>
                      <a:r>
                        <a:rPr lang="en-US" sz="1000" dirty="0" err="1">
                          <a:effectLst/>
                          <a:latin typeface="Phetsarath OT" panose="02000500000000020004" pitchFamily="2" charset="0"/>
                          <a:ea typeface="Times New Roman"/>
                          <a:cs typeface="Phetsarath OT" panose="02000500000000020004" pitchFamily="2" charset="0"/>
                        </a:rPr>
                        <a:t>ລວມ</a:t>
                      </a:r>
                      <a:r>
                        <a:rPr lang="en-US" sz="1000" dirty="0">
                          <a:effectLst/>
                          <a:latin typeface="Phetsarath OT" panose="02000500000000020004" pitchFamily="2" charset="0"/>
                          <a:ea typeface="Times New Roman"/>
                          <a:cs typeface="Phetsarath OT" panose="02000500000000020004" pitchFamily="2" charset="0"/>
                        </a:rPr>
                        <a:t> </a:t>
                      </a:r>
                      <a:endParaRPr lang="en-US" sz="1050" dirty="0">
                        <a:effectLst/>
                        <a:latin typeface="Phetsarath OT" panose="02000500000000020004" pitchFamily="2" charset="0"/>
                        <a:ea typeface="Times New Roman"/>
                        <a:cs typeface="Phetsarath OT" panose="02000500000000020004" pitchFamily="2" charset="0"/>
                      </a:endParaRPr>
                    </a:p>
                    <a:p>
                      <a:pPr marL="457200" algn="ctr">
                        <a:spcAft>
                          <a:spcPts val="0"/>
                        </a:spcAft>
                      </a:pPr>
                      <a:r>
                        <a:rPr lang="en-US" sz="1000" dirty="0">
                          <a:effectLst/>
                          <a:latin typeface="Phetsarath OT" panose="02000500000000020004" pitchFamily="2" charset="0"/>
                          <a:ea typeface="Times New Roman"/>
                          <a:cs typeface="Phetsarath OT" panose="02000500000000020004" pitchFamily="2" charset="0"/>
                        </a:rPr>
                        <a:t>(</a:t>
                      </a:r>
                      <a:r>
                        <a:rPr lang="en-US" sz="1000" dirty="0" err="1">
                          <a:effectLst/>
                          <a:latin typeface="Phetsarath OT" panose="02000500000000020004" pitchFamily="2" charset="0"/>
                          <a:ea typeface="Times New Roman"/>
                          <a:cs typeface="Phetsarath OT" panose="02000500000000020004" pitchFamily="2" charset="0"/>
                        </a:rPr>
                        <a:t>ກີບ</a:t>
                      </a:r>
                      <a:r>
                        <a:rPr lang="en-US" sz="1000" dirty="0">
                          <a:effectLst/>
                          <a:latin typeface="Phetsarath OT" panose="02000500000000020004" pitchFamily="2" charset="0"/>
                          <a:ea typeface="Times New Roman"/>
                          <a:cs typeface="Phetsarath OT" panose="02000500000000020004" pitchFamily="2" charset="0"/>
                        </a:rPr>
                        <a:t>)</a:t>
                      </a:r>
                      <a:endParaRPr lang="en-US" sz="1050" dirty="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3713">
                <a:tc gridSpan="2">
                  <a:txBody>
                    <a:bodyPr/>
                    <a:lstStyle/>
                    <a:p>
                      <a:r>
                        <a:rPr lang="en-US" sz="1000">
                          <a:effectLst/>
                          <a:latin typeface="Phetsarath OT" panose="02000500000000020004" pitchFamily="2" charset="0"/>
                          <a:cs typeface="Phetsarath OT" panose="02000500000000020004" pitchFamily="2" charset="0"/>
                        </a:rPr>
                        <a:t>ກ. ລາຍໄດ້ທີ່ຄາດຄະເນ</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4572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spcAft>
                          <a:spcPts val="0"/>
                        </a:spcAft>
                        <a:tabLst>
                          <a:tab pos="514350" algn="l"/>
                        </a:tabLs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4572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gridSpan="2">
                  <a:txBody>
                    <a:bodyPr/>
                    <a:lstStyle/>
                    <a:p>
                      <a:r>
                        <a:rPr lang="en-US" sz="1000">
                          <a:effectLst/>
                          <a:latin typeface="Phetsarath OT" panose="02000500000000020004" pitchFamily="2" charset="0"/>
                          <a:cs typeface="Phetsarath OT" panose="02000500000000020004" pitchFamily="2" charset="0"/>
                        </a:rPr>
                        <a:t>ຂ. ການອະນາໄມສິ່ງເສດເຫຼືອ</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ctr">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gridSpan="2">
                  <a:txBody>
                    <a:bodyPr/>
                    <a:lstStyle/>
                    <a:p>
                      <a:r>
                        <a:rPr lang="en-US" sz="1000">
                          <a:effectLst/>
                          <a:latin typeface="Phetsarath OT" panose="02000500000000020004" pitchFamily="2" charset="0"/>
                          <a:cs typeface="Phetsarath OT" panose="02000500000000020004" pitchFamily="2" charset="0"/>
                        </a:rPr>
                        <a:t>ຄ.ຄ່າໃຊ້ຈ່າຍໃນການດຳເນີນງານເພີ່ມສູງຂື້ນ</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gridSpan="2">
                  <a:txBody>
                    <a:bodyPr/>
                    <a:lstStyle/>
                    <a:p>
                      <a:r>
                        <a:rPr lang="en-US" sz="1000">
                          <a:effectLst/>
                          <a:latin typeface="Phetsarath OT" panose="02000500000000020004" pitchFamily="2" charset="0"/>
                          <a:cs typeface="Phetsarath OT" panose="02000500000000020004" pitchFamily="2" charset="0"/>
                        </a:rPr>
                        <a:t>ງ. ຄ່າໃຊ້ຈ່າຍອື່ນໆທີ່ບໍ່ຄາດຄິດ</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marL="2286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2286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2286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spcAft>
                          <a:spcPts val="0"/>
                        </a:spcAft>
                      </a:pPr>
                      <a:r>
                        <a:rPr lang="en-US" sz="1000">
                          <a:effectLst/>
                          <a:latin typeface="Phetsarath OT" panose="02000500000000020004" pitchFamily="2" charset="0"/>
                          <a:ea typeface="Times New Roman"/>
                          <a:cs typeface="Phetsarath OT" panose="02000500000000020004" pitchFamily="2" charset="0"/>
                        </a:rPr>
                        <a:t> </a:t>
                      </a:r>
                      <a:endParaRPr lang="en-US" sz="1050">
                        <a:effectLst/>
                        <a:latin typeface="Phetsarath OT" panose="02000500000000020004" pitchFamily="2" charset="0"/>
                        <a:ea typeface="Times New Roman"/>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13">
                <a:tc gridSpan="2">
                  <a:txBody>
                    <a:bodyPr/>
                    <a:lstStyle/>
                    <a:p>
                      <a:pPr>
                        <a:spcAft>
                          <a:spcPts val="0"/>
                        </a:spcAft>
                      </a:pPr>
                      <a:r>
                        <a:rPr lang="en-US" sz="1000" b="1">
                          <a:effectLst/>
                          <a:latin typeface="Phetsarath OT" panose="02000500000000020004" pitchFamily="2" charset="0"/>
                          <a:cs typeface="Phetsarath OT" panose="02000500000000020004" pitchFamily="2" charset="0"/>
                        </a:rPr>
                        <a:t>ລວມ</a:t>
                      </a:r>
                      <a:endParaRPr lang="en-US" sz="1000">
                        <a:effectLst/>
                        <a:latin typeface="Phetsarath OT" panose="02000500000000020004" pitchFamily="2" charset="0"/>
                        <a:cs typeface="Phetsarath OT" panose="02000500000000020004" pitchFamily="2" charset="0"/>
                      </a:endParaRP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00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000" dirty="0">
                          <a:effectLst/>
                          <a:latin typeface="Phetsarath OT" panose="02000500000000020004" pitchFamily="2" charset="0"/>
                          <a:cs typeface="Phetsarath OT" panose="02000500000000020004" pitchFamily="2" charset="0"/>
                        </a:rPr>
                        <a:t> </a:t>
                      </a:r>
                    </a:p>
                  </a:txBody>
                  <a:tcPr marL="33171" marR="331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76200"/>
            <a:ext cx="8229600" cy="1143000"/>
          </a:xfrm>
        </p:spPr>
        <p:txBody>
          <a:bodyPr/>
          <a:lstStyle/>
          <a:p>
            <a:r>
              <a:rPr lang="en-PH" altLang="en-US" sz="3200" b="1" dirty="0" err="1" smtClean="0">
                <a:solidFill>
                  <a:schemeClr val="accent3"/>
                </a:solidFill>
                <a:latin typeface="Phetsarath OT" panose="02000500000000000000" pitchFamily="2" charset="0"/>
                <a:cs typeface="Phetsarath OT" panose="02000500000000000000" pitchFamily="2" charset="0"/>
              </a:rPr>
              <a:t>ສັງລວມຄວາມ</a:t>
            </a:r>
            <a:r>
              <a:rPr lang="en-PH" altLang="en-US" sz="3200" b="1" dirty="0" err="1">
                <a:solidFill>
                  <a:schemeClr val="accent3"/>
                </a:solidFill>
                <a:latin typeface="Phetsarath OT" panose="02000500000000000000" pitchFamily="2" charset="0"/>
                <a:cs typeface="Phetsarath OT" panose="02000500000000000000" pitchFamily="2" charset="0"/>
              </a:rPr>
              <a:t>ເສຍຫາຍແລະການສູນເສຍ</a:t>
            </a:r>
            <a:r>
              <a:rPr lang="en-PH" altLang="en-US" sz="3200" b="1" dirty="0">
                <a:solidFill>
                  <a:schemeClr val="accent3"/>
                </a:solidFill>
                <a:latin typeface="Phetsarath OT" panose="02000500000000000000" pitchFamily="2" charset="0"/>
                <a:cs typeface="Phetsarath OT" panose="02000500000000000000" pitchFamily="2" charset="0"/>
              </a:rPr>
              <a:t/>
            </a:r>
            <a:br>
              <a:rPr lang="en-PH" altLang="en-US" sz="3200" b="1" dirty="0">
                <a:solidFill>
                  <a:schemeClr val="accent3"/>
                </a:solidFill>
                <a:latin typeface="Phetsarath OT" panose="02000500000000000000" pitchFamily="2" charset="0"/>
                <a:cs typeface="Phetsarath OT" panose="02000500000000000000" pitchFamily="2" charset="0"/>
              </a:rPr>
            </a:br>
            <a:r>
              <a:rPr lang="en-PH" altLang="en-US" sz="2000" dirty="0" smtClean="0">
                <a:solidFill>
                  <a:srgbClr val="FF0000"/>
                </a:solidFill>
                <a:latin typeface="Phetsarath OT" panose="02000500000000000000" pitchFamily="2" charset="0"/>
                <a:cs typeface="Phetsarath OT" panose="02000500000000000000" pitchFamily="2" charset="0"/>
              </a:rPr>
              <a:t>Summary </a:t>
            </a:r>
            <a:r>
              <a:rPr lang="en-PH" altLang="en-US" sz="2000" dirty="0">
                <a:solidFill>
                  <a:srgbClr val="FF0000"/>
                </a:solidFill>
                <a:latin typeface="Phetsarath OT" panose="02000500000000000000" pitchFamily="2" charset="0"/>
                <a:cs typeface="Phetsarath OT" panose="02000500000000000000" pitchFamily="2" charset="0"/>
              </a:rPr>
              <a:t>of Damages and Losses </a:t>
            </a:r>
            <a:endParaRPr lang="en-US" sz="3200" dirty="0">
              <a:solidFill>
                <a:srgbClr val="FF0000"/>
              </a:solidFill>
              <a:latin typeface="Phetsarath OT" panose="02000500000000000000" pitchFamily="2" charset="0"/>
              <a:cs typeface="Phetsarath OT" panose="02000500000000000000" pitchFamily="2" charset="0"/>
            </a:endParaRP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S1.3 Housing</Template>
  <TotalTime>4178</TotalTime>
  <Words>9479</Words>
  <Application>Microsoft Office PowerPoint</Application>
  <PresentationFormat>On-screen Show (4:3)</PresentationFormat>
  <Paragraphs>5036</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KDP theme</vt:lpstr>
      <vt:lpstr>ການຝຶກອົບຮົມໄລຍະສັ້ນສຳລັບກິດຈະກຳການກໍ່ສ້າງຄືນໃໝ່ ຫຼັງໄພພິບັດໃນແຂວງຄຳມ່ວນ Comprehensive Short Training Program for Post-Disaster Activities in Khammouane Province</vt:lpstr>
      <vt:lpstr>ຈຸດປະສົງ(Session Objectives)</vt:lpstr>
      <vt:lpstr>ຂະແໜງການສາທາລະນະສຸກ Health Sector</vt:lpstr>
      <vt:lpstr>ຂະແໜງການສາທາລະນະສຸກ Health Sector</vt:lpstr>
      <vt:lpstr>ຂໍ້ມູນພື້ນຖານ Baseline Information </vt:lpstr>
      <vt:lpstr>ຂໍ້ມູນພື້ນຖານ Baseline Information</vt:lpstr>
      <vt:lpstr>ຂໍ້ມູນພື້ນຖານ Baseline Information</vt:lpstr>
      <vt:lpstr>ຄວາມເສຍຫາຍແລະການສູນເສຍ Damages and Losses </vt:lpstr>
      <vt:lpstr>ສັງລວມຄວາມເສຍຫາຍແລະການສູນເສຍ Summary of Damages and Losses </vt:lpstr>
      <vt:lpstr>ສັງລວມຄວາມເສຍຫາຍແລະການສູນເສຍໃນຂັ້ນແຂວງ Summary of Damages and Losses in the Province</vt:lpstr>
      <vt:lpstr>ຄວາມຕ້ອງການຟື້ນຟູແລະກໍ່ສ້າງຄືນໃໝ່ Recovery and Reconstruction Needs   </vt:lpstr>
      <vt:lpstr>ສັງລວມຄວາມຕ້ອງການຟື້ນຟູແລະກໍ່ສ້າງຄືນໃໝ່ Summary of Recovery and Reconstruction Needs</vt:lpstr>
      <vt:lpstr>ຂະແໜງການສືກສາ Education Sector</vt:lpstr>
      <vt:lpstr>ຂໍ້ມູນພື້ນຖານ Baseline Information</vt:lpstr>
      <vt:lpstr>ຂໍ້ມູນພື້ນຖານ Baseline Information</vt:lpstr>
      <vt:lpstr>ຄວາມເສຍຫາຍແລະການສູນເສຍ Damages and Losses</vt:lpstr>
      <vt:lpstr>ຄວາມເສຍຫາຍຕໍ່ພາກເອກະຊົນ Damages to Private Sector</vt:lpstr>
      <vt:lpstr>ສັງລວມຄວາມເສຍຫາຍ ແລະ ການສູນເສຍໃນຂັ້ນເມືອງ Summary of Damages and Losses in the District</vt:lpstr>
      <vt:lpstr>ສັງລວມຄວາມເສຍຫາຍ ແລະ ການສູນເສຍໃນຂັ້ນແຂວງ Summary of Damages and Losses in the Province</vt:lpstr>
      <vt:lpstr>ສັງລວມຄວາມຕ້ອງການຟື້ນຟູແລະກໍ່ສ້າງຄືນໃໝ່ Summary of Recovery and Reconstruction Needs</vt:lpstr>
      <vt:lpstr>ຂະແໜງການປະປາ Water Supply</vt:lpstr>
      <vt:lpstr>ຂະແໜງການປະປາ Water Supply</vt:lpstr>
      <vt:lpstr>ຂໍ້ມູນພື້ນຖານ Baseline Information</vt:lpstr>
      <vt:lpstr>ຂໍ້ມູນພື້ນຖານ Baseline Information</vt:lpstr>
      <vt:lpstr>ການປະເມີນຄວາມເສຍຫາຍແລະການສູນເສຍ Damage and Loss Assessment</vt:lpstr>
      <vt:lpstr>ການປະເມີນຄວາມເສຍຫາຍແລະການສູນເສຍ-ນ້ຳສະອາດໃນຊົນນະບົດ Damage and Loss Assessment – Rural water supply</vt:lpstr>
      <vt:lpstr>ສັງລວມຄວາມເສຍຫາຍແລະກາສູນເສຍໃນຂັ້ນເມືອງ Damage and Loss Summary in a District</vt:lpstr>
      <vt:lpstr>ສັງລວມຄວາມເສຍຫາຍແລະກາສູນເສຍໃນຂັ້ນແຂວງ Summary of Damages and Losses in the Province</vt:lpstr>
      <vt:lpstr>Slide 29</vt:lpstr>
      <vt:lpstr>ຂະແໜງບໍ່ແຮ່ Mining Sector</vt:lpstr>
      <vt:lpstr>ຂະແໜງບໍ່ແຮ່ Mining Sector</vt:lpstr>
      <vt:lpstr>ຂໍ້ມູນພື້ນຖານ Baseline Information </vt:lpstr>
      <vt:lpstr> ຄວາມເສຍຫາຍແລະການສູນເສຍ Damages and Losses </vt:lpstr>
      <vt:lpstr>ສັງລວມຄວາມເສຍຫາຍແລະການສູນເສຍໃນຂັ້ນແຂວງ(ຫຼັງຈາກການສັງລວມໃນຂັ້ນເມືອງ) Summary of damages and losses in a province (after summary in a district)</vt:lpstr>
      <vt:lpstr>ຂະແໜງທ່ອງທ່ຽວ Tourism Sector</vt:lpstr>
      <vt:lpstr>ຂະແໜງທ່ອງທ່ຽວ Tourism Sector</vt:lpstr>
      <vt:lpstr>ຂໍ້ມູນພື້ນຖານ Baseline Information </vt:lpstr>
      <vt:lpstr>ຄວາມເສຍຫາຍແລະການສູນເສຍ Damages and Losses </vt:lpstr>
      <vt:lpstr>ສັງລວມຄວາມເສຍຫາຍແລະການສູນເສຍ Summary of Damages and Losses </vt:lpstr>
      <vt:lpstr>ສັງລວມຄວາມຕ້ອງການຟື້ນຟູແລະກໍ່ສ້າງຄືນໃໝ່ Summary of Recovery and Reconstruction Needs</vt:lpstr>
      <vt:lpstr>ຂະແໜງອຸດສະຫະກຳແລະການຄ້າ Commerce and Industry</vt:lpstr>
      <vt:lpstr>ຂະແໜງອຸດສະຫະກຳແລະການຄ້າ Commerce and Industry</vt:lpstr>
      <vt:lpstr>ຂໍ້ມູນພື້ນຖານ(Baseline Information)</vt:lpstr>
      <vt:lpstr>ຄວາມເສຍຫາຍແລະການສູນເສຍ Damages and Losses</vt:lpstr>
      <vt:lpstr>ສັງລວມຄວາມເສຍຫາຍແລະການສູນເສຍໃນຂັ້ນເມືອງ Summary of Damages and Losses in a District</vt:lpstr>
      <vt:lpstr>ສັງລວມຄວາມເສຍຫາຍແລະການສູນເສຍໃນຂັ້ນເມືອງ Summary of Damages and Losses in a Province</vt:lpstr>
      <vt:lpstr>ສັງລວມຄວາມຕ້ອງການຟື້ນຟູແລະກໍ່ສ້າງຄືນໃໝ່ Summary of Recovery and Reconstruction Needs</vt:lpstr>
      <vt:lpstr>ຂະແໜງໂທລະຄົມມະນາຄົມ Telecommunications</vt:lpstr>
      <vt:lpstr>ຄວາມເສຍຫາຍແລະການສູນເສຍ(Damages and Losses)</vt:lpstr>
      <vt:lpstr>ສັງລວມຄວາມເສຍຫາຍແລະການສູນເສຍໃນຂັ້ນເມືອງ Summary of Damages and Losses in A District</vt:lpstr>
      <vt:lpstr>ສັງລວມຄວາມເສຍຫາຍແລະການສູນເສຍໃນຂັ້ນແຂວງ Summary of Damages and Losses in a Province</vt:lpstr>
      <vt:lpstr>ສັງລວມຄວາມຕ້ອງການຟື້ນຟູແລະກໍ່ສ້າງຄຶນໃໝ່ Summary of Recovery and Reconstruction Needs</vt:lpstr>
      <vt:lpstr>ຂະແໜງພະລັງງານໄຟຟ້າ Power Sector</vt:lpstr>
      <vt:lpstr>ຂະແໜງພະລັງງານໄຟຟ້າ Power Sector</vt:lpstr>
      <vt:lpstr>ຂໍ້ມູນພື້ນຖານ Baseline Information</vt:lpstr>
      <vt:lpstr>ຂໍ້ມູນພື້ນຖານ Baseline Information</vt:lpstr>
      <vt:lpstr>ປະເມີນຄວາມເສຍຫາຍແລະການສູນເສຍ Damage and Loss Assessment</vt:lpstr>
      <vt:lpstr>ສັງລວມຄວາມຕ້ອງການ Summary of Needs</vt:lpstr>
      <vt:lpstr>ສະຫຼຸບ Conclusions</vt:lpstr>
      <vt:lpstr>ຄຳຖາມ(Any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mama ria</dc:creator>
  <cp:lastModifiedBy>acer</cp:lastModifiedBy>
  <cp:revision>424</cp:revision>
  <dcterms:created xsi:type="dcterms:W3CDTF">2010-08-27T02:31:56Z</dcterms:created>
  <dcterms:modified xsi:type="dcterms:W3CDTF">2013-11-23T08:59:08Z</dcterms:modified>
</cp:coreProperties>
</file>