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78" r:id="rId3"/>
    <p:sldId id="270" r:id="rId4"/>
    <p:sldId id="265" r:id="rId5"/>
    <p:sldId id="266" r:id="rId6"/>
    <p:sldId id="271" r:id="rId7"/>
    <p:sldId id="267" r:id="rId8"/>
    <p:sldId id="268" r:id="rId9"/>
    <p:sldId id="269" r:id="rId10"/>
    <p:sldId id="272" r:id="rId11"/>
    <p:sldId id="273" r:id="rId12"/>
    <p:sldId id="274" r:id="rId13"/>
    <p:sldId id="275" r:id="rId14"/>
    <p:sldId id="276" r:id="rId15"/>
    <p:sldId id="27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029" autoAdjust="0"/>
    <p:restoredTop sz="94660"/>
  </p:normalViewPr>
  <p:slideViewPr>
    <p:cSldViewPr snapToGrid="0">
      <p:cViewPr varScale="1">
        <p:scale>
          <a:sx n="69" d="100"/>
          <a:sy n="69" d="100"/>
        </p:scale>
        <p:origin x="-654" y="-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9F69430-421F-4751-AC2C-B8D1C91AF404}"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916EED7-FA53-45BC-A0F9-2AC1DDD9EBC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495246137"/>
      </p:ext>
    </p:extLst>
  </p:cSld>
  <p:clrMapOvr>
    <a:masterClrMapping/>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2BA3D45-D5C2-420A-9FEF-0073AE626A0D}"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7328EA07-98A5-4CF2-B08E-DDA6A6362481}"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313121107"/>
      </p:ext>
    </p:extLst>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E17B543-ED06-4416-BDF0-C1D893B83861}"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42627DF-1599-4227-AAE8-38765B29FCC9}"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4225442564"/>
      </p:ext>
    </p:extLst>
  </p:cSld>
  <p:clrMapOvr>
    <a:masterClrMapping/>
  </p:clrMapOvr>
  <p:transition spd="med">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9F69430-421F-4751-AC2C-B8D1C91AF404}"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916EED7-FA53-45BC-A0F9-2AC1DDD9EBC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541749351"/>
      </p:ext>
    </p:extLst>
  </p:cSld>
  <p:clrMapOvr>
    <a:masterClrMapping/>
  </p:clrMapOvr>
  <p:transition spd="med">
    <p:zo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432705-308A-445B-93D7-B480F2B8DD1D}"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76E88DD-61C1-44F9-BB00-664C489848F4}"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306486320"/>
      </p:ext>
    </p:extLst>
  </p:cSld>
  <p:clrMapOvr>
    <a:masterClrMapping/>
  </p:clrMapOvr>
  <p:transition spd="med">
    <p:zoom/>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75D5407-4EA9-4EDB-8E00-84D81445A402}"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5566168-BECE-4B55-AD50-6AC1C9EBFF26}"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55320701"/>
      </p:ext>
    </p:extLst>
  </p:cSld>
  <p:clrMapOvr>
    <a:masterClrMapping/>
  </p:clrMapOvr>
  <p:transition spd="med">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2FDBBAF-B8D8-4E8D-A4BF-6FE611A77959}"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5B704FF2-6609-40AF-A67C-102089132B18}"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937998149"/>
      </p:ext>
    </p:extLst>
  </p:cSld>
  <p:clrMapOvr>
    <a:masterClrMapping/>
  </p:clrMapOvr>
  <p:transition spd="med">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5566485-D1E7-4A41-A232-0C5E1942969A}"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8"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9" name="Slide Number Placeholder 5"/>
          <p:cNvSpPr>
            <a:spLocks noGrp="1"/>
          </p:cNvSpPr>
          <p:nvPr>
            <p:ph type="sldNum" sz="quarter" idx="12"/>
          </p:nvPr>
        </p:nvSpPr>
        <p:spPr/>
        <p:txBody>
          <a:bodyPr/>
          <a:lstStyle>
            <a:lvl1pPr>
              <a:defRPr/>
            </a:lvl1pPr>
          </a:lstStyle>
          <a:p>
            <a:pPr>
              <a:defRPr/>
            </a:pPr>
            <a:fld id="{5FCDD10D-F7B3-4552-9BB0-32D80BDED41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835525617"/>
      </p:ext>
    </p:extLst>
  </p:cSld>
  <p:clrMapOvr>
    <a:masterClrMapping/>
  </p:clrMapOvr>
  <p:transition spd="med">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3A4B50E-0D4A-4790-B1F1-63E5A2170B08}"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5D6197FD-8660-400D-9CB2-48E0B9B81ACB}"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1918160520"/>
      </p:ext>
    </p:extLst>
  </p:cSld>
  <p:clrMapOvr>
    <a:masterClrMapping/>
  </p:clrMapOvr>
  <p:transition spd="med">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F009C2-DF74-4243-8A31-53859EC28006}"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8F02C23D-F5AF-4615-AE73-7CFDAD4CDDA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489804801"/>
      </p:ext>
    </p:extLst>
  </p:cSld>
  <p:clrMapOvr>
    <a:masterClrMapping/>
  </p:clrMapOvr>
  <p:transition spd="med">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9B40610-3FF7-414A-B2B9-AABBA2A4AD11}"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6B474454-1976-4681-BF10-707125D77F5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1826999380"/>
      </p:ext>
    </p:extLst>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432705-308A-445B-93D7-B480F2B8DD1D}"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76E88DD-61C1-44F9-BB00-664C489848F4}"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568723550"/>
      </p:ext>
    </p:extLst>
  </p:cSld>
  <p:clrMapOvr>
    <a:masterClrMapping/>
  </p:clrMapOvr>
  <p:transition spd="med">
    <p:zoom/>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E1FC01-87D6-4B0B-A539-8B235C4AAFA6}"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EDCE0D68-70E0-4197-8453-8C6A50ED02E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791553074"/>
      </p:ext>
    </p:extLst>
  </p:cSld>
  <p:clrMapOvr>
    <a:masterClrMapping/>
  </p:clrMapOvr>
  <p:transition spd="med">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2BA3D45-D5C2-420A-9FEF-0073AE626A0D}"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7328EA07-98A5-4CF2-B08E-DDA6A6362481}"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599961729"/>
      </p:ext>
    </p:extLst>
  </p:cSld>
  <p:clrMapOvr>
    <a:masterClrMapping/>
  </p:clrMapOvr>
  <p:transition spd="med">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E17B543-ED06-4416-BDF0-C1D893B83861}"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42627DF-1599-4227-AAE8-38765B29FCC9}"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4073625052"/>
      </p:ext>
    </p:extLst>
  </p:cSld>
  <p:clrMapOvr>
    <a:masterClrMapping/>
  </p:clrMapOvr>
  <p:transition spd="med">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75D5407-4EA9-4EDB-8E00-84D81445A402}"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5566168-BECE-4B55-AD50-6AC1C9EBFF26}"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277021698"/>
      </p:ext>
    </p:extLst>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2FDBBAF-B8D8-4E8D-A4BF-6FE611A77959}"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5B704FF2-6609-40AF-A67C-102089132B18}"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22134076"/>
      </p:ext>
    </p:extLst>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5566485-D1E7-4A41-A232-0C5E1942969A}"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8"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9" name="Slide Number Placeholder 5"/>
          <p:cNvSpPr>
            <a:spLocks noGrp="1"/>
          </p:cNvSpPr>
          <p:nvPr>
            <p:ph type="sldNum" sz="quarter" idx="12"/>
          </p:nvPr>
        </p:nvSpPr>
        <p:spPr/>
        <p:txBody>
          <a:bodyPr/>
          <a:lstStyle>
            <a:lvl1pPr>
              <a:defRPr/>
            </a:lvl1pPr>
          </a:lstStyle>
          <a:p>
            <a:pPr>
              <a:defRPr/>
            </a:pPr>
            <a:fld id="{5FCDD10D-F7B3-4552-9BB0-32D80BDED41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766040792"/>
      </p:ext>
    </p:extLst>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3A4B50E-0D4A-4790-B1F1-63E5A2170B08}"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5D6197FD-8660-400D-9CB2-48E0B9B81ACB}"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116371142"/>
      </p:ext>
    </p:extLst>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F009C2-DF74-4243-8A31-53859EC28006}"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8F02C23D-F5AF-4615-AE73-7CFDAD4CDDA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739898298"/>
      </p:ext>
    </p:extLst>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9B40610-3FF7-414A-B2B9-AABBA2A4AD11}"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6B474454-1976-4681-BF10-707125D77F5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4000400035"/>
      </p:ext>
    </p:extLst>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E1FC01-87D6-4B0B-A539-8B235C4AAFA6}" type="datetime3">
              <a:rPr lang="en-US" smtClean="0">
                <a:solidFill>
                  <a:srgbClr val="000000">
                    <a:tint val="75000"/>
                  </a:srgbClr>
                </a:solidFill>
              </a:rPr>
              <a:pPr>
                <a:defRPr/>
              </a:pPr>
              <a:t>21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EDCE0D68-70E0-4197-8453-8C6A50ED02E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926907911"/>
      </p:ext>
    </p:extLst>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5"/>
            <a:ext cx="109728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fontAlgn="base">
              <a:spcBef>
                <a:spcPct val="0"/>
              </a:spcBef>
              <a:spcAft>
                <a:spcPct val="0"/>
              </a:spcAft>
              <a:defRPr/>
            </a:pPr>
            <a:fld id="{7A0968F2-A639-4DBE-8B98-142D9E2B30E8}" type="datetime3">
              <a:rPr lang="en-US" smtClean="0">
                <a:solidFill>
                  <a:srgbClr val="000000">
                    <a:tint val="75000"/>
                  </a:srgbClr>
                </a:solidFill>
                <a:latin typeface="Arial" pitchFamily="34" charset="0"/>
              </a:rPr>
              <a:pPr fontAlgn="base">
                <a:spcBef>
                  <a:spcPct val="0"/>
                </a:spcBef>
                <a:spcAft>
                  <a:spcPct val="0"/>
                </a:spcAft>
                <a:defRPr/>
              </a:pPr>
              <a:t>21 March 2014</a:t>
            </a:fld>
            <a:endParaRPr lang="en-US">
              <a:solidFill>
                <a:srgbClr val="000000">
                  <a:tint val="75000"/>
                </a:srgbClr>
              </a:solidFill>
              <a:latin typeface="Arial" pitchFamily="34" charset="0"/>
            </a:endParaRPr>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fontAlgn="base">
              <a:spcBef>
                <a:spcPct val="0"/>
              </a:spcBef>
              <a:spcAft>
                <a:spcPct val="0"/>
              </a:spcAft>
              <a:defRPr/>
            </a:pPr>
            <a:r>
              <a:rPr lang="en-US" smtClean="0">
                <a:solidFill>
                  <a:srgbClr val="000000">
                    <a:tint val="75000"/>
                  </a:srgbClr>
                </a:solidFill>
                <a:latin typeface="Arial" pitchFamily="34" charset="0"/>
              </a:rPr>
              <a:t>Power Sector_Lao PDR</a:t>
            </a:r>
            <a:endParaRPr lang="en-US">
              <a:solidFill>
                <a:srgbClr val="000000">
                  <a:tint val="75000"/>
                </a:srgbClr>
              </a:solidFill>
              <a:latin typeface="Arial" pitchFamily="34" charset="0"/>
            </a:endParaRPr>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fontAlgn="base">
              <a:spcBef>
                <a:spcPct val="0"/>
              </a:spcBef>
              <a:spcAft>
                <a:spcPct val="0"/>
              </a:spcAft>
              <a:defRPr/>
            </a:pPr>
            <a:fld id="{2DB269CD-ECE9-4C71-98C8-FC750ECEC310}" type="slidenum">
              <a:rPr lang="en-US" smtClean="0">
                <a:solidFill>
                  <a:srgbClr val="000000">
                    <a:tint val="75000"/>
                  </a:srgbClr>
                </a:solidFill>
                <a:latin typeface="Arial" pitchFamily="34" charset="0"/>
              </a:rPr>
              <a:pPr fontAlgn="base">
                <a:spcBef>
                  <a:spcPct val="0"/>
                </a:spcBef>
                <a:spcAft>
                  <a:spcPct val="0"/>
                </a:spcAft>
                <a:defRPr/>
              </a:pPr>
              <a:t>‹#›</a:t>
            </a:fld>
            <a:endParaRPr lang="en-US">
              <a:solidFill>
                <a:srgbClr val="000000">
                  <a:tint val="75000"/>
                </a:srgbClr>
              </a:solidFill>
              <a:latin typeface="Arial" pitchFamily="34" charset="0"/>
            </a:endParaRPr>
          </a:p>
        </p:txBody>
      </p:sp>
      <p:pic>
        <p:nvPicPr>
          <p:cNvPr id="7" name="Picture 10"/>
          <p:cNvPicPr>
            <a:picLocks noChangeAspect="1" noChangeArrowheads="1"/>
          </p:cNvPicPr>
          <p:nvPr/>
        </p:nvPicPr>
        <p:blipFill rotWithShape="1">
          <a:blip r:embed="rId13">
            <a:extLst>
              <a:ext uri="{28A0092B-C50C-407E-A947-70E740481C1C}">
                <a14:useLocalDpi xmlns:a14="http://schemas.microsoft.com/office/drawing/2010/main" xmlns="" val="0"/>
              </a:ext>
            </a:extLst>
          </a:blip>
          <a:srcRect b="85676"/>
          <a:stretch/>
        </p:blipFill>
        <p:spPr bwMode="auto">
          <a:xfrm>
            <a:off x="0" y="6576067"/>
            <a:ext cx="12192000" cy="2908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7808563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zoom/>
  </p:transition>
  <p:timing>
    <p:tnLst>
      <p:par>
        <p:cTn id="1" dur="indefinite" restart="never" nodeType="tmRoot"/>
      </p:par>
    </p:tnLst>
  </p:timing>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5"/>
            <a:ext cx="109728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fontAlgn="base">
              <a:spcBef>
                <a:spcPct val="0"/>
              </a:spcBef>
              <a:spcAft>
                <a:spcPct val="0"/>
              </a:spcAft>
              <a:defRPr/>
            </a:pPr>
            <a:fld id="{7A0968F2-A639-4DBE-8B98-142D9E2B30E8}" type="datetime3">
              <a:rPr lang="en-US" smtClean="0">
                <a:solidFill>
                  <a:srgbClr val="000000">
                    <a:tint val="75000"/>
                  </a:srgbClr>
                </a:solidFill>
                <a:latin typeface="Arial" pitchFamily="34" charset="0"/>
              </a:rPr>
              <a:pPr fontAlgn="base">
                <a:spcBef>
                  <a:spcPct val="0"/>
                </a:spcBef>
                <a:spcAft>
                  <a:spcPct val="0"/>
                </a:spcAft>
                <a:defRPr/>
              </a:pPr>
              <a:t>21 March 2014</a:t>
            </a:fld>
            <a:endParaRPr lang="en-US">
              <a:solidFill>
                <a:srgbClr val="000000">
                  <a:tint val="75000"/>
                </a:srgbClr>
              </a:solidFill>
              <a:latin typeface="Arial" pitchFamily="34" charset="0"/>
            </a:endParaRPr>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fontAlgn="base">
              <a:spcBef>
                <a:spcPct val="0"/>
              </a:spcBef>
              <a:spcAft>
                <a:spcPct val="0"/>
              </a:spcAft>
              <a:defRPr/>
            </a:pPr>
            <a:r>
              <a:rPr lang="en-US" smtClean="0">
                <a:solidFill>
                  <a:srgbClr val="000000">
                    <a:tint val="75000"/>
                  </a:srgbClr>
                </a:solidFill>
                <a:latin typeface="Arial" pitchFamily="34" charset="0"/>
              </a:rPr>
              <a:t>Power Sector_Lao PDR</a:t>
            </a:r>
            <a:endParaRPr lang="en-US">
              <a:solidFill>
                <a:srgbClr val="000000">
                  <a:tint val="75000"/>
                </a:srgbClr>
              </a:solidFill>
              <a:latin typeface="Arial" pitchFamily="34" charset="0"/>
            </a:endParaRPr>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fontAlgn="base">
              <a:spcBef>
                <a:spcPct val="0"/>
              </a:spcBef>
              <a:spcAft>
                <a:spcPct val="0"/>
              </a:spcAft>
              <a:defRPr/>
            </a:pPr>
            <a:fld id="{2DB269CD-ECE9-4C71-98C8-FC750ECEC310}" type="slidenum">
              <a:rPr lang="en-US" smtClean="0">
                <a:solidFill>
                  <a:srgbClr val="000000">
                    <a:tint val="75000"/>
                  </a:srgbClr>
                </a:solidFill>
                <a:latin typeface="Arial" pitchFamily="34" charset="0"/>
              </a:rPr>
              <a:pPr fontAlgn="base">
                <a:spcBef>
                  <a:spcPct val="0"/>
                </a:spcBef>
                <a:spcAft>
                  <a:spcPct val="0"/>
                </a:spcAft>
                <a:defRPr/>
              </a:pPr>
              <a:t>‹#›</a:t>
            </a:fld>
            <a:endParaRPr lang="en-US">
              <a:solidFill>
                <a:srgbClr val="000000">
                  <a:tint val="75000"/>
                </a:srgbClr>
              </a:solidFill>
              <a:latin typeface="Arial" pitchFamily="34" charset="0"/>
            </a:endParaRPr>
          </a:p>
        </p:txBody>
      </p:sp>
      <p:pic>
        <p:nvPicPr>
          <p:cNvPr id="7" name="Picture 10"/>
          <p:cNvPicPr>
            <a:picLocks noChangeAspect="1" noChangeArrowheads="1"/>
          </p:cNvPicPr>
          <p:nvPr/>
        </p:nvPicPr>
        <p:blipFill rotWithShape="1">
          <a:blip r:embed="rId13">
            <a:extLst>
              <a:ext uri="{28A0092B-C50C-407E-A947-70E740481C1C}">
                <a14:useLocalDpi xmlns:a14="http://schemas.microsoft.com/office/drawing/2010/main" xmlns="" val="0"/>
              </a:ext>
            </a:extLst>
          </a:blip>
          <a:srcRect b="85676"/>
          <a:stretch/>
        </p:blipFill>
        <p:spPr bwMode="auto">
          <a:xfrm>
            <a:off x="0" y="6576067"/>
            <a:ext cx="12192000" cy="2908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0766004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zoom/>
  </p:transition>
  <p:timing>
    <p:tnLst>
      <p:par>
        <p:cTn id="1" dur="indefinite" restart="never" nodeType="tmRoot"/>
      </p:par>
    </p:tnLst>
  </p:timing>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22043" y="4848082"/>
            <a:ext cx="8566031" cy="757058"/>
          </a:xfrm>
        </p:spPr>
        <p:txBody>
          <a:bodyPr/>
          <a:lstStyle/>
          <a:p>
            <a:pPr algn="l"/>
            <a:r>
              <a:rPr lang="en-US" sz="2400" dirty="0" smtClean="0">
                <a:solidFill>
                  <a:schemeClr val="tx1"/>
                </a:solidFill>
                <a:latin typeface="Phetsarath OT" pitchFamily="2" charset="0"/>
                <a:cs typeface="Phetsarath OT" pitchFamily="2" charset="0"/>
              </a:rPr>
              <a:t>S1.2-1.3 </a:t>
            </a:r>
            <a:r>
              <a:rPr lang="lo-LA" sz="2400" dirty="0" smtClean="0">
                <a:solidFill>
                  <a:schemeClr val="tx1"/>
                </a:solidFill>
                <a:latin typeface="Phetsarath OT" pitchFamily="2" charset="0"/>
                <a:cs typeface="Phetsarath OT" pitchFamily="2" charset="0"/>
              </a:rPr>
              <a:t>ນຳສະເໜີຄູ່ມືຂອງຂະແໜງບໍ່ແຮ່</a:t>
            </a:r>
          </a:p>
          <a:p>
            <a:pPr algn="l"/>
            <a:r>
              <a:rPr lang="en-US" sz="2000" dirty="0" smtClean="0">
                <a:solidFill>
                  <a:schemeClr val="tx1"/>
                </a:solidFill>
              </a:rPr>
              <a:t>S1.2-1.3 Introduction of Mining Sector Guidance Notes</a:t>
            </a:r>
            <a:endParaRPr lang="en-AU" sz="2400" dirty="0">
              <a:solidFill>
                <a:schemeClr val="tx1"/>
              </a:solidFill>
              <a:latin typeface="Phetsarath OT" pitchFamily="2" charset="0"/>
              <a:cs typeface="Phetsarath OT" pitchFamily="2" charset="0"/>
            </a:endParaRPr>
          </a:p>
        </p:txBody>
      </p:sp>
      <p:sp>
        <p:nvSpPr>
          <p:cNvPr id="8" name="TextBox 7"/>
          <p:cNvSpPr txBox="1">
            <a:spLocks noChangeArrowheads="1"/>
          </p:cNvSpPr>
          <p:nvPr/>
        </p:nvSpPr>
        <p:spPr bwMode="auto">
          <a:xfrm>
            <a:off x="2073564" y="1668139"/>
            <a:ext cx="7823200" cy="646113"/>
          </a:xfrm>
          <a:prstGeom prst="rect">
            <a:avLst/>
          </a:prstGeom>
          <a:noFill/>
          <a:ln w="9525">
            <a:noFill/>
            <a:miter lim="800000"/>
            <a:headEnd/>
            <a:tailEnd/>
          </a:ln>
        </p:spPr>
        <p:txBody>
          <a:bodyPr>
            <a:spAutoFit/>
          </a:bodyPr>
          <a:lstStyle/>
          <a:p>
            <a:pPr algn="ctr"/>
            <a:r>
              <a:rPr lang="lo-LA" dirty="0">
                <a:latin typeface="Phetsarath OT" pitchFamily="2" charset="0"/>
                <a:ea typeface="Phetsarath OT" pitchFamily="2" charset="0"/>
                <a:cs typeface="Phetsarath OT" pitchFamily="2" charset="0"/>
              </a:rPr>
              <a:t>ໂຄງການສະໜັບສະໜູນການສ້າງຄວາມອາດສາມາດໃຫ້ກັບອົງການຈັດຕັ້ງ </a:t>
            </a:r>
            <a:endParaRPr lang="en-US" dirty="0">
              <a:latin typeface="Phetsarath OT" pitchFamily="2" charset="0"/>
              <a:ea typeface="Phetsarath OT" pitchFamily="2" charset="0"/>
              <a:cs typeface="Phetsarath OT" pitchFamily="2" charset="0"/>
            </a:endParaRPr>
          </a:p>
          <a:p>
            <a:pPr algn="ctr"/>
            <a:r>
              <a:rPr lang="lo-LA" dirty="0">
                <a:latin typeface="Phetsarath OT" pitchFamily="2" charset="0"/>
                <a:ea typeface="Phetsarath OT" pitchFamily="2" charset="0"/>
                <a:cs typeface="Phetsarath OT" pitchFamily="2" charset="0"/>
              </a:rPr>
              <a:t>ສໍາ ລັບກິດຈະກໍາ ການກໍ່ສ້າງຄືນໃໝ່ຫຼັງໄພພິບັດ</a:t>
            </a:r>
            <a:endParaRPr lang="en-US" dirty="0">
              <a:latin typeface="Phetsarath OT" pitchFamily="2" charset="0"/>
              <a:ea typeface="Phetsarath OT" pitchFamily="2" charset="0"/>
              <a:cs typeface="Phetsarath OT" pitchFamily="2" charset="0"/>
            </a:endParaRPr>
          </a:p>
        </p:txBody>
      </p:sp>
      <p:pic>
        <p:nvPicPr>
          <p:cNvPr id="9" name="Picture 6" descr="KDP Logo"/>
          <p:cNvPicPr>
            <a:picLocks noChangeAspect="1" noChangeArrowheads="1"/>
          </p:cNvPicPr>
          <p:nvPr/>
        </p:nvPicPr>
        <p:blipFill>
          <a:blip r:embed="rId2"/>
          <a:srcRect/>
          <a:stretch>
            <a:fillRect/>
          </a:stretch>
        </p:blipFill>
        <p:spPr bwMode="auto">
          <a:xfrm>
            <a:off x="4261036" y="771338"/>
            <a:ext cx="1957917" cy="722312"/>
          </a:xfrm>
          <a:prstGeom prst="rect">
            <a:avLst/>
          </a:prstGeom>
          <a:noFill/>
          <a:ln w="9525">
            <a:noFill/>
            <a:miter lim="800000"/>
            <a:headEnd/>
            <a:tailEnd/>
          </a:ln>
        </p:spPr>
      </p:pic>
      <p:pic>
        <p:nvPicPr>
          <p:cNvPr id="10" name="Picture 7" descr="D:\ADPC\LOGO\images.jpg"/>
          <p:cNvPicPr>
            <a:picLocks noChangeAspect="1" noChangeArrowheads="1"/>
          </p:cNvPicPr>
          <p:nvPr/>
        </p:nvPicPr>
        <p:blipFill>
          <a:blip r:embed="rId3"/>
          <a:srcRect/>
          <a:stretch>
            <a:fillRect/>
          </a:stretch>
        </p:blipFill>
        <p:spPr bwMode="auto">
          <a:xfrm>
            <a:off x="6631700" y="771338"/>
            <a:ext cx="950384" cy="722312"/>
          </a:xfrm>
          <a:prstGeom prst="rect">
            <a:avLst/>
          </a:prstGeom>
          <a:noFill/>
          <a:ln w="9525">
            <a:noFill/>
            <a:miter lim="800000"/>
            <a:headEnd/>
            <a:tailEnd/>
          </a:ln>
        </p:spPr>
      </p:pic>
      <p:pic>
        <p:nvPicPr>
          <p:cNvPr id="11" name="Picture 8" descr="ADPC Logo"/>
          <p:cNvPicPr>
            <a:picLocks noChangeAspect="1" noChangeArrowheads="1"/>
          </p:cNvPicPr>
          <p:nvPr/>
        </p:nvPicPr>
        <p:blipFill>
          <a:blip r:embed="rId4"/>
          <a:srcRect/>
          <a:stretch>
            <a:fillRect/>
          </a:stretch>
        </p:blipFill>
        <p:spPr bwMode="auto">
          <a:xfrm>
            <a:off x="5662085" y="5913438"/>
            <a:ext cx="948267" cy="342900"/>
          </a:xfrm>
          <a:prstGeom prst="rect">
            <a:avLst/>
          </a:prstGeom>
          <a:noFill/>
          <a:ln w="9525">
            <a:noFill/>
            <a:miter lim="800000"/>
            <a:headEnd/>
            <a:tailEnd/>
          </a:ln>
        </p:spPr>
      </p:pic>
      <p:sp>
        <p:nvSpPr>
          <p:cNvPr id="12" name="Rectangle 25"/>
          <p:cNvSpPr>
            <a:spLocks noChangeArrowheads="1"/>
          </p:cNvSpPr>
          <p:nvPr/>
        </p:nvSpPr>
        <p:spPr bwMode="auto">
          <a:xfrm>
            <a:off x="1860552" y="6278568"/>
            <a:ext cx="8551333" cy="338137"/>
          </a:xfrm>
          <a:prstGeom prst="rect">
            <a:avLst/>
          </a:prstGeom>
          <a:noFill/>
          <a:ln w="9525">
            <a:noFill/>
            <a:miter lim="800000"/>
            <a:headEnd/>
            <a:tailEnd/>
          </a:ln>
        </p:spPr>
        <p:txBody>
          <a:bodyPr>
            <a:spAutoFit/>
          </a:bodyPr>
          <a:lstStyle/>
          <a:p>
            <a:pPr algn="ctr"/>
            <a:r>
              <a:rPr lang="en-US" sz="1600" b="1" dirty="0">
                <a:latin typeface="Calibri" pitchFamily="34" charset="0"/>
              </a:rPr>
              <a:t>Asian Disaster Preparedness Center (ADPC)</a:t>
            </a:r>
            <a:endParaRPr lang="en-US" sz="1600" dirty="0">
              <a:latin typeface="Calibri" pitchFamily="34" charset="0"/>
            </a:endParaRPr>
          </a:p>
        </p:txBody>
      </p:sp>
      <p:sp>
        <p:nvSpPr>
          <p:cNvPr id="13" name="Title 1"/>
          <p:cNvSpPr txBox="1">
            <a:spLocks/>
          </p:cNvSpPr>
          <p:nvPr/>
        </p:nvSpPr>
        <p:spPr bwMode="auto">
          <a:xfrm>
            <a:off x="993569" y="2716785"/>
            <a:ext cx="10363200" cy="16652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err="1" smtClean="0">
                <a:ln>
                  <a:noFill/>
                </a:ln>
                <a:solidFill>
                  <a:srgbClr val="002060"/>
                </a:solidFill>
                <a:effectLst/>
                <a:uLnTx/>
                <a:uFillTx/>
                <a:latin typeface="Phetsarath OT" pitchFamily="2" charset="0"/>
                <a:ea typeface="+mj-ea"/>
                <a:cs typeface="Phetsarath OT" pitchFamily="2" charset="0"/>
              </a:rPr>
              <a:t>ການຝຶກອົບຮົມໄລຍະສັ້ນສຳລັບກິດຈະກຳການກໍ່ສ້າງຄືນໃໝ</a:t>
            </a:r>
            <a:r>
              <a:rPr kumimoji="0" lang="en-US" sz="2000" b="1" i="0" u="none" strike="noStrike" kern="1200" cap="none" spc="0" normalizeH="0" baseline="0" noProof="0" dirty="0" smtClean="0">
                <a:ln>
                  <a:noFill/>
                </a:ln>
                <a:solidFill>
                  <a:srgbClr val="002060"/>
                </a:solidFill>
                <a:effectLst/>
                <a:uLnTx/>
                <a:uFillTx/>
                <a:latin typeface="Phetsarath OT" pitchFamily="2" charset="0"/>
                <a:ea typeface="+mj-ea"/>
                <a:cs typeface="Phetsarath OT" pitchFamily="2" charset="0"/>
              </a:rPr>
              <a:t>່ </a:t>
            </a:r>
            <a:r>
              <a:rPr kumimoji="0" lang="en-US" sz="2000" b="1" i="0" u="none" strike="noStrike" kern="1200" cap="none" spc="0" normalizeH="0" baseline="0" noProof="0" dirty="0" err="1" smtClean="0">
                <a:ln>
                  <a:noFill/>
                </a:ln>
                <a:solidFill>
                  <a:srgbClr val="002060"/>
                </a:solidFill>
                <a:effectLst/>
                <a:uLnTx/>
                <a:uFillTx/>
                <a:latin typeface="Phetsarath OT" pitchFamily="2" charset="0"/>
                <a:ea typeface="+mj-ea"/>
                <a:cs typeface="Phetsarath OT" pitchFamily="2" charset="0"/>
              </a:rPr>
              <a:t>ຫຼັງໄພພິບັດໃນແຂວງຄຳມ່ວນ</a:t>
            </a:r>
            <a:r>
              <a:rPr kumimoji="0" lang="en-US"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rPr>
              <a:t/>
            </a:r>
            <a:br>
              <a:rPr kumimoji="0" lang="en-US"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rPr>
            </a:br>
            <a:r>
              <a:rPr kumimoji="0" lang="en-US"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rPr>
              <a:t>Comprehensive Short Training Program for Post-Disaster Activities in </a:t>
            </a:r>
            <a:r>
              <a:rPr kumimoji="0" lang="en-US" sz="2000" b="0" i="0" u="none" strike="noStrike" kern="1200" cap="none" spc="0" normalizeH="0" baseline="0" noProof="0" dirty="0" err="1" smtClean="0">
                <a:ln>
                  <a:noFill/>
                </a:ln>
                <a:solidFill>
                  <a:schemeClr val="tx1"/>
                </a:solidFill>
                <a:effectLst/>
                <a:uLnTx/>
                <a:uFillTx/>
                <a:latin typeface="Phetsarath OT" pitchFamily="2" charset="0"/>
                <a:ea typeface="+mj-ea"/>
                <a:cs typeface="Phetsarath OT" pitchFamily="2" charset="0"/>
              </a:rPr>
              <a:t>Khammouane</a:t>
            </a:r>
            <a:r>
              <a:rPr kumimoji="0" lang="en-US"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rPr>
              <a:t> Province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lo-LA"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err="1" smtClean="0">
                <a:ln>
                  <a:noFill/>
                </a:ln>
                <a:solidFill>
                  <a:schemeClr val="tx1"/>
                </a:solidFill>
                <a:effectLst/>
                <a:uLnTx/>
                <a:uFillTx/>
                <a:latin typeface="Phetsarath OT" pitchFamily="2" charset="0"/>
                <a:ea typeface="+mj-ea"/>
                <a:cs typeface="Phetsarath OT" pitchFamily="2" charset="0"/>
              </a:rPr>
              <a:t>ຄັ້ງວັນທີ</a:t>
            </a:r>
            <a:r>
              <a:rPr kumimoji="0" lang="en-US" sz="2000" b="0" i="0" u="none" strike="noStrike" kern="1200" cap="none" spc="0" normalizeH="0" noProof="0" dirty="0" smtClean="0">
                <a:ln>
                  <a:noFill/>
                </a:ln>
                <a:solidFill>
                  <a:schemeClr val="tx1"/>
                </a:solidFill>
                <a:effectLst/>
                <a:uLnTx/>
                <a:uFillTx/>
                <a:latin typeface="Phetsarath OT" pitchFamily="2" charset="0"/>
                <a:ea typeface="+mj-ea"/>
                <a:cs typeface="Phetsarath OT" pitchFamily="2" charset="0"/>
              </a:rPr>
              <a:t> 24-28 </a:t>
            </a:r>
            <a:r>
              <a:rPr kumimoji="0" lang="en-US" sz="2000" b="0" i="0" u="none" strike="noStrike" kern="1200" cap="none" spc="0" normalizeH="0" noProof="0" dirty="0" err="1" smtClean="0">
                <a:ln>
                  <a:noFill/>
                </a:ln>
                <a:solidFill>
                  <a:schemeClr val="tx1"/>
                </a:solidFill>
                <a:effectLst/>
                <a:uLnTx/>
                <a:uFillTx/>
                <a:latin typeface="Phetsarath OT" pitchFamily="2" charset="0"/>
                <a:ea typeface="+mj-ea"/>
                <a:cs typeface="Phetsarath OT" pitchFamily="2" charset="0"/>
              </a:rPr>
              <a:t>ມີນາ</a:t>
            </a:r>
            <a:r>
              <a:rPr kumimoji="0" lang="en-US" sz="2000" b="0" i="0" u="none" strike="noStrike" kern="1200" cap="none" spc="0" normalizeH="0" noProof="0" dirty="0" smtClean="0">
                <a:ln>
                  <a:noFill/>
                </a:ln>
                <a:solidFill>
                  <a:schemeClr val="tx1"/>
                </a:solidFill>
                <a:effectLst/>
                <a:uLnTx/>
                <a:uFillTx/>
                <a:latin typeface="Phetsarath OT" pitchFamily="2" charset="0"/>
                <a:ea typeface="+mj-ea"/>
                <a:cs typeface="Phetsarath OT" pitchFamily="2" charset="0"/>
              </a:rPr>
              <a:t> 2014</a:t>
            </a:r>
            <a:endParaRPr kumimoji="0" lang="en-US" sz="2000" b="0" i="0" u="none" strike="noStrike" kern="1200" cap="none" spc="0" normalizeH="0" baseline="0" noProof="0" dirty="0">
              <a:ln>
                <a:noFill/>
              </a:ln>
              <a:solidFill>
                <a:schemeClr val="tx1"/>
              </a:solidFill>
              <a:effectLst/>
              <a:uLnTx/>
              <a:uFillTx/>
              <a:latin typeface="Phetsarath OT" pitchFamily="2" charset="0"/>
              <a:ea typeface="+mj-ea"/>
              <a:cs typeface="Phetsarath OT" pitchFamily="2" charset="0"/>
            </a:endParaRPr>
          </a:p>
        </p:txBody>
      </p:sp>
    </p:spTree>
    <p:extLst>
      <p:ext uri="{BB962C8B-B14F-4D97-AF65-F5344CB8AC3E}">
        <p14:creationId xmlns="" xmlns:p14="http://schemas.microsoft.com/office/powerpoint/2010/main" val="4289210842"/>
      </p:ext>
    </p:extLst>
  </p:cSld>
  <p:clrMapOvr>
    <a:masterClrMapping/>
  </p:clrMapOvr>
  <p:transition spd="med">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27043"/>
            <a:ext cx="10972800" cy="1143000"/>
          </a:xfrm>
        </p:spPr>
        <p:txBody>
          <a:bodyPr/>
          <a:lstStyle/>
          <a:p>
            <a:r>
              <a:rPr lang="lo-LA" sz="2800" b="1" i="1" dirty="0" smtClean="0">
                <a:latin typeface="Phetsarath OT" pitchFamily="2" charset="0"/>
                <a:cs typeface="Phetsarath OT" pitchFamily="2" charset="0"/>
              </a:rPr>
              <a:t>ບາດກ້າວທີ </a:t>
            </a:r>
            <a:r>
              <a:rPr lang="en-US" sz="2800" b="1" i="1" dirty="0" smtClean="0">
                <a:latin typeface="Phetsarath OT" pitchFamily="2" charset="0"/>
                <a:cs typeface="Phetsarath OT" pitchFamily="2" charset="0"/>
              </a:rPr>
              <a:t>4. </a:t>
            </a:r>
            <a:r>
              <a:rPr lang="lo-LA" sz="2800" b="1" i="1" dirty="0" smtClean="0">
                <a:latin typeface="Phetsarath OT" pitchFamily="2" charset="0"/>
                <a:cs typeface="Phetsarath OT" pitchFamily="2" charset="0"/>
              </a:rPr>
              <a:t>ວິເຄາະຜົນກະທົບຂອງຄວາມເສຍຫາຍແລະການສູນເສຍຕໍ່ປະຊາກອນທີ່ໄດ້ຮັບຜົນກະທົບ</a:t>
            </a:r>
            <a:r>
              <a:rPr lang="en-US" sz="2000" b="1" i="1" dirty="0" smtClean="0">
                <a:latin typeface="Phetsarath OT" pitchFamily="2" charset="0"/>
                <a:cs typeface="Phetsarath OT" pitchFamily="2" charset="0"/>
              </a:rPr>
              <a:t/>
            </a:r>
            <a:br>
              <a:rPr lang="en-US" sz="2000" b="1" i="1" dirty="0" smtClean="0">
                <a:latin typeface="Phetsarath OT" pitchFamily="2" charset="0"/>
                <a:cs typeface="Phetsarath OT" pitchFamily="2" charset="0"/>
              </a:rPr>
            </a:br>
            <a:r>
              <a:rPr lang="en-US" sz="2000" b="1" i="1" dirty="0" smtClean="0">
                <a:latin typeface="Phetsarath OT" pitchFamily="2" charset="0"/>
                <a:cs typeface="Phetsarath OT" pitchFamily="2" charset="0"/>
              </a:rPr>
              <a:t>Step </a:t>
            </a:r>
            <a:r>
              <a:rPr lang="en-US" sz="2000" b="1" i="1" dirty="0">
                <a:latin typeface="Phetsarath OT" pitchFamily="2" charset="0"/>
                <a:cs typeface="Phetsarath OT" pitchFamily="2" charset="0"/>
              </a:rPr>
              <a:t>4. Analyze the impacts of the damages and losses to affected population</a:t>
            </a:r>
            <a:r>
              <a:rPr lang="en-AU" sz="4000" b="1" dirty="0">
                <a:latin typeface="Phetsarath OT" pitchFamily="2" charset="0"/>
                <a:cs typeface="Phetsarath OT" pitchFamily="2" charset="0"/>
              </a:rPr>
              <a:t/>
            </a:r>
            <a:br>
              <a:rPr lang="en-AU" sz="4000" b="1" dirty="0">
                <a:latin typeface="Phetsarath OT" pitchFamily="2" charset="0"/>
                <a:cs typeface="Phetsarath OT" pitchFamily="2" charset="0"/>
              </a:rPr>
            </a:br>
            <a:endParaRPr lang="en-AU" sz="4000" dirty="0">
              <a:latin typeface="Phetsarath OT" pitchFamily="2" charset="0"/>
              <a:cs typeface="Phetsarath OT" pitchFamily="2" charset="0"/>
            </a:endParaRPr>
          </a:p>
        </p:txBody>
      </p:sp>
      <p:sp>
        <p:nvSpPr>
          <p:cNvPr id="7" name="Content Placeholder 6"/>
          <p:cNvSpPr>
            <a:spLocks noGrp="1"/>
          </p:cNvSpPr>
          <p:nvPr>
            <p:ph sz="half" idx="1"/>
          </p:nvPr>
        </p:nvSpPr>
        <p:spPr>
          <a:xfrm>
            <a:off x="609600" y="1960435"/>
            <a:ext cx="6664036" cy="4525963"/>
          </a:xfrm>
        </p:spPr>
        <p:txBody>
          <a:bodyPr/>
          <a:lstStyle/>
          <a:p>
            <a:r>
              <a:rPr lang="en-US" sz="2400" dirty="0" err="1" smtClean="0">
                <a:latin typeface="Phetsarath OT" pitchFamily="2" charset="0"/>
                <a:cs typeface="Phetsarath OT" pitchFamily="2" charset="0"/>
              </a:rPr>
              <a:t>ມີຄວາມເປັນໄປໄດ້ການສູນເສຍວຽກເຮັດງານ</a:t>
            </a:r>
            <a:r>
              <a:rPr lang="en-US" sz="2400" dirty="0" err="1" smtClean="0">
                <a:latin typeface="Phetsarath OT" pitchFamily="2" charset="0"/>
                <a:cs typeface="Phetsarath OT" pitchFamily="2" charset="0"/>
              </a:rPr>
              <a:t>ທຳ</a:t>
            </a:r>
            <a:endParaRPr lang="en-US" sz="2400" dirty="0" smtClean="0">
              <a:latin typeface="Phetsarath OT" pitchFamily="2" charset="0"/>
              <a:cs typeface="Phetsarath OT" pitchFamily="2" charset="0"/>
            </a:endParaRPr>
          </a:p>
          <a:p>
            <a:endParaRPr lang="lo-LA" sz="1050" dirty="0" smtClean="0">
              <a:latin typeface="Phetsarath OT" pitchFamily="2" charset="0"/>
              <a:cs typeface="Phetsarath OT" pitchFamily="2" charset="0"/>
            </a:endParaRPr>
          </a:p>
          <a:p>
            <a:pPr lvl="0"/>
            <a:r>
              <a:rPr lang="en-US" sz="2400" dirty="0" err="1" smtClean="0">
                <a:latin typeface="Phetsarath OT" pitchFamily="2" charset="0"/>
                <a:cs typeface="Phetsarath OT" pitchFamily="2" charset="0"/>
              </a:rPr>
              <a:t>ຜົນກະທົບທາງລົບຕໍ່ສິ່ງແວດລ້ອມອາດຈະເກີດຂື້ນ</a:t>
            </a:r>
            <a:r>
              <a:rPr lang="en-US" sz="2400" dirty="0" smtClean="0">
                <a:latin typeface="Phetsarath OT" pitchFamily="2" charset="0"/>
                <a:cs typeface="Phetsarath OT" pitchFamily="2" charset="0"/>
              </a:rPr>
              <a:t>; </a:t>
            </a:r>
            <a:r>
              <a:rPr lang="en-US" sz="2400" dirty="0" err="1" smtClean="0">
                <a:latin typeface="Phetsarath OT" pitchFamily="2" charset="0"/>
                <a:cs typeface="Phetsarath OT" pitchFamily="2" charset="0"/>
              </a:rPr>
              <a:t>ເຊັ່ນ</a:t>
            </a:r>
            <a:r>
              <a:rPr lang="en-US" sz="2400" dirty="0" smtClean="0">
                <a:latin typeface="Phetsarath OT" pitchFamily="2" charset="0"/>
                <a:cs typeface="Phetsarath OT" pitchFamily="2" charset="0"/>
              </a:rPr>
              <a:t>: </a:t>
            </a:r>
            <a:r>
              <a:rPr lang="en-US" sz="2400" dirty="0" err="1" smtClean="0">
                <a:latin typeface="Phetsarath OT" pitchFamily="2" charset="0"/>
                <a:cs typeface="Phetsarath OT" pitchFamily="2" charset="0"/>
              </a:rPr>
              <a:t>ສານເຄມີໄຫຼອອກສູ່ລະບົບ</a:t>
            </a:r>
            <a:r>
              <a:rPr lang="en-US" sz="2400" dirty="0" err="1" smtClean="0">
                <a:latin typeface="Phetsarath OT" pitchFamily="2" charset="0"/>
                <a:cs typeface="Phetsarath OT" pitchFamily="2" charset="0"/>
              </a:rPr>
              <a:t>ນິເວດ</a:t>
            </a:r>
            <a:r>
              <a:rPr lang="en-US" sz="2400" dirty="0" smtClean="0">
                <a:latin typeface="Phetsarath OT" pitchFamily="2" charset="0"/>
                <a:cs typeface="Phetsarath OT" pitchFamily="2" charset="0"/>
              </a:rPr>
              <a:t>.</a:t>
            </a:r>
          </a:p>
          <a:p>
            <a:pPr lvl="0"/>
            <a:endParaRPr lang="en-US" sz="1100" dirty="0" smtClean="0">
              <a:latin typeface="Phetsarath OT" pitchFamily="2" charset="0"/>
              <a:cs typeface="Phetsarath OT" pitchFamily="2" charset="0"/>
            </a:endParaRPr>
          </a:p>
          <a:p>
            <a:pPr lvl="0"/>
            <a:r>
              <a:rPr lang="en-US" sz="2400" dirty="0" err="1" smtClean="0">
                <a:latin typeface="Phetsarath OT" pitchFamily="2" charset="0"/>
                <a:cs typeface="Phetsarath OT" pitchFamily="2" charset="0"/>
              </a:rPr>
              <a:t>ຄວາມເປັນໄປໄດ້ໃນກາຫຼຸດລົງຂອງວັດ</a:t>
            </a:r>
            <a:r>
              <a:rPr lang="lo-LA" sz="2400" dirty="0" smtClean="0">
                <a:latin typeface="Phetsarath OT" pitchFamily="2" charset="0"/>
                <a:cs typeface="Phetsarath OT" pitchFamily="2" charset="0"/>
              </a:rPr>
              <a:t>ຖຸ</a:t>
            </a:r>
            <a:r>
              <a:rPr lang="en-US" sz="2400" dirty="0" err="1" smtClean="0">
                <a:latin typeface="Phetsarath OT" pitchFamily="2" charset="0"/>
                <a:cs typeface="Phetsarath OT" pitchFamily="2" charset="0"/>
              </a:rPr>
              <a:t>ດິບເພື່ອນຳເຂົ້າສູ່ໂຮງງານປຸງ</a:t>
            </a:r>
            <a:r>
              <a:rPr lang="en-US" sz="2400" dirty="0" err="1" smtClean="0">
                <a:latin typeface="Phetsarath OT" pitchFamily="2" charset="0"/>
                <a:cs typeface="Phetsarath OT" pitchFamily="2" charset="0"/>
              </a:rPr>
              <a:t>ແຕ່ງ</a:t>
            </a:r>
            <a:r>
              <a:rPr lang="en-US" sz="2400" dirty="0" smtClean="0">
                <a:latin typeface="Phetsarath OT" pitchFamily="2" charset="0"/>
                <a:cs typeface="Phetsarath OT" pitchFamily="2" charset="0"/>
              </a:rPr>
              <a:t>.</a:t>
            </a:r>
          </a:p>
          <a:p>
            <a:pPr lvl="0"/>
            <a:endParaRPr lang="en-US" sz="1100" dirty="0" smtClean="0">
              <a:latin typeface="Phetsarath OT" pitchFamily="2" charset="0"/>
              <a:cs typeface="Phetsarath OT" pitchFamily="2" charset="0"/>
            </a:endParaRPr>
          </a:p>
          <a:p>
            <a:pPr lvl="0"/>
            <a:r>
              <a:rPr lang="en-US" sz="2400" dirty="0" err="1" smtClean="0">
                <a:latin typeface="Phetsarath OT" pitchFamily="2" charset="0"/>
                <a:cs typeface="Phetsarath OT" pitchFamily="2" charset="0"/>
              </a:rPr>
              <a:t>ຄວາມເປັນໄປໄດ້ໃນການຫຼຸດລົງດ້ານສົ່ງ</a:t>
            </a:r>
            <a:r>
              <a:rPr lang="en-US" sz="2400" dirty="0" err="1" smtClean="0">
                <a:latin typeface="Phetsarath OT" pitchFamily="2" charset="0"/>
                <a:cs typeface="Phetsarath OT" pitchFamily="2" charset="0"/>
              </a:rPr>
              <a:t>ອອກ</a:t>
            </a:r>
            <a:r>
              <a:rPr lang="en-US" sz="2400" dirty="0" smtClean="0">
                <a:latin typeface="Phetsarath OT" pitchFamily="2" charset="0"/>
                <a:cs typeface="Phetsarath OT" pitchFamily="2" charset="0"/>
              </a:rPr>
              <a:t>.</a:t>
            </a:r>
          </a:p>
          <a:p>
            <a:pPr lvl="0"/>
            <a:endParaRPr lang="en-US" sz="1200" dirty="0" smtClean="0">
              <a:latin typeface="Phetsarath OT" pitchFamily="2" charset="0"/>
              <a:cs typeface="Phetsarath OT" pitchFamily="2" charset="0"/>
            </a:endParaRPr>
          </a:p>
          <a:p>
            <a:pPr lvl="0"/>
            <a:r>
              <a:rPr lang="en-US" sz="2400" dirty="0" err="1" smtClean="0">
                <a:latin typeface="Phetsarath OT" pitchFamily="2" charset="0"/>
                <a:cs typeface="Phetsarath OT" pitchFamily="2" charset="0"/>
              </a:rPr>
              <a:t>ມີຜົນກະທົບຕໍ່ປະຊາຊົນທີ່ມີຄວາມຕ້ານທານຕ່ຳ</a:t>
            </a:r>
            <a:r>
              <a:rPr lang="en-US" sz="2400" dirty="0" smtClean="0">
                <a:latin typeface="Phetsarath OT" pitchFamily="2" charset="0"/>
                <a:cs typeface="Phetsarath OT" pitchFamily="2" charset="0"/>
              </a:rPr>
              <a:t> </a:t>
            </a:r>
            <a:r>
              <a:rPr lang="en-US" sz="2400" dirty="0" err="1" smtClean="0">
                <a:latin typeface="Phetsarath OT" pitchFamily="2" charset="0"/>
                <a:cs typeface="Phetsarath OT" pitchFamily="2" charset="0"/>
              </a:rPr>
              <a:t>ຕໍ່ໄພອັນຕະລາຍທີ່ອາດຈະເກີດຂຶ້ນໃນອະນາຄົດ</a:t>
            </a:r>
            <a:r>
              <a:rPr lang="en-US" sz="2400" dirty="0" smtClean="0">
                <a:latin typeface="Phetsarath OT" pitchFamily="2" charset="0"/>
                <a:cs typeface="Phetsarath OT" pitchFamily="2" charset="0"/>
              </a:rPr>
              <a:t>.</a:t>
            </a:r>
          </a:p>
          <a:p>
            <a:endParaRPr lang="en-AU" sz="2400" dirty="0">
              <a:latin typeface="Phetsarath OT" pitchFamily="2" charset="0"/>
              <a:cs typeface="Phetsarath OT" pitchFamily="2" charset="0"/>
            </a:endParaRPr>
          </a:p>
        </p:txBody>
      </p:sp>
      <p:sp>
        <p:nvSpPr>
          <p:cNvPr id="8" name="Content Placeholder 7"/>
          <p:cNvSpPr>
            <a:spLocks noGrp="1"/>
          </p:cNvSpPr>
          <p:nvPr>
            <p:ph sz="half" idx="2"/>
          </p:nvPr>
        </p:nvSpPr>
        <p:spPr>
          <a:xfrm>
            <a:off x="7536885" y="2369139"/>
            <a:ext cx="4419600" cy="4117259"/>
          </a:xfrm>
        </p:spPr>
        <p:txBody>
          <a:bodyPr/>
          <a:lstStyle/>
          <a:p>
            <a:pPr lvl="0"/>
            <a:r>
              <a:rPr lang="en-US" sz="2000" dirty="0"/>
              <a:t>Possible losses of </a:t>
            </a:r>
            <a:r>
              <a:rPr lang="en-US" sz="2000" dirty="0" smtClean="0"/>
              <a:t>employment.</a:t>
            </a:r>
            <a:endParaRPr lang="en-AU" sz="2000" dirty="0"/>
          </a:p>
          <a:p>
            <a:pPr lvl="0"/>
            <a:r>
              <a:rPr lang="en-US" sz="2000" dirty="0"/>
              <a:t>Potential adverse environmental </a:t>
            </a:r>
            <a:r>
              <a:rPr lang="en-US" sz="2000" dirty="0" smtClean="0"/>
              <a:t>impacts; example: dangerous </a:t>
            </a:r>
            <a:r>
              <a:rPr lang="en-US" sz="2000" dirty="0"/>
              <a:t>chemical leaks to ecologically sensitive areas. </a:t>
            </a:r>
            <a:endParaRPr lang="en-AU" sz="2000" dirty="0"/>
          </a:p>
          <a:p>
            <a:pPr lvl="0"/>
            <a:r>
              <a:rPr lang="en-US" sz="2000" dirty="0"/>
              <a:t>Possible reduction of supply of raw materials to ore processing plants.</a:t>
            </a:r>
            <a:endParaRPr lang="en-AU" sz="2000" dirty="0"/>
          </a:p>
          <a:p>
            <a:pPr lvl="0"/>
            <a:r>
              <a:rPr lang="en-US" sz="2000" dirty="0"/>
              <a:t>Possible reduction of </a:t>
            </a:r>
            <a:r>
              <a:rPr lang="en-US" sz="2000" dirty="0" smtClean="0"/>
              <a:t>exports.</a:t>
            </a:r>
            <a:endParaRPr lang="en-AU" sz="2000" dirty="0"/>
          </a:p>
          <a:p>
            <a:pPr lvl="0"/>
            <a:r>
              <a:rPr lang="en-US" sz="2000" dirty="0"/>
              <a:t>Effects on the people’s level of vulnerability to future hazards. </a:t>
            </a:r>
            <a:endParaRPr lang="en-AU" sz="2000" dirty="0"/>
          </a:p>
          <a:p>
            <a:endParaRPr lang="en-AU" sz="2400" dirty="0"/>
          </a:p>
        </p:txBody>
      </p:sp>
    </p:spTree>
    <p:extLst>
      <p:ext uri="{BB962C8B-B14F-4D97-AF65-F5344CB8AC3E}">
        <p14:creationId xmlns:p14="http://schemas.microsoft.com/office/powerpoint/2010/main" xmlns="" val="4028009655"/>
      </p:ext>
    </p:extLst>
  </p:cSld>
  <p:clrMapOvr>
    <a:masterClrMapping/>
  </p:clrMapOvr>
  <p:transition spd="med">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70403"/>
            <a:ext cx="10972800" cy="1143000"/>
          </a:xfrm>
        </p:spPr>
        <p:txBody>
          <a:bodyPr/>
          <a:lstStyle/>
          <a:p>
            <a:r>
              <a:rPr lang="lo-LA" sz="3600" b="1" i="1" dirty="0" smtClean="0">
                <a:latin typeface="Phetsarath OT" pitchFamily="2" charset="0"/>
                <a:cs typeface="Phetsarath OT" pitchFamily="2" charset="0"/>
              </a:rPr>
              <a:t>ບາດກ້າວທີ </a:t>
            </a:r>
            <a:r>
              <a:rPr lang="en-US" sz="3600" b="1" i="1" dirty="0" smtClean="0">
                <a:latin typeface="Phetsarath OT" pitchFamily="2" charset="0"/>
                <a:cs typeface="Phetsarath OT" pitchFamily="2" charset="0"/>
              </a:rPr>
              <a:t>5. </a:t>
            </a:r>
            <a:r>
              <a:rPr lang="lo-LA" sz="3600" b="1" i="1" dirty="0" smtClean="0">
                <a:latin typeface="Phetsarath OT" pitchFamily="2" charset="0"/>
                <a:cs typeface="Phetsarath OT" pitchFamily="2" charset="0"/>
              </a:rPr>
              <a:t>ຄາດຄະເນຄວາມຕ້ອງການຟື້ນຟູ ແລະ ກໍ່ສ້າງຄືນໃໝ່</a:t>
            </a:r>
            <a:r>
              <a:rPr lang="en-US" sz="3600" b="1" i="1" dirty="0" smtClean="0">
                <a:latin typeface="Phetsarath OT" pitchFamily="2" charset="0"/>
                <a:cs typeface="Phetsarath OT" pitchFamily="2" charset="0"/>
              </a:rPr>
              <a:t/>
            </a:r>
            <a:br>
              <a:rPr lang="en-US" sz="3600" b="1" i="1" dirty="0" smtClean="0">
                <a:latin typeface="Phetsarath OT" pitchFamily="2" charset="0"/>
                <a:cs typeface="Phetsarath OT" pitchFamily="2" charset="0"/>
              </a:rPr>
            </a:br>
            <a:r>
              <a:rPr lang="en-US" sz="2800" b="1" i="1" dirty="0" smtClean="0">
                <a:latin typeface="Phetsarath OT" pitchFamily="2" charset="0"/>
                <a:cs typeface="Phetsarath OT" pitchFamily="2" charset="0"/>
              </a:rPr>
              <a:t>Step </a:t>
            </a:r>
            <a:r>
              <a:rPr lang="en-US" sz="2800" b="1" i="1" dirty="0">
                <a:latin typeface="Phetsarath OT" pitchFamily="2" charset="0"/>
                <a:cs typeface="Phetsarath OT" pitchFamily="2" charset="0"/>
              </a:rPr>
              <a:t>5. Estimate recovery and reconstruction needs</a:t>
            </a:r>
            <a:r>
              <a:rPr lang="en-AU" sz="4800" b="1" dirty="0">
                <a:latin typeface="Phetsarath OT" pitchFamily="2" charset="0"/>
                <a:cs typeface="Phetsarath OT" pitchFamily="2" charset="0"/>
              </a:rPr>
              <a:t/>
            </a:r>
            <a:br>
              <a:rPr lang="en-AU" sz="4800" b="1" dirty="0">
                <a:latin typeface="Phetsarath OT" pitchFamily="2" charset="0"/>
                <a:cs typeface="Phetsarath OT" pitchFamily="2" charset="0"/>
              </a:rPr>
            </a:br>
            <a:endParaRPr lang="en-AU" sz="4800" dirty="0">
              <a:latin typeface="Phetsarath OT" pitchFamily="2" charset="0"/>
              <a:cs typeface="Phetsarath OT" pitchFamily="2" charset="0"/>
            </a:endParaRPr>
          </a:p>
        </p:txBody>
      </p:sp>
      <p:sp>
        <p:nvSpPr>
          <p:cNvPr id="3" name="Content Placeholder 2"/>
          <p:cNvSpPr>
            <a:spLocks noGrp="1"/>
          </p:cNvSpPr>
          <p:nvPr>
            <p:ph sz="half" idx="1"/>
          </p:nvPr>
        </p:nvSpPr>
        <p:spPr>
          <a:xfrm>
            <a:off x="1066814" y="2514635"/>
            <a:ext cx="5583367" cy="4525963"/>
          </a:xfrm>
        </p:spPr>
        <p:txBody>
          <a:bodyPr/>
          <a:lstStyle/>
          <a:p>
            <a:pPr>
              <a:buNone/>
            </a:pPr>
            <a:r>
              <a:rPr lang="en-AU" dirty="0" err="1" smtClean="0">
                <a:latin typeface="Phetsarath OT" pitchFamily="2" charset="0"/>
                <a:cs typeface="Phetsarath OT" pitchFamily="2" charset="0"/>
              </a:rPr>
              <a:t>ຟື້ນຟູ</a:t>
            </a:r>
            <a:r>
              <a:rPr lang="en-AU" dirty="0" smtClean="0">
                <a:latin typeface="Phetsarath OT" pitchFamily="2" charset="0"/>
                <a:cs typeface="Phetsarath OT" pitchFamily="2" charset="0"/>
              </a:rPr>
              <a:t> </a:t>
            </a:r>
            <a:r>
              <a:rPr lang="en-AU" dirty="0" err="1" smtClean="0">
                <a:latin typeface="Phetsarath OT" pitchFamily="2" charset="0"/>
                <a:cs typeface="Phetsarath OT" pitchFamily="2" charset="0"/>
              </a:rPr>
              <a:t>ແມ່ນໄລຍະສັ້ນ</a:t>
            </a:r>
            <a:endParaRPr lang="en-AU" dirty="0" smtClean="0">
              <a:latin typeface="Phetsarath OT" pitchFamily="2" charset="0"/>
              <a:cs typeface="Phetsarath OT" pitchFamily="2" charset="0"/>
            </a:endParaRPr>
          </a:p>
          <a:p>
            <a:pPr>
              <a:buNone/>
            </a:pPr>
            <a:r>
              <a:rPr lang="en-AU" dirty="0" err="1" smtClean="0">
                <a:latin typeface="Phetsarath OT" pitchFamily="2" charset="0"/>
                <a:cs typeface="Phetsarath OT" pitchFamily="2" charset="0"/>
              </a:rPr>
              <a:t>ກໍ່ສ້າງຄືນໃໝ່ແມ່ນໄລຍະຍາວ</a:t>
            </a:r>
            <a:endParaRPr lang="en-AU" dirty="0" smtClean="0">
              <a:latin typeface="Phetsarath OT" pitchFamily="2" charset="0"/>
              <a:cs typeface="Phetsarath OT" pitchFamily="2" charset="0"/>
            </a:endParaRPr>
          </a:p>
          <a:p>
            <a:pPr>
              <a:buNone/>
            </a:pPr>
            <a:r>
              <a:rPr lang="en-AU" dirty="0" err="1" smtClean="0">
                <a:latin typeface="Phetsarath OT" pitchFamily="2" charset="0"/>
                <a:cs typeface="Phetsarath OT" pitchFamily="2" charset="0"/>
              </a:rPr>
              <a:t>ການຊ່ວຍເຫຼືອຂອງລັດຖະບານອາດແມ່ນ</a:t>
            </a:r>
            <a:r>
              <a:rPr lang="en-AU" dirty="0" smtClean="0">
                <a:latin typeface="Phetsarath OT" pitchFamily="2" charset="0"/>
                <a:cs typeface="Phetsarath OT" pitchFamily="2" charset="0"/>
              </a:rPr>
              <a:t>:</a:t>
            </a:r>
          </a:p>
          <a:p>
            <a:pPr lvl="1"/>
            <a:r>
              <a:rPr lang="en-AU" dirty="0" err="1" smtClean="0">
                <a:latin typeface="Phetsarath OT" pitchFamily="2" charset="0"/>
                <a:cs typeface="Phetsarath OT" pitchFamily="2" charset="0"/>
              </a:rPr>
              <a:t>ຫຼຸດຜ່ອນພາສີ</a:t>
            </a:r>
            <a:endParaRPr lang="en-AU" dirty="0" smtClean="0">
              <a:latin typeface="Phetsarath OT" pitchFamily="2" charset="0"/>
              <a:cs typeface="Phetsarath OT" pitchFamily="2" charset="0"/>
            </a:endParaRPr>
          </a:p>
          <a:p>
            <a:pPr lvl="1"/>
            <a:r>
              <a:rPr lang="en-AU" dirty="0" err="1" smtClean="0">
                <a:latin typeface="Phetsarath OT" pitchFamily="2" charset="0"/>
                <a:cs typeface="Phetsarath OT" pitchFamily="2" charset="0"/>
              </a:rPr>
              <a:t>ການຊ່ວຍເຫຼືອການນໍາສິນຄ້າເຂົ້າ</a:t>
            </a:r>
            <a:endParaRPr lang="en-AU" dirty="0" smtClean="0">
              <a:latin typeface="Phetsarath OT" pitchFamily="2" charset="0"/>
              <a:cs typeface="Phetsarath OT" pitchFamily="2" charset="0"/>
            </a:endParaRPr>
          </a:p>
          <a:p>
            <a:pPr lvl="1"/>
            <a:r>
              <a:rPr lang="en-AU" dirty="0" err="1" smtClean="0">
                <a:latin typeface="Phetsarath OT" pitchFamily="2" charset="0"/>
                <a:cs typeface="Phetsarath OT" pitchFamily="2" charset="0"/>
              </a:rPr>
              <a:t>ການລົງທຶນໃຫ້ຄືນຜ່ານສິນເຊື່ອ</a:t>
            </a:r>
            <a:endParaRPr lang="en-AU" dirty="0" smtClean="0">
              <a:latin typeface="Phetsarath OT" pitchFamily="2" charset="0"/>
              <a:cs typeface="Phetsarath OT" pitchFamily="2" charset="0"/>
            </a:endParaRPr>
          </a:p>
          <a:p>
            <a:endParaRPr lang="en-AU" dirty="0"/>
          </a:p>
        </p:txBody>
      </p:sp>
      <p:sp>
        <p:nvSpPr>
          <p:cNvPr id="4" name="Content Placeholder 3"/>
          <p:cNvSpPr>
            <a:spLocks noGrp="1"/>
          </p:cNvSpPr>
          <p:nvPr>
            <p:ph sz="half" idx="2"/>
          </p:nvPr>
        </p:nvSpPr>
        <p:spPr>
          <a:xfrm>
            <a:off x="7190508" y="2563111"/>
            <a:ext cx="4599710" cy="4186532"/>
          </a:xfrm>
        </p:spPr>
        <p:txBody>
          <a:bodyPr/>
          <a:lstStyle/>
          <a:p>
            <a:pPr marL="0" indent="0">
              <a:buNone/>
            </a:pPr>
            <a:r>
              <a:rPr lang="en-US" dirty="0" smtClean="0"/>
              <a:t>Recovery is short-term</a:t>
            </a:r>
          </a:p>
          <a:p>
            <a:pPr marL="0" indent="0">
              <a:buNone/>
            </a:pPr>
            <a:r>
              <a:rPr lang="en-US" dirty="0" smtClean="0"/>
              <a:t>Reconstruction is long-term</a:t>
            </a:r>
          </a:p>
          <a:p>
            <a:pPr marL="0" indent="0">
              <a:buNone/>
            </a:pPr>
            <a:r>
              <a:rPr lang="en-US" dirty="0" smtClean="0"/>
              <a:t>Possible government assistance:</a:t>
            </a:r>
          </a:p>
          <a:p>
            <a:r>
              <a:rPr lang="en-US" dirty="0" smtClean="0"/>
              <a:t>Tax breaks</a:t>
            </a:r>
          </a:p>
          <a:p>
            <a:r>
              <a:rPr lang="en-US" dirty="0" smtClean="0"/>
              <a:t>Subsidies for </a:t>
            </a:r>
          </a:p>
          <a:p>
            <a:r>
              <a:rPr lang="en-US" dirty="0" smtClean="0"/>
              <a:t>Recapitalization through credit</a:t>
            </a:r>
            <a:endParaRPr lang="en-AU" dirty="0"/>
          </a:p>
        </p:txBody>
      </p:sp>
    </p:spTree>
    <p:extLst>
      <p:ext uri="{BB962C8B-B14F-4D97-AF65-F5344CB8AC3E}">
        <p14:creationId xmlns:p14="http://schemas.microsoft.com/office/powerpoint/2010/main" xmlns="" val="1392712325"/>
      </p:ext>
    </p:extLst>
  </p:cSld>
  <p:clrMapOvr>
    <a:masterClrMapping/>
  </p:clrMapOvr>
  <p:transition spd="med">
    <p:zo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400" b="1" dirty="0" err="1" smtClean="0">
                <a:latin typeface="Phetsarath OT" pitchFamily="2" charset="0"/>
                <a:cs typeface="Phetsarath OT" pitchFamily="2" charset="0"/>
              </a:rPr>
              <a:t>ຕາຕະລາງ</a:t>
            </a:r>
            <a:r>
              <a:rPr lang="en-US" sz="2400" b="1" dirty="0" smtClean="0">
                <a:latin typeface="Phetsarath OT" pitchFamily="2" charset="0"/>
                <a:cs typeface="Phetsarath OT" pitchFamily="2" charset="0"/>
              </a:rPr>
              <a:t> 5. </a:t>
            </a:r>
            <a:r>
              <a:rPr lang="en-US" sz="2400" b="1" dirty="0" err="1" smtClean="0">
                <a:latin typeface="Phetsarath OT" pitchFamily="2" charset="0"/>
                <a:cs typeface="Phetsarath OT" pitchFamily="2" charset="0"/>
              </a:rPr>
              <a:t>ສັງລວມຄວາມຕ້ອງການຟື້ນຟູ</a:t>
            </a:r>
            <a:r>
              <a:rPr lang="en-US" sz="2400" b="1" dirty="0" smtClean="0">
                <a:latin typeface="Phetsarath OT" pitchFamily="2" charset="0"/>
                <a:cs typeface="Phetsarath OT" pitchFamily="2" charset="0"/>
              </a:rPr>
              <a:t> </a:t>
            </a:r>
            <a:r>
              <a:rPr lang="en-US" sz="2400" b="1" dirty="0" err="1" smtClean="0">
                <a:latin typeface="Phetsarath OT" pitchFamily="2" charset="0"/>
                <a:cs typeface="Phetsarath OT" pitchFamily="2" charset="0"/>
              </a:rPr>
              <a:t>ແລະ</a:t>
            </a:r>
            <a:r>
              <a:rPr lang="en-US" sz="2400" b="1" dirty="0" smtClean="0">
                <a:latin typeface="Phetsarath OT" pitchFamily="2" charset="0"/>
                <a:cs typeface="Phetsarath OT" pitchFamily="2" charset="0"/>
              </a:rPr>
              <a:t> </a:t>
            </a:r>
            <a:r>
              <a:rPr lang="en-US" sz="2400" b="1" dirty="0" err="1" smtClean="0">
                <a:latin typeface="Phetsarath OT" pitchFamily="2" charset="0"/>
                <a:cs typeface="Phetsarath OT" pitchFamily="2" charset="0"/>
              </a:rPr>
              <a:t>ກໍ່ສ້າງຄືນໃໝ່ໃນຂະແໜງບໍ່ແຮ</a:t>
            </a:r>
            <a:r>
              <a:rPr lang="en-US" sz="2400" b="1" dirty="0" smtClean="0">
                <a:latin typeface="Phetsarath OT" pitchFamily="2" charset="0"/>
                <a:cs typeface="Phetsarath OT" pitchFamily="2" charset="0"/>
              </a:rPr>
              <a:t>່</a:t>
            </a:r>
            <a:r>
              <a:rPr lang="en-US" sz="2400" dirty="0" smtClean="0">
                <a:latin typeface="Phetsarath OT" pitchFamily="2" charset="0"/>
                <a:cs typeface="Phetsarath OT" pitchFamily="2" charset="0"/>
              </a:rPr>
              <a:t/>
            </a:r>
            <a:br>
              <a:rPr lang="en-US" sz="2400" dirty="0" smtClean="0">
                <a:latin typeface="Phetsarath OT" pitchFamily="2" charset="0"/>
                <a:cs typeface="Phetsarath OT" pitchFamily="2" charset="0"/>
              </a:rPr>
            </a:br>
            <a:r>
              <a:rPr lang="en-US" sz="2000" b="1" dirty="0" smtClean="0">
                <a:latin typeface="Phetsarath OT"/>
                <a:ea typeface="Calibri" panose="020F0502020204030204" pitchFamily="34" charset="0"/>
                <a:cs typeface="Angsana New" panose="02020603050405020304" pitchFamily="18" charset="-34"/>
              </a:rPr>
              <a:t>Table </a:t>
            </a:r>
            <a:r>
              <a:rPr lang="en-US" sz="2000" b="1" dirty="0">
                <a:latin typeface="Phetsarath OT"/>
                <a:ea typeface="Calibri" panose="020F0502020204030204" pitchFamily="34" charset="0"/>
                <a:cs typeface="Angsana New" panose="02020603050405020304" pitchFamily="18" charset="-34"/>
              </a:rPr>
              <a:t>5. Summary of recovery and reconstruction needs in the mining sector. </a:t>
            </a:r>
            <a:r>
              <a:rPr lang="en-US" sz="2400" dirty="0">
                <a:latin typeface="Arial" panose="020B0604020202020204" pitchFamily="34" charset="0"/>
              </a:rPr>
              <a:t/>
            </a:r>
            <a:br>
              <a:rPr lang="en-US" sz="2400" dirty="0">
                <a:latin typeface="Arial" panose="020B0604020202020204" pitchFamily="34" charset="0"/>
              </a:rPr>
            </a:br>
            <a:endParaRPr lang="en-AU" sz="2400" dirty="0"/>
          </a:p>
        </p:txBody>
      </p:sp>
      <p:graphicFrame>
        <p:nvGraphicFramePr>
          <p:cNvPr id="4" name="Table 3"/>
          <p:cNvGraphicFramePr>
            <a:graphicFrameLocks noGrp="1"/>
          </p:cNvGraphicFramePr>
          <p:nvPr/>
        </p:nvGraphicFramePr>
        <p:xfrm>
          <a:off x="720436" y="1385455"/>
          <a:ext cx="10903530" cy="4890356"/>
        </p:xfrm>
        <a:graphic>
          <a:graphicData uri="http://schemas.openxmlformats.org/drawingml/2006/table">
            <a:tbl>
              <a:tblPr/>
              <a:tblGrid>
                <a:gridCol w="7586675"/>
                <a:gridCol w="3316855"/>
              </a:tblGrid>
              <a:tr h="374098">
                <a:tc rowSpan="2">
                  <a:txBody>
                    <a:bodyPr/>
                    <a:lstStyle/>
                    <a:p>
                      <a:pPr algn="ctr"/>
                      <a:r>
                        <a:rPr lang="lo-LA" sz="1600" b="1" dirty="0">
                          <a:latin typeface="Phetsarath OT" pitchFamily="2" charset="0"/>
                          <a:cs typeface="Phetsarath OT" pitchFamily="2" charset="0"/>
                        </a:rPr>
                        <a:t>ຊື່ຂອງໂຄງການທີ່ຕ້ອງການຟື້ນຟູ ແລະ ກໍ່ສ້າງຄືນໃໝ່</a:t>
                      </a:r>
                      <a:endParaRPr lang="en-US" sz="1600" dirty="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lo-LA" sz="1600" b="1">
                          <a:latin typeface="Phetsarath OT" pitchFamily="2" charset="0"/>
                          <a:cs typeface="Phetsarath OT" pitchFamily="2" charset="0"/>
                        </a:rPr>
                        <a:t>ລວມຄວາມຕ້ອງການ</a:t>
                      </a:r>
                      <a:endParaRPr lang="en-US" sz="1600">
                        <a:latin typeface="Phetsarath OT" pitchFamily="2" charset="0"/>
                        <a:cs typeface="Phetsarath OT" pitchFamily="2"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89121">
                <a:tc vMerge="1">
                  <a:txBody>
                    <a:bodyPr/>
                    <a:lstStyle/>
                    <a:p>
                      <a:endParaRPr lang="th-TH"/>
                    </a:p>
                  </a:txBody>
                  <a:tcPr/>
                </a:tc>
                <a:tc>
                  <a:txBody>
                    <a:bodyPr/>
                    <a:lstStyle/>
                    <a:p>
                      <a:pPr algn="ctr"/>
                      <a:r>
                        <a:rPr lang="en-US" sz="1600" b="1">
                          <a:latin typeface="Phetsarath OT" pitchFamily="2" charset="0"/>
                          <a:cs typeface="Phetsarath OT" pitchFamily="2" charset="0"/>
                        </a:rPr>
                        <a:t>(</a:t>
                      </a:r>
                      <a:r>
                        <a:rPr lang="lo-LA" sz="1600" b="1">
                          <a:latin typeface="Phetsarath OT" pitchFamily="2" charset="0"/>
                          <a:cs typeface="Phetsarath OT" pitchFamily="2" charset="0"/>
                        </a:rPr>
                        <a:t>ກີບ</a:t>
                      </a:r>
                      <a:r>
                        <a:rPr lang="en-US" sz="1600" b="1">
                          <a:latin typeface="Phetsarath OT" pitchFamily="2" charset="0"/>
                          <a:cs typeface="Phetsarath OT" pitchFamily="2" charset="0"/>
                        </a:rPr>
                        <a:t>)</a:t>
                      </a:r>
                      <a:endParaRPr lang="en-US" sz="1600">
                        <a:latin typeface="Phetsarath OT" pitchFamily="2" charset="0"/>
                        <a:cs typeface="Phetsarath OT" pitchFamily="2"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89121">
                <a:tc gridSpan="2">
                  <a:txBody>
                    <a:bodyPr/>
                    <a:lstStyle/>
                    <a:p>
                      <a:r>
                        <a:rPr lang="en-US" sz="1600" b="1" i="1">
                          <a:latin typeface="Phetsarath OT" pitchFamily="2" charset="0"/>
                          <a:cs typeface="Phetsarath OT" pitchFamily="2" charset="0"/>
                        </a:rPr>
                        <a:t>ຄວາມຕ້ອງການຟື້ນຟູ</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th-TH"/>
                    </a:p>
                  </a:txBody>
                  <a:tcPr/>
                </a:tc>
              </a:tr>
              <a:tr h="234422">
                <a:tc>
                  <a:txBody>
                    <a:bodyPr/>
                    <a:lstStyle/>
                    <a:p>
                      <a:pPr>
                        <a:spcAft>
                          <a:spcPts val="0"/>
                        </a:spcAft>
                      </a:pPr>
                      <a:r>
                        <a:rPr lang="en-US" sz="1600">
                          <a:latin typeface="Phetsarath OT" pitchFamily="2" charset="0"/>
                          <a:cs typeface="Phetsarath OT" pitchFamily="2" charset="0"/>
                        </a:rPr>
                        <a:t>ກ. ຄວາມຕ້ອງການສ້ອມແປງອັນຮີບດ່ວນ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US" sz="1600">
                          <a:latin typeface="Phetsarath OT" pitchFamily="2" charset="0"/>
                          <a:cs typeface="Phetsarath OT" pitchFamily="2" charset="0"/>
                        </a:rPr>
                        <a:t>ຂ. ການຈັດຊື້ອຸປະກອນທີ່ຈຳເປັນ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US" sz="1600">
                          <a:latin typeface="Phetsarath OT" pitchFamily="2" charset="0"/>
                          <a:cs typeface="Phetsarath OT" pitchFamily="2" charset="0"/>
                        </a:rPr>
                        <a:t>ຄ. ການໃຫ້ສິນເຊື່ອໄລຍະສັ້ນ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US" sz="1600">
                          <a:latin typeface="Phetsarath OT" pitchFamily="2" charset="0"/>
                          <a:cs typeface="Phetsarath OT" pitchFamily="2" charset="0"/>
                        </a:rPr>
                        <a:t>ງ.​ອະນາໄມສິ່ງເສດເຫຼືອ</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US" sz="1600">
                          <a:latin typeface="Phetsarath OT" pitchFamily="2" charset="0"/>
                          <a:cs typeface="Phetsarath OT" pitchFamily="2" charset="0"/>
                        </a:rPr>
                        <a:t>ຈ. ອື່ນໆ (ລະບູລະອຽດ)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US" sz="1600" b="1">
                          <a:latin typeface="Phetsarath OT" pitchFamily="2" charset="0"/>
                          <a:cs typeface="Phetsarath OT" pitchFamily="2" charset="0"/>
                        </a:rPr>
                        <a:t>ລວມ</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gridSpan="2">
                  <a:txBody>
                    <a:bodyPr/>
                    <a:lstStyle/>
                    <a:p>
                      <a:pPr algn="just"/>
                      <a:r>
                        <a:rPr lang="en-US" sz="1600" b="1" i="1">
                          <a:latin typeface="Phetsarath OT" pitchFamily="2" charset="0"/>
                          <a:cs typeface="Phetsarath OT" pitchFamily="2" charset="0"/>
                        </a:rPr>
                        <a:t>ຄວາມຕ້ອງການກໍ່ສ້າງຄືນໃໝ່</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th-TH"/>
                    </a:p>
                  </a:txBody>
                  <a:tcPr/>
                </a:tc>
              </a:tr>
              <a:tr h="234422">
                <a:tc>
                  <a:txBody>
                    <a:bodyPr/>
                    <a:lstStyle/>
                    <a:p>
                      <a:pPr>
                        <a:spcAft>
                          <a:spcPts val="0"/>
                        </a:spcAft>
                      </a:pPr>
                      <a:r>
                        <a:rPr lang="en-PH" sz="1600">
                          <a:latin typeface="Phetsarath OT" pitchFamily="2" charset="0"/>
                          <a:cs typeface="Phetsarath OT" pitchFamily="2" charset="0"/>
                        </a:rPr>
                        <a:t>ກ. ການທົດແທນ ແລະ ກໍ່ສ້າງຄືນໃໝ່ຂອງບັນດາໂຄງສ້າງທີ່ໄດ້ຮັບຜົນກະທົບ</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PH" sz="1600">
                          <a:latin typeface="Phetsarath OT" pitchFamily="2" charset="0"/>
                          <a:cs typeface="Phetsarath OT" pitchFamily="2" charset="0"/>
                        </a:rPr>
                        <a:t>ຂ. ຈັດຊື້ອຸປະກອນ ແລະ ເຄື່ອງກົນຈັກ</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US" sz="1600">
                          <a:latin typeface="Phetsarath OT" pitchFamily="2" charset="0"/>
                          <a:cs typeface="Phetsarath OT" pitchFamily="2" charset="0"/>
                        </a:rPr>
                        <a:t>ຄ. ການໃຫ້ຄວາມຊ່ວຍເຫຼືອທາງດ້ານວິຊາການດ້ານມາດຕາການຄວາມປອດໄພ</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US" sz="1600">
                          <a:latin typeface="Phetsarath OT" pitchFamily="2" charset="0"/>
                          <a:cs typeface="Phetsarath OT"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US" sz="1600">
                          <a:latin typeface="Phetsarath OT" pitchFamily="2" charset="0"/>
                          <a:cs typeface="Phetsarath OT" pitchFamily="2" charset="0"/>
                        </a:rPr>
                        <a:t>ຈ. ການກໍ່ສ້າງຄືນໃໝ່ທີ່ແໜ້ນໜາຂອງສິ່ງອຳນວຍຄວາມສະດວກດ້ານການຂຸດຄົ້ນບໍ່ແຮ່</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US" sz="1600">
                          <a:latin typeface="Phetsarath OT" pitchFamily="2" charset="0"/>
                          <a:cs typeface="Phetsarath OT" pitchFamily="2" charset="0"/>
                        </a:rPr>
                        <a:t>ສ. ມາດຕາການຫຼຸດຜ່ອນຕ່າງໆ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585">
                <a:tc>
                  <a:txBody>
                    <a:bodyPr/>
                    <a:lstStyle/>
                    <a:p>
                      <a:pPr marL="0" indent="0">
                        <a:lnSpc>
                          <a:spcPct val="115000"/>
                        </a:lnSpc>
                        <a:spcAft>
                          <a:spcPts val="0"/>
                        </a:spcAft>
                      </a:pPr>
                      <a:r>
                        <a:rPr lang="en-US" sz="1600" dirty="0">
                          <a:latin typeface="Phetsarath OT" pitchFamily="2" charset="0"/>
                          <a:ea typeface="Calibri"/>
                          <a:cs typeface="Phetsarath OT" pitchFamily="2" charset="0"/>
                        </a:rPr>
                        <a:t>ຊ. </a:t>
                      </a:r>
                      <a:r>
                        <a:rPr lang="en-US" sz="1600" dirty="0" err="1">
                          <a:latin typeface="Phetsarath OT" pitchFamily="2" charset="0"/>
                          <a:ea typeface="Calibri"/>
                          <a:cs typeface="Phetsarath OT" pitchFamily="2" charset="0"/>
                        </a:rPr>
                        <a:t>ອື່ນ</a:t>
                      </a:r>
                      <a:r>
                        <a:rPr lang="en-US" sz="1600" dirty="0">
                          <a:latin typeface="Phetsarath OT" pitchFamily="2" charset="0"/>
                          <a:ea typeface="Calibri"/>
                          <a:cs typeface="Phetsarath OT" pitchFamily="2" charset="0"/>
                        </a:rPr>
                        <a:t>ໆ</a:t>
                      </a:r>
                      <a:endParaRPr lang="en-US" sz="2000" dirty="0">
                        <a:latin typeface="Phetsarath OT" pitchFamily="2" charset="0"/>
                        <a:ea typeface="Calibri"/>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US" sz="1600" b="1">
                          <a:latin typeface="Phetsarath OT" pitchFamily="2" charset="0"/>
                          <a:cs typeface="Phetsarath OT" pitchFamily="2" charset="0"/>
                        </a:rPr>
                        <a:t>ລວມ</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22">
                <a:tc>
                  <a:txBody>
                    <a:bodyPr/>
                    <a:lstStyle/>
                    <a:p>
                      <a:pPr>
                        <a:spcAft>
                          <a:spcPts val="0"/>
                        </a:spcAft>
                      </a:pPr>
                      <a:r>
                        <a:rPr lang="en-US" sz="1600" b="1">
                          <a:latin typeface="Phetsarath OT" pitchFamily="2" charset="0"/>
                          <a:cs typeface="Phetsarath OT" pitchFamily="2" charset="0"/>
                        </a:rPr>
                        <a:t>ລວມຍອດ</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endParaRPr lang="en-US" sz="1600" dirty="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495506562"/>
      </p:ext>
    </p:extLst>
  </p:cSld>
  <p:clrMapOvr>
    <a:masterClrMapping/>
  </p:clrMapOvr>
  <p:transition spd="med">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43913"/>
            <a:ext cx="10972800" cy="1143000"/>
          </a:xfrm>
        </p:spPr>
        <p:txBody>
          <a:bodyPr/>
          <a:lstStyle/>
          <a:p>
            <a:r>
              <a:rPr lang="th-TH" sz="2800" b="1" i="1" dirty="0" smtClean="0">
                <a:latin typeface="Phetsarath OT" pitchFamily="2" charset="0"/>
                <a:cs typeface="Phetsarath OT" pitchFamily="2" charset="0"/>
              </a:rPr>
              <a:t>ບາດກ້າວ</a:t>
            </a:r>
            <a:r>
              <a:rPr lang="en-US" sz="2800" b="1" i="1" dirty="0" err="1" smtClean="0">
                <a:latin typeface="Phetsarath OT" pitchFamily="2" charset="0"/>
                <a:cs typeface="Phetsarath OT" pitchFamily="2" charset="0"/>
              </a:rPr>
              <a:t>ທີ</a:t>
            </a:r>
            <a:r>
              <a:rPr lang="en-US" sz="2800" b="1" i="1" dirty="0" smtClean="0">
                <a:latin typeface="Phetsarath OT" pitchFamily="2" charset="0"/>
                <a:cs typeface="Phetsarath OT" pitchFamily="2" charset="0"/>
              </a:rPr>
              <a:t> 6. </a:t>
            </a:r>
            <a:r>
              <a:rPr lang="th-TH" sz="2800" b="1" i="1" dirty="0" smtClean="0">
                <a:latin typeface="Phetsarath OT" pitchFamily="2" charset="0"/>
                <a:cs typeface="Phetsarath OT" pitchFamily="2" charset="0"/>
              </a:rPr>
              <a:t>ຮ່າງແຜນຈັດຕັ້ງປະຕິບັດບັນດາໂຄງການທີ່ໄດ້ກໍານົດໄວ້</a:t>
            </a:r>
            <a:r>
              <a:rPr lang="en-US" sz="2800" b="1" i="1" dirty="0" smtClean="0">
                <a:latin typeface="Phetsarath OT" pitchFamily="2" charset="0"/>
                <a:cs typeface="Phetsarath OT" pitchFamily="2" charset="0"/>
              </a:rPr>
              <a:t/>
            </a:r>
            <a:br>
              <a:rPr lang="en-US" sz="2800" b="1" i="1" dirty="0" smtClean="0">
                <a:latin typeface="Phetsarath OT" pitchFamily="2" charset="0"/>
                <a:cs typeface="Phetsarath OT" pitchFamily="2" charset="0"/>
              </a:rPr>
            </a:br>
            <a:r>
              <a:rPr lang="en-US" sz="2000" b="1" i="1" dirty="0" smtClean="0">
                <a:latin typeface="Phetsarath OT" pitchFamily="2" charset="0"/>
                <a:cs typeface="Phetsarath OT" pitchFamily="2" charset="0"/>
              </a:rPr>
              <a:t>Step </a:t>
            </a:r>
            <a:r>
              <a:rPr lang="en-US" sz="2000" b="1" i="1" dirty="0">
                <a:latin typeface="Phetsarath OT" pitchFamily="2" charset="0"/>
                <a:cs typeface="Phetsarath OT" pitchFamily="2" charset="0"/>
              </a:rPr>
              <a:t>6. Draft the implementation plan of the identified programs and projects</a:t>
            </a:r>
            <a:r>
              <a:rPr lang="en-AU" sz="4800" b="1" dirty="0">
                <a:latin typeface="Phetsarath OT" pitchFamily="2" charset="0"/>
                <a:cs typeface="Phetsarath OT" pitchFamily="2" charset="0"/>
              </a:rPr>
              <a:t/>
            </a:r>
            <a:br>
              <a:rPr lang="en-AU" sz="4800" b="1" dirty="0">
                <a:latin typeface="Phetsarath OT" pitchFamily="2" charset="0"/>
                <a:cs typeface="Phetsarath OT" pitchFamily="2" charset="0"/>
              </a:rPr>
            </a:br>
            <a:endParaRPr lang="en-AU" sz="4800" dirty="0">
              <a:latin typeface="Phetsarath OT" pitchFamily="2" charset="0"/>
              <a:cs typeface="Phetsarath OT" pitchFamily="2" charset="0"/>
            </a:endParaRPr>
          </a:p>
        </p:txBody>
      </p:sp>
      <p:graphicFrame>
        <p:nvGraphicFramePr>
          <p:cNvPr id="6" name="Table 5"/>
          <p:cNvGraphicFramePr>
            <a:graphicFrameLocks noGrp="1"/>
          </p:cNvGraphicFramePr>
          <p:nvPr/>
        </p:nvGraphicFramePr>
        <p:xfrm>
          <a:off x="457199" y="1080653"/>
          <a:ext cx="11222185" cy="5689228"/>
        </p:xfrm>
        <a:graphic>
          <a:graphicData uri="http://schemas.openxmlformats.org/drawingml/2006/table">
            <a:tbl>
              <a:tblPr/>
              <a:tblGrid>
                <a:gridCol w="5828803"/>
                <a:gridCol w="1407261"/>
                <a:gridCol w="1160375"/>
                <a:gridCol w="1665371"/>
                <a:gridCol w="1160375"/>
              </a:tblGrid>
              <a:tr h="551157">
                <a:tc rowSpan="2">
                  <a:txBody>
                    <a:bodyPr/>
                    <a:lstStyle/>
                    <a:p>
                      <a:pPr algn="ctr"/>
                      <a:r>
                        <a:rPr lang="en-US" sz="1600" b="1">
                          <a:latin typeface="Phetsarath OT" pitchFamily="2" charset="0"/>
                          <a:cs typeface="Phetsarath OT" pitchFamily="2" charset="0"/>
                        </a:rPr>
                        <a:t>ຄວາມຕ້ອງການ</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just">
                        <a:lnSpc>
                          <a:spcPct val="107000"/>
                        </a:lnSpc>
                        <a:spcAft>
                          <a:spcPts val="800"/>
                        </a:spcAft>
                      </a:pPr>
                      <a:r>
                        <a:rPr lang="lo-LA" sz="1600" b="1">
                          <a:latin typeface="Phetsarath OT" pitchFamily="2" charset="0"/>
                          <a:ea typeface="Calibri"/>
                          <a:cs typeface="Phetsarath OT" pitchFamily="2" charset="0"/>
                        </a:rPr>
                        <a:t>ຈໍານວນຕ້ອງການການຊ່ວຍເຫຼືອປະຈໍາປີ</a:t>
                      </a:r>
                      <a:r>
                        <a:rPr lang="en-US" sz="1600">
                          <a:latin typeface="Phetsarath OT" pitchFamily="2" charset="0"/>
                          <a:ea typeface="Calibri"/>
                          <a:cs typeface="Phetsarath OT" pitchFamily="2" charset="0"/>
                        </a:rPr>
                        <a:t> </a:t>
                      </a:r>
                      <a:endParaRPr lang="en-US" sz="2000">
                        <a:latin typeface="Phetsarath OT" pitchFamily="2" charset="0"/>
                        <a:ea typeface="Calibri"/>
                        <a:cs typeface="Phetsarath OT" pitchFamily="2" charset="0"/>
                      </a:endParaRPr>
                    </a:p>
                    <a:p>
                      <a:pPr algn="ctr">
                        <a:spcAft>
                          <a:spcPts val="0"/>
                        </a:spcAft>
                      </a:pPr>
                      <a:r>
                        <a:rPr lang="en-US" sz="1600">
                          <a:latin typeface="Phetsarath OT" pitchFamily="2" charset="0"/>
                          <a:cs typeface="Phetsarath OT" pitchFamily="2" charset="0"/>
                        </a:rPr>
                        <a:t> (</a:t>
                      </a:r>
                      <a:r>
                        <a:rPr lang="lo-LA" sz="1600">
                          <a:latin typeface="Phetsarath OT" pitchFamily="2" charset="0"/>
                          <a:cs typeface="Phetsarath OT" pitchFamily="2" charset="0"/>
                        </a:rPr>
                        <a:t>ກີບ</a:t>
                      </a:r>
                      <a:r>
                        <a:rPr lang="en-US" sz="1600">
                          <a:latin typeface="Phetsarath OT" pitchFamily="2" charset="0"/>
                          <a:cs typeface="Phetsarath OT" pitchFamily="2"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th-TH"/>
                    </a:p>
                  </a:txBody>
                  <a:tcPr/>
                </a:tc>
                <a:tc hMerge="1">
                  <a:txBody>
                    <a:bodyPr/>
                    <a:lstStyle/>
                    <a:p>
                      <a:endParaRPr lang="th-TH"/>
                    </a:p>
                  </a:txBody>
                  <a:tcPr/>
                </a:tc>
                <a:tc>
                  <a:txBody>
                    <a:bodyPr/>
                    <a:lstStyle/>
                    <a:p>
                      <a:pPr algn="ctr"/>
                      <a:r>
                        <a:rPr lang="lo-LA" sz="1600" b="1">
                          <a:latin typeface="Phetsarath OT" pitchFamily="2" charset="0"/>
                          <a:cs typeface="Phetsarath OT" pitchFamily="2" charset="0"/>
                        </a:rPr>
                        <a:t>ລວມຄວາມຕ້ອງການ</a:t>
                      </a:r>
                      <a:r>
                        <a:rPr lang="lo-LA" sz="1600">
                          <a:latin typeface="Phetsarath OT" pitchFamily="2" charset="0"/>
                          <a:cs typeface="Phetsarath OT" pitchFamily="2" charset="0"/>
                        </a:rPr>
                        <a:t> </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48389">
                <a:tc vMerge="1">
                  <a:txBody>
                    <a:bodyPr/>
                    <a:lstStyle/>
                    <a:p>
                      <a:endParaRPr lang="th-TH"/>
                    </a:p>
                  </a:txBody>
                  <a:tcPr/>
                </a:tc>
                <a:tc>
                  <a:txBody>
                    <a:bodyPr/>
                    <a:lstStyle/>
                    <a:p>
                      <a:pPr algn="ctr"/>
                      <a:r>
                        <a:rPr lang="en-US" sz="1600">
                          <a:latin typeface="Phetsarath OT" pitchFamily="2" charset="0"/>
                          <a:cs typeface="Phetsarath OT" pitchFamily="2" charset="0"/>
                        </a:rPr>
                        <a:t>ປີເກີດໄພພິບັດ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latin typeface="Phetsarath OT" pitchFamily="2" charset="0"/>
                          <a:cs typeface="Phetsarath OT" pitchFamily="2" charset="0"/>
                        </a:rPr>
                        <a:t>1</a:t>
                      </a:r>
                      <a:r>
                        <a:rPr lang="lo-LA" sz="1600">
                          <a:latin typeface="Phetsarath OT" pitchFamily="2" charset="0"/>
                          <a:cs typeface="Phetsarath OT" pitchFamily="2" charset="0"/>
                        </a:rPr>
                        <a:t>ປີຫຼັງໄພພິບັດ</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1600">
                          <a:latin typeface="Phetsarath OT" pitchFamily="2" charset="0"/>
                          <a:cs typeface="Phetsarath OT" pitchFamily="2" charset="0"/>
                        </a:rPr>
                        <a:t>2ປີຫຼັງໄພພິບັດ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600">
                          <a:latin typeface="Phetsarath OT" pitchFamily="2" charset="0"/>
                          <a:cs typeface="Phetsarath OT"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01397">
                <a:tc gridSpan="5">
                  <a:txBody>
                    <a:bodyPr/>
                    <a:lstStyle/>
                    <a:p>
                      <a:pPr algn="just">
                        <a:spcAft>
                          <a:spcPts val="0"/>
                        </a:spcAft>
                      </a:pPr>
                      <a:r>
                        <a:rPr lang="en-US" sz="1600" b="1" i="1">
                          <a:latin typeface="Phetsarath OT" pitchFamily="2" charset="0"/>
                          <a:cs typeface="Phetsarath OT" pitchFamily="2" charset="0"/>
                        </a:rPr>
                        <a:t>ຄວາມຕ້ອງການຟື້ນຟູ</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r>
              <a:tr h="231607">
                <a:tc>
                  <a:txBody>
                    <a:bodyPr/>
                    <a:lstStyle/>
                    <a:p>
                      <a:pPr marL="0" indent="0">
                        <a:lnSpc>
                          <a:spcPct val="115000"/>
                        </a:lnSpc>
                        <a:spcAft>
                          <a:spcPts val="0"/>
                        </a:spcAft>
                      </a:pPr>
                      <a:r>
                        <a:rPr lang="en-US" sz="1600" dirty="0">
                          <a:latin typeface="Phetsarath OT" pitchFamily="2" charset="0"/>
                          <a:ea typeface="Calibri"/>
                          <a:cs typeface="Phetsarath OT" pitchFamily="2" charset="0"/>
                        </a:rPr>
                        <a:t>ກ. </a:t>
                      </a:r>
                      <a:r>
                        <a:rPr lang="en-US" sz="1600" dirty="0" err="1">
                          <a:latin typeface="Phetsarath OT" pitchFamily="2" charset="0"/>
                          <a:ea typeface="Calibri"/>
                          <a:cs typeface="Phetsarath OT" pitchFamily="2" charset="0"/>
                        </a:rPr>
                        <a:t>ຄວາມຕ້ອງການສ້ອມແປງອັນຮີບດ່ວນ</a:t>
                      </a:r>
                      <a:endParaRPr lang="en-US" sz="2000" dirty="0">
                        <a:latin typeface="Phetsarath OT" pitchFamily="2" charset="0"/>
                        <a:ea typeface="Calibri"/>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607">
                <a:tc>
                  <a:txBody>
                    <a:bodyPr/>
                    <a:lstStyle/>
                    <a:p>
                      <a:pPr marL="0" indent="0">
                        <a:lnSpc>
                          <a:spcPct val="115000"/>
                        </a:lnSpc>
                        <a:spcAft>
                          <a:spcPts val="0"/>
                        </a:spcAft>
                      </a:pPr>
                      <a:r>
                        <a:rPr lang="en-US" sz="1600" dirty="0">
                          <a:latin typeface="Phetsarath OT" pitchFamily="2" charset="0"/>
                          <a:ea typeface="Calibri"/>
                          <a:cs typeface="Phetsarath OT" pitchFamily="2" charset="0"/>
                        </a:rPr>
                        <a:t>ຂ. </a:t>
                      </a:r>
                      <a:r>
                        <a:rPr lang="en-US" sz="1600" dirty="0" err="1">
                          <a:latin typeface="Phetsarath OT" pitchFamily="2" charset="0"/>
                          <a:ea typeface="Calibri"/>
                          <a:cs typeface="Phetsarath OT" pitchFamily="2" charset="0"/>
                        </a:rPr>
                        <a:t>ຈັດຊື້ອຸປະກອນທີ່ສຳຄັນ</a:t>
                      </a:r>
                      <a:endParaRPr lang="en-US" sz="2000" dirty="0">
                        <a:latin typeface="Phetsarath OT" pitchFamily="2" charset="0"/>
                        <a:ea typeface="Calibri"/>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397">
                <a:tc>
                  <a:txBody>
                    <a:bodyPr/>
                    <a:lstStyle/>
                    <a:p>
                      <a:pPr>
                        <a:spcAft>
                          <a:spcPts val="0"/>
                        </a:spcAft>
                      </a:pPr>
                      <a:r>
                        <a:rPr lang="en-US" sz="1600">
                          <a:latin typeface="Phetsarath OT" pitchFamily="2" charset="0"/>
                          <a:cs typeface="Phetsarath OT" pitchFamily="2" charset="0"/>
                        </a:rPr>
                        <a:t>ຄ. ການໃຫ້ສິນເຊື່ອໄລຍະສັ້ນ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397">
                <a:tc>
                  <a:txBody>
                    <a:bodyPr/>
                    <a:lstStyle/>
                    <a:p>
                      <a:pPr>
                        <a:spcAft>
                          <a:spcPts val="0"/>
                        </a:spcAft>
                      </a:pPr>
                      <a:r>
                        <a:rPr lang="en-US" sz="1600">
                          <a:latin typeface="Phetsarath OT" pitchFamily="2" charset="0"/>
                          <a:cs typeface="Phetsarath OT" pitchFamily="2" charset="0"/>
                        </a:rPr>
                        <a:t>ງ.​ ອະນາໄມສິ່ງເສດເຫຼືອ</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397">
                <a:tc>
                  <a:txBody>
                    <a:bodyPr/>
                    <a:lstStyle/>
                    <a:p>
                      <a:pPr>
                        <a:spcAft>
                          <a:spcPts val="0"/>
                        </a:spcAft>
                      </a:pPr>
                      <a:r>
                        <a:rPr lang="en-US" sz="1600">
                          <a:latin typeface="Phetsarath OT" pitchFamily="2" charset="0"/>
                          <a:cs typeface="Phetsarath OT" pitchFamily="2" charset="0"/>
                        </a:rPr>
                        <a:t>ຈ. ອື່ນໆ (ລະບູລະອຽດ)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5495">
                <a:tc>
                  <a:txBody>
                    <a:bodyPr/>
                    <a:lstStyle/>
                    <a:p>
                      <a:pPr>
                        <a:lnSpc>
                          <a:spcPct val="107000"/>
                        </a:lnSpc>
                        <a:spcAft>
                          <a:spcPts val="0"/>
                        </a:spcAft>
                      </a:pPr>
                      <a:r>
                        <a:rPr lang="en-US" sz="1600" b="1">
                          <a:latin typeface="Phetsarath OT" pitchFamily="2" charset="0"/>
                          <a:ea typeface="Calibri"/>
                          <a:cs typeface="Phetsarath OT" pitchFamily="2" charset="0"/>
                        </a:rPr>
                        <a:t>ລວມ</a:t>
                      </a:r>
                      <a:endParaRPr lang="en-US" sz="2000">
                        <a:latin typeface="Phetsarath OT" pitchFamily="2" charset="0"/>
                        <a:ea typeface="Calibri"/>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397">
                <a:tc gridSpan="5">
                  <a:txBody>
                    <a:bodyPr/>
                    <a:lstStyle/>
                    <a:p>
                      <a:pPr algn="just">
                        <a:spcAft>
                          <a:spcPts val="0"/>
                        </a:spcAft>
                      </a:pPr>
                      <a:r>
                        <a:rPr lang="en-US" sz="1600" b="1" i="1">
                          <a:latin typeface="Phetsarath OT" pitchFamily="2" charset="0"/>
                          <a:cs typeface="Phetsarath OT" pitchFamily="2" charset="0"/>
                        </a:rPr>
                        <a:t>ຄວາມຕ້ອງການກໍ່ສ້າງຄືນໃໝ່</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r>
              <a:tr h="318547">
                <a:tc>
                  <a:txBody>
                    <a:bodyPr/>
                    <a:lstStyle/>
                    <a:p>
                      <a:pPr>
                        <a:spcAft>
                          <a:spcPts val="0"/>
                        </a:spcAft>
                      </a:pPr>
                      <a:r>
                        <a:rPr lang="en-PH" sz="1600" dirty="0">
                          <a:latin typeface="Phetsarath OT" pitchFamily="2" charset="0"/>
                          <a:cs typeface="Phetsarath OT" pitchFamily="2" charset="0"/>
                        </a:rPr>
                        <a:t>ກ. </a:t>
                      </a:r>
                      <a:r>
                        <a:rPr lang="en-PH" sz="1600" dirty="0" err="1">
                          <a:latin typeface="Phetsarath OT" pitchFamily="2" charset="0"/>
                          <a:cs typeface="Phetsarath OT" pitchFamily="2" charset="0"/>
                        </a:rPr>
                        <a:t>ການທົດແທນ</a:t>
                      </a:r>
                      <a:r>
                        <a:rPr lang="en-PH" sz="1600" dirty="0">
                          <a:latin typeface="Phetsarath OT" pitchFamily="2" charset="0"/>
                          <a:cs typeface="Phetsarath OT" pitchFamily="2" charset="0"/>
                        </a:rPr>
                        <a:t> </a:t>
                      </a:r>
                      <a:r>
                        <a:rPr lang="en-PH" sz="1600" dirty="0" err="1">
                          <a:latin typeface="Phetsarath OT" pitchFamily="2" charset="0"/>
                          <a:cs typeface="Phetsarath OT" pitchFamily="2" charset="0"/>
                        </a:rPr>
                        <a:t>ແລະ</a:t>
                      </a:r>
                      <a:r>
                        <a:rPr lang="en-PH" sz="1600" dirty="0">
                          <a:latin typeface="Phetsarath OT" pitchFamily="2" charset="0"/>
                          <a:cs typeface="Phetsarath OT" pitchFamily="2" charset="0"/>
                        </a:rPr>
                        <a:t> </a:t>
                      </a:r>
                      <a:r>
                        <a:rPr lang="en-PH" sz="1600" dirty="0" err="1">
                          <a:latin typeface="Phetsarath OT" pitchFamily="2" charset="0"/>
                          <a:cs typeface="Phetsarath OT" pitchFamily="2" charset="0"/>
                        </a:rPr>
                        <a:t>ກໍ່ສ້າງຄືນໃໝ່ຂອງບັນດາໂຄງສ້າງທີ່ໄດ້</a:t>
                      </a:r>
                      <a:r>
                        <a:rPr lang="en-PH" sz="1600" dirty="0" err="1" smtClean="0">
                          <a:latin typeface="Phetsarath OT" pitchFamily="2" charset="0"/>
                          <a:cs typeface="Phetsarath OT" pitchFamily="2" charset="0"/>
                        </a:rPr>
                        <a:t>ຮັບຜົນ</a:t>
                      </a:r>
                      <a:r>
                        <a:rPr lang="en-PH" sz="1600" dirty="0" err="1">
                          <a:latin typeface="Phetsarath OT" pitchFamily="2" charset="0"/>
                          <a:cs typeface="Phetsarath OT" pitchFamily="2" charset="0"/>
                        </a:rPr>
                        <a:t>ກະທົບ</a:t>
                      </a:r>
                      <a:endParaRPr lang="en-US" sz="1600" dirty="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397">
                <a:tc>
                  <a:txBody>
                    <a:bodyPr/>
                    <a:lstStyle/>
                    <a:p>
                      <a:pPr>
                        <a:spcAft>
                          <a:spcPts val="0"/>
                        </a:spcAft>
                      </a:pPr>
                      <a:r>
                        <a:rPr lang="en-PH" sz="1600">
                          <a:latin typeface="Phetsarath OT" pitchFamily="2" charset="0"/>
                          <a:cs typeface="Phetsarath OT" pitchFamily="2" charset="0"/>
                        </a:rPr>
                        <a:t>ຂ. ຈັດຊື້ອຸປະກອນ ແລະ ເຄື່ອງກົນຈັກ</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2794">
                <a:tc>
                  <a:txBody>
                    <a:bodyPr/>
                    <a:lstStyle/>
                    <a:p>
                      <a:pPr>
                        <a:spcAft>
                          <a:spcPts val="0"/>
                        </a:spcAft>
                      </a:pPr>
                      <a:r>
                        <a:rPr lang="en-US" sz="1600">
                          <a:latin typeface="Phetsarath OT" pitchFamily="2" charset="0"/>
                          <a:cs typeface="Phetsarath OT" pitchFamily="2" charset="0"/>
                        </a:rPr>
                        <a:t>ຄ. ການໃຫ້ຄວາມຊ່ວຍເຫຼືອທາງດ້ານວິຊາການດ້ານມາດຕາການ   </a:t>
                      </a:r>
                    </a:p>
                    <a:p>
                      <a:pPr>
                        <a:spcAft>
                          <a:spcPts val="0"/>
                        </a:spcAft>
                      </a:pPr>
                      <a:r>
                        <a:rPr lang="en-US" sz="1600">
                          <a:latin typeface="Phetsarath OT" pitchFamily="2" charset="0"/>
                          <a:cs typeface="Phetsarath OT" pitchFamily="2" charset="0"/>
                        </a:rPr>
                        <a:t>    ຄວາມປອດໄພ</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397">
                <a:tc>
                  <a:txBody>
                    <a:bodyPr/>
                    <a:lstStyle/>
                    <a:p>
                      <a:pPr>
                        <a:spcAft>
                          <a:spcPts val="0"/>
                        </a:spcAft>
                      </a:pPr>
                      <a:r>
                        <a:rPr lang="en-US" sz="1600">
                          <a:latin typeface="Phetsarath OT" pitchFamily="2" charset="0"/>
                          <a:cs typeface="Phetsarath OT"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2794">
                <a:tc>
                  <a:txBody>
                    <a:bodyPr/>
                    <a:lstStyle/>
                    <a:p>
                      <a:pPr>
                        <a:spcAft>
                          <a:spcPts val="0"/>
                        </a:spcAft>
                      </a:pPr>
                      <a:r>
                        <a:rPr lang="en-US" sz="1600">
                          <a:latin typeface="Phetsarath OT" pitchFamily="2" charset="0"/>
                          <a:cs typeface="Phetsarath OT" pitchFamily="2" charset="0"/>
                        </a:rPr>
                        <a:t>ຈ. ການກໍ່ສ້າງຄືນໃໝ່ທີ່ແໜ້ນໜາຂອງສິ່ງອຳນວຍຄວາມສະດວກດ້ານ </a:t>
                      </a:r>
                    </a:p>
                    <a:p>
                      <a:pPr>
                        <a:spcAft>
                          <a:spcPts val="0"/>
                        </a:spcAft>
                      </a:pPr>
                      <a:r>
                        <a:rPr lang="en-US" sz="1600">
                          <a:latin typeface="Phetsarath OT" pitchFamily="2" charset="0"/>
                          <a:cs typeface="Phetsarath OT" pitchFamily="2" charset="0"/>
                        </a:rPr>
                        <a:t>    ການຂຸດ ຄົ້ນບໍ່ແຮ່</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397">
                <a:tc>
                  <a:txBody>
                    <a:bodyPr/>
                    <a:lstStyle/>
                    <a:p>
                      <a:pPr>
                        <a:spcAft>
                          <a:spcPts val="0"/>
                        </a:spcAft>
                      </a:pPr>
                      <a:r>
                        <a:rPr lang="en-US" sz="1600">
                          <a:latin typeface="Phetsarath OT" pitchFamily="2" charset="0"/>
                          <a:cs typeface="Phetsarath OT" pitchFamily="2" charset="0"/>
                        </a:rPr>
                        <a:t>ສ. ມາດຕາການຫຼຸດຜ່ອນຕ່າງໆ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607">
                <a:tc>
                  <a:txBody>
                    <a:bodyPr/>
                    <a:lstStyle/>
                    <a:p>
                      <a:pPr marL="55563" indent="0">
                        <a:lnSpc>
                          <a:spcPct val="115000"/>
                        </a:lnSpc>
                        <a:spcAft>
                          <a:spcPts val="0"/>
                        </a:spcAft>
                      </a:pPr>
                      <a:r>
                        <a:rPr lang="en-US" sz="1600" dirty="0">
                          <a:latin typeface="Phetsarath OT" pitchFamily="2" charset="0"/>
                          <a:ea typeface="Calibri"/>
                          <a:cs typeface="Phetsarath OT" pitchFamily="2" charset="0"/>
                        </a:rPr>
                        <a:t>ຊ. </a:t>
                      </a:r>
                      <a:r>
                        <a:rPr lang="en-US" sz="1600" dirty="0" err="1">
                          <a:latin typeface="Phetsarath OT" pitchFamily="2" charset="0"/>
                          <a:ea typeface="Calibri"/>
                          <a:cs typeface="Phetsarath OT" pitchFamily="2" charset="0"/>
                        </a:rPr>
                        <a:t>ອື່ນ</a:t>
                      </a:r>
                      <a:r>
                        <a:rPr lang="en-US" sz="1600" dirty="0">
                          <a:latin typeface="Phetsarath OT" pitchFamily="2" charset="0"/>
                          <a:ea typeface="Calibri"/>
                          <a:cs typeface="Phetsarath OT" pitchFamily="2" charset="0"/>
                        </a:rPr>
                        <a:t>ໆ</a:t>
                      </a:r>
                      <a:endParaRPr lang="en-US" sz="2000" dirty="0">
                        <a:latin typeface="Phetsarath OT" pitchFamily="2" charset="0"/>
                        <a:ea typeface="Calibri"/>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397">
                <a:tc>
                  <a:txBody>
                    <a:bodyPr/>
                    <a:lstStyle/>
                    <a:p>
                      <a:pPr>
                        <a:spcAft>
                          <a:spcPts val="0"/>
                        </a:spcAft>
                      </a:pPr>
                      <a:r>
                        <a:rPr lang="en-US" sz="1600" b="1">
                          <a:latin typeface="Phetsarath OT" pitchFamily="2" charset="0"/>
                          <a:cs typeface="Phetsarath OT" pitchFamily="2" charset="0"/>
                        </a:rPr>
                        <a:t>ລວມ</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397">
                <a:tc>
                  <a:txBody>
                    <a:bodyPr/>
                    <a:lstStyle/>
                    <a:p>
                      <a:pPr>
                        <a:spcAft>
                          <a:spcPts val="0"/>
                        </a:spcAft>
                      </a:pPr>
                      <a:r>
                        <a:rPr lang="en-US" sz="1600" b="1">
                          <a:latin typeface="Phetsarath OT" pitchFamily="2" charset="0"/>
                          <a:cs typeface="Phetsarath OT" pitchFamily="2" charset="0"/>
                        </a:rPr>
                        <a:t>ລວມຍອດ</a:t>
                      </a:r>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600" dirty="0">
                        <a:latin typeface="Phetsarath OT" pitchFamily="2" charset="0"/>
                        <a:cs typeface="Phetsarath OT"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580547017"/>
      </p:ext>
    </p:extLst>
  </p:cSld>
  <p:clrMapOvr>
    <a:masterClrMapping/>
  </p:clrMapOvr>
  <p:transition spd="med">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13188"/>
            <a:ext cx="10972800" cy="1143000"/>
          </a:xfrm>
        </p:spPr>
        <p:txBody>
          <a:bodyPr/>
          <a:lstStyle/>
          <a:p>
            <a:r>
              <a:rPr lang="en-US" sz="2800" b="1" i="1" dirty="0" err="1" smtClean="0">
                <a:latin typeface="Phetsarath OT" pitchFamily="2" charset="0"/>
                <a:cs typeface="Phetsarath OT" pitchFamily="2" charset="0"/>
              </a:rPr>
              <a:t>ບາດກ້າວທີ</a:t>
            </a:r>
            <a:r>
              <a:rPr lang="en-US" sz="2800" b="1" i="1" dirty="0" smtClean="0">
                <a:latin typeface="Phetsarath OT" pitchFamily="2" charset="0"/>
                <a:cs typeface="Phetsarath OT" pitchFamily="2" charset="0"/>
              </a:rPr>
              <a:t> 7. </a:t>
            </a:r>
            <a:r>
              <a:rPr lang="lo-LA" sz="2800" b="1" i="1" dirty="0" smtClean="0">
                <a:latin typeface="Phetsarath OT" pitchFamily="2" charset="0"/>
                <a:cs typeface="Phetsarath OT" pitchFamily="2" charset="0"/>
              </a:rPr>
              <a:t>ຮ່າງບົດລາຍງານການປະເມີນຄວາມເສຍ</a:t>
            </a:r>
            <a:r>
              <a:rPr lang="en-US" sz="2800" b="1" i="1" dirty="0" smtClean="0">
                <a:latin typeface="Phetsarath OT" pitchFamily="2" charset="0"/>
                <a:cs typeface="Phetsarath OT" pitchFamily="2" charset="0"/>
              </a:rPr>
              <a:t>,</a:t>
            </a:r>
            <a:r>
              <a:rPr lang="lo-LA" sz="2800" b="1" i="1" dirty="0" smtClean="0">
                <a:latin typeface="Phetsarath OT" pitchFamily="2" charset="0"/>
                <a:cs typeface="Phetsarath OT" pitchFamily="2" charset="0"/>
              </a:rPr>
              <a:t> ການສູນເສຍ ແລະ ຄວາມຕ້ອງການຂອງຂະແໜງການ</a:t>
            </a:r>
            <a:r>
              <a:rPr lang="en-US" sz="2800" b="1" i="1" dirty="0" smtClean="0">
                <a:latin typeface="Phetsarath OT" pitchFamily="2" charset="0"/>
                <a:cs typeface="Phetsarath OT" pitchFamily="2" charset="0"/>
              </a:rPr>
              <a:t/>
            </a:r>
            <a:br>
              <a:rPr lang="en-US" sz="2800" b="1" i="1" dirty="0" smtClean="0">
                <a:latin typeface="Phetsarath OT" pitchFamily="2" charset="0"/>
                <a:cs typeface="Phetsarath OT" pitchFamily="2" charset="0"/>
              </a:rPr>
            </a:br>
            <a:r>
              <a:rPr lang="en-US" sz="2000" b="1" i="1" dirty="0" smtClean="0">
                <a:latin typeface="Phetsarath OT" pitchFamily="2" charset="0"/>
                <a:cs typeface="Phetsarath OT" pitchFamily="2" charset="0"/>
              </a:rPr>
              <a:t>Step </a:t>
            </a:r>
            <a:r>
              <a:rPr lang="en-US" sz="2000" b="1" i="1" dirty="0">
                <a:latin typeface="Phetsarath OT" pitchFamily="2" charset="0"/>
                <a:cs typeface="Phetsarath OT" pitchFamily="2" charset="0"/>
              </a:rPr>
              <a:t>7. Draft the post-disaster damages, losses and needs (</a:t>
            </a:r>
            <a:r>
              <a:rPr lang="en-US" sz="2000" b="1" i="1" dirty="0" err="1">
                <a:latin typeface="Phetsarath OT" pitchFamily="2" charset="0"/>
                <a:cs typeface="Phetsarath OT" pitchFamily="2" charset="0"/>
              </a:rPr>
              <a:t>DaLNA</a:t>
            </a:r>
            <a:r>
              <a:rPr lang="en-US" sz="2000" b="1" i="1" dirty="0">
                <a:latin typeface="Phetsarath OT" pitchFamily="2" charset="0"/>
                <a:cs typeface="Phetsarath OT" pitchFamily="2" charset="0"/>
              </a:rPr>
              <a:t>) report </a:t>
            </a:r>
            <a:r>
              <a:rPr lang="en-AU" b="1" dirty="0">
                <a:latin typeface="Phetsarath OT" pitchFamily="2" charset="0"/>
                <a:cs typeface="Phetsarath OT" pitchFamily="2" charset="0"/>
              </a:rPr>
              <a:t/>
            </a:r>
            <a:br>
              <a:rPr lang="en-AU" b="1" dirty="0">
                <a:latin typeface="Phetsarath OT" pitchFamily="2" charset="0"/>
                <a:cs typeface="Phetsarath OT" pitchFamily="2" charset="0"/>
              </a:rPr>
            </a:br>
            <a:endParaRPr lang="en-AU" dirty="0">
              <a:latin typeface="Phetsarath OT" pitchFamily="2" charset="0"/>
              <a:cs typeface="Phetsarath OT" pitchFamily="2" charset="0"/>
            </a:endParaRPr>
          </a:p>
        </p:txBody>
      </p:sp>
      <p:sp>
        <p:nvSpPr>
          <p:cNvPr id="4" name="Content Placeholder 3"/>
          <p:cNvSpPr>
            <a:spLocks noGrp="1"/>
          </p:cNvSpPr>
          <p:nvPr>
            <p:ph sz="half" idx="1"/>
          </p:nvPr>
        </p:nvSpPr>
        <p:spPr>
          <a:xfrm>
            <a:off x="332512" y="1420088"/>
            <a:ext cx="6636324" cy="4980706"/>
          </a:xfrm>
        </p:spPr>
        <p:txBody>
          <a:bodyPr/>
          <a:lstStyle/>
          <a:p>
            <a:r>
              <a:rPr lang="lo-LA" sz="2000" dirty="0" smtClean="0">
                <a:latin typeface="Phetsarath OT" pitchFamily="2" charset="0"/>
                <a:cs typeface="Phetsarath OT" pitchFamily="2" charset="0"/>
              </a:rPr>
              <a:t>ອະທິບາຍໂດຍຫຍໍ້ກ່ຽວກັບ</a:t>
            </a:r>
            <a:r>
              <a:rPr lang="lo-LA" sz="2000" u="sng" dirty="0" smtClean="0">
                <a:solidFill>
                  <a:srgbClr val="FF0000"/>
                </a:solidFill>
                <a:latin typeface="Phetsarath OT" pitchFamily="2" charset="0"/>
                <a:cs typeface="Phetsarath OT" pitchFamily="2" charset="0"/>
              </a:rPr>
              <a:t>ຂະແໜ</a:t>
            </a:r>
            <a:r>
              <a:rPr lang="lo-LA" sz="2000" u="sng" dirty="0" smtClean="0">
                <a:solidFill>
                  <a:srgbClr val="FF0000"/>
                </a:solidFill>
                <a:latin typeface="Phetsarath OT" pitchFamily="2" charset="0"/>
                <a:cs typeface="Phetsarath OT" pitchFamily="2" charset="0"/>
              </a:rPr>
              <a:t>ງບໍ່ແຮ່ໃນ</a:t>
            </a:r>
            <a:r>
              <a:rPr lang="lo-LA" sz="2000" u="sng" dirty="0" smtClean="0">
                <a:solidFill>
                  <a:srgbClr val="FF0000"/>
                </a:solidFill>
                <a:latin typeface="Phetsarath OT" pitchFamily="2" charset="0"/>
                <a:cs typeface="Phetsarath OT" pitchFamily="2" charset="0"/>
              </a:rPr>
              <a:t>ເຂດທີ່ໄດ້ຮັບຜົນກະທົບ</a:t>
            </a:r>
            <a:r>
              <a:rPr lang="lo-LA" sz="2000" dirty="0" smtClean="0">
                <a:latin typeface="Phetsarath OT" pitchFamily="2" charset="0"/>
                <a:cs typeface="Phetsarath OT" pitchFamily="2" charset="0"/>
              </a:rPr>
              <a:t>ຈາກໄພພິບັດ</a:t>
            </a:r>
            <a:r>
              <a:rPr lang="en-US" sz="2000" dirty="0" smtClean="0">
                <a:latin typeface="Phetsarath OT" pitchFamily="2" charset="0"/>
                <a:cs typeface="Phetsarath OT" pitchFamily="2" charset="0"/>
              </a:rPr>
              <a:t>.​ </a:t>
            </a:r>
            <a:endParaRPr lang="en-US" sz="2000" dirty="0" smtClean="0">
              <a:latin typeface="Phetsarath OT" pitchFamily="2" charset="0"/>
              <a:cs typeface="Phetsarath OT" pitchFamily="2" charset="0"/>
            </a:endParaRPr>
          </a:p>
          <a:p>
            <a:endParaRPr lang="en-US" sz="1100" dirty="0" smtClean="0">
              <a:latin typeface="Phetsarath OT" pitchFamily="2" charset="0"/>
              <a:cs typeface="Phetsarath OT" pitchFamily="2" charset="0"/>
            </a:endParaRPr>
          </a:p>
          <a:p>
            <a:pPr lvl="0"/>
            <a:r>
              <a:rPr lang="en-AU" sz="2000" u="sng" dirty="0" err="1" smtClean="0">
                <a:solidFill>
                  <a:srgbClr val="FF0000"/>
                </a:solidFill>
                <a:latin typeface="Phetsarath OT" pitchFamily="2" charset="0"/>
                <a:cs typeface="Phetsarath OT" pitchFamily="2" charset="0"/>
              </a:rPr>
              <a:t>ພື້ນທີ່ທີ່ຖືກ</a:t>
            </a:r>
            <a:r>
              <a:rPr lang="lo-LA" sz="2000" u="sng" dirty="0" smtClean="0">
                <a:solidFill>
                  <a:srgbClr val="FF0000"/>
                </a:solidFill>
                <a:latin typeface="Phetsarath OT" pitchFamily="2" charset="0"/>
                <a:cs typeface="Phetsarath OT" pitchFamily="2" charset="0"/>
              </a:rPr>
              <a:t>ເສຍຫາຍ</a:t>
            </a:r>
            <a:r>
              <a:rPr lang="lo-LA" sz="2000" dirty="0" smtClean="0">
                <a:latin typeface="Phetsarath OT" pitchFamily="2" charset="0"/>
                <a:cs typeface="Phetsarath OT" pitchFamily="2" charset="0"/>
              </a:rPr>
              <a:t>ຂອງຂະແໜ</a:t>
            </a:r>
            <a:r>
              <a:rPr lang="en-US" sz="2000" dirty="0" smtClean="0">
                <a:latin typeface="Phetsarath OT" pitchFamily="2" charset="0"/>
                <a:cs typeface="Phetsarath OT" pitchFamily="2" charset="0"/>
              </a:rPr>
              <a:t>ງ </a:t>
            </a:r>
            <a:r>
              <a:rPr lang="en-US" sz="2000" dirty="0" err="1" smtClean="0">
                <a:latin typeface="Phetsarath OT" pitchFamily="2" charset="0"/>
                <a:cs typeface="Phetsarath OT" pitchFamily="2" charset="0"/>
              </a:rPr>
              <a:t>ແລະ</a:t>
            </a:r>
            <a:r>
              <a:rPr lang="en-US" sz="2000" dirty="0" smtClean="0">
                <a:latin typeface="Phetsarath OT" pitchFamily="2" charset="0"/>
                <a:cs typeface="Phetsarath OT" pitchFamily="2" charset="0"/>
              </a:rPr>
              <a:t> </a:t>
            </a:r>
            <a:r>
              <a:rPr lang="lo-LA" sz="2000" dirty="0" smtClean="0">
                <a:latin typeface="Phetsarath OT" pitchFamily="2" charset="0"/>
                <a:cs typeface="Phetsarath OT" pitchFamily="2" charset="0"/>
              </a:rPr>
              <a:t>ປະເພດຂອງ</a:t>
            </a:r>
            <a:r>
              <a:rPr lang="lo-LA" sz="2000" u="sng" dirty="0" smtClean="0">
                <a:solidFill>
                  <a:srgbClr val="FF0000"/>
                </a:solidFill>
                <a:latin typeface="Phetsarath OT" pitchFamily="2" charset="0"/>
                <a:cs typeface="Phetsarath OT" pitchFamily="2" charset="0"/>
              </a:rPr>
              <a:t>ບໍລິສັດບໍ່ແຮ່ທີ່</a:t>
            </a:r>
            <a:r>
              <a:rPr lang="en-US" sz="2000" u="sng" dirty="0" err="1" smtClean="0">
                <a:solidFill>
                  <a:srgbClr val="FF0000"/>
                </a:solidFill>
                <a:latin typeface="Phetsarath OT" pitchFamily="2" charset="0"/>
                <a:cs typeface="Phetsarath OT" pitchFamily="2" charset="0"/>
              </a:rPr>
              <a:t>ໄດ້</a:t>
            </a:r>
            <a:r>
              <a:rPr lang="en-US" sz="2000" u="sng" dirty="0" err="1" smtClean="0">
                <a:solidFill>
                  <a:srgbClr val="FF0000"/>
                </a:solidFill>
                <a:latin typeface="Phetsarath OT" pitchFamily="2" charset="0"/>
                <a:cs typeface="Phetsarath OT" pitchFamily="2" charset="0"/>
              </a:rPr>
              <a:t>ຮັບຜົນກະທົບ</a:t>
            </a:r>
            <a:r>
              <a:rPr lang="en-US" sz="2000" dirty="0" smtClean="0">
                <a:latin typeface="Phetsarath OT" pitchFamily="2" charset="0"/>
                <a:cs typeface="Phetsarath OT" pitchFamily="2" charset="0"/>
              </a:rPr>
              <a:t>.</a:t>
            </a:r>
          </a:p>
          <a:p>
            <a:pPr lvl="0"/>
            <a:endParaRPr lang="en-US" sz="1050" dirty="0" smtClean="0">
              <a:latin typeface="Phetsarath OT" pitchFamily="2" charset="0"/>
              <a:cs typeface="Phetsarath OT" pitchFamily="2" charset="0"/>
            </a:endParaRPr>
          </a:p>
          <a:p>
            <a:pPr lvl="0"/>
            <a:r>
              <a:rPr lang="lo-LA" sz="2000" dirty="0" smtClean="0">
                <a:latin typeface="Phetsarath OT" pitchFamily="2" charset="0"/>
                <a:cs typeface="Phetsarath OT" pitchFamily="2" charset="0"/>
              </a:rPr>
              <a:t>ການສູນເສຍຂອງຂະແໜງ</a:t>
            </a:r>
            <a:r>
              <a:rPr lang="en-US" sz="2000" dirty="0" err="1" smtClean="0">
                <a:latin typeface="Phetsarath OT" pitchFamily="2" charset="0"/>
                <a:cs typeface="Phetsarath OT" pitchFamily="2" charset="0"/>
              </a:rPr>
              <a:t>ໂດຍເນັ້ນໜັກໃສ່</a:t>
            </a:r>
            <a:r>
              <a:rPr lang="en-US" sz="2000" u="sng" dirty="0" err="1" smtClean="0">
                <a:solidFill>
                  <a:srgbClr val="FF0000"/>
                </a:solidFill>
                <a:latin typeface="Phetsarath OT" pitchFamily="2" charset="0"/>
                <a:cs typeface="Phetsarath OT" pitchFamily="2" charset="0"/>
              </a:rPr>
              <a:t>ການສູນເສຍລາຍຮັບ</a:t>
            </a:r>
            <a:r>
              <a:rPr lang="en-US" sz="2000" u="sng" dirty="0" smtClean="0">
                <a:solidFill>
                  <a:srgbClr val="FF0000"/>
                </a:solidFill>
                <a:latin typeface="Phetsarath OT" pitchFamily="2" charset="0"/>
                <a:cs typeface="Phetsarath OT" pitchFamily="2" charset="0"/>
              </a:rPr>
              <a:t>, </a:t>
            </a:r>
            <a:r>
              <a:rPr lang="en-US" sz="2000" u="sng" dirty="0" err="1" smtClean="0">
                <a:solidFill>
                  <a:srgbClr val="FF0000"/>
                </a:solidFill>
                <a:latin typeface="Phetsarath OT" pitchFamily="2" charset="0"/>
                <a:cs typeface="Phetsarath OT" pitchFamily="2" charset="0"/>
              </a:rPr>
              <a:t>ຄ່າໃຊ້ຈ່າຍເພີ່ມສູງຂື້ນ</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ຄາດຄະເນໄລຍະເວລາກ່ອນການກັບ</a:t>
            </a:r>
            <a:r>
              <a:rPr lang="en-US" sz="2000" dirty="0" err="1" smtClean="0">
                <a:latin typeface="Phetsarath OT" pitchFamily="2" charset="0"/>
                <a:cs typeface="Phetsarath OT" pitchFamily="2" charset="0"/>
              </a:rPr>
              <a:t>ຄືນສູ່ສະພາບ</a:t>
            </a:r>
            <a:r>
              <a:rPr lang="en-US" sz="2000" dirty="0" err="1" smtClean="0">
                <a:latin typeface="Phetsarath OT" pitchFamily="2" charset="0"/>
                <a:cs typeface="Phetsarath OT" pitchFamily="2" charset="0"/>
              </a:rPr>
              <a:t>ປົກກະຕິ</a:t>
            </a:r>
            <a:r>
              <a:rPr lang="en-US" sz="2000" dirty="0" smtClean="0">
                <a:latin typeface="Phetsarath OT" pitchFamily="2" charset="0"/>
                <a:cs typeface="Phetsarath OT" pitchFamily="2" charset="0"/>
              </a:rPr>
              <a:t>.</a:t>
            </a:r>
          </a:p>
          <a:p>
            <a:pPr lvl="0"/>
            <a:endParaRPr lang="en-US" sz="1100" dirty="0" smtClean="0">
              <a:latin typeface="Phetsarath OT" pitchFamily="2" charset="0"/>
              <a:cs typeface="Phetsarath OT" pitchFamily="2" charset="0"/>
            </a:endParaRPr>
          </a:p>
          <a:p>
            <a:pPr lvl="0"/>
            <a:r>
              <a:rPr lang="lo-LA" sz="2000" dirty="0" smtClean="0">
                <a:latin typeface="Phetsarath OT" pitchFamily="2" charset="0"/>
                <a:cs typeface="Phetsarath OT" pitchFamily="2" charset="0"/>
              </a:rPr>
              <a:t>ຜົນກະທົບຕໍ່</a:t>
            </a:r>
            <a:r>
              <a:rPr lang="lo-LA" sz="2000" u="sng" dirty="0" smtClean="0">
                <a:solidFill>
                  <a:srgbClr val="FF0000"/>
                </a:solidFill>
                <a:latin typeface="Phetsarath OT" pitchFamily="2" charset="0"/>
                <a:cs typeface="Phetsarath OT" pitchFamily="2" charset="0"/>
              </a:rPr>
              <a:t>ເສດຖະກິດທ້ອງຖິ່ນ</a:t>
            </a:r>
            <a:r>
              <a:rPr lang="en-US" sz="2000" u="sng" dirty="0" smtClean="0">
                <a:solidFill>
                  <a:srgbClr val="FF0000"/>
                </a:solidFill>
                <a:latin typeface="Phetsarath OT" pitchFamily="2" charset="0"/>
                <a:cs typeface="Phetsarath OT" pitchFamily="2" charset="0"/>
              </a:rPr>
              <a:t>, </a:t>
            </a:r>
            <a:r>
              <a:rPr lang="lo-LA" sz="2000" u="sng" dirty="0" smtClean="0">
                <a:solidFill>
                  <a:srgbClr val="FF0000"/>
                </a:solidFill>
                <a:latin typeface="Phetsarath OT" pitchFamily="2" charset="0"/>
                <a:cs typeface="Phetsarath OT" pitchFamily="2" charset="0"/>
              </a:rPr>
              <a:t>ລະດັບຄົວເຮືອນ ແລະ ຜົນກະທົບ</a:t>
            </a:r>
            <a:r>
              <a:rPr lang="lo-LA" sz="2000" dirty="0" smtClean="0">
                <a:latin typeface="Phetsarath OT" pitchFamily="2" charset="0"/>
                <a:cs typeface="Phetsarath OT" pitchFamily="2" charset="0"/>
              </a:rPr>
              <a:t>ທີ່ຕາມມາຕໍ່ຊຸມຊົນຖ້າບໍ່ມີການຊ່ວຍເຫຼືອຟື້ນຟູ</a:t>
            </a:r>
            <a:r>
              <a:rPr lang="en-US" sz="2000" dirty="0" smtClean="0">
                <a:latin typeface="Phetsarath OT" pitchFamily="2" charset="0"/>
                <a:cs typeface="Phetsarath OT" pitchFamily="2" charset="0"/>
              </a:rPr>
              <a:t>. </a:t>
            </a:r>
            <a:endParaRPr lang="en-US" sz="2000" dirty="0" smtClean="0">
              <a:latin typeface="Phetsarath OT" pitchFamily="2" charset="0"/>
              <a:cs typeface="Phetsarath OT" pitchFamily="2" charset="0"/>
            </a:endParaRPr>
          </a:p>
          <a:p>
            <a:pPr lvl="0"/>
            <a:endParaRPr lang="en-US" sz="800" dirty="0" smtClean="0">
              <a:latin typeface="Phetsarath OT" pitchFamily="2" charset="0"/>
              <a:cs typeface="Phetsarath OT" pitchFamily="2" charset="0"/>
            </a:endParaRPr>
          </a:p>
          <a:p>
            <a:pPr lvl="0"/>
            <a:r>
              <a:rPr lang="lo-LA" sz="2000" u="sng" dirty="0" smtClean="0">
                <a:solidFill>
                  <a:srgbClr val="FF0000"/>
                </a:solidFill>
                <a:latin typeface="Phetsarath OT" pitchFamily="2" charset="0"/>
                <a:cs typeface="Phetsarath OT" pitchFamily="2" charset="0"/>
              </a:rPr>
              <a:t>ສະເໜີຍຸດທະສາດການຟື້ນຟູ ແລະ ກໍ່ສ້າງຄືນໃໝ່</a:t>
            </a:r>
            <a:r>
              <a:rPr lang="lo-LA" sz="2000" dirty="0" smtClean="0">
                <a:latin typeface="Phetsarath OT" pitchFamily="2" charset="0"/>
                <a:cs typeface="Phetsarath OT" pitchFamily="2" charset="0"/>
              </a:rPr>
              <a:t>ຂອງ</a:t>
            </a:r>
            <a:r>
              <a:rPr lang="lo-LA" sz="2000" dirty="0" smtClean="0">
                <a:latin typeface="Phetsarath OT" pitchFamily="2" charset="0"/>
                <a:cs typeface="Phetsarath OT" pitchFamily="2" charset="0"/>
              </a:rPr>
              <a:t>ຂະແ</a:t>
            </a:r>
            <a:r>
              <a:rPr lang="lo-LA" sz="2000" dirty="0" smtClean="0">
                <a:latin typeface="Phetsarath OT" pitchFamily="2" charset="0"/>
                <a:cs typeface="Phetsarath OT" pitchFamily="2" charset="0"/>
              </a:rPr>
              <a:t>ໜງ</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ຢູ</a:t>
            </a:r>
            <a:r>
              <a:rPr lang="en-US" sz="2000" dirty="0" smtClean="0">
                <a:latin typeface="Phetsarath OT" pitchFamily="2" charset="0"/>
                <a:cs typeface="Phetsarath OT" pitchFamily="2" charset="0"/>
              </a:rPr>
              <a:t>່</a:t>
            </a:r>
            <a:r>
              <a:rPr lang="lo-LA" sz="2000" dirty="0" smtClean="0">
                <a:latin typeface="Phetsarath OT" pitchFamily="2" charset="0"/>
                <a:cs typeface="Phetsarath OT" pitchFamily="2" charset="0"/>
              </a:rPr>
              <a:t>ແຂວງຄໍາມ່ວນ</a:t>
            </a:r>
            <a:r>
              <a:rPr lang="en-US" sz="2000" dirty="0" smtClean="0">
                <a:latin typeface="Phetsarath OT" pitchFamily="2" charset="0"/>
                <a:cs typeface="Phetsarath OT" pitchFamily="2" charset="0"/>
              </a:rPr>
              <a:t>. </a:t>
            </a:r>
          </a:p>
          <a:p>
            <a:r>
              <a:rPr lang="lo-LA" sz="2000" u="sng" dirty="0" smtClean="0">
                <a:solidFill>
                  <a:srgbClr val="FF0000"/>
                </a:solidFill>
                <a:latin typeface="Phetsarath OT" pitchFamily="2" charset="0"/>
                <a:cs typeface="Phetsarath OT" pitchFamily="2" charset="0"/>
              </a:rPr>
              <a:t>ຄວາມຕ້ອງການຂອງຂະແໜງ</a:t>
            </a:r>
            <a:r>
              <a:rPr lang="en-US" sz="2000" u="sng" dirty="0" smtClean="0">
                <a:solidFill>
                  <a:srgbClr val="FF0000"/>
                </a:solidFill>
                <a:latin typeface="Phetsarath OT" pitchFamily="2" charset="0"/>
                <a:cs typeface="Phetsarath OT" pitchFamily="2" charset="0"/>
              </a:rPr>
              <a:t>, </a:t>
            </a:r>
            <a:r>
              <a:rPr lang="lo-LA" sz="2000" u="sng" dirty="0" smtClean="0">
                <a:solidFill>
                  <a:srgbClr val="FF0000"/>
                </a:solidFill>
                <a:latin typeface="Phetsarath OT" pitchFamily="2" charset="0"/>
                <a:cs typeface="Phetsarath OT" pitchFamily="2" charset="0"/>
              </a:rPr>
              <a:t>ຕາມບູລິມະສິດ ແລະ ຮ່າງແຜນການຈັດຕັ້ງປະຕິບັດ ພ້ອມດ້ວຍຄາດຄະເນງົບປະມານ </a:t>
            </a:r>
            <a:r>
              <a:rPr lang="lo-LA" sz="2000" dirty="0" smtClean="0">
                <a:latin typeface="Phetsarath OT" pitchFamily="2" charset="0"/>
                <a:cs typeface="Phetsarath OT" pitchFamily="2" charset="0"/>
              </a:rPr>
              <a:t>ທີ່ຕ້ອງການແຕ່ລະໂຄງການ</a:t>
            </a:r>
            <a:r>
              <a:rPr lang="en-US" sz="2000" dirty="0" smtClean="0">
                <a:latin typeface="Phetsarath OT" pitchFamily="2" charset="0"/>
                <a:cs typeface="Phetsarath OT" pitchFamily="2" charset="0"/>
              </a:rPr>
              <a:t>. </a:t>
            </a:r>
            <a:endParaRPr lang="en-AU" sz="2000" dirty="0">
              <a:latin typeface="Phetsarath OT" pitchFamily="2" charset="0"/>
              <a:cs typeface="Phetsarath OT" pitchFamily="2" charset="0"/>
            </a:endParaRPr>
          </a:p>
        </p:txBody>
      </p:sp>
      <p:sp>
        <p:nvSpPr>
          <p:cNvPr id="5" name="Content Placeholder 4"/>
          <p:cNvSpPr>
            <a:spLocks noGrp="1"/>
          </p:cNvSpPr>
          <p:nvPr>
            <p:ph sz="half" idx="2"/>
          </p:nvPr>
        </p:nvSpPr>
        <p:spPr>
          <a:xfrm>
            <a:off x="7051964" y="2424555"/>
            <a:ext cx="4876800" cy="3978713"/>
          </a:xfrm>
        </p:spPr>
        <p:txBody>
          <a:bodyPr/>
          <a:lstStyle/>
          <a:p>
            <a:pPr lvl="0"/>
            <a:r>
              <a:rPr lang="en-US" sz="1600" dirty="0"/>
              <a:t>Brief description of the sector in the disaster-affected areas.</a:t>
            </a:r>
            <a:endParaRPr lang="en-AU" sz="1600" dirty="0"/>
          </a:p>
          <a:p>
            <a:pPr lvl="0"/>
            <a:r>
              <a:rPr lang="en-US" sz="1600" dirty="0"/>
              <a:t>Damages in the sector by areas and by types of mining firms affected.</a:t>
            </a:r>
            <a:endParaRPr lang="en-AU" sz="1600" dirty="0"/>
          </a:p>
          <a:p>
            <a:pPr lvl="0"/>
            <a:r>
              <a:rPr lang="en-US" sz="1600" dirty="0"/>
              <a:t>Losses in the sector emphasizing the losses in income, increase in expenditures, estimated period before normalcy will be attained, etc.</a:t>
            </a:r>
            <a:endParaRPr lang="en-AU" sz="1600" dirty="0"/>
          </a:p>
          <a:p>
            <a:pPr lvl="0"/>
            <a:r>
              <a:rPr lang="en-US" sz="1600" dirty="0"/>
              <a:t>Impact on the economy, individual households and the consequences to the greater community if no assistance for recovery will be provided. </a:t>
            </a:r>
            <a:endParaRPr lang="en-AU" sz="1600" dirty="0"/>
          </a:p>
          <a:p>
            <a:pPr lvl="0"/>
            <a:r>
              <a:rPr lang="en-US" sz="1600" dirty="0"/>
              <a:t>Proposed strategies for recovery and reconstruction of the sector in </a:t>
            </a:r>
            <a:r>
              <a:rPr lang="en-US" sz="1600" dirty="0" err="1"/>
              <a:t>Khammouane</a:t>
            </a:r>
            <a:r>
              <a:rPr lang="en-US" sz="1600" dirty="0"/>
              <a:t>.</a:t>
            </a:r>
            <a:endParaRPr lang="en-AU" sz="1600" dirty="0"/>
          </a:p>
          <a:p>
            <a:pPr lvl="0"/>
            <a:r>
              <a:rPr lang="en-US" sz="1600" dirty="0"/>
              <a:t>Needs of the sector, by priority, and the draft schedule of implementation with the estimated funds required for each project over time.</a:t>
            </a:r>
            <a:endParaRPr lang="en-AU" sz="1600" dirty="0"/>
          </a:p>
          <a:p>
            <a:endParaRPr lang="en-AU" sz="2400" dirty="0"/>
          </a:p>
        </p:txBody>
      </p:sp>
    </p:spTree>
    <p:extLst>
      <p:ext uri="{BB962C8B-B14F-4D97-AF65-F5344CB8AC3E}">
        <p14:creationId xmlns:p14="http://schemas.microsoft.com/office/powerpoint/2010/main" xmlns="" val="176119646"/>
      </p:ext>
    </p:extLst>
  </p:cSld>
  <p:clrMapOvr>
    <a:masterClrMapping/>
  </p:clrMapOvr>
  <p:transition spd="med">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36088"/>
            <a:ext cx="10972800" cy="1143000"/>
          </a:xfrm>
        </p:spPr>
        <p:txBody>
          <a:bodyPr/>
          <a:lstStyle/>
          <a:p>
            <a:r>
              <a:rPr lang="en-US" sz="3600" b="1" dirty="0" err="1" smtClean="0">
                <a:latin typeface="Phetsarath OT" pitchFamily="2" charset="0"/>
                <a:cs typeface="Phetsarath OT" pitchFamily="2" charset="0"/>
              </a:rPr>
              <a:t>ບຸກຄະລາກອນດໍາເນີນການປະເມີນ</a:t>
            </a:r>
            <a:r>
              <a:rPr lang="en-US" sz="3600" b="1" dirty="0" smtClean="0">
                <a:latin typeface="Phetsarath OT" pitchFamily="2" charset="0"/>
                <a:cs typeface="Phetsarath OT" pitchFamily="2" charset="0"/>
              </a:rPr>
              <a:t/>
            </a:r>
            <a:br>
              <a:rPr lang="en-US" sz="3600" b="1" dirty="0" smtClean="0">
                <a:latin typeface="Phetsarath OT" pitchFamily="2" charset="0"/>
                <a:cs typeface="Phetsarath OT" pitchFamily="2" charset="0"/>
              </a:rPr>
            </a:br>
            <a:r>
              <a:rPr lang="en-US" sz="2800" dirty="0" smtClean="0"/>
              <a:t>Personnel to Conduct Assessment</a:t>
            </a:r>
            <a:endParaRPr lang="en-AU"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236852501"/>
              </p:ext>
            </p:extLst>
          </p:nvPr>
        </p:nvGraphicFramePr>
        <p:xfrm>
          <a:off x="609600" y="1406509"/>
          <a:ext cx="10972800" cy="5301488"/>
        </p:xfrm>
        <a:graphic>
          <a:graphicData uri="http://schemas.openxmlformats.org/drawingml/2006/table">
            <a:tbl>
              <a:tblPr firstRow="1" firstCol="1" bandRow="1">
                <a:tableStyleId>{5C22544A-7EE6-4342-B048-85BDC9FD1C3A}</a:tableStyleId>
              </a:tblPr>
              <a:tblGrid>
                <a:gridCol w="6012873"/>
                <a:gridCol w="4959927"/>
              </a:tblGrid>
              <a:tr h="407102">
                <a:tc>
                  <a:txBody>
                    <a:bodyPr/>
                    <a:lstStyle/>
                    <a:p>
                      <a:pPr algn="just">
                        <a:lnSpc>
                          <a:spcPct val="115000"/>
                        </a:lnSpc>
                        <a:spcAft>
                          <a:spcPts val="1000"/>
                        </a:spcAft>
                      </a:pPr>
                      <a:r>
                        <a:rPr lang="en-US" sz="1600" b="1" kern="1200" dirty="0" err="1" smtClean="0">
                          <a:solidFill>
                            <a:schemeClr val="lt1"/>
                          </a:solidFill>
                          <a:latin typeface="Phetsarath OT" pitchFamily="2" charset="0"/>
                          <a:ea typeface="+mn-ea"/>
                          <a:cs typeface="Phetsarath OT" pitchFamily="2" charset="0"/>
                        </a:rPr>
                        <a:t>ບຸກຄະລາກອນ</a:t>
                      </a:r>
                      <a:r>
                        <a:rPr lang="en-US" sz="1600" b="1" kern="1200" dirty="0" smtClean="0">
                          <a:solidFill>
                            <a:schemeClr val="lt1"/>
                          </a:solidFill>
                          <a:latin typeface="Phetsarath OT" pitchFamily="2" charset="0"/>
                          <a:ea typeface="+mn-ea"/>
                          <a:cs typeface="Phetsarath OT" pitchFamily="2" charset="0"/>
                        </a:rPr>
                        <a:t> </a:t>
                      </a:r>
                      <a:r>
                        <a:rPr lang="en-US" sz="2000" dirty="0" smtClean="0">
                          <a:effectLst/>
                          <a:latin typeface="Phetsarath OT" pitchFamily="2" charset="0"/>
                          <a:cs typeface="Phetsarath OT" pitchFamily="2" charset="0"/>
                        </a:rPr>
                        <a:t>Personnel</a:t>
                      </a:r>
                      <a:endParaRPr lang="en-AU" sz="2000" dirty="0">
                        <a:effectLst/>
                        <a:latin typeface="Phetsarath OT" pitchFamily="2" charset="0"/>
                        <a:ea typeface="Calibri" panose="020F0502020204030204" pitchFamily="34" charset="0"/>
                        <a:cs typeface="Phetsarath OT" pitchFamily="2" charset="0"/>
                      </a:endParaRPr>
                    </a:p>
                  </a:txBody>
                  <a:tcPr marL="68580" marR="68580" marT="0" marB="0"/>
                </a:tc>
                <a:tc>
                  <a:txBody>
                    <a:bodyPr/>
                    <a:lstStyle/>
                    <a:p>
                      <a:pPr algn="just">
                        <a:lnSpc>
                          <a:spcPct val="115000"/>
                        </a:lnSpc>
                        <a:spcAft>
                          <a:spcPts val="1000"/>
                        </a:spcAft>
                      </a:pPr>
                      <a:r>
                        <a:rPr lang="en-US" sz="1600" b="1" kern="1200" dirty="0" err="1" smtClean="0">
                          <a:solidFill>
                            <a:schemeClr val="lt1"/>
                          </a:solidFill>
                          <a:latin typeface="Phetsarath OT" pitchFamily="2" charset="0"/>
                          <a:ea typeface="+mn-ea"/>
                          <a:cs typeface="Phetsarath OT" pitchFamily="2" charset="0"/>
                        </a:rPr>
                        <a:t>ບົດບາດໃນການປະເມີນ</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DaLNA</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ໃນຂະ</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ແໜງບໍ່ແຮ</a:t>
                      </a:r>
                      <a:r>
                        <a:rPr lang="en-US" sz="1600" b="1" kern="1200" dirty="0" smtClean="0">
                          <a:solidFill>
                            <a:schemeClr val="lt1"/>
                          </a:solidFill>
                          <a:latin typeface="Phetsarath OT" pitchFamily="2" charset="0"/>
                          <a:ea typeface="+mn-ea"/>
                          <a:cs typeface="Phetsarath OT" pitchFamily="2" charset="0"/>
                        </a:rPr>
                        <a:t>່ </a:t>
                      </a:r>
                      <a:r>
                        <a:rPr lang="en-US" sz="1600" dirty="0" smtClean="0">
                          <a:effectLst/>
                          <a:latin typeface="Phetsarath OT" pitchFamily="2" charset="0"/>
                          <a:cs typeface="Phetsarath OT" pitchFamily="2" charset="0"/>
                        </a:rPr>
                        <a:t>Role </a:t>
                      </a:r>
                      <a:r>
                        <a:rPr lang="en-US" sz="1600" dirty="0">
                          <a:effectLst/>
                          <a:latin typeface="Phetsarath OT" pitchFamily="2" charset="0"/>
                          <a:cs typeface="Phetsarath OT" pitchFamily="2" charset="0"/>
                        </a:rPr>
                        <a:t>in the Mining Sector </a:t>
                      </a:r>
                      <a:r>
                        <a:rPr lang="en-US" sz="1600" dirty="0" err="1">
                          <a:effectLst/>
                          <a:latin typeface="Phetsarath OT" pitchFamily="2" charset="0"/>
                          <a:cs typeface="Phetsarath OT" pitchFamily="2" charset="0"/>
                        </a:rPr>
                        <a:t>DaLNA</a:t>
                      </a:r>
                      <a:endParaRPr lang="en-AU" sz="2000" dirty="0">
                        <a:effectLst/>
                        <a:latin typeface="Phetsarath OT" pitchFamily="2" charset="0"/>
                        <a:ea typeface="Calibri" panose="020F0502020204030204" pitchFamily="34" charset="0"/>
                        <a:cs typeface="Phetsarath OT" pitchFamily="2" charset="0"/>
                      </a:endParaRPr>
                    </a:p>
                  </a:txBody>
                  <a:tcPr marL="68580" marR="68580" marT="0" marB="0"/>
                </a:tc>
              </a:tr>
              <a:tr h="1796385">
                <a:tc>
                  <a:txBody>
                    <a:bodyPr/>
                    <a:lstStyle/>
                    <a:p>
                      <a:pPr>
                        <a:lnSpc>
                          <a:spcPct val="115000"/>
                        </a:lnSpc>
                        <a:spcAft>
                          <a:spcPts val="1000"/>
                        </a:spcAft>
                      </a:pPr>
                      <a:r>
                        <a:rPr lang="en-US" sz="1600" b="1" kern="1200" dirty="0" err="1" smtClean="0">
                          <a:solidFill>
                            <a:schemeClr val="lt1"/>
                          </a:solidFill>
                          <a:latin typeface="Phetsarath OT" pitchFamily="2" charset="0"/>
                          <a:ea typeface="+mn-ea"/>
                          <a:cs typeface="Phetsarath OT" pitchFamily="2" charset="0"/>
                        </a:rPr>
                        <a:t>ບຸກຄະລາກອນຈາກພະແນກພະລັງງານ</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ແລະ</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ບໍ່ແຮ</a:t>
                      </a:r>
                      <a:r>
                        <a:rPr lang="en-US" sz="1600" b="1" kern="1200" dirty="0" smtClean="0">
                          <a:solidFill>
                            <a:schemeClr val="lt1"/>
                          </a:solidFill>
                          <a:latin typeface="Phetsarath OT" pitchFamily="2" charset="0"/>
                          <a:ea typeface="+mn-ea"/>
                          <a:cs typeface="Phetsarath OT" pitchFamily="2" charset="0"/>
                        </a:rPr>
                        <a:t>່ (DEM) </a:t>
                      </a:r>
                      <a:r>
                        <a:rPr lang="en-US" sz="1600" b="1" kern="1200" dirty="0" err="1" smtClean="0">
                          <a:solidFill>
                            <a:schemeClr val="lt1"/>
                          </a:solidFill>
                          <a:latin typeface="Phetsarath OT" pitchFamily="2" charset="0"/>
                          <a:ea typeface="+mn-ea"/>
                          <a:cs typeface="Phetsarath OT" pitchFamily="2" charset="0"/>
                        </a:rPr>
                        <a:t>ຂອງແຂວງຄຳມ່ວນ</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ຊ່ຽວຊານຂຸດຄົ້ນບໍ່ແຮ່,ຊ່ຽວຊານດ້ານການ</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ຈັດຊື</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ວິສະວະກອນຂຸດຄົ້ນບໍ່ແຮ</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ແລະ</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ບຸກຄະລາກອນທາງ</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ດ້ານການເງີນ</a:t>
                      </a:r>
                      <a:r>
                        <a:rPr lang="en-US" sz="1600" b="1" kern="1200" dirty="0" smtClean="0">
                          <a:solidFill>
                            <a:schemeClr val="lt1"/>
                          </a:solidFill>
                          <a:latin typeface="Phetsarath OT" pitchFamily="2" charset="0"/>
                          <a:ea typeface="+mn-ea"/>
                          <a:cs typeface="Phetsarath OT" pitchFamily="2" charset="0"/>
                        </a:rPr>
                        <a:t>) </a:t>
                      </a:r>
                    </a:p>
                    <a:p>
                      <a:pPr>
                        <a:lnSpc>
                          <a:spcPct val="115000"/>
                        </a:lnSpc>
                        <a:spcAft>
                          <a:spcPts val="1000"/>
                        </a:spcAft>
                      </a:pPr>
                      <a:r>
                        <a:rPr lang="en-US" sz="1600" dirty="0" smtClean="0">
                          <a:effectLst/>
                          <a:latin typeface="Phetsarath OT" pitchFamily="2" charset="0"/>
                          <a:cs typeface="Phetsarath OT" pitchFamily="2" charset="0"/>
                        </a:rPr>
                        <a:t>Staff </a:t>
                      </a:r>
                      <a:r>
                        <a:rPr lang="en-US" sz="1600" dirty="0">
                          <a:effectLst/>
                          <a:latin typeface="Phetsarath OT" pitchFamily="2" charset="0"/>
                          <a:cs typeface="Phetsarath OT" pitchFamily="2" charset="0"/>
                        </a:rPr>
                        <a:t>from Department of Energy and Mines (DEM) of the </a:t>
                      </a:r>
                      <a:r>
                        <a:rPr lang="en-US" sz="1600" dirty="0" err="1">
                          <a:effectLst/>
                          <a:latin typeface="Phetsarath OT" pitchFamily="2" charset="0"/>
                          <a:cs typeface="Phetsarath OT" pitchFamily="2" charset="0"/>
                        </a:rPr>
                        <a:t>Khammouane</a:t>
                      </a:r>
                      <a:r>
                        <a:rPr lang="en-US" sz="1600" dirty="0">
                          <a:effectLst/>
                          <a:latin typeface="Phetsarath OT" pitchFamily="2" charset="0"/>
                          <a:cs typeface="Phetsarath OT" pitchFamily="2" charset="0"/>
                        </a:rPr>
                        <a:t> Province (mining experts, procurement specialists, mining engineers and finance personnel)</a:t>
                      </a:r>
                      <a:endParaRPr lang="en-AU" sz="2000" dirty="0">
                        <a:effectLst/>
                        <a:latin typeface="Phetsarath OT" pitchFamily="2" charset="0"/>
                        <a:ea typeface="Calibri" panose="020F0502020204030204" pitchFamily="34" charset="0"/>
                        <a:cs typeface="Phetsarath OT" pitchFamily="2" charset="0"/>
                      </a:endParaRPr>
                    </a:p>
                  </a:txBody>
                  <a:tcPr marL="68580" marR="68580" marT="0" marB="0"/>
                </a:tc>
                <a:tc>
                  <a:txBody>
                    <a:bodyPr/>
                    <a:lstStyle/>
                    <a:p>
                      <a:pPr algn="just">
                        <a:lnSpc>
                          <a:spcPct val="115000"/>
                        </a:lnSpc>
                        <a:spcAft>
                          <a:spcPts val="1000"/>
                        </a:spcAft>
                      </a:pPr>
                      <a:r>
                        <a:rPr lang="lo-LA" sz="1600" kern="1200" dirty="0" smtClean="0">
                          <a:solidFill>
                            <a:schemeClr val="dk1"/>
                          </a:solidFill>
                          <a:latin typeface="Phetsarath OT" pitchFamily="2" charset="0"/>
                          <a:ea typeface="+mn-ea"/>
                          <a:cs typeface="Phetsarath OT" pitchFamily="2" charset="0"/>
                        </a:rPr>
                        <a:t>ຊີ້ນໍາ</a:t>
                      </a:r>
                      <a:r>
                        <a:rPr lang="lo-LA" sz="1600" b="1" kern="1200" dirty="0" smtClean="0">
                          <a:solidFill>
                            <a:schemeClr val="dk1"/>
                          </a:solidFill>
                          <a:latin typeface="Phetsarath OT" pitchFamily="2" charset="0"/>
                          <a:ea typeface="+mn-ea"/>
                          <a:cs typeface="Phetsarath OT" pitchFamily="2" charset="0"/>
                        </a:rPr>
                        <a:t> </a:t>
                      </a:r>
                      <a:r>
                        <a:rPr lang="lo-LA" sz="1600" kern="1200" dirty="0" smtClean="0">
                          <a:solidFill>
                            <a:schemeClr val="dk1"/>
                          </a:solidFill>
                          <a:latin typeface="Phetsarath OT" pitchFamily="2" charset="0"/>
                          <a:ea typeface="+mn-ea"/>
                          <a:cs typeface="Phetsarath OT" pitchFamily="2" charset="0"/>
                        </a:rPr>
                        <a:t>ແລະ</a:t>
                      </a:r>
                      <a:r>
                        <a:rPr lang="lo-LA" sz="1600" b="1" kern="1200" dirty="0" smtClean="0">
                          <a:solidFill>
                            <a:schemeClr val="dk1"/>
                          </a:solidFill>
                          <a:latin typeface="Phetsarath OT" pitchFamily="2" charset="0"/>
                          <a:ea typeface="+mn-ea"/>
                          <a:cs typeface="Phetsarath OT" pitchFamily="2" charset="0"/>
                        </a:rPr>
                        <a:t> </a:t>
                      </a:r>
                      <a:r>
                        <a:rPr lang="lo-LA" sz="1600" kern="1200" dirty="0" smtClean="0">
                          <a:solidFill>
                            <a:schemeClr val="dk1"/>
                          </a:solidFill>
                          <a:latin typeface="Phetsarath OT" pitchFamily="2" charset="0"/>
                          <a:ea typeface="+mn-ea"/>
                          <a:cs typeface="Phetsarath OT" pitchFamily="2" charset="0"/>
                        </a:rPr>
                        <a:t>ປະສານງານ</a:t>
                      </a:r>
                      <a:r>
                        <a:rPr lang="en-US" sz="1600" kern="1200" dirty="0" smtClean="0">
                          <a:solidFill>
                            <a:schemeClr val="dk1"/>
                          </a:solidFill>
                          <a:latin typeface="Phetsarath OT" pitchFamily="2" charset="0"/>
                          <a:ea typeface="+mn-ea"/>
                          <a:cs typeface="Phetsarath OT" pitchFamily="2" charset="0"/>
                        </a:rPr>
                        <a:t> </a:t>
                      </a:r>
                      <a:r>
                        <a:rPr lang="en-US" sz="2000" dirty="0" smtClean="0">
                          <a:effectLst/>
                          <a:latin typeface="Phetsarath OT" pitchFamily="2" charset="0"/>
                          <a:cs typeface="Phetsarath OT" pitchFamily="2" charset="0"/>
                        </a:rPr>
                        <a:t>Lead </a:t>
                      </a:r>
                      <a:r>
                        <a:rPr lang="en-US" sz="2000" dirty="0">
                          <a:effectLst/>
                          <a:latin typeface="Phetsarath OT" pitchFamily="2" charset="0"/>
                          <a:cs typeface="Phetsarath OT" pitchFamily="2" charset="0"/>
                        </a:rPr>
                        <a:t>and </a:t>
                      </a:r>
                      <a:r>
                        <a:rPr lang="en-US" sz="2000" dirty="0" smtClean="0">
                          <a:effectLst/>
                          <a:latin typeface="Phetsarath OT" pitchFamily="2" charset="0"/>
                          <a:cs typeface="Phetsarath OT" pitchFamily="2" charset="0"/>
                        </a:rPr>
                        <a:t>coordinate</a:t>
                      </a:r>
                      <a:endParaRPr lang="en-AU" sz="2000" dirty="0">
                        <a:effectLst/>
                        <a:latin typeface="Phetsarath OT" pitchFamily="2" charset="0"/>
                        <a:ea typeface="Calibri" panose="020F0502020204030204" pitchFamily="34" charset="0"/>
                        <a:cs typeface="Phetsarath OT" pitchFamily="2" charset="0"/>
                      </a:endParaRPr>
                    </a:p>
                  </a:txBody>
                  <a:tcPr marL="68580" marR="68580" marT="0" marB="0"/>
                </a:tc>
              </a:tr>
              <a:tr h="836737">
                <a:tc>
                  <a:txBody>
                    <a:bodyPr/>
                    <a:lstStyle/>
                    <a:p>
                      <a:pPr>
                        <a:lnSpc>
                          <a:spcPct val="115000"/>
                        </a:lnSpc>
                        <a:spcAft>
                          <a:spcPts val="0"/>
                        </a:spcAft>
                      </a:pPr>
                      <a:r>
                        <a:rPr lang="en-US" sz="1600" b="1" kern="1200" dirty="0" err="1" smtClean="0">
                          <a:solidFill>
                            <a:schemeClr val="lt1"/>
                          </a:solidFill>
                          <a:latin typeface="Phetsarath OT" pitchFamily="2" charset="0"/>
                          <a:ea typeface="+mn-ea"/>
                          <a:cs typeface="Phetsarath OT" pitchFamily="2" charset="0"/>
                        </a:rPr>
                        <a:t>ບຸກຄະລາກອນຈາກກະຊວງພະລັງງານ</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ແລະ</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ບໍ່ແຮ</a:t>
                      </a:r>
                      <a:r>
                        <a:rPr lang="en-US" sz="1600" b="1" kern="1200" dirty="0" smtClean="0">
                          <a:solidFill>
                            <a:schemeClr val="lt1"/>
                          </a:solidFill>
                          <a:latin typeface="Phetsarath OT" pitchFamily="2" charset="0"/>
                          <a:ea typeface="+mn-ea"/>
                          <a:cs typeface="Phetsarath OT" pitchFamily="2" charset="0"/>
                        </a:rPr>
                        <a:t>່ </a:t>
                      </a:r>
                    </a:p>
                    <a:p>
                      <a:pPr>
                        <a:lnSpc>
                          <a:spcPct val="115000"/>
                        </a:lnSpc>
                        <a:spcAft>
                          <a:spcPts val="0"/>
                        </a:spcAft>
                      </a:pPr>
                      <a:endParaRPr lang="en-US" sz="1600" b="1" kern="1200" dirty="0" smtClean="0">
                        <a:solidFill>
                          <a:schemeClr val="lt1"/>
                        </a:solidFill>
                        <a:effectLst/>
                        <a:latin typeface="Phetsarath OT" pitchFamily="2" charset="0"/>
                        <a:ea typeface="+mn-ea"/>
                        <a:cs typeface="Phetsarath OT" pitchFamily="2" charset="0"/>
                      </a:endParaRPr>
                    </a:p>
                    <a:p>
                      <a:pPr>
                        <a:lnSpc>
                          <a:spcPct val="115000"/>
                        </a:lnSpc>
                        <a:spcAft>
                          <a:spcPts val="0"/>
                        </a:spcAft>
                      </a:pPr>
                      <a:r>
                        <a:rPr lang="en-US" sz="1600" dirty="0" smtClean="0">
                          <a:effectLst/>
                          <a:latin typeface="Phetsarath OT" pitchFamily="2" charset="0"/>
                          <a:cs typeface="Phetsarath OT" pitchFamily="2" charset="0"/>
                        </a:rPr>
                        <a:t>Staff </a:t>
                      </a:r>
                      <a:r>
                        <a:rPr lang="en-US" sz="1600" dirty="0">
                          <a:effectLst/>
                          <a:latin typeface="Phetsarath OT" pitchFamily="2" charset="0"/>
                          <a:cs typeface="Phetsarath OT" pitchFamily="2" charset="0"/>
                        </a:rPr>
                        <a:t>from national Ministry of Energy and Mines </a:t>
                      </a:r>
                      <a:endParaRPr lang="en-AU" sz="2000" dirty="0">
                        <a:effectLst/>
                        <a:latin typeface="Phetsarath OT" pitchFamily="2" charset="0"/>
                        <a:ea typeface="Calibri" panose="020F0502020204030204" pitchFamily="34" charset="0"/>
                        <a:cs typeface="Phetsarath OT" pitchFamily="2" charset="0"/>
                      </a:endParaRPr>
                    </a:p>
                  </a:txBody>
                  <a:tcPr marL="68580" marR="68580" marT="0" marB="0"/>
                </a:tc>
                <a:tc>
                  <a:txBody>
                    <a:bodyPr/>
                    <a:lstStyle/>
                    <a:p>
                      <a:pPr algn="just">
                        <a:lnSpc>
                          <a:spcPct val="115000"/>
                        </a:lnSpc>
                        <a:spcAft>
                          <a:spcPts val="1000"/>
                        </a:spcAft>
                      </a:pPr>
                      <a:r>
                        <a:rPr lang="lo-LA" sz="1600" kern="1200" dirty="0" smtClean="0">
                          <a:solidFill>
                            <a:schemeClr val="dk1"/>
                          </a:solidFill>
                          <a:latin typeface="Phetsarath OT" pitchFamily="2" charset="0"/>
                          <a:ea typeface="+mn-ea"/>
                          <a:cs typeface="Phetsarath OT" pitchFamily="2" charset="0"/>
                        </a:rPr>
                        <a:t>ເຂົ້າຮ່ວມແລະໃຫ້ຄໍາແນະນໍາດ້ານວິຊາການ</a:t>
                      </a:r>
                      <a:r>
                        <a:rPr lang="lo-LA" sz="1600" b="1" kern="1200" dirty="0" smtClean="0">
                          <a:solidFill>
                            <a:schemeClr val="dk1"/>
                          </a:solidFill>
                          <a:latin typeface="Phetsarath OT" pitchFamily="2" charset="0"/>
                          <a:ea typeface="+mn-ea"/>
                          <a:cs typeface="Phetsarath OT" pitchFamily="2" charset="0"/>
                        </a:rPr>
                        <a:t> </a:t>
                      </a:r>
                      <a:endParaRPr lang="en-US" sz="1600" b="1" kern="1200" dirty="0" smtClean="0">
                        <a:solidFill>
                          <a:schemeClr val="dk1"/>
                        </a:solidFill>
                        <a:latin typeface="Phetsarath OT" pitchFamily="2" charset="0"/>
                        <a:ea typeface="+mn-ea"/>
                        <a:cs typeface="Phetsarath OT" pitchFamily="2" charset="0"/>
                      </a:endParaRPr>
                    </a:p>
                    <a:p>
                      <a:pPr algn="just">
                        <a:lnSpc>
                          <a:spcPct val="115000"/>
                        </a:lnSpc>
                        <a:spcAft>
                          <a:spcPts val="1000"/>
                        </a:spcAft>
                      </a:pPr>
                      <a:r>
                        <a:rPr lang="en-US" sz="1600" dirty="0" smtClean="0">
                          <a:effectLst/>
                          <a:latin typeface="Phetsarath OT" pitchFamily="2" charset="0"/>
                          <a:cs typeface="Phetsarath OT" pitchFamily="2" charset="0"/>
                        </a:rPr>
                        <a:t>Participate </a:t>
                      </a:r>
                      <a:r>
                        <a:rPr lang="en-US" sz="1600" dirty="0">
                          <a:effectLst/>
                          <a:latin typeface="Phetsarath OT" pitchFamily="2" charset="0"/>
                          <a:cs typeface="Phetsarath OT" pitchFamily="2" charset="0"/>
                        </a:rPr>
                        <a:t>and provide technical advice</a:t>
                      </a:r>
                      <a:endParaRPr lang="en-AU" sz="2000" dirty="0">
                        <a:effectLst/>
                        <a:latin typeface="Phetsarath OT" pitchFamily="2" charset="0"/>
                        <a:ea typeface="Calibri" panose="020F0502020204030204" pitchFamily="34" charset="0"/>
                        <a:cs typeface="Phetsarath OT" pitchFamily="2" charset="0"/>
                      </a:endParaRPr>
                    </a:p>
                  </a:txBody>
                  <a:tcPr marL="68580" marR="68580" marT="0" marB="0"/>
                </a:tc>
              </a:tr>
              <a:tr h="839560">
                <a:tc>
                  <a:txBody>
                    <a:bodyPr/>
                    <a:lstStyle/>
                    <a:p>
                      <a:pPr>
                        <a:lnSpc>
                          <a:spcPct val="115000"/>
                        </a:lnSpc>
                        <a:spcAft>
                          <a:spcPts val="0"/>
                        </a:spcAft>
                      </a:pPr>
                      <a:r>
                        <a:rPr lang="en-US" sz="1600" b="1" kern="1200" dirty="0" err="1" smtClean="0">
                          <a:solidFill>
                            <a:schemeClr val="lt1"/>
                          </a:solidFill>
                          <a:latin typeface="Phetsarath OT" pitchFamily="2" charset="0"/>
                          <a:ea typeface="+mn-ea"/>
                          <a:cs typeface="Phetsarath OT" pitchFamily="2" charset="0"/>
                        </a:rPr>
                        <a:t>ບຸກຄະລາກອນຈາກບັນດາເມືອງທີ່ໄດ້ຮັບຜົນກະທົບ</a:t>
                      </a:r>
                      <a:r>
                        <a:rPr lang="en-US" sz="1600" b="1" kern="1200" dirty="0" smtClean="0">
                          <a:solidFill>
                            <a:schemeClr val="lt1"/>
                          </a:solidFill>
                          <a:latin typeface="Phetsarath OT" pitchFamily="2" charset="0"/>
                          <a:ea typeface="+mn-ea"/>
                          <a:cs typeface="Phetsarath OT" pitchFamily="2" charset="0"/>
                        </a:rPr>
                        <a:t>/</a:t>
                      </a:r>
                      <a:r>
                        <a:rPr lang="en-US" sz="1600" b="1" kern="1200" dirty="0" err="1" smtClean="0">
                          <a:solidFill>
                            <a:schemeClr val="lt1"/>
                          </a:solidFill>
                          <a:latin typeface="Phetsarath OT" pitchFamily="2" charset="0"/>
                          <a:ea typeface="+mn-ea"/>
                          <a:cs typeface="Phetsarath OT" pitchFamily="2" charset="0"/>
                        </a:rPr>
                        <a:t>ພະແນກພະລັງງານ</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ແລະ</a:t>
                      </a:r>
                      <a:r>
                        <a:rPr lang="en-US" sz="1600" b="1" kern="1200" dirty="0" smtClean="0">
                          <a:solidFill>
                            <a:schemeClr val="lt1"/>
                          </a:solidFill>
                          <a:latin typeface="Phetsarath OT" pitchFamily="2" charset="0"/>
                          <a:ea typeface="+mn-ea"/>
                          <a:cs typeface="Phetsarath OT" pitchFamily="2" charset="0"/>
                        </a:rPr>
                        <a:t> </a:t>
                      </a:r>
                      <a:r>
                        <a:rPr lang="en-US" sz="1600" b="1" kern="1200" dirty="0" err="1" smtClean="0">
                          <a:solidFill>
                            <a:schemeClr val="lt1"/>
                          </a:solidFill>
                          <a:latin typeface="Phetsarath OT" pitchFamily="2" charset="0"/>
                          <a:ea typeface="+mn-ea"/>
                          <a:cs typeface="Phetsarath OT" pitchFamily="2" charset="0"/>
                        </a:rPr>
                        <a:t>ບໍ່ແຮ</a:t>
                      </a:r>
                      <a:r>
                        <a:rPr lang="en-US" sz="1600" b="1" kern="1200" dirty="0" smtClean="0">
                          <a:solidFill>
                            <a:schemeClr val="lt1"/>
                          </a:solidFill>
                          <a:latin typeface="Phetsarath OT" pitchFamily="2" charset="0"/>
                          <a:ea typeface="+mn-ea"/>
                          <a:cs typeface="Phetsarath OT" pitchFamily="2" charset="0"/>
                        </a:rPr>
                        <a:t>່ </a:t>
                      </a:r>
                    </a:p>
                    <a:p>
                      <a:pPr>
                        <a:lnSpc>
                          <a:spcPct val="115000"/>
                        </a:lnSpc>
                        <a:spcAft>
                          <a:spcPts val="0"/>
                        </a:spcAft>
                      </a:pPr>
                      <a:r>
                        <a:rPr lang="en-US" sz="1600" dirty="0" smtClean="0">
                          <a:effectLst/>
                          <a:latin typeface="Phetsarath OT" pitchFamily="2" charset="0"/>
                          <a:cs typeface="Phetsarath OT" pitchFamily="2" charset="0"/>
                        </a:rPr>
                        <a:t>Staff </a:t>
                      </a:r>
                      <a:r>
                        <a:rPr lang="en-US" sz="1600" dirty="0">
                          <a:effectLst/>
                          <a:latin typeface="Phetsarath OT" pitchFamily="2" charset="0"/>
                          <a:cs typeface="Phetsarath OT" pitchFamily="2" charset="0"/>
                        </a:rPr>
                        <a:t>from the affected district/s Department of Energy and Mines</a:t>
                      </a:r>
                      <a:endParaRPr lang="en-AU" sz="2000" dirty="0">
                        <a:effectLst/>
                        <a:latin typeface="Phetsarath OT" pitchFamily="2" charset="0"/>
                        <a:ea typeface="Calibri" panose="020F0502020204030204" pitchFamily="34" charset="0"/>
                        <a:cs typeface="Phetsarath OT" pitchFamily="2" charset="0"/>
                      </a:endParaRPr>
                    </a:p>
                  </a:txBody>
                  <a:tcPr marL="68580" marR="68580" marT="0" marB="0"/>
                </a:tc>
                <a:tc>
                  <a:txBody>
                    <a:bodyPr/>
                    <a:lstStyle/>
                    <a:p>
                      <a:pPr algn="just">
                        <a:lnSpc>
                          <a:spcPct val="115000"/>
                        </a:lnSpc>
                        <a:spcAft>
                          <a:spcPts val="1000"/>
                        </a:spcAft>
                      </a:pPr>
                      <a:r>
                        <a:rPr lang="lo-LA" sz="1600" kern="1200" dirty="0" smtClean="0">
                          <a:solidFill>
                            <a:schemeClr val="dk1"/>
                          </a:solidFill>
                          <a:latin typeface="Phetsarath OT" pitchFamily="2" charset="0"/>
                          <a:ea typeface="+mn-ea"/>
                          <a:cs typeface="Phetsarath OT" pitchFamily="2" charset="0"/>
                        </a:rPr>
                        <a:t>ໃຫ້ຂໍ້ມູນຄວາມເສຍຫາຍແລະການສູນເສຍ</a:t>
                      </a:r>
                      <a:r>
                        <a:rPr lang="lo-LA" sz="1600" b="1" kern="1200" dirty="0" smtClean="0">
                          <a:solidFill>
                            <a:schemeClr val="dk1"/>
                          </a:solidFill>
                          <a:latin typeface="Phetsarath OT" pitchFamily="2" charset="0"/>
                          <a:ea typeface="+mn-ea"/>
                          <a:cs typeface="Phetsarath OT" pitchFamily="2" charset="0"/>
                        </a:rPr>
                        <a:t> </a:t>
                      </a:r>
                      <a:r>
                        <a:rPr lang="lo-LA" sz="1600" kern="1200" dirty="0" smtClean="0">
                          <a:solidFill>
                            <a:schemeClr val="dk1"/>
                          </a:solidFill>
                          <a:latin typeface="Phetsarath OT" pitchFamily="2" charset="0"/>
                          <a:ea typeface="+mn-ea"/>
                          <a:cs typeface="Phetsarath OT" pitchFamily="2" charset="0"/>
                        </a:rPr>
                        <a:t>ແລະ</a:t>
                      </a:r>
                      <a:r>
                        <a:rPr lang="lo-LA" sz="1600" b="1" kern="1200" dirty="0" smtClean="0">
                          <a:solidFill>
                            <a:schemeClr val="dk1"/>
                          </a:solidFill>
                          <a:latin typeface="Phetsarath OT" pitchFamily="2" charset="0"/>
                          <a:ea typeface="+mn-ea"/>
                          <a:cs typeface="Phetsarath OT" pitchFamily="2" charset="0"/>
                        </a:rPr>
                        <a:t> </a:t>
                      </a:r>
                      <a:r>
                        <a:rPr lang="lo-LA" sz="1600" kern="1200" dirty="0" smtClean="0">
                          <a:solidFill>
                            <a:schemeClr val="dk1"/>
                          </a:solidFill>
                          <a:latin typeface="Phetsarath OT" pitchFamily="2" charset="0"/>
                          <a:ea typeface="+mn-ea"/>
                          <a:cs typeface="Phetsarath OT" pitchFamily="2" charset="0"/>
                        </a:rPr>
                        <a:t>ອໍານວຍຄວາມສະດວກ​ໃນການປະເມີນຄວາມ​ເສຍ ​ແລະ​ການ​ສູນ​ເສຍ</a:t>
                      </a:r>
                      <a:r>
                        <a:rPr lang="en-US" sz="1600" kern="1200" dirty="0" smtClean="0">
                          <a:solidFill>
                            <a:schemeClr val="dk1"/>
                          </a:solidFill>
                          <a:latin typeface="Phetsarath OT" pitchFamily="2" charset="0"/>
                          <a:ea typeface="+mn-ea"/>
                          <a:cs typeface="Phetsarath OT" pitchFamily="2" charset="0"/>
                        </a:rPr>
                        <a:t> </a:t>
                      </a:r>
                    </a:p>
                    <a:p>
                      <a:pPr algn="just">
                        <a:lnSpc>
                          <a:spcPct val="115000"/>
                        </a:lnSpc>
                        <a:spcAft>
                          <a:spcPts val="1000"/>
                        </a:spcAft>
                      </a:pPr>
                      <a:r>
                        <a:rPr lang="en-US" sz="1600" dirty="0" smtClean="0">
                          <a:effectLst/>
                          <a:latin typeface="Phetsarath OT" pitchFamily="2" charset="0"/>
                          <a:cs typeface="Phetsarath OT" pitchFamily="2" charset="0"/>
                        </a:rPr>
                        <a:t>Provide </a:t>
                      </a:r>
                      <a:r>
                        <a:rPr lang="en-US" sz="1600" dirty="0">
                          <a:effectLst/>
                          <a:latin typeface="Phetsarath OT" pitchFamily="2" charset="0"/>
                          <a:cs typeface="Phetsarath OT" pitchFamily="2" charset="0"/>
                        </a:rPr>
                        <a:t>damage and loss information and facilitate assessment</a:t>
                      </a:r>
                      <a:endParaRPr lang="en-AU" sz="2000" dirty="0">
                        <a:effectLst/>
                        <a:latin typeface="Phetsarath OT" pitchFamily="2" charset="0"/>
                        <a:ea typeface="Calibri" panose="020F0502020204030204" pitchFamily="34" charset="0"/>
                        <a:cs typeface="Phetsarath OT" pitchFamily="2" charset="0"/>
                      </a:endParaRPr>
                    </a:p>
                  </a:txBody>
                  <a:tcPr marL="68580" marR="68580" marT="0" marB="0"/>
                </a:tc>
              </a:tr>
              <a:tr h="839560">
                <a:tc>
                  <a:txBody>
                    <a:bodyPr/>
                    <a:lstStyle/>
                    <a:p>
                      <a:pPr>
                        <a:lnSpc>
                          <a:spcPct val="115000"/>
                        </a:lnSpc>
                        <a:spcAft>
                          <a:spcPts val="0"/>
                        </a:spcAft>
                      </a:pPr>
                      <a:r>
                        <a:rPr lang="lo-LA" sz="1600" b="1" kern="1200" dirty="0" smtClean="0">
                          <a:solidFill>
                            <a:schemeClr val="lt1"/>
                          </a:solidFill>
                          <a:latin typeface="Phetsarath OT" pitchFamily="2" charset="0"/>
                          <a:ea typeface="+mn-ea"/>
                          <a:cs typeface="Phetsarath OT" pitchFamily="2" charset="0"/>
                        </a:rPr>
                        <a:t>ບັນດາຄູ່ຮ່ວມພັດທະນາ</a:t>
                      </a:r>
                      <a:r>
                        <a:rPr lang="en-US" sz="1600" b="1" kern="1200" dirty="0" smtClean="0">
                          <a:solidFill>
                            <a:schemeClr val="lt1"/>
                          </a:solidFill>
                          <a:latin typeface="Phetsarath OT" pitchFamily="2" charset="0"/>
                          <a:ea typeface="+mn-ea"/>
                          <a:cs typeface="Phetsarath OT" pitchFamily="2" charset="0"/>
                        </a:rPr>
                        <a:t>  (</a:t>
                      </a:r>
                      <a:r>
                        <a:rPr lang="lo-LA" sz="1600" b="1" kern="1200" dirty="0" smtClean="0">
                          <a:solidFill>
                            <a:schemeClr val="lt1"/>
                          </a:solidFill>
                          <a:latin typeface="Phetsarath OT" pitchFamily="2" charset="0"/>
                          <a:ea typeface="+mn-ea"/>
                          <a:cs typeface="Phetsarath OT" pitchFamily="2" charset="0"/>
                        </a:rPr>
                        <a:t>ທີ່ເຮັດວຽກກ່ຽວກັບ</a:t>
                      </a:r>
                      <a:r>
                        <a:rPr lang="en-US" sz="1600" b="1" kern="1200" dirty="0" err="1" smtClean="0">
                          <a:solidFill>
                            <a:schemeClr val="lt1"/>
                          </a:solidFill>
                          <a:latin typeface="Phetsarath OT" pitchFamily="2" charset="0"/>
                          <a:ea typeface="+mn-ea"/>
                          <a:cs typeface="Phetsarath OT" pitchFamily="2" charset="0"/>
                        </a:rPr>
                        <a:t>ຂະແໜງບໍ່ແຮ</a:t>
                      </a:r>
                      <a:r>
                        <a:rPr lang="en-US" sz="1600" b="1" kern="1200" dirty="0" smtClean="0">
                          <a:solidFill>
                            <a:schemeClr val="lt1"/>
                          </a:solidFill>
                          <a:latin typeface="Phetsarath OT" pitchFamily="2" charset="0"/>
                          <a:ea typeface="+mn-ea"/>
                          <a:cs typeface="Phetsarath OT" pitchFamily="2" charset="0"/>
                        </a:rPr>
                        <a:t>່</a:t>
                      </a:r>
                      <a:r>
                        <a:rPr lang="lo-LA" sz="1600" b="1" kern="1200" dirty="0" smtClean="0">
                          <a:solidFill>
                            <a:schemeClr val="lt1"/>
                          </a:solidFill>
                          <a:latin typeface="Phetsarath OT" pitchFamily="2" charset="0"/>
                          <a:ea typeface="+mn-ea"/>
                          <a:cs typeface="Phetsarath OT" pitchFamily="2" charset="0"/>
                        </a:rPr>
                        <a:t>ໃນແຂວງຄໍາມ່ວນ</a:t>
                      </a:r>
                      <a:r>
                        <a:rPr lang="en-US" sz="1600" b="1" kern="1200" dirty="0" smtClean="0">
                          <a:solidFill>
                            <a:schemeClr val="lt1"/>
                          </a:solidFill>
                          <a:latin typeface="Phetsarath OT" pitchFamily="2" charset="0"/>
                          <a:ea typeface="+mn-ea"/>
                          <a:cs typeface="Phetsarath OT" pitchFamily="2" charset="0"/>
                        </a:rPr>
                        <a:t>) </a:t>
                      </a:r>
                    </a:p>
                    <a:p>
                      <a:pPr>
                        <a:lnSpc>
                          <a:spcPct val="115000"/>
                        </a:lnSpc>
                        <a:spcAft>
                          <a:spcPts val="0"/>
                        </a:spcAft>
                      </a:pPr>
                      <a:r>
                        <a:rPr lang="en-US" sz="1600" dirty="0" smtClean="0">
                          <a:effectLst/>
                          <a:latin typeface="Phetsarath OT" pitchFamily="2" charset="0"/>
                          <a:cs typeface="Phetsarath OT" pitchFamily="2" charset="0"/>
                        </a:rPr>
                        <a:t>Development </a:t>
                      </a:r>
                      <a:r>
                        <a:rPr lang="en-US" sz="1600" dirty="0">
                          <a:effectLst/>
                          <a:latin typeface="Phetsarath OT" pitchFamily="2" charset="0"/>
                          <a:cs typeface="Phetsarath OT" pitchFamily="2" charset="0"/>
                        </a:rPr>
                        <a:t>partners (if active in the Mining Sector in </a:t>
                      </a:r>
                      <a:r>
                        <a:rPr lang="en-US" sz="1600" dirty="0" err="1">
                          <a:effectLst/>
                          <a:latin typeface="Phetsarath OT" pitchFamily="2" charset="0"/>
                          <a:cs typeface="Phetsarath OT" pitchFamily="2" charset="0"/>
                        </a:rPr>
                        <a:t>Khammouane</a:t>
                      </a:r>
                      <a:r>
                        <a:rPr lang="en-US" sz="1600" dirty="0">
                          <a:effectLst/>
                          <a:latin typeface="Phetsarath OT" pitchFamily="2" charset="0"/>
                          <a:cs typeface="Phetsarath OT" pitchFamily="2" charset="0"/>
                        </a:rPr>
                        <a:t>)</a:t>
                      </a:r>
                      <a:endParaRPr lang="en-AU" sz="2000" dirty="0">
                        <a:effectLst/>
                        <a:latin typeface="Phetsarath OT" pitchFamily="2" charset="0"/>
                        <a:ea typeface="Calibri" panose="020F0502020204030204" pitchFamily="34" charset="0"/>
                        <a:cs typeface="Phetsarath OT" pitchFamily="2" charset="0"/>
                      </a:endParaRPr>
                    </a:p>
                  </a:txBody>
                  <a:tcPr marL="68580" marR="68580" marT="0" marB="0"/>
                </a:tc>
                <a:tc>
                  <a:txBody>
                    <a:bodyPr/>
                    <a:lstStyle/>
                    <a:p>
                      <a:pPr algn="just">
                        <a:lnSpc>
                          <a:spcPct val="115000"/>
                        </a:lnSpc>
                        <a:spcAft>
                          <a:spcPts val="1000"/>
                        </a:spcAft>
                      </a:pPr>
                      <a:r>
                        <a:rPr lang="lo-LA" sz="1600" kern="1200" dirty="0" smtClean="0">
                          <a:solidFill>
                            <a:schemeClr val="dk1"/>
                          </a:solidFill>
                          <a:latin typeface="Phetsarath OT" pitchFamily="2" charset="0"/>
                          <a:ea typeface="+mn-ea"/>
                          <a:cs typeface="Phetsarath OT" pitchFamily="2" charset="0"/>
                        </a:rPr>
                        <a:t>ເຂົ້າຮ່ວມແລະໃຫ້ຄໍາແນະນໍາດ້ານວິຊາການ</a:t>
                      </a:r>
                      <a:r>
                        <a:rPr lang="en-US" sz="1600" kern="1200" dirty="0" smtClean="0">
                          <a:solidFill>
                            <a:schemeClr val="dk1"/>
                          </a:solidFill>
                          <a:latin typeface="Phetsarath OT" pitchFamily="2" charset="0"/>
                          <a:ea typeface="+mn-ea"/>
                          <a:cs typeface="Phetsarath OT" pitchFamily="2" charset="0"/>
                        </a:rPr>
                        <a:t> </a:t>
                      </a:r>
                    </a:p>
                    <a:p>
                      <a:pPr algn="just">
                        <a:lnSpc>
                          <a:spcPct val="115000"/>
                        </a:lnSpc>
                        <a:spcAft>
                          <a:spcPts val="1000"/>
                        </a:spcAft>
                      </a:pPr>
                      <a:r>
                        <a:rPr lang="en-US" sz="1600" dirty="0" smtClean="0">
                          <a:effectLst/>
                          <a:latin typeface="Phetsarath OT" pitchFamily="2" charset="0"/>
                          <a:cs typeface="Phetsarath OT" pitchFamily="2" charset="0"/>
                        </a:rPr>
                        <a:t>Participate </a:t>
                      </a:r>
                      <a:r>
                        <a:rPr lang="en-US" sz="1600" dirty="0">
                          <a:effectLst/>
                          <a:latin typeface="Phetsarath OT" pitchFamily="2" charset="0"/>
                          <a:cs typeface="Phetsarath OT" pitchFamily="2" charset="0"/>
                        </a:rPr>
                        <a:t>and provide technical advice</a:t>
                      </a:r>
                      <a:endParaRPr lang="en-AU" sz="2000" dirty="0">
                        <a:effectLst/>
                        <a:latin typeface="Phetsarath OT" pitchFamily="2" charset="0"/>
                        <a:ea typeface="Calibri" panose="020F0502020204030204" pitchFamily="34" charset="0"/>
                        <a:cs typeface="Phetsarath OT" pitchFamily="2" charset="0"/>
                      </a:endParaRPr>
                    </a:p>
                  </a:txBody>
                  <a:tcPr marL="68580" marR="68580" marT="0" marB="0"/>
                </a:tc>
              </a:tr>
            </a:tbl>
          </a:graphicData>
        </a:graphic>
      </p:graphicFrame>
    </p:spTree>
    <p:extLst>
      <p:ext uri="{BB962C8B-B14F-4D97-AF65-F5344CB8AC3E}">
        <p14:creationId xmlns:p14="http://schemas.microsoft.com/office/powerpoint/2010/main" xmlns="" val="2244494000"/>
      </p:ext>
    </p:extLst>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dirty="0" err="1" smtClean="0">
                <a:latin typeface="Phetsarath OT" panose="02000500000000000000" pitchFamily="2" charset="0"/>
                <a:cs typeface="Phetsarath OT" panose="02000500000000000000" pitchFamily="2" charset="0"/>
              </a:rPr>
              <a:t>ຂະແໜງບໍ່ແຮ</a:t>
            </a:r>
            <a:r>
              <a:rPr lang="en-US" altLang="en-US" dirty="0" smtClean="0">
                <a:latin typeface="Phetsarath OT" panose="02000500000000000000" pitchFamily="2" charset="0"/>
                <a:cs typeface="Phetsarath OT" panose="02000500000000000000" pitchFamily="2" charset="0"/>
              </a:rPr>
              <a:t>່</a:t>
            </a:r>
            <a:br>
              <a:rPr lang="en-US" altLang="en-US" dirty="0" smtClean="0">
                <a:latin typeface="Phetsarath OT" panose="02000500000000000000" pitchFamily="2" charset="0"/>
                <a:cs typeface="Phetsarath OT" panose="02000500000000000000" pitchFamily="2" charset="0"/>
              </a:rPr>
            </a:br>
            <a:r>
              <a:rPr lang="en-US" altLang="en-US" dirty="0" smtClean="0">
                <a:latin typeface="Phetsarath OT" panose="02000500000000000000" pitchFamily="2" charset="0"/>
                <a:cs typeface="Phetsarath OT" panose="02000500000000000000" pitchFamily="2" charset="0"/>
              </a:rPr>
              <a:t>Mining Sector</a:t>
            </a:r>
          </a:p>
        </p:txBody>
      </p:sp>
      <p:sp>
        <p:nvSpPr>
          <p:cNvPr id="35843" name="Content Placeholder 2"/>
          <p:cNvSpPr>
            <a:spLocks noGrp="1"/>
          </p:cNvSpPr>
          <p:nvPr>
            <p:ph sz="half" idx="1"/>
          </p:nvPr>
        </p:nvSpPr>
        <p:spPr>
          <a:xfrm>
            <a:off x="609599" y="2209825"/>
            <a:ext cx="6068291" cy="4525963"/>
          </a:xfrm>
        </p:spPr>
        <p:txBody>
          <a:bodyPr/>
          <a:lstStyle/>
          <a:p>
            <a:pPr>
              <a:buFont typeface="Arial" pitchFamily="34" charset="0"/>
              <a:buNone/>
            </a:pPr>
            <a:r>
              <a:rPr lang="en-US" altLang="en-US" b="1" dirty="0" err="1" smtClean="0">
                <a:latin typeface="Phetsarath OT" panose="02000500000000020004" pitchFamily="2" charset="0"/>
                <a:cs typeface="Phetsarath OT" panose="02000500000000020004" pitchFamily="2" charset="0"/>
              </a:rPr>
              <a:t>ຄວາມເສຍຫາຍ</a:t>
            </a:r>
            <a:endParaRPr lang="en-US" altLang="en-US" b="1" dirty="0" smtClean="0">
              <a:latin typeface="Phetsarath OT" panose="02000500000000020004" pitchFamily="2" charset="0"/>
              <a:cs typeface="Phetsarath OT" panose="02000500000000020004" pitchFamily="2" charset="0"/>
            </a:endParaRPr>
          </a:p>
          <a:p>
            <a:pPr>
              <a:buFont typeface="Arial" pitchFamily="34" charset="0"/>
              <a:buNone/>
            </a:pPr>
            <a:r>
              <a:rPr lang="en-US" altLang="en-US" sz="2000" dirty="0" err="1" smtClean="0">
                <a:latin typeface="Phetsarath OT" panose="02000500000000020004" pitchFamily="2" charset="0"/>
                <a:cs typeface="Phetsarath OT" panose="02000500000000020004" pitchFamily="2" charset="0"/>
              </a:rPr>
              <a:t>ການ</a:t>
            </a:r>
            <a:r>
              <a:rPr lang="en-US" altLang="en-US" sz="2000" dirty="0" err="1">
                <a:latin typeface="Phetsarath OT" panose="02000500000000020004" pitchFamily="2" charset="0"/>
                <a:cs typeface="Phetsarath OT" panose="02000500000000020004" pitchFamily="2" charset="0"/>
              </a:rPr>
              <a:t>ສ້ອມແປງ</a:t>
            </a:r>
            <a:r>
              <a:rPr lang="en-US" altLang="en-US" sz="2000" dirty="0" err="1" smtClean="0">
                <a:latin typeface="Phetsarath OT" panose="02000500000000020004" pitchFamily="2" charset="0"/>
                <a:cs typeface="Phetsarath OT" panose="02000500000000020004" pitchFamily="2" charset="0"/>
              </a:rPr>
              <a:t>ຊັບສິນ</a:t>
            </a:r>
            <a:r>
              <a:rPr lang="en-US" altLang="en-US" sz="2000" dirty="0" err="1">
                <a:latin typeface="Phetsarath OT" panose="02000500000000020004" pitchFamily="2" charset="0"/>
                <a:cs typeface="Phetsarath OT" panose="02000500000000020004" pitchFamily="2" charset="0"/>
              </a:rPr>
              <a:t>ທີ່ຖືກເສຍຫາຍບາງສ່ວນແລະ</a:t>
            </a:r>
            <a:r>
              <a:rPr lang="en-US" altLang="en-US" sz="2000" dirty="0">
                <a:latin typeface="Phetsarath OT" panose="02000500000000020004" pitchFamily="2" charset="0"/>
                <a:cs typeface="Phetsarath OT" panose="02000500000000020004" pitchFamily="2" charset="0"/>
              </a:rPr>
              <a:t>/</a:t>
            </a:r>
            <a:r>
              <a:rPr lang="en-US" altLang="en-US" sz="2000" dirty="0" err="1">
                <a:latin typeface="Phetsarath OT" panose="02000500000000020004" pitchFamily="2" charset="0"/>
                <a:cs typeface="Phetsarath OT" panose="02000500000000020004" pitchFamily="2" charset="0"/>
              </a:rPr>
              <a:t>ຫຼືການທົດແທນຊັບສິນທີ່ຖືກເສຍຫາຍທັງໝົດ</a:t>
            </a:r>
            <a:r>
              <a:rPr lang="en-US" altLang="en-US" sz="2000" dirty="0">
                <a:latin typeface="Phetsarath OT" panose="02000500000000020004" pitchFamily="2" charset="0"/>
                <a:cs typeface="Phetsarath OT" panose="02000500000000020004" pitchFamily="2" charset="0"/>
              </a:rPr>
              <a:t> </a:t>
            </a:r>
            <a:r>
              <a:rPr lang="en-US" altLang="en-US" sz="2000" dirty="0" err="1">
                <a:latin typeface="Phetsarath OT" panose="02000500000000020004" pitchFamily="2" charset="0"/>
                <a:cs typeface="Phetsarath OT" panose="02000500000000020004" pitchFamily="2" charset="0"/>
              </a:rPr>
              <a:t>ແລະ</a:t>
            </a:r>
            <a:r>
              <a:rPr lang="en-US" altLang="en-US" sz="2000" dirty="0">
                <a:latin typeface="Phetsarath OT" panose="02000500000000020004" pitchFamily="2" charset="0"/>
                <a:cs typeface="Phetsarath OT" panose="02000500000000020004" pitchFamily="2" charset="0"/>
              </a:rPr>
              <a:t> </a:t>
            </a:r>
            <a:r>
              <a:rPr lang="en-US" altLang="en-US" sz="2000" dirty="0" err="1">
                <a:latin typeface="Phetsarath OT" panose="02000500000000020004" pitchFamily="2" charset="0"/>
                <a:cs typeface="Phetsarath OT" panose="02000500000000020004" pitchFamily="2" charset="0"/>
              </a:rPr>
              <a:t>ໂຄງລ່າງພື້ນຖານເຊັ່ນວ່າ</a:t>
            </a:r>
            <a:r>
              <a:rPr lang="en-US" altLang="en-US" sz="2000" dirty="0">
                <a:latin typeface="Phetsarath OT" panose="02000500000000020004" pitchFamily="2" charset="0"/>
                <a:cs typeface="Phetsarath OT" panose="02000500000000020004" pitchFamily="2" charset="0"/>
              </a:rPr>
              <a:t>:</a:t>
            </a:r>
          </a:p>
          <a:p>
            <a:r>
              <a:rPr lang="en-US" altLang="en-US" sz="2000" dirty="0" err="1">
                <a:latin typeface="Phetsarath OT" panose="02000500000000020004" pitchFamily="2" charset="0"/>
                <a:cs typeface="Phetsarath OT" panose="02000500000000020004" pitchFamily="2" charset="0"/>
              </a:rPr>
              <a:t>ສິ່ງອຳນວຍຄວາມສະດວກໃນການປຸ່ງແຕ່ງແຮ່ທາດ</a:t>
            </a:r>
            <a:endParaRPr lang="en-US" altLang="en-US" sz="2000" dirty="0">
              <a:latin typeface="Phetsarath OT" panose="02000500000000020004" pitchFamily="2" charset="0"/>
              <a:cs typeface="Phetsarath OT" panose="02000500000000020004" pitchFamily="2" charset="0"/>
            </a:endParaRPr>
          </a:p>
          <a:p>
            <a:r>
              <a:rPr lang="en-US" altLang="en-US" sz="2000" dirty="0" err="1">
                <a:latin typeface="Phetsarath OT" panose="02000500000000020004" pitchFamily="2" charset="0"/>
                <a:cs typeface="Phetsarath OT" panose="02000500000000020004" pitchFamily="2" charset="0"/>
              </a:rPr>
              <a:t>ລະບົບອຸໂມງ</a:t>
            </a:r>
            <a:endParaRPr lang="en-US" altLang="en-US" sz="2000" dirty="0">
              <a:latin typeface="Phetsarath OT" panose="02000500000000020004" pitchFamily="2" charset="0"/>
              <a:cs typeface="Phetsarath OT" panose="02000500000000020004" pitchFamily="2" charset="0"/>
            </a:endParaRPr>
          </a:p>
          <a:p>
            <a:r>
              <a:rPr lang="en-US" altLang="en-US" sz="2000" dirty="0" err="1">
                <a:latin typeface="Phetsarath OT" panose="02000500000000020004" pitchFamily="2" charset="0"/>
                <a:cs typeface="Phetsarath OT" panose="02000500000000020004" pitchFamily="2" charset="0"/>
              </a:rPr>
              <a:t>ອາຄານ</a:t>
            </a:r>
            <a:endParaRPr lang="en-US" altLang="en-US" sz="2000" dirty="0">
              <a:latin typeface="Phetsarath OT" panose="02000500000000020004" pitchFamily="2" charset="0"/>
              <a:cs typeface="Phetsarath OT" panose="02000500000000020004" pitchFamily="2" charset="0"/>
            </a:endParaRPr>
          </a:p>
          <a:p>
            <a:r>
              <a:rPr lang="en-US" altLang="en-US" sz="2000" dirty="0" err="1">
                <a:latin typeface="Phetsarath OT" panose="02000500000000020004" pitchFamily="2" charset="0"/>
                <a:cs typeface="Phetsarath OT" panose="02000500000000020004" pitchFamily="2" charset="0"/>
              </a:rPr>
              <a:t>ອຸປະກອນຮັບໃຊ້ຫ້ອງການ</a:t>
            </a:r>
            <a:r>
              <a:rPr lang="en-US" altLang="en-US" sz="2000" dirty="0">
                <a:latin typeface="Phetsarath OT" panose="02000500000000020004" pitchFamily="2" charset="0"/>
                <a:cs typeface="Phetsarath OT" panose="02000500000000020004" pitchFamily="2" charset="0"/>
              </a:rPr>
              <a:t> </a:t>
            </a:r>
            <a:r>
              <a:rPr lang="en-US" altLang="en-US" sz="2000" dirty="0" err="1">
                <a:latin typeface="Phetsarath OT" panose="02000500000000020004" pitchFamily="2" charset="0"/>
                <a:cs typeface="Phetsarath OT" panose="02000500000000020004" pitchFamily="2" charset="0"/>
              </a:rPr>
              <a:t>ແລະ</a:t>
            </a:r>
            <a:r>
              <a:rPr lang="en-US" altLang="en-US" sz="2000" dirty="0">
                <a:latin typeface="Phetsarath OT" panose="02000500000000020004" pitchFamily="2" charset="0"/>
                <a:cs typeface="Phetsarath OT" panose="02000500000000020004" pitchFamily="2" charset="0"/>
              </a:rPr>
              <a:t> </a:t>
            </a:r>
            <a:r>
              <a:rPr lang="en-US" altLang="en-US" sz="2000" dirty="0" err="1">
                <a:latin typeface="Phetsarath OT" panose="02000500000000020004" pitchFamily="2" charset="0"/>
                <a:cs typeface="Phetsarath OT" panose="02000500000000020004" pitchFamily="2" charset="0"/>
              </a:rPr>
              <a:t>ເຄືອງກົນຈັກເຊັ່ນວ່າຄອມພິວເຕີ,ເຄື່ອງປັບອາກາດ,ອື່ນ</a:t>
            </a:r>
            <a:r>
              <a:rPr lang="en-US" altLang="en-US" sz="2000" dirty="0">
                <a:latin typeface="Phetsarath OT" panose="02000500000000020004" pitchFamily="2" charset="0"/>
                <a:cs typeface="Phetsarath OT" panose="02000500000000020004" pitchFamily="2" charset="0"/>
              </a:rPr>
              <a:t>ໆ</a:t>
            </a:r>
          </a:p>
          <a:p>
            <a:r>
              <a:rPr lang="en-US" altLang="en-US" sz="2000" dirty="0" err="1">
                <a:latin typeface="Phetsarath OT" panose="02000500000000020004" pitchFamily="2" charset="0"/>
                <a:cs typeface="Phetsarath OT" panose="02000500000000020004" pitchFamily="2" charset="0"/>
              </a:rPr>
              <a:t>ພາຫະນະ,ເຄື່ອງມື,ວັດສະດຸເກັບກັກແລະການຕອບສະໜອງ</a:t>
            </a:r>
            <a:endParaRPr lang="en-US" altLang="en-US" sz="2000" dirty="0">
              <a:latin typeface="Phetsarath OT" panose="02000500000000020004" pitchFamily="2" charset="0"/>
              <a:cs typeface="Phetsarath OT" panose="02000500000000020004" pitchFamily="2" charset="0"/>
            </a:endParaRPr>
          </a:p>
          <a:p>
            <a:r>
              <a:rPr lang="en-US" altLang="en-US" sz="2000" dirty="0" err="1">
                <a:latin typeface="Phetsarath OT" panose="02000500000000020004" pitchFamily="2" charset="0"/>
                <a:cs typeface="Phetsarath OT" panose="02000500000000020004" pitchFamily="2" charset="0"/>
              </a:rPr>
              <a:t>ເຄື່ອງເກັບກັນເຊັ່ນວ່າແຮ່ທາດແລະວັດສະດຸດິບ</a:t>
            </a:r>
            <a:endParaRPr lang="en-US" altLang="en-US" sz="2000" dirty="0">
              <a:latin typeface="Phetsarath OT" panose="02000500000000020004" pitchFamily="2" charset="0"/>
              <a:cs typeface="Phetsarath OT" panose="02000500000000020004" pitchFamily="2" charset="0"/>
            </a:endParaRPr>
          </a:p>
          <a:p>
            <a:pPr>
              <a:buFont typeface="Arial" pitchFamily="34" charset="0"/>
              <a:buNone/>
            </a:pPr>
            <a:r>
              <a:rPr lang="en-US" altLang="en-US" sz="1600" smtClean="0">
                <a:latin typeface="Phetsarath OT" panose="02000500000000020004" pitchFamily="2" charset="0"/>
                <a:cs typeface="Phetsarath OT" panose="02000500000000020004" pitchFamily="2" charset="0"/>
              </a:rPr>
              <a:t> </a:t>
            </a:r>
            <a:endParaRPr lang="en-US" altLang="en-US" sz="1600" dirty="0">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a:xfrm>
            <a:off x="7162800" y="2826326"/>
            <a:ext cx="4779830" cy="3909461"/>
          </a:xfrm>
        </p:spPr>
        <p:txBody>
          <a:bodyPr/>
          <a:lstStyle/>
          <a:p>
            <a:pPr>
              <a:buFont typeface="Arial" pitchFamily="34" charset="0"/>
              <a:buNone/>
            </a:pPr>
            <a:r>
              <a:rPr lang="en-US" altLang="en-US" sz="1800" b="1" dirty="0"/>
              <a:t>Damages</a:t>
            </a:r>
          </a:p>
          <a:p>
            <a:pPr>
              <a:buFont typeface="Arial" pitchFamily="34" charset="0"/>
              <a:buNone/>
            </a:pPr>
            <a:r>
              <a:rPr lang="en-US" altLang="en-US" sz="1600" dirty="0"/>
              <a:t>Repair of partially destroyed assets and/or b) replacement of totally destroyed assets and infrastructure such as:</a:t>
            </a:r>
          </a:p>
          <a:p>
            <a:r>
              <a:rPr lang="en-US" altLang="en-US" sz="1600" dirty="0"/>
              <a:t>Ore processing facilities</a:t>
            </a:r>
          </a:p>
          <a:p>
            <a:r>
              <a:rPr lang="en-US" altLang="en-US" sz="1600" dirty="0"/>
              <a:t>Tunnels systems </a:t>
            </a:r>
          </a:p>
          <a:p>
            <a:r>
              <a:rPr lang="en-US" altLang="en-US" sz="1600" dirty="0"/>
              <a:t>Buildings</a:t>
            </a:r>
          </a:p>
          <a:p>
            <a:r>
              <a:rPr lang="en-US" altLang="en-US" sz="1600" dirty="0"/>
              <a:t>Office equipment and machinery like computers, air conditioners, </a:t>
            </a:r>
            <a:r>
              <a:rPr lang="en-US" altLang="en-US" sz="1600" dirty="0" err="1"/>
              <a:t>etc</a:t>
            </a:r>
            <a:r>
              <a:rPr lang="en-US" altLang="en-US" sz="1600" dirty="0"/>
              <a:t> </a:t>
            </a:r>
          </a:p>
          <a:p>
            <a:r>
              <a:rPr lang="en-US" altLang="en-US" sz="1600" dirty="0"/>
              <a:t>Vehicles, tools, and stock materials and supplies</a:t>
            </a:r>
          </a:p>
          <a:p>
            <a:r>
              <a:rPr lang="en-US" altLang="en-US" sz="1600" dirty="0"/>
              <a:t>Stocks like mineral ores and raw materials</a:t>
            </a:r>
          </a:p>
          <a:p>
            <a:pPr>
              <a:buFont typeface="Arial" pitchFamily="34" charset="0"/>
              <a:buNone/>
            </a:pPr>
            <a:endParaRPr lang="en-US" altLang="en-US" sz="1600" dirty="0"/>
          </a:p>
          <a:p>
            <a:pPr marL="0" indent="0">
              <a:buNone/>
            </a:pPr>
            <a:endParaRPr lang="en-US" sz="1600" dirty="0"/>
          </a:p>
        </p:txBody>
      </p:sp>
    </p:spTree>
    <p:extLst>
      <p:ext uri="{BB962C8B-B14F-4D97-AF65-F5344CB8AC3E}">
        <p14:creationId xmlns:p14="http://schemas.microsoft.com/office/powerpoint/2010/main" xmlns="" val="153996180"/>
      </p:ext>
    </p:extLst>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err="1">
                <a:latin typeface="Phetsarath OT" panose="02000500000000000000" pitchFamily="2" charset="0"/>
                <a:cs typeface="Phetsarath OT" panose="02000500000000000000" pitchFamily="2" charset="0"/>
              </a:rPr>
              <a:t>ຂະແໜງບໍ່ແຮ</a:t>
            </a:r>
            <a:r>
              <a:rPr lang="en-US" altLang="en-US" dirty="0">
                <a:latin typeface="Phetsarath OT" panose="02000500000000000000" pitchFamily="2" charset="0"/>
                <a:cs typeface="Phetsarath OT" panose="02000500000000000000" pitchFamily="2" charset="0"/>
              </a:rPr>
              <a:t>່</a:t>
            </a:r>
            <a:br>
              <a:rPr lang="en-US" altLang="en-US" dirty="0">
                <a:latin typeface="Phetsarath OT" panose="02000500000000000000" pitchFamily="2" charset="0"/>
                <a:cs typeface="Phetsarath OT" panose="02000500000000000000" pitchFamily="2" charset="0"/>
              </a:rPr>
            </a:br>
            <a:r>
              <a:rPr lang="en-US" altLang="en-US" dirty="0">
                <a:latin typeface="Phetsarath OT" panose="02000500000000000000" pitchFamily="2" charset="0"/>
                <a:cs typeface="Phetsarath OT" panose="02000500000000000000" pitchFamily="2" charset="0"/>
              </a:rPr>
              <a:t>Mining </a:t>
            </a:r>
            <a:r>
              <a:rPr lang="en-US" altLang="en-US" dirty="0" smtClean="0">
                <a:latin typeface="Phetsarath OT" panose="02000500000000000000" pitchFamily="2" charset="0"/>
                <a:cs typeface="Phetsarath OT" panose="02000500000000000000" pitchFamily="2" charset="0"/>
              </a:rPr>
              <a:t>Sector</a:t>
            </a:r>
          </a:p>
        </p:txBody>
      </p:sp>
      <p:sp>
        <p:nvSpPr>
          <p:cNvPr id="3" name="Content Placeholder 2"/>
          <p:cNvSpPr>
            <a:spLocks noGrp="1"/>
          </p:cNvSpPr>
          <p:nvPr>
            <p:ph sz="half" idx="1"/>
          </p:nvPr>
        </p:nvSpPr>
        <p:spPr>
          <a:xfrm>
            <a:off x="609599" y="1600205"/>
            <a:ext cx="6470073" cy="4911431"/>
          </a:xfrm>
        </p:spPr>
        <p:txBody>
          <a:bodyPr/>
          <a:lstStyle/>
          <a:p>
            <a:pPr>
              <a:buFont typeface="Arial" pitchFamily="34" charset="0"/>
              <a:buNone/>
              <a:defRPr/>
            </a:pPr>
            <a:r>
              <a:rPr lang="en-US" sz="3200" b="1" dirty="0" err="1">
                <a:solidFill>
                  <a:schemeClr val="accent2"/>
                </a:solidFill>
                <a:latin typeface="Phetsarath OT" panose="02000500000000020004" pitchFamily="2" charset="0"/>
                <a:cs typeface="Phetsarath OT" panose="02000500000000020004" pitchFamily="2" charset="0"/>
              </a:rPr>
              <a:t>ການສູນເສຍ</a:t>
            </a:r>
            <a:endParaRPr lang="en-US" sz="3200" b="1" dirty="0">
              <a:solidFill>
                <a:schemeClr val="accent2"/>
              </a:solidFill>
              <a:latin typeface="Phetsarath OT" panose="02000500000000020004" pitchFamily="2" charset="0"/>
              <a:cs typeface="Phetsarath OT" panose="02000500000000020004" pitchFamily="2" charset="0"/>
            </a:endParaRPr>
          </a:p>
          <a:p>
            <a:pPr lvl="0"/>
            <a:endParaRPr lang="en-US" sz="2000" dirty="0" smtClean="0">
              <a:latin typeface="Phetsarath OT" panose="02000500000000020004" pitchFamily="2" charset="0"/>
              <a:cs typeface="Phetsarath OT" panose="02000500000000020004" pitchFamily="2" charset="0"/>
            </a:endParaRPr>
          </a:p>
          <a:p>
            <a:pPr lvl="0"/>
            <a:r>
              <a:rPr lang="en-US" sz="2000" dirty="0" err="1" smtClean="0">
                <a:latin typeface="Phetsarath OT" panose="02000500000000020004" pitchFamily="2" charset="0"/>
                <a:cs typeface="Phetsarath OT" panose="02000500000000020004" pitchFamily="2" charset="0"/>
              </a:rPr>
              <a:t>ລາຍ</a:t>
            </a:r>
            <a:r>
              <a:rPr lang="en-US" sz="2000" dirty="0" err="1">
                <a:latin typeface="Phetsarath OT" panose="02000500000000020004" pitchFamily="2" charset="0"/>
                <a:cs typeface="Phetsarath OT" panose="02000500000000020004" pitchFamily="2" charset="0"/>
              </a:rPr>
              <a:t>ໄດ້ທີ່ຄາດຄະເນ</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ຫຼື</a:t>
            </a:r>
            <a:r>
              <a:rPr lang="en-US" sz="2000" dirty="0">
                <a:latin typeface="Phetsarath OT" panose="02000500000000020004" pitchFamily="2" charset="0"/>
                <a:cs typeface="Phetsarath OT" panose="02000500000000020004" pitchFamily="2" charset="0"/>
              </a:rPr>
              <a:t> ລາຍໄດ້ຫຼຸດລົງຈາກຈາກ</a:t>
            </a:r>
            <a:r>
              <a:rPr lang="en-US" sz="2000" dirty="0" smtClean="0">
                <a:latin typeface="Phetsarath OT" panose="02000500000000020004" pitchFamily="2" charset="0"/>
                <a:cs typeface="Phetsarath OT" panose="02000500000000020004" pitchFamily="2" charset="0"/>
              </a:rPr>
              <a:t>ການຂຸດ</a:t>
            </a:r>
            <a:r>
              <a:rPr lang="en-US" sz="2000" dirty="0">
                <a:latin typeface="Phetsarath OT" panose="02000500000000020004" pitchFamily="2" charset="0"/>
                <a:cs typeface="Phetsarath OT" panose="02000500000000020004" pitchFamily="2" charset="0"/>
              </a:rPr>
              <a:t>ຄົ້ນບໍ່ແຮ່ຫຼັງຈາກພື້ນຖານໂຄງລ່າງ</a:t>
            </a:r>
            <a:r>
              <a:rPr lang="en-US" sz="2000" dirty="0" smtClean="0">
                <a:latin typeface="Phetsarath OT" panose="02000500000000020004" pitchFamily="2" charset="0"/>
                <a:cs typeface="Phetsarath OT" panose="02000500000000020004" pitchFamily="2" charset="0"/>
              </a:rPr>
              <a:t>ໃນສະຖານທີ່ຂຸດຄົ້ນ (</a:t>
            </a:r>
            <a:r>
              <a:rPr lang="en-US" sz="2000" dirty="0" err="1" smtClean="0">
                <a:latin typeface="Phetsarath OT" panose="02000500000000020004" pitchFamily="2" charset="0"/>
                <a:cs typeface="Phetsarath OT" panose="02000500000000020004" pitchFamily="2" charset="0"/>
              </a:rPr>
              <a:t>ອຸ</a:t>
            </a:r>
            <a:r>
              <a:rPr lang="en-US" sz="2000" dirty="0" err="1">
                <a:latin typeface="Phetsarath OT" panose="02000500000000020004" pitchFamily="2" charset="0"/>
                <a:cs typeface="Phetsarath OT" panose="02000500000000020004" pitchFamily="2" charset="0"/>
              </a:rPr>
              <a:t>ໂມງ</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ອື່ນ</a:t>
            </a:r>
            <a:r>
              <a:rPr lang="en-US" sz="2000" dirty="0">
                <a:latin typeface="Phetsarath OT" panose="02000500000000020004" pitchFamily="2" charset="0"/>
                <a:cs typeface="Phetsarath OT" panose="02000500000000020004" pitchFamily="2" charset="0"/>
              </a:rPr>
              <a:t>ໆ) </a:t>
            </a:r>
            <a:r>
              <a:rPr lang="en-US" sz="2000" dirty="0" err="1">
                <a:latin typeface="Phetsarath OT" panose="02000500000000020004" pitchFamily="2" charset="0"/>
                <a:cs typeface="Phetsarath OT" panose="02000500000000020004" pitchFamily="2" charset="0"/>
              </a:rPr>
              <a:t>ແລະ</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ຊັບ</a:t>
            </a:r>
            <a:r>
              <a:rPr lang="en-US" sz="2000" dirty="0" err="1" smtClean="0">
                <a:latin typeface="Phetsarath OT" panose="02000500000000020004" pitchFamily="2" charset="0"/>
                <a:cs typeface="Phetsarath OT" panose="02000500000000020004" pitchFamily="2" charset="0"/>
              </a:rPr>
              <a:t>ສິນອື່ນ</a:t>
            </a:r>
            <a:r>
              <a:rPr lang="en-US" sz="2000" dirty="0" smtClean="0">
                <a:latin typeface="Phetsarath OT" panose="02000500000000020004" pitchFamily="2" charset="0"/>
                <a:cs typeface="Phetsarath OT" panose="02000500000000020004" pitchFamily="2" charset="0"/>
              </a:rPr>
              <a:t>ໆ(</a:t>
            </a:r>
            <a:r>
              <a:rPr lang="en-US" sz="2000" dirty="0" err="1">
                <a:latin typeface="Phetsarath OT" panose="02000500000000020004" pitchFamily="2" charset="0"/>
                <a:cs typeface="Phetsarath OT" panose="02000500000000020004" pitchFamily="2" charset="0"/>
              </a:rPr>
              <a:t>ອຸປະກອນ</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ແລະ</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ເຄື່ອງກົນຈັກ</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ຖືກໄພພິບັດ</a:t>
            </a:r>
            <a:r>
              <a:rPr lang="en-US" sz="2000" dirty="0" err="1" smtClean="0">
                <a:latin typeface="Phetsarath OT" panose="02000500000000020004" pitchFamily="2" charset="0"/>
                <a:cs typeface="Phetsarath OT" panose="02000500000000020004" pitchFamily="2" charset="0"/>
              </a:rPr>
              <a:t>ທຳລາຍ</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ເຮັດ</a:t>
            </a:r>
            <a:r>
              <a:rPr lang="en-US" sz="2000" dirty="0" err="1">
                <a:latin typeface="Phetsarath OT" panose="02000500000000020004" pitchFamily="2" charset="0"/>
                <a:cs typeface="Phetsarath OT" panose="02000500000000020004" pitchFamily="2" charset="0"/>
              </a:rPr>
              <a:t>ໃຫ້</a:t>
            </a:r>
            <a:r>
              <a:rPr lang="en-US" sz="2000" dirty="0" err="1" smtClean="0">
                <a:latin typeface="Phetsarath OT" panose="02000500000000020004" pitchFamily="2" charset="0"/>
                <a:cs typeface="Phetsarath OT" panose="02000500000000020004" pitchFamily="2" charset="0"/>
              </a:rPr>
              <a:t>ກຳລັງການ</a:t>
            </a:r>
            <a:r>
              <a:rPr lang="en-US" sz="2000" dirty="0" err="1">
                <a:latin typeface="Phetsarath OT" panose="02000500000000020004" pitchFamily="2" charset="0"/>
                <a:cs typeface="Phetsarath OT" panose="02000500000000020004" pitchFamily="2" charset="0"/>
              </a:rPr>
              <a:t>ຜະລິດຫຼຸດ</a:t>
            </a:r>
            <a:r>
              <a:rPr lang="en-US" sz="2000" dirty="0" err="1" smtClean="0">
                <a:latin typeface="Phetsarath OT" panose="02000500000000020004" pitchFamily="2" charset="0"/>
                <a:cs typeface="Phetsarath OT" panose="02000500000000020004" pitchFamily="2" charset="0"/>
              </a:rPr>
              <a:t>ລົງ</a:t>
            </a:r>
            <a:r>
              <a:rPr lang="en-US" sz="2000" dirty="0" smtClean="0">
                <a:latin typeface="Phetsarath OT" panose="02000500000000020004" pitchFamily="2" charset="0"/>
                <a:cs typeface="Phetsarath OT" panose="02000500000000020004" pitchFamily="2" charset="0"/>
              </a:rPr>
              <a:t>.</a:t>
            </a:r>
          </a:p>
          <a:p>
            <a:pPr lvl="0"/>
            <a:endParaRPr lang="en-US" sz="1100" dirty="0">
              <a:latin typeface="Phetsarath OT" panose="02000500000000020004" pitchFamily="2" charset="0"/>
              <a:cs typeface="Phetsarath OT" panose="02000500000000020004" pitchFamily="2" charset="0"/>
            </a:endParaRPr>
          </a:p>
          <a:p>
            <a:pPr lvl="0"/>
            <a:r>
              <a:rPr lang="en-US" sz="2000" dirty="0" err="1">
                <a:latin typeface="Phetsarath OT" panose="02000500000000020004" pitchFamily="2" charset="0"/>
                <a:cs typeface="Phetsarath OT" panose="02000500000000020004" pitchFamily="2" charset="0"/>
              </a:rPr>
              <a:t>ຄ່າໃຊ້ຈ່າຍໃນການດຳເນີນງານເພີ່ມສູງ</a:t>
            </a:r>
            <a:r>
              <a:rPr lang="en-US" sz="2000" dirty="0" err="1" smtClean="0">
                <a:latin typeface="Phetsarath OT" panose="02000500000000020004" pitchFamily="2" charset="0"/>
                <a:cs typeface="Phetsarath OT" panose="02000500000000020004" pitchFamily="2" charset="0"/>
              </a:rPr>
              <a:t>ຂື້ນ</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ເຊັ່ນວ່າ</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ອັດຕາາ</a:t>
            </a:r>
            <a:r>
              <a:rPr lang="en-US" sz="2000" dirty="0" err="1">
                <a:latin typeface="Phetsarath OT" panose="02000500000000020004" pitchFamily="2" charset="0"/>
                <a:cs typeface="Phetsarath OT" panose="02000500000000020004" pitchFamily="2" charset="0"/>
              </a:rPr>
              <a:t>ຄ່າໃຊ້ຈ່າຍໃນການນຳໃຊ້ກະແສໄຟຟ້າຈາກແຫຼ່ງ</a:t>
            </a:r>
            <a:r>
              <a:rPr lang="en-US" sz="2000" dirty="0" err="1" smtClean="0">
                <a:latin typeface="Phetsarath OT" panose="02000500000000020004" pitchFamily="2" charset="0"/>
                <a:cs typeface="Phetsarath OT" panose="02000500000000020004" pitchFamily="2" charset="0"/>
              </a:rPr>
              <a:t>ອືນໆເພີ່ມ</a:t>
            </a:r>
            <a:r>
              <a:rPr lang="en-US" sz="2000" dirty="0" err="1">
                <a:latin typeface="Phetsarath OT" panose="02000500000000020004" pitchFamily="2" charset="0"/>
                <a:cs typeface="Phetsarath OT" panose="02000500000000020004" pitchFamily="2" charset="0"/>
              </a:rPr>
              <a:t>ສູງ</a:t>
            </a:r>
            <a:r>
              <a:rPr lang="en-US" sz="2000" dirty="0" err="1" smtClean="0">
                <a:latin typeface="Phetsarath OT" panose="02000500000000020004" pitchFamily="2" charset="0"/>
                <a:cs typeface="Phetsarath OT" panose="02000500000000020004" pitchFamily="2" charset="0"/>
              </a:rPr>
              <a:t>ຂື້ນ</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ຫຼື</a:t>
            </a:r>
            <a:r>
              <a:rPr lang="en-US" sz="2000" dirty="0" smtClean="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ການຊື້</a:t>
            </a:r>
            <a:r>
              <a:rPr lang="en-US" sz="2000" dirty="0" err="1" smtClean="0">
                <a:latin typeface="Phetsarath OT" panose="02000500000000020004" pitchFamily="2" charset="0"/>
                <a:cs typeface="Phetsarath OT" panose="02000500000000020004" pitchFamily="2" charset="0"/>
              </a:rPr>
              <a:t>ສິນ</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ຄ້າ</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ແລະ</a:t>
            </a:r>
            <a:r>
              <a:rPr lang="en-US" sz="2000" dirty="0" err="1">
                <a:latin typeface="Phetsarath OT" panose="02000500000000020004" pitchFamily="2" charset="0"/>
                <a:cs typeface="Phetsarath OT" panose="02000500000000020004" pitchFamily="2" charset="0"/>
              </a:rPr>
              <a:t>ການບໍລິການທີ່ມາຈາກ</a:t>
            </a:r>
            <a:r>
              <a:rPr lang="en-US" sz="2000" dirty="0" err="1" smtClean="0">
                <a:latin typeface="Phetsarath OT" panose="02000500000000020004" pitchFamily="2" charset="0"/>
                <a:cs typeface="Phetsarath OT" panose="02000500000000020004" pitchFamily="2" charset="0"/>
              </a:rPr>
              <a:t>ແຫຼ່ງອຶ່ນ</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ຫຼື</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ການ</a:t>
            </a:r>
            <a:r>
              <a:rPr lang="en-US" sz="2000" dirty="0" err="1">
                <a:latin typeface="Phetsarath OT" panose="02000500000000020004" pitchFamily="2" charset="0"/>
                <a:cs typeface="Phetsarath OT" panose="02000500000000020004" pitchFamily="2" charset="0"/>
              </a:rPr>
              <a:t>ເຊົ່າ</a:t>
            </a:r>
            <a:r>
              <a:rPr lang="en-US" sz="2000" dirty="0" err="1" smtClean="0">
                <a:latin typeface="Phetsarath OT" panose="02000500000000020004" pitchFamily="2" charset="0"/>
                <a:cs typeface="Phetsarath OT" panose="02000500000000020004" pitchFamily="2" charset="0"/>
              </a:rPr>
              <a:t>ອຸປະກອນ</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ຫຼື</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ການ</a:t>
            </a:r>
            <a:r>
              <a:rPr lang="en-US" sz="2000" dirty="0" err="1">
                <a:latin typeface="Phetsarath OT" panose="02000500000000020004" pitchFamily="2" charset="0"/>
                <a:cs typeface="Phetsarath OT" panose="02000500000000020004" pitchFamily="2" charset="0"/>
              </a:rPr>
              <a:t>ເຊົ່າສະຖານທີ່ຊົ່ວຄາວໃນຂະນະທີ່ມີການ</a:t>
            </a:r>
            <a:r>
              <a:rPr lang="en-US" sz="2000" dirty="0" err="1" smtClean="0">
                <a:latin typeface="Phetsarath OT" panose="02000500000000020004" pitchFamily="2" charset="0"/>
                <a:cs typeface="Phetsarath OT" panose="02000500000000020004" pitchFamily="2" charset="0"/>
              </a:rPr>
              <a:t>ສ້ອມແປງ</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ຫຼື</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ກໍ່ສ້າງ</a:t>
            </a:r>
            <a:r>
              <a:rPr lang="en-US" sz="2000" dirty="0" err="1">
                <a:latin typeface="Phetsarath OT" panose="02000500000000020004" pitchFamily="2" charset="0"/>
                <a:cs typeface="Phetsarath OT" panose="02000500000000020004" pitchFamily="2" charset="0"/>
              </a:rPr>
              <a:t>ຄືນໃໝ່ໃຫ້ກັບຄືນສູ່ສະພາບ</a:t>
            </a:r>
            <a:r>
              <a:rPr lang="en-US" sz="2000" dirty="0" err="1" smtClean="0">
                <a:latin typeface="Phetsarath OT" panose="02000500000000020004" pitchFamily="2" charset="0"/>
                <a:cs typeface="Phetsarath OT" panose="02000500000000020004" pitchFamily="2" charset="0"/>
              </a:rPr>
              <a:t>ເດີມ</a:t>
            </a:r>
            <a:endParaRPr lang="en-US" sz="2000" dirty="0" smtClean="0">
              <a:latin typeface="Phetsarath OT" panose="02000500000000020004" pitchFamily="2" charset="0"/>
              <a:cs typeface="Phetsarath OT" panose="02000500000000020004" pitchFamily="2" charset="0"/>
            </a:endParaRPr>
          </a:p>
          <a:p>
            <a:pPr lvl="0"/>
            <a:endParaRPr lang="en-US" sz="1000" dirty="0">
              <a:latin typeface="Phetsarath OT" panose="02000500000000020004" pitchFamily="2" charset="0"/>
              <a:cs typeface="Phetsarath OT" panose="02000500000000020004" pitchFamily="2" charset="0"/>
            </a:endParaRPr>
          </a:p>
          <a:p>
            <a:r>
              <a:rPr lang="en-US" sz="2000" dirty="0" err="1">
                <a:latin typeface="Phetsarath OT" panose="02000500000000020004" pitchFamily="2" charset="0"/>
                <a:cs typeface="Phetsarath OT" panose="02000500000000020004" pitchFamily="2" charset="0"/>
              </a:rPr>
              <a:t>ຄ່າໃຊ້ຈ່າຍອື່ນໆທີ່ບໍ່ຄາດ</a:t>
            </a:r>
            <a:r>
              <a:rPr lang="en-US" sz="2000" dirty="0" err="1" smtClean="0">
                <a:latin typeface="Phetsarath OT" panose="02000500000000020004" pitchFamily="2" charset="0"/>
                <a:cs typeface="Phetsarath OT" panose="02000500000000020004" pitchFamily="2" charset="0"/>
              </a:rPr>
              <a:t>ຄິດ</a:t>
            </a:r>
            <a:r>
              <a:rPr lang="en-US" sz="2000" dirty="0" smtClean="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ເຊັ່ນ</a:t>
            </a:r>
            <a:r>
              <a:rPr lang="en-US" sz="2000" dirty="0" err="1">
                <a:latin typeface="Phetsarath OT" panose="02000500000000020004" pitchFamily="2" charset="0"/>
                <a:cs typeface="Phetsarath OT" panose="02000500000000020004" pitchFamily="2" charset="0"/>
              </a:rPr>
              <a:t>ວ່າ</a:t>
            </a:r>
            <a:r>
              <a:rPr lang="en-US" sz="2000" dirty="0">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ການທັບມ້າງ</a:t>
            </a:r>
            <a:r>
              <a:rPr lang="en-US" sz="2000" dirty="0" smtClean="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ການອະນາໄມສິ່ງເສດເຫຼືອ</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ແລະ</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ການຟື້ນຟູ</a:t>
            </a:r>
            <a:r>
              <a:rPr lang="en-US" sz="2000" dirty="0" err="1" smtClean="0">
                <a:latin typeface="Phetsarath OT" panose="02000500000000020004" pitchFamily="2" charset="0"/>
                <a:cs typeface="Phetsarath OT" panose="02000500000000020004" pitchFamily="2" charset="0"/>
              </a:rPr>
              <a:t>ສະຖານທີ່</a:t>
            </a:r>
            <a:r>
              <a:rPr lang="en-US" sz="2000" dirty="0" err="1">
                <a:latin typeface="Phetsarath OT" panose="02000500000000020004" pitchFamily="2" charset="0"/>
                <a:cs typeface="Phetsarath OT" panose="02000500000000020004" pitchFamily="2" charset="0"/>
              </a:rPr>
              <a:t>ຫຼັງຈາກຖືກທຳລາຍ</a:t>
            </a:r>
            <a:r>
              <a:rPr lang="en-US" sz="2000" dirty="0">
                <a:latin typeface="Phetsarath OT" panose="02000500000000020004" pitchFamily="2" charset="0"/>
                <a:cs typeface="Phetsarath OT" panose="02000500000000020004" pitchFamily="2" charset="0"/>
              </a:rPr>
              <a:t>.</a:t>
            </a:r>
          </a:p>
          <a:p>
            <a:pPr lvl="0"/>
            <a:endParaRPr lang="en-US" sz="1600" dirty="0">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a:xfrm>
            <a:off x="7356778" y="2951030"/>
            <a:ext cx="4668982" cy="3521513"/>
          </a:xfrm>
        </p:spPr>
        <p:txBody>
          <a:bodyPr/>
          <a:lstStyle/>
          <a:p>
            <a:pPr lvl="1">
              <a:buFont typeface="Arial" pitchFamily="34" charset="0"/>
              <a:buNone/>
              <a:defRPr/>
            </a:pPr>
            <a:r>
              <a:rPr lang="en-US" sz="1600" b="1" dirty="0"/>
              <a:t>Losses</a:t>
            </a:r>
          </a:p>
          <a:p>
            <a:pPr>
              <a:defRPr/>
            </a:pPr>
            <a:r>
              <a:rPr lang="en-US" sz="1400" dirty="0"/>
              <a:t>Foregone income or lower revenues from mining operations after the infrastructure in the sites (tunnels, etc.) and assets (equipment and machineries) were destroyed by disasters reducing the productive capacity of the firm. </a:t>
            </a:r>
          </a:p>
          <a:p>
            <a:pPr>
              <a:defRPr/>
            </a:pPr>
            <a:r>
              <a:rPr lang="en-US" sz="1400" dirty="0"/>
              <a:t>Higher cost of operation like higher rates of electricity from alternative sources, or acquiring goods and services from alternative sources, or renting equipment or temporary premises while repairing or rebuilding the original premises</a:t>
            </a:r>
          </a:p>
          <a:p>
            <a:pPr>
              <a:defRPr/>
            </a:pPr>
            <a:r>
              <a:rPr lang="en-US" sz="1400" dirty="0"/>
              <a:t>Other unexpected expenditure such as demolition and removal of debris and other rehabilitation works for the site after destruction.</a:t>
            </a:r>
          </a:p>
          <a:p>
            <a:pPr>
              <a:buFont typeface="Arial" pitchFamily="34" charset="0"/>
              <a:buNone/>
              <a:defRPr/>
            </a:pPr>
            <a:endParaRPr lang="en-US" sz="900" dirty="0"/>
          </a:p>
          <a:p>
            <a:endParaRPr lang="en-US" sz="900" dirty="0"/>
          </a:p>
        </p:txBody>
      </p:sp>
    </p:spTree>
    <p:extLst>
      <p:ext uri="{BB962C8B-B14F-4D97-AF65-F5344CB8AC3E}">
        <p14:creationId xmlns:p14="http://schemas.microsoft.com/office/powerpoint/2010/main" xmlns="" val="776859053"/>
      </p:ext>
    </p:extLst>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o-LA" sz="2400" b="1" dirty="0" smtClean="0">
                <a:latin typeface="Phetsarath OT" pitchFamily="2" charset="0"/>
                <a:cs typeface="Phetsarath OT" pitchFamily="2" charset="0"/>
              </a:rPr>
              <a:t>ບາດກ້າວຕ່າງໆໃນການຈັດຕັ້ງປະຕິບັດການປະເມີນ ຄວາມເສຍຫາຍ</a:t>
            </a:r>
            <a:r>
              <a:rPr lang="en-US" sz="2400" b="1" dirty="0" smtClean="0">
                <a:latin typeface="Phetsarath OT" pitchFamily="2" charset="0"/>
                <a:cs typeface="Phetsarath OT" pitchFamily="2" charset="0"/>
              </a:rPr>
              <a:t>, </a:t>
            </a:r>
            <a:r>
              <a:rPr lang="lo-LA" sz="2400" b="1" dirty="0" smtClean="0">
                <a:latin typeface="Phetsarath OT" pitchFamily="2" charset="0"/>
                <a:cs typeface="Phetsarath OT" pitchFamily="2" charset="0"/>
              </a:rPr>
              <a:t>ການສູນເສຍ ແລະ ຄວາມຕ້ອງ ການຫຼັງໄພພິບັດ</a:t>
            </a:r>
            <a:r>
              <a:rPr lang="en-US" sz="2400" b="1" dirty="0" smtClean="0">
                <a:latin typeface="Phetsarath OT" pitchFamily="2" charset="0"/>
                <a:cs typeface="Phetsarath OT" pitchFamily="2" charset="0"/>
              </a:rPr>
              <a:t/>
            </a:r>
            <a:br>
              <a:rPr lang="en-US" sz="2400" b="1" dirty="0" smtClean="0">
                <a:latin typeface="Phetsarath OT" pitchFamily="2" charset="0"/>
                <a:cs typeface="Phetsarath OT" pitchFamily="2" charset="0"/>
              </a:rPr>
            </a:br>
            <a:r>
              <a:rPr lang="en-US" sz="2000" b="1" dirty="0" smtClean="0">
                <a:latin typeface="Phetsarath OT" pitchFamily="2" charset="0"/>
                <a:cs typeface="Phetsarath OT" pitchFamily="2" charset="0"/>
              </a:rPr>
              <a:t>General </a:t>
            </a:r>
            <a:r>
              <a:rPr lang="en-US" sz="2000" b="1" dirty="0">
                <a:latin typeface="Phetsarath OT" pitchFamily="2" charset="0"/>
                <a:cs typeface="Phetsarath OT" pitchFamily="2" charset="0"/>
              </a:rPr>
              <a:t>Steps in Conducting a Post-disaster Damage, Loss and Needs Assessment (DALNA) </a:t>
            </a:r>
            <a:r>
              <a:rPr lang="en-AU" sz="2400" b="1" dirty="0">
                <a:latin typeface="Phetsarath OT" pitchFamily="2" charset="0"/>
                <a:cs typeface="Phetsarath OT" pitchFamily="2" charset="0"/>
              </a:rPr>
              <a:t/>
            </a:r>
            <a:br>
              <a:rPr lang="en-AU" sz="2400" b="1" dirty="0">
                <a:latin typeface="Phetsarath OT" pitchFamily="2" charset="0"/>
                <a:cs typeface="Phetsarath OT" pitchFamily="2" charset="0"/>
              </a:rPr>
            </a:br>
            <a:endParaRPr lang="en-AU" sz="2400" dirty="0">
              <a:latin typeface="Phetsarath OT" pitchFamily="2" charset="0"/>
              <a:cs typeface="Phetsarath OT" pitchFamily="2" charset="0"/>
            </a:endParaRPr>
          </a:p>
        </p:txBody>
      </p:sp>
      <p:sp>
        <p:nvSpPr>
          <p:cNvPr id="3" name="Content Placeholder 2"/>
          <p:cNvSpPr>
            <a:spLocks noGrp="1"/>
          </p:cNvSpPr>
          <p:nvPr>
            <p:ph sz="half" idx="1"/>
          </p:nvPr>
        </p:nvSpPr>
        <p:spPr>
          <a:xfrm>
            <a:off x="346364" y="1558640"/>
            <a:ext cx="7024253" cy="5133110"/>
          </a:xfrm>
        </p:spPr>
        <p:txBody>
          <a:bodyPr/>
          <a:lstStyle/>
          <a:p>
            <a:r>
              <a:rPr lang="lo-LA" sz="2300" i="1" dirty="0" smtClean="0">
                <a:latin typeface="Phetsarath OT" pitchFamily="2" charset="0"/>
                <a:cs typeface="Phetsarath OT" pitchFamily="2" charset="0"/>
              </a:rPr>
              <a:t>ບາດກ້າວ</a:t>
            </a:r>
            <a:r>
              <a:rPr lang="en-US" sz="2300" i="1" dirty="0" smtClean="0">
                <a:latin typeface="Phetsarath OT" pitchFamily="2" charset="0"/>
                <a:cs typeface="Phetsarath OT" pitchFamily="2" charset="0"/>
              </a:rPr>
              <a:t>1. </a:t>
            </a:r>
            <a:r>
              <a:rPr lang="lo-LA" sz="2300" i="1" dirty="0" smtClean="0">
                <a:latin typeface="Phetsarath OT" pitchFamily="2" charset="0"/>
                <a:cs typeface="Phetsarath OT" pitchFamily="2" charset="0"/>
              </a:rPr>
              <a:t>ເກັບກໍາ ແລະ</a:t>
            </a:r>
            <a:r>
              <a:rPr lang="en-US" sz="2300" i="1" dirty="0" smtClean="0">
                <a:latin typeface="Phetsarath OT" pitchFamily="2" charset="0"/>
                <a:cs typeface="Phetsarath OT" pitchFamily="2" charset="0"/>
              </a:rPr>
              <a:t>/</a:t>
            </a:r>
            <a:r>
              <a:rPr lang="lo-LA" sz="2300" i="1" dirty="0" smtClean="0">
                <a:latin typeface="Phetsarath OT" pitchFamily="2" charset="0"/>
                <a:cs typeface="Phetsarath OT" pitchFamily="2" charset="0"/>
              </a:rPr>
              <a:t>ຫຼື ຢັ້ງຢືນຄວາມຖືກຕ້ອງຂອງຂໍ້ມູນພື້ນຖານຂອງແຕ່ລະເມືອງທີ່ຖືກຜົນກະທົບຈາກໄພພິບັດ</a:t>
            </a:r>
            <a:r>
              <a:rPr lang="en-US" sz="2300" i="1" dirty="0" smtClean="0">
                <a:latin typeface="Phetsarath OT" pitchFamily="2" charset="0"/>
                <a:cs typeface="Phetsarath OT" pitchFamily="2" charset="0"/>
              </a:rPr>
              <a:t>.</a:t>
            </a:r>
            <a:endParaRPr lang="en-US" sz="2300" dirty="0" smtClean="0">
              <a:latin typeface="Phetsarath OT" pitchFamily="2" charset="0"/>
              <a:cs typeface="Phetsarath OT" pitchFamily="2" charset="0"/>
            </a:endParaRPr>
          </a:p>
          <a:p>
            <a:r>
              <a:rPr lang="lo-LA" sz="2300" i="1" dirty="0" smtClean="0">
                <a:latin typeface="Phetsarath OT" pitchFamily="2" charset="0"/>
                <a:cs typeface="Phetsarath OT" pitchFamily="2" charset="0"/>
              </a:rPr>
              <a:t>ບາດກ້າວ</a:t>
            </a:r>
            <a:r>
              <a:rPr lang="en-US" sz="2300" i="1" dirty="0" smtClean="0">
                <a:latin typeface="Phetsarath OT" pitchFamily="2" charset="0"/>
                <a:cs typeface="Phetsarath OT" pitchFamily="2" charset="0"/>
              </a:rPr>
              <a:t>2. </a:t>
            </a:r>
            <a:r>
              <a:rPr lang="lo-LA" sz="2300" i="1" dirty="0" smtClean="0">
                <a:latin typeface="Phetsarath OT" pitchFamily="2" charset="0"/>
                <a:cs typeface="Phetsarath OT" pitchFamily="2" charset="0"/>
              </a:rPr>
              <a:t>ຄາດຄະເນຄວາມເສຍຫາຍແລະການສູນເສຍ</a:t>
            </a:r>
            <a:r>
              <a:rPr lang="en-US" sz="2300" i="1" dirty="0" smtClean="0">
                <a:latin typeface="Phetsarath OT" pitchFamily="2" charset="0"/>
                <a:cs typeface="Phetsarath OT" pitchFamily="2" charset="0"/>
              </a:rPr>
              <a:t> </a:t>
            </a:r>
            <a:endParaRPr lang="en-US" sz="2300" dirty="0" smtClean="0">
              <a:latin typeface="Phetsarath OT" pitchFamily="2" charset="0"/>
              <a:cs typeface="Phetsarath OT" pitchFamily="2" charset="0"/>
            </a:endParaRPr>
          </a:p>
          <a:p>
            <a:r>
              <a:rPr lang="lo-LA" sz="2300" i="1" dirty="0" smtClean="0">
                <a:latin typeface="Phetsarath OT" pitchFamily="2" charset="0"/>
                <a:cs typeface="Phetsarath OT" pitchFamily="2" charset="0"/>
              </a:rPr>
              <a:t>ບາດກ້າວ</a:t>
            </a:r>
            <a:r>
              <a:rPr lang="en-US" sz="2300" i="1" dirty="0" smtClean="0">
                <a:latin typeface="Phetsarath OT" pitchFamily="2" charset="0"/>
                <a:cs typeface="Phetsarath OT" pitchFamily="2" charset="0"/>
              </a:rPr>
              <a:t>3. </a:t>
            </a:r>
            <a:r>
              <a:rPr lang="lo-LA" sz="2300" i="1" dirty="0" smtClean="0">
                <a:latin typeface="Phetsarath OT" pitchFamily="2" charset="0"/>
                <a:cs typeface="Phetsarath OT" pitchFamily="2" charset="0"/>
              </a:rPr>
              <a:t>ຢັ້ງຢືນຄວາມຖືກຕ້ອງຂອງຂໍ້ມູນຄວາມເສຍຫາຍແລະການສູນເສຍ </a:t>
            </a:r>
            <a:endParaRPr lang="en-US" sz="2300" dirty="0" smtClean="0">
              <a:latin typeface="Phetsarath OT" pitchFamily="2" charset="0"/>
              <a:cs typeface="Phetsarath OT" pitchFamily="2" charset="0"/>
            </a:endParaRPr>
          </a:p>
          <a:p>
            <a:r>
              <a:rPr lang="lo-LA" sz="2300" i="1" dirty="0" smtClean="0">
                <a:latin typeface="Phetsarath OT" pitchFamily="2" charset="0"/>
                <a:cs typeface="Phetsarath OT" pitchFamily="2" charset="0"/>
              </a:rPr>
              <a:t>ບາດກ້າວ</a:t>
            </a:r>
            <a:r>
              <a:rPr lang="en-US" sz="2300" i="1" dirty="0" smtClean="0">
                <a:latin typeface="Phetsarath OT" pitchFamily="2" charset="0"/>
                <a:cs typeface="Phetsarath OT" pitchFamily="2" charset="0"/>
              </a:rPr>
              <a:t>4. </a:t>
            </a:r>
            <a:r>
              <a:rPr lang="lo-LA" sz="2300" i="1" dirty="0" smtClean="0">
                <a:latin typeface="Phetsarath OT" pitchFamily="2" charset="0"/>
                <a:cs typeface="Phetsarath OT" pitchFamily="2" charset="0"/>
              </a:rPr>
              <a:t>ວິເຄາະຜົນກະທົບ: ຄວາມເສຍຫາຍແລະການສູນເສຍ ຕໍ່ປະຊາກອນທີ່ໄດ້ຮັບຜົນກະທົບ </a:t>
            </a:r>
            <a:endParaRPr lang="en-US" sz="2300" dirty="0" smtClean="0">
              <a:latin typeface="Phetsarath OT" pitchFamily="2" charset="0"/>
              <a:cs typeface="Phetsarath OT" pitchFamily="2" charset="0"/>
            </a:endParaRPr>
          </a:p>
          <a:p>
            <a:r>
              <a:rPr lang="lo-LA" sz="2300" i="1" dirty="0" smtClean="0">
                <a:latin typeface="Phetsarath OT" pitchFamily="2" charset="0"/>
                <a:cs typeface="Phetsarath OT" pitchFamily="2" charset="0"/>
              </a:rPr>
              <a:t>ບາດກ້າວ</a:t>
            </a:r>
            <a:r>
              <a:rPr lang="en-US" sz="2300" i="1" dirty="0" smtClean="0">
                <a:latin typeface="Phetsarath OT" pitchFamily="2" charset="0"/>
                <a:cs typeface="Phetsarath OT" pitchFamily="2" charset="0"/>
              </a:rPr>
              <a:t>5. </a:t>
            </a:r>
            <a:r>
              <a:rPr lang="lo-LA" sz="2300" i="1" dirty="0" smtClean="0">
                <a:latin typeface="Phetsarath OT" pitchFamily="2" charset="0"/>
                <a:cs typeface="Phetsarath OT" pitchFamily="2" charset="0"/>
              </a:rPr>
              <a:t>ຄາດຄະເນຄວາມຕ້ອງການການຟື້ນຟູແລະກໍ່ສ້າງຄືນໃໝ່</a:t>
            </a:r>
            <a:r>
              <a:rPr lang="lo-LA" sz="2300" dirty="0" smtClean="0">
                <a:latin typeface="Phetsarath OT" pitchFamily="2" charset="0"/>
                <a:cs typeface="Phetsarath OT" pitchFamily="2" charset="0"/>
              </a:rPr>
              <a:t> </a:t>
            </a:r>
            <a:r>
              <a:rPr lang="en-US" sz="2300" i="1" dirty="0" smtClean="0">
                <a:latin typeface="Phetsarath OT" pitchFamily="2" charset="0"/>
                <a:cs typeface="Phetsarath OT" pitchFamily="2" charset="0"/>
              </a:rPr>
              <a:t> </a:t>
            </a:r>
            <a:endParaRPr lang="en-US" sz="2300" dirty="0" smtClean="0">
              <a:latin typeface="Phetsarath OT" pitchFamily="2" charset="0"/>
              <a:cs typeface="Phetsarath OT" pitchFamily="2" charset="0"/>
            </a:endParaRPr>
          </a:p>
          <a:p>
            <a:r>
              <a:rPr lang="lo-LA" sz="2300" i="1" dirty="0" smtClean="0">
                <a:latin typeface="Phetsarath OT" pitchFamily="2" charset="0"/>
                <a:cs typeface="Phetsarath OT" pitchFamily="2" charset="0"/>
              </a:rPr>
              <a:t>ບາດກ້າວ</a:t>
            </a:r>
            <a:r>
              <a:rPr lang="en-US" sz="2300" i="1" dirty="0" smtClean="0">
                <a:latin typeface="Phetsarath OT" pitchFamily="2" charset="0"/>
                <a:cs typeface="Phetsarath OT" pitchFamily="2" charset="0"/>
              </a:rPr>
              <a:t>6. </a:t>
            </a:r>
            <a:r>
              <a:rPr lang="lo-LA" sz="2300" i="1" dirty="0" smtClean="0">
                <a:latin typeface="Phetsarath OT" pitchFamily="2" charset="0"/>
                <a:cs typeface="Phetsarath OT" pitchFamily="2" charset="0"/>
              </a:rPr>
              <a:t>ຮ່າງ​ແຜນ​ຈັດ​ຕັ້ງ​ປະຕິບັດ​ບັນດາ​ໂຄງການ​ທີ່​ໄດ້​ກໍານົດ​ໄວ້</a:t>
            </a:r>
            <a:r>
              <a:rPr lang="en-US" sz="2300" i="1" dirty="0" smtClean="0">
                <a:latin typeface="Phetsarath OT" pitchFamily="2" charset="0"/>
                <a:cs typeface="Phetsarath OT" pitchFamily="2" charset="0"/>
              </a:rPr>
              <a:t>. </a:t>
            </a:r>
            <a:endParaRPr lang="en-US" sz="2300" dirty="0" smtClean="0">
              <a:latin typeface="Phetsarath OT" pitchFamily="2" charset="0"/>
              <a:cs typeface="Phetsarath OT" pitchFamily="2" charset="0"/>
            </a:endParaRPr>
          </a:p>
          <a:p>
            <a:r>
              <a:rPr lang="lo-LA" sz="2300" i="1" dirty="0" smtClean="0">
                <a:latin typeface="Phetsarath OT" pitchFamily="2" charset="0"/>
                <a:cs typeface="Phetsarath OT" pitchFamily="2" charset="0"/>
              </a:rPr>
              <a:t>ບາດກ້າວ</a:t>
            </a:r>
            <a:r>
              <a:rPr lang="en-US" sz="2300" i="1" dirty="0" smtClean="0">
                <a:latin typeface="Phetsarath OT" pitchFamily="2" charset="0"/>
                <a:cs typeface="Phetsarath OT" pitchFamily="2" charset="0"/>
              </a:rPr>
              <a:t>7.​ </a:t>
            </a:r>
            <a:r>
              <a:rPr lang="lo-LA" sz="2300" i="1" dirty="0" smtClean="0">
                <a:latin typeface="Phetsarath OT" pitchFamily="2" charset="0"/>
                <a:cs typeface="Phetsarath OT" pitchFamily="2" charset="0"/>
              </a:rPr>
              <a:t>ຮ່າງບົດລາຍງານການປະເມີນຄວາມເສຍ</a:t>
            </a:r>
            <a:r>
              <a:rPr lang="en-US" sz="2300" i="1" dirty="0" smtClean="0">
                <a:latin typeface="Phetsarath OT" pitchFamily="2" charset="0"/>
                <a:cs typeface="Phetsarath OT" pitchFamily="2" charset="0"/>
              </a:rPr>
              <a:t>,</a:t>
            </a:r>
            <a:r>
              <a:rPr lang="lo-LA" sz="2300" i="1" dirty="0" smtClean="0">
                <a:latin typeface="Phetsarath OT" pitchFamily="2" charset="0"/>
                <a:cs typeface="Phetsarath OT" pitchFamily="2" charset="0"/>
              </a:rPr>
              <a:t>ການສູນເສຍແລະຄວາມຕ້ອງການຂອງ </a:t>
            </a:r>
            <a:r>
              <a:rPr lang="en-US" sz="2300" i="1" dirty="0" err="1" smtClean="0">
                <a:latin typeface="Phetsarath OT" pitchFamily="2" charset="0"/>
                <a:cs typeface="Phetsarath OT" pitchFamily="2" charset="0"/>
              </a:rPr>
              <a:t>DaLNA</a:t>
            </a:r>
            <a:r>
              <a:rPr lang="en-US" sz="2300" i="1" dirty="0" smtClean="0">
                <a:latin typeface="Phetsarath OT" pitchFamily="2" charset="0"/>
                <a:cs typeface="Phetsarath OT" pitchFamily="2" charset="0"/>
              </a:rPr>
              <a:t> </a:t>
            </a:r>
            <a:r>
              <a:rPr lang="lo-LA" sz="2300" i="1" dirty="0" smtClean="0">
                <a:latin typeface="Phetsarath OT" pitchFamily="2" charset="0"/>
                <a:cs typeface="Phetsarath OT" pitchFamily="2" charset="0"/>
              </a:rPr>
              <a:t>ຂະ</a:t>
            </a:r>
            <a:r>
              <a:rPr lang="en-US" sz="2300" i="1" dirty="0" smtClean="0">
                <a:latin typeface="Phetsarath OT" pitchFamily="2" charset="0"/>
                <a:cs typeface="Phetsarath OT" pitchFamily="2" charset="0"/>
              </a:rPr>
              <a:t>   </a:t>
            </a:r>
            <a:r>
              <a:rPr lang="lo-LA" sz="2300" i="1" dirty="0" smtClean="0">
                <a:latin typeface="Phetsarath OT" pitchFamily="2" charset="0"/>
                <a:cs typeface="Phetsarath OT" pitchFamily="2" charset="0"/>
              </a:rPr>
              <a:t>ແໜງການ</a:t>
            </a:r>
            <a:r>
              <a:rPr lang="en-US" sz="2300" i="1" dirty="0" smtClean="0">
                <a:latin typeface="Phetsarath OT" pitchFamily="2" charset="0"/>
                <a:cs typeface="Phetsarath OT" pitchFamily="2" charset="0"/>
              </a:rPr>
              <a:t> </a:t>
            </a:r>
            <a:endParaRPr lang="en-US" sz="2300" dirty="0" smtClean="0">
              <a:latin typeface="Phetsarath OT" pitchFamily="2" charset="0"/>
              <a:cs typeface="Phetsarath OT" pitchFamily="2" charset="0"/>
            </a:endParaRPr>
          </a:p>
          <a:p>
            <a:endParaRPr lang="en-AU" sz="2300" dirty="0">
              <a:latin typeface="Phetsarath OT" pitchFamily="2" charset="0"/>
              <a:cs typeface="Phetsarath OT" pitchFamily="2" charset="0"/>
            </a:endParaRPr>
          </a:p>
        </p:txBody>
      </p:sp>
      <p:sp>
        <p:nvSpPr>
          <p:cNvPr id="4" name="Content Placeholder 3"/>
          <p:cNvSpPr>
            <a:spLocks noGrp="1"/>
          </p:cNvSpPr>
          <p:nvPr>
            <p:ph sz="half" idx="2"/>
          </p:nvPr>
        </p:nvSpPr>
        <p:spPr>
          <a:xfrm>
            <a:off x="7661564" y="2937163"/>
            <a:ext cx="4420708" cy="3524595"/>
          </a:xfrm>
        </p:spPr>
        <p:txBody>
          <a:bodyPr/>
          <a:lstStyle/>
          <a:p>
            <a:r>
              <a:rPr lang="en-US" sz="1800" i="1" dirty="0" smtClean="0"/>
              <a:t>Step 1. Collect </a:t>
            </a:r>
            <a:r>
              <a:rPr lang="en-US" sz="1800" i="1" dirty="0"/>
              <a:t>and/or validate the baseline data for each of the disaster-affected district</a:t>
            </a:r>
            <a:endParaRPr lang="en-AU" sz="1800" dirty="0"/>
          </a:p>
          <a:p>
            <a:r>
              <a:rPr lang="en-US" sz="1800" i="1" dirty="0"/>
              <a:t>Step 2. Estimate damages and losses </a:t>
            </a:r>
            <a:endParaRPr lang="en-AU" sz="1800" dirty="0"/>
          </a:p>
          <a:p>
            <a:r>
              <a:rPr lang="en-US" sz="1800" i="1" dirty="0"/>
              <a:t>Step 3. Validate the information on damages and losses </a:t>
            </a:r>
            <a:endParaRPr lang="en-AU" sz="1800" dirty="0"/>
          </a:p>
          <a:p>
            <a:r>
              <a:rPr lang="en-US" sz="1800" i="1" dirty="0"/>
              <a:t>Step 4. Analyze the impacts of the damages and losses to affected population</a:t>
            </a:r>
            <a:endParaRPr lang="en-AU" sz="1800" dirty="0"/>
          </a:p>
          <a:p>
            <a:r>
              <a:rPr lang="en-US" sz="1800" i="1" dirty="0"/>
              <a:t>Step 5. Estimate recovery and reconstruction needs</a:t>
            </a:r>
            <a:endParaRPr lang="en-AU" sz="1800" dirty="0"/>
          </a:p>
          <a:p>
            <a:r>
              <a:rPr lang="en-US" sz="1800" i="1" dirty="0"/>
              <a:t>Step 6. Draft the implementation plan of the identified programs and projects</a:t>
            </a:r>
            <a:endParaRPr lang="en-AU" sz="1800" dirty="0"/>
          </a:p>
          <a:p>
            <a:r>
              <a:rPr lang="en-US" sz="1800" i="1" dirty="0"/>
              <a:t>Step 7. Draft the post-disaster damages, losses and needs (</a:t>
            </a:r>
            <a:r>
              <a:rPr lang="en-US" sz="1800" i="1" dirty="0" err="1"/>
              <a:t>DaLNA</a:t>
            </a:r>
            <a:r>
              <a:rPr lang="en-US" sz="1800" i="1" dirty="0"/>
              <a:t>) of the sector</a:t>
            </a:r>
            <a:endParaRPr lang="en-AU" sz="1800" dirty="0"/>
          </a:p>
          <a:p>
            <a:endParaRPr lang="en-AU" sz="2400" dirty="0"/>
          </a:p>
        </p:txBody>
      </p:sp>
    </p:spTree>
    <p:extLst>
      <p:ext uri="{BB962C8B-B14F-4D97-AF65-F5344CB8AC3E}">
        <p14:creationId xmlns:p14="http://schemas.microsoft.com/office/powerpoint/2010/main" xmlns="" val="1939676752"/>
      </p:ext>
    </p:extLst>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err="1">
                <a:solidFill>
                  <a:schemeClr val="accent2"/>
                </a:solidFill>
                <a:latin typeface="Phetsarath OT" panose="02000500000000000000" pitchFamily="2" charset="0"/>
                <a:cs typeface="Phetsarath OT" panose="02000500000000000000" pitchFamily="2" charset="0"/>
              </a:rPr>
              <a:t>ຂໍ້ມູນພື້ນຖານ</a:t>
            </a:r>
            <a:r>
              <a:rPr lang="en-US" altLang="en-US" dirty="0">
                <a:solidFill>
                  <a:schemeClr val="accent2"/>
                </a:solidFill>
                <a:latin typeface="Phetsarath OT" panose="02000500000000000000" pitchFamily="2" charset="0"/>
                <a:cs typeface="Phetsarath OT" panose="02000500000000000000" pitchFamily="2" charset="0"/>
              </a:rPr>
              <a:t/>
            </a:r>
            <a:br>
              <a:rPr lang="en-US" altLang="en-US" dirty="0">
                <a:solidFill>
                  <a:schemeClr val="accent2"/>
                </a:solidFill>
                <a:latin typeface="Phetsarath OT" panose="02000500000000000000" pitchFamily="2" charset="0"/>
                <a:cs typeface="Phetsarath OT" panose="02000500000000000000" pitchFamily="2" charset="0"/>
              </a:rPr>
            </a:br>
            <a:r>
              <a:rPr lang="en-US" altLang="en-US" sz="2800" dirty="0" smtClean="0">
                <a:solidFill>
                  <a:schemeClr val="accent2"/>
                </a:solidFill>
                <a:latin typeface="Phetsarath OT" panose="02000500000000000000" pitchFamily="2" charset="0"/>
                <a:cs typeface="Phetsarath OT" panose="02000500000000000000" pitchFamily="2" charset="0"/>
              </a:rPr>
              <a:t>Step 1. Baseline Information </a:t>
            </a:r>
            <a:endParaRPr lang="en-US" altLang="en-US" dirty="0" smtClean="0">
              <a:solidFill>
                <a:schemeClr val="accent2"/>
              </a:solidFill>
              <a:latin typeface="Phetsarath OT" panose="02000500000000000000" pitchFamily="2" charset="0"/>
              <a:cs typeface="Phetsarath OT" panose="02000500000000000000" pitchFamily="2" charset="0"/>
            </a:endParaRPr>
          </a:p>
        </p:txBody>
      </p:sp>
      <p:sp>
        <p:nvSpPr>
          <p:cNvPr id="2" name="Rectangle 1"/>
          <p:cNvSpPr/>
          <p:nvPr/>
        </p:nvSpPr>
        <p:spPr>
          <a:xfrm>
            <a:off x="692727" y="1610380"/>
            <a:ext cx="10764981" cy="369332"/>
          </a:xfrm>
          <a:prstGeom prst="rect">
            <a:avLst/>
          </a:prstGeom>
        </p:spPr>
        <p:txBody>
          <a:bodyPr wrap="square">
            <a:spAutoFit/>
          </a:bodyPr>
          <a:lstStyle/>
          <a:p>
            <a:pPr fontAlgn="base">
              <a:spcBef>
                <a:spcPct val="0"/>
              </a:spcBef>
              <a:spcAft>
                <a:spcPct val="0"/>
              </a:spcAft>
            </a:pPr>
            <a:r>
              <a:rPr lang="en-US" b="1" dirty="0" err="1">
                <a:solidFill>
                  <a:srgbClr val="000000"/>
                </a:solidFill>
                <a:latin typeface="Phetsarath OT" panose="02000500000000000000" pitchFamily="2" charset="0"/>
                <a:cs typeface="Phetsarath OT" panose="02000500000000000000" pitchFamily="2" charset="0"/>
              </a:rPr>
              <a:t>ຕາຕະລາງທີ</a:t>
            </a:r>
            <a:r>
              <a:rPr lang="en-US" b="1" dirty="0">
                <a:solidFill>
                  <a:srgbClr val="000000"/>
                </a:solidFill>
                <a:latin typeface="Phetsarath OT" panose="02000500000000000000" pitchFamily="2" charset="0"/>
                <a:cs typeface="Phetsarath OT" panose="02000500000000000000" pitchFamily="2" charset="0"/>
              </a:rPr>
              <a:t>  1: </a:t>
            </a:r>
            <a:r>
              <a:rPr lang="en-US" b="1" dirty="0" err="1">
                <a:solidFill>
                  <a:srgbClr val="000000"/>
                </a:solidFill>
                <a:latin typeface="Phetsarath OT" panose="02000500000000000000" pitchFamily="2" charset="0"/>
                <a:cs typeface="Phetsarath OT" panose="02000500000000000000" pitchFamily="2" charset="0"/>
              </a:rPr>
              <a:t>ຂໍ້ມູນພື້ນຖານຂອງບໍລິສັດຂຸດຄົ້ນບໍ່</a:t>
            </a:r>
            <a:r>
              <a:rPr lang="en-US" b="1" dirty="0" err="1" smtClean="0">
                <a:solidFill>
                  <a:srgbClr val="000000"/>
                </a:solidFill>
                <a:latin typeface="Phetsarath OT" panose="02000500000000000000" pitchFamily="2" charset="0"/>
                <a:cs typeface="Phetsarath OT" panose="02000500000000000000" pitchFamily="2" charset="0"/>
              </a:rPr>
              <a:t>ແຮ</a:t>
            </a:r>
            <a:r>
              <a:rPr lang="en-US" b="1" dirty="0" smtClean="0">
                <a:solidFill>
                  <a:srgbClr val="000000"/>
                </a:solidFill>
                <a:latin typeface="Phetsarath OT" panose="02000500000000000000" pitchFamily="2" charset="0"/>
                <a:cs typeface="Phetsarath OT" panose="02000500000000000000" pitchFamily="2" charset="0"/>
              </a:rPr>
              <a:t>່  Table </a:t>
            </a:r>
            <a:r>
              <a:rPr lang="en-US" b="1" dirty="0">
                <a:solidFill>
                  <a:srgbClr val="000000"/>
                </a:solidFill>
                <a:latin typeface="Phetsarath OT" panose="02000500000000000000" pitchFamily="2" charset="0"/>
                <a:cs typeface="Phetsarath OT" panose="02000500000000000000" pitchFamily="2" charset="0"/>
              </a:rPr>
              <a:t>1: Baseline information for mining firms/companies</a:t>
            </a:r>
            <a:endParaRPr lang="en-US" dirty="0">
              <a:solidFill>
                <a:srgbClr val="000000"/>
              </a:solidFill>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nvPr>
        </p:nvGraphicFramePr>
        <p:xfrm>
          <a:off x="789710" y="2369129"/>
          <a:ext cx="10751126" cy="4348116"/>
        </p:xfrm>
        <a:graphic>
          <a:graphicData uri="http://schemas.openxmlformats.org/drawingml/2006/table">
            <a:tbl>
              <a:tblPr firstRow="1" firstCol="1" bandRow="1"/>
              <a:tblGrid>
                <a:gridCol w="1451402"/>
                <a:gridCol w="1021357"/>
                <a:gridCol w="1124567"/>
                <a:gridCol w="1225629"/>
                <a:gridCol w="1225629"/>
                <a:gridCol w="1021357"/>
                <a:gridCol w="1021357"/>
                <a:gridCol w="867975"/>
                <a:gridCol w="796380"/>
                <a:gridCol w="995473"/>
              </a:tblGrid>
              <a:tr h="270583">
                <a:tc gridSpan="10">
                  <a:txBody>
                    <a:bodyPr/>
                    <a:lstStyle/>
                    <a:p>
                      <a:pPr>
                        <a:spcAft>
                          <a:spcPts val="0"/>
                        </a:spcAft>
                      </a:pPr>
                      <a:r>
                        <a:rPr lang="en-US" sz="2000" b="1" dirty="0" err="1">
                          <a:solidFill>
                            <a:srgbClr val="000000"/>
                          </a:solidFill>
                          <a:effectLst/>
                          <a:latin typeface="Phetsarath OT" panose="02000500000000020004" pitchFamily="2" charset="0"/>
                          <a:ea typeface="Times New Roman"/>
                          <a:cs typeface="Phetsarath OT" panose="02000500000000020004" pitchFamily="2" charset="0"/>
                        </a:rPr>
                        <a:t>ຊື່ເມືອງ</a:t>
                      </a:r>
                      <a:r>
                        <a:rPr lang="en-US" sz="2000" b="1" dirty="0">
                          <a:solidFill>
                            <a:srgbClr val="000000"/>
                          </a:solidFill>
                          <a:effectLst/>
                          <a:latin typeface="Phetsarath OT" panose="02000500000000020004" pitchFamily="2" charset="0"/>
                          <a:ea typeface="Times New Roman"/>
                          <a:cs typeface="Phetsarath OT" panose="02000500000000020004" pitchFamily="2" charset="0"/>
                        </a:rPr>
                        <a:t> </a:t>
                      </a:r>
                      <a:r>
                        <a:rPr lang="en-US" sz="2000" b="1" dirty="0" err="1">
                          <a:solidFill>
                            <a:srgbClr val="000000"/>
                          </a:solidFill>
                          <a:effectLst/>
                          <a:latin typeface="Phetsarath OT" panose="02000500000000020004" pitchFamily="2" charset="0"/>
                          <a:ea typeface="Times New Roman"/>
                          <a:cs typeface="Phetsarath OT" panose="02000500000000020004" pitchFamily="2" charset="0"/>
                        </a:rPr>
                        <a:t>ຫຼື</a:t>
                      </a:r>
                      <a:r>
                        <a:rPr lang="en-US" sz="2000" b="1" dirty="0">
                          <a:solidFill>
                            <a:srgbClr val="000000"/>
                          </a:solidFill>
                          <a:effectLst/>
                          <a:latin typeface="Phetsarath OT" panose="02000500000000020004" pitchFamily="2" charset="0"/>
                          <a:ea typeface="Times New Roman"/>
                          <a:cs typeface="Phetsarath OT" panose="02000500000000020004" pitchFamily="2" charset="0"/>
                        </a:rPr>
                        <a:t> </a:t>
                      </a:r>
                      <a:r>
                        <a:rPr lang="en-US" sz="2000" b="1" dirty="0" err="1">
                          <a:solidFill>
                            <a:srgbClr val="000000"/>
                          </a:solidFill>
                          <a:effectLst/>
                          <a:latin typeface="Phetsarath OT" panose="02000500000000020004" pitchFamily="2" charset="0"/>
                          <a:ea typeface="Times New Roman"/>
                          <a:cs typeface="Phetsarath OT" panose="02000500000000020004" pitchFamily="2" charset="0"/>
                        </a:rPr>
                        <a:t>ເທສະບານເມືອງ</a:t>
                      </a:r>
                      <a:r>
                        <a:rPr lang="en-US" sz="2000" b="1" dirty="0">
                          <a:solidFill>
                            <a:srgbClr val="000000"/>
                          </a:solidFill>
                          <a:effectLst/>
                          <a:latin typeface="Phetsarath OT" panose="02000500000000020004" pitchFamily="2" charset="0"/>
                          <a:ea typeface="Times New Roman"/>
                          <a:cs typeface="Phetsarath OT" panose="02000500000000020004" pitchFamily="2" charset="0"/>
                        </a:rPr>
                        <a:t>:</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2328">
                <a:tc rowSpan="2">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ບໍລິສັດ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ແຮ່ທາດ/ບໍ່ແຮ່</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ກຳມະສິດ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ລູກຈ້າງ</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ຜົນໄດ້ຮັບໂດຍສະເລ່ຍ/ ປີ</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41164">
                <a:tc vMerge="1">
                  <a:txBody>
                    <a:bodyPr/>
                    <a:lstStyle/>
                    <a:p>
                      <a:endParaRPr lang="en-US"/>
                    </a:p>
                  </a:txBody>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ໂລຫະ</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ທອງແດງ</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2000" dirty="0" err="1">
                          <a:solidFill>
                            <a:srgbClr val="000000"/>
                          </a:solidFill>
                          <a:effectLst/>
                          <a:latin typeface="Phetsarath OT" panose="02000500000000020004" pitchFamily="2" charset="0"/>
                          <a:ea typeface="Times New Roman"/>
                          <a:cs typeface="Phetsarath OT" panose="02000500000000020004" pitchFamily="2" charset="0"/>
                        </a:rPr>
                        <a:t>ຄຳ</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ອື່ນ</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ລັດ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ຊາຍ</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ຍິງ</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(ໂຕນ)</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89537">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ບໍລິສັດ 1</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37">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ບໍລິສັດ 2</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37">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ບໍລິສັດ n</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37">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37">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37">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37">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746181143"/>
      </p:ext>
    </p:extLst>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84909" y="0"/>
            <a:ext cx="11236035" cy="685800"/>
          </a:xfrm>
        </p:spPr>
        <p:txBody>
          <a:bodyPr/>
          <a:lstStyle/>
          <a:p>
            <a:r>
              <a:rPr lang="en-US" altLang="en-US" sz="2800" dirty="0">
                <a:solidFill>
                  <a:schemeClr val="accent3"/>
                </a:solidFill>
                <a:latin typeface="Phetsarath OT" panose="02000500000000000000" pitchFamily="2" charset="0"/>
                <a:cs typeface="Phetsarath OT" panose="02000500000000000000" pitchFamily="2" charset="0"/>
              </a:rPr>
              <a:t/>
            </a:r>
            <a:br>
              <a:rPr lang="en-US" altLang="en-US" sz="2800" dirty="0">
                <a:solidFill>
                  <a:schemeClr val="accent3"/>
                </a:solidFill>
                <a:latin typeface="Phetsarath OT" panose="02000500000000000000" pitchFamily="2" charset="0"/>
                <a:cs typeface="Phetsarath OT" panose="02000500000000000000" pitchFamily="2" charset="0"/>
              </a:rPr>
            </a:br>
            <a:r>
              <a:rPr lang="en-US" altLang="en-US" sz="2800" dirty="0" err="1">
                <a:solidFill>
                  <a:schemeClr val="accent3"/>
                </a:solidFill>
                <a:latin typeface="Phetsarath OT" panose="02000500000000000000" pitchFamily="2" charset="0"/>
                <a:cs typeface="Phetsarath OT" panose="02000500000000000000" pitchFamily="2" charset="0"/>
              </a:rPr>
              <a:t>ຄວາມເສຍຫາຍແລະການສູນ</a:t>
            </a:r>
            <a:r>
              <a:rPr lang="en-US" altLang="en-US" sz="2800" dirty="0" err="1" smtClean="0">
                <a:solidFill>
                  <a:schemeClr val="accent3"/>
                </a:solidFill>
                <a:latin typeface="Phetsarath OT" panose="02000500000000000000" pitchFamily="2" charset="0"/>
                <a:cs typeface="Phetsarath OT" panose="02000500000000000000" pitchFamily="2" charset="0"/>
              </a:rPr>
              <a:t>ເສຍ</a:t>
            </a:r>
            <a:r>
              <a:rPr lang="en-US" altLang="en-US" sz="2800" dirty="0" smtClean="0">
                <a:solidFill>
                  <a:schemeClr val="accent3"/>
                </a:solidFill>
                <a:latin typeface="Phetsarath OT" panose="02000500000000000000" pitchFamily="2" charset="0"/>
                <a:cs typeface="Phetsarath OT" panose="02000500000000000000" pitchFamily="2" charset="0"/>
              </a:rPr>
              <a:t>                       </a:t>
            </a:r>
            <a:r>
              <a:rPr lang="en-US" altLang="en-US" sz="2000" dirty="0" smtClean="0">
                <a:solidFill>
                  <a:schemeClr val="accent3"/>
                </a:solidFill>
                <a:latin typeface="Phetsarath OT" panose="02000500000000000000" pitchFamily="2" charset="0"/>
                <a:cs typeface="Phetsarath OT" panose="02000500000000000000" pitchFamily="2" charset="0"/>
              </a:rPr>
              <a:t>Step </a:t>
            </a:r>
            <a:r>
              <a:rPr lang="en-US" altLang="en-US" sz="2000" dirty="0" smtClean="0">
                <a:solidFill>
                  <a:schemeClr val="accent3"/>
                </a:solidFill>
                <a:latin typeface="Phetsarath OT" panose="02000500000000000000" pitchFamily="2" charset="0"/>
                <a:cs typeface="Phetsarath OT" panose="02000500000000000000" pitchFamily="2" charset="0"/>
              </a:rPr>
              <a:t>2. Damages </a:t>
            </a:r>
            <a:r>
              <a:rPr lang="en-US" altLang="en-US" sz="2000" dirty="0">
                <a:solidFill>
                  <a:schemeClr val="accent3"/>
                </a:solidFill>
                <a:latin typeface="Phetsarath OT" panose="02000500000000000000" pitchFamily="2" charset="0"/>
                <a:cs typeface="Phetsarath OT" panose="02000500000000000000" pitchFamily="2" charset="0"/>
              </a:rPr>
              <a:t>and Losses </a:t>
            </a:r>
            <a:endParaRPr lang="en-US" altLang="en-US" sz="2800" dirty="0">
              <a:solidFill>
                <a:schemeClr val="accent3"/>
              </a:solidFill>
              <a:latin typeface="Phetsarath OT" panose="02000500000000000000" pitchFamily="2" charset="0"/>
              <a:cs typeface="Phetsarath OT" panose="02000500000000000000" pitchFamily="2" charset="0"/>
            </a:endParaRPr>
          </a:p>
        </p:txBody>
      </p:sp>
      <p:sp>
        <p:nvSpPr>
          <p:cNvPr id="3" name="Rectangle 2"/>
          <p:cNvSpPr/>
          <p:nvPr/>
        </p:nvSpPr>
        <p:spPr>
          <a:xfrm>
            <a:off x="554182" y="979995"/>
            <a:ext cx="10986654" cy="338554"/>
          </a:xfrm>
          <a:prstGeom prst="rect">
            <a:avLst/>
          </a:prstGeom>
        </p:spPr>
        <p:txBody>
          <a:bodyPr wrap="square">
            <a:spAutoFit/>
          </a:bodyPr>
          <a:lstStyle/>
          <a:p>
            <a:pPr fontAlgn="base">
              <a:spcBef>
                <a:spcPct val="0"/>
              </a:spcBef>
              <a:spcAft>
                <a:spcPct val="0"/>
              </a:spcAft>
            </a:pPr>
            <a:r>
              <a:rPr lang="en-US" sz="1600" b="1" dirty="0" err="1">
                <a:solidFill>
                  <a:srgbClr val="000000"/>
                </a:solidFill>
                <a:latin typeface="Phetsarath OT" panose="02000500000000000000" pitchFamily="2" charset="0"/>
                <a:cs typeface="Phetsarath OT" panose="02000500000000000000" pitchFamily="2" charset="0"/>
              </a:rPr>
              <a:t>ຕາຕະລາງທີ</a:t>
            </a:r>
            <a:r>
              <a:rPr lang="en-US" sz="1600" b="1" dirty="0">
                <a:solidFill>
                  <a:srgbClr val="000000"/>
                </a:solidFill>
                <a:latin typeface="Phetsarath OT" panose="02000500000000000000" pitchFamily="2" charset="0"/>
                <a:cs typeface="Phetsarath OT" panose="02000500000000000000" pitchFamily="2" charset="0"/>
              </a:rPr>
              <a:t> 2. </a:t>
            </a:r>
            <a:r>
              <a:rPr lang="en-US" sz="1600" b="1" dirty="0" err="1">
                <a:solidFill>
                  <a:srgbClr val="000000"/>
                </a:solidFill>
                <a:latin typeface="Phetsarath OT" panose="02000500000000000000" pitchFamily="2" charset="0"/>
                <a:cs typeface="Phetsarath OT" panose="02000500000000000000" pitchFamily="2" charset="0"/>
              </a:rPr>
              <a:t>ຄວາມເສຍຫາຍ</a:t>
            </a:r>
            <a:r>
              <a:rPr lang="en-US" sz="1600" b="1" dirty="0">
                <a:solidFill>
                  <a:srgbClr val="000000"/>
                </a:solidFill>
                <a:latin typeface="Phetsarath OT" panose="02000500000000000000" pitchFamily="2" charset="0"/>
                <a:cs typeface="Phetsarath OT" panose="02000500000000000000" pitchFamily="2" charset="0"/>
              </a:rPr>
              <a:t> </a:t>
            </a:r>
            <a:r>
              <a:rPr lang="en-US" sz="1600" b="1" dirty="0" err="1">
                <a:solidFill>
                  <a:srgbClr val="000000"/>
                </a:solidFill>
                <a:latin typeface="Phetsarath OT" panose="02000500000000000000" pitchFamily="2" charset="0"/>
                <a:cs typeface="Phetsarath OT" panose="02000500000000000000" pitchFamily="2" charset="0"/>
              </a:rPr>
              <a:t>ແລະ</a:t>
            </a:r>
            <a:r>
              <a:rPr lang="en-US" sz="1600" b="1" dirty="0">
                <a:solidFill>
                  <a:srgbClr val="000000"/>
                </a:solidFill>
                <a:latin typeface="Phetsarath OT" panose="02000500000000000000" pitchFamily="2" charset="0"/>
                <a:cs typeface="Phetsarath OT" panose="02000500000000000000" pitchFamily="2" charset="0"/>
              </a:rPr>
              <a:t> </a:t>
            </a:r>
            <a:r>
              <a:rPr lang="en-US" sz="1600" b="1" dirty="0" err="1">
                <a:solidFill>
                  <a:srgbClr val="000000"/>
                </a:solidFill>
                <a:latin typeface="Phetsarath OT" panose="02000500000000000000" pitchFamily="2" charset="0"/>
                <a:cs typeface="Phetsarath OT" panose="02000500000000000000" pitchFamily="2" charset="0"/>
              </a:rPr>
              <a:t>ການສູນເສຍຂອງບໍລິສັດຂຸດຄົ້ນບໍ່ແຮ</a:t>
            </a:r>
            <a:r>
              <a:rPr lang="en-US" sz="1600" b="1" dirty="0">
                <a:solidFill>
                  <a:srgbClr val="000000"/>
                </a:solidFill>
                <a:latin typeface="Phetsarath OT" panose="02000500000000000000" pitchFamily="2" charset="0"/>
                <a:cs typeface="Phetsarath OT" panose="02000500000000000000" pitchFamily="2" charset="0"/>
              </a:rPr>
              <a:t>່ </a:t>
            </a:r>
            <a:r>
              <a:rPr lang="en-US" sz="1600" b="1" dirty="0" smtClean="0">
                <a:solidFill>
                  <a:srgbClr val="000000"/>
                </a:solidFill>
                <a:latin typeface="Phetsarath OT" panose="02000500000000000000" pitchFamily="2" charset="0"/>
                <a:cs typeface="Phetsarath OT" panose="02000500000000000000" pitchFamily="2" charset="0"/>
              </a:rPr>
              <a:t>               Table </a:t>
            </a:r>
            <a:r>
              <a:rPr lang="en-US" sz="1600" b="1" dirty="0">
                <a:solidFill>
                  <a:srgbClr val="000000"/>
                </a:solidFill>
                <a:latin typeface="Phetsarath OT" panose="02000500000000000000" pitchFamily="2" charset="0"/>
                <a:cs typeface="Phetsarath OT" panose="02000500000000000000" pitchFamily="2" charset="0"/>
              </a:rPr>
              <a:t>2. Damages and losses of mining firms </a:t>
            </a:r>
            <a:endParaRPr lang="en-US" sz="1600" dirty="0">
              <a:solidFill>
                <a:srgbClr val="000000"/>
              </a:solidFill>
              <a:latin typeface="Phetsarath OT" panose="02000500000000000000" pitchFamily="2" charset="0"/>
              <a:cs typeface="Phetsarath OT" panose="02000500000000000000" pitchFamily="2" charset="0"/>
            </a:endParaRPr>
          </a:p>
        </p:txBody>
      </p:sp>
      <p:graphicFrame>
        <p:nvGraphicFramePr>
          <p:cNvPr id="5" name="Table 4"/>
          <p:cNvGraphicFramePr>
            <a:graphicFrameLocks noGrp="1"/>
          </p:cNvGraphicFramePr>
          <p:nvPr>
            <p:extLst>
              <p:ext uri="{D42A27DB-BD31-4B8C-83A1-F6EECF244321}">
                <p14:modId xmlns:p14="http://schemas.microsoft.com/office/powerpoint/2010/main" xmlns="" val="1285569377"/>
              </p:ext>
            </p:extLst>
          </p:nvPr>
        </p:nvGraphicFramePr>
        <p:xfrm>
          <a:off x="560834" y="1503118"/>
          <a:ext cx="10972803" cy="6192981"/>
        </p:xfrm>
        <a:graphic>
          <a:graphicData uri="http://schemas.openxmlformats.org/drawingml/2006/table">
            <a:tbl>
              <a:tblPr firstRow="1" firstCol="1" bandRow="1"/>
              <a:tblGrid>
                <a:gridCol w="2390991"/>
                <a:gridCol w="1455575"/>
                <a:gridCol w="1455575"/>
                <a:gridCol w="1321083"/>
                <a:gridCol w="596847"/>
                <a:gridCol w="885964"/>
                <a:gridCol w="1031964"/>
                <a:gridCol w="1043971"/>
                <a:gridCol w="790833"/>
              </a:tblGrid>
              <a:tr h="134951">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ຊື່ບໍລິສັດຂຸດຄົ້ນບໍ່ແຮ່</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marL="0" indent="0" algn="ctr">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4951">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ສະຖານທີ່</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ຊື່ເມືອງ:</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4951">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ແຮ່ທາດ</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ໂລຫະ  (  )  ທອງແດງ (  )  ຄຳ (  )  ອື່ນໆ(ລະບຸ )_________________</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4951">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ກຳມະສິດ</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ລັດ (   )  ເອກະຊົນ (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4386">
                <a:tc gridSpan="9">
                  <a:txBody>
                    <a:bodyPr/>
                    <a:lstStyle/>
                    <a:p>
                      <a:pPr marL="0" indent="0" algn="ctr">
                        <a:lnSpc>
                          <a:spcPct val="107000"/>
                        </a:lnSpc>
                        <a:spcAft>
                          <a:spcPts val="0"/>
                        </a:spcAft>
                        <a:buFont typeface="Arial" panose="020B0604020202020204" pitchFamily="34" charset="0"/>
                        <a:buNone/>
                      </a:pPr>
                      <a:r>
                        <a:rPr lang="en-US" sz="1200" b="1">
                          <a:effectLst/>
                          <a:latin typeface="Phetsarath OT" panose="02000500000000020004" pitchFamily="2" charset="0"/>
                          <a:ea typeface="Calibri"/>
                          <a:cs typeface="Phetsarath OT" panose="02000500000000020004" pitchFamily="2" charset="0"/>
                        </a:rPr>
                        <a:t>ຄາດຄະເນຄວາມເສຍຫາຍ</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4951">
                <a:tc rowSpan="3">
                  <a:txBody>
                    <a:bodyPr/>
                    <a:lstStyle/>
                    <a:p>
                      <a:pPr marL="0" indent="0" algn="ctr">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ຄວາມເສຍຫາຍຕໍ່ຊັບສິນ ແລະ ໂຄງສ້າງ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ຖືກທຳລາຍທັງໝົດ</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0" indent="0" algn="ctr">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ຖືກເສຍຫາຍບາງສ່ວນ</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marL="0" indent="0" algn="ctr">
                        <a:spcAft>
                          <a:spcPts val="0"/>
                        </a:spcAft>
                        <a:buFont typeface="Arial" panose="020B0604020202020204" pitchFamily="34" charset="0"/>
                        <a:buNone/>
                      </a:pPr>
                      <a:r>
                        <a:rPr lang="en-US" sz="1200" dirty="0" err="1">
                          <a:effectLst/>
                          <a:latin typeface="Phetsarath OT" panose="02000500000000020004" pitchFamily="2" charset="0"/>
                          <a:cs typeface="Phetsarath OT" panose="02000500000000020004" pitchFamily="2" charset="0"/>
                        </a:rPr>
                        <a:t>ລວມຄວາມ</a:t>
                      </a:r>
                      <a:endParaRPr lang="en-US" sz="1200" dirty="0">
                        <a:effectLst/>
                        <a:latin typeface="Phetsarath OT" panose="02000500000000020004" pitchFamily="2" charset="0"/>
                        <a:cs typeface="Phetsarath OT" panose="02000500000000020004" pitchFamily="2" charset="0"/>
                      </a:endParaRPr>
                    </a:p>
                    <a:p>
                      <a:pPr marL="0" indent="0" algn="ctr">
                        <a:spcAft>
                          <a:spcPts val="0"/>
                        </a:spcAft>
                        <a:buFont typeface="Arial" panose="020B0604020202020204" pitchFamily="34" charset="0"/>
                        <a:buNone/>
                      </a:pPr>
                      <a:r>
                        <a:rPr lang="en-US" sz="1200" dirty="0" err="1">
                          <a:effectLst/>
                          <a:latin typeface="Phetsarath OT" panose="02000500000000020004" pitchFamily="2" charset="0"/>
                          <a:cs typeface="Phetsarath OT" panose="02000500000000020004" pitchFamily="2" charset="0"/>
                        </a:rPr>
                        <a:t>ເສຍຫາຍ</a:t>
                      </a:r>
                      <a:endParaRPr lang="en-US" sz="1200" dirty="0">
                        <a:effectLst/>
                        <a:latin typeface="Phetsarath OT" panose="02000500000000020004" pitchFamily="2" charset="0"/>
                        <a:cs typeface="Phetsarath OT" panose="02000500000000020004" pitchFamily="2" charset="0"/>
                      </a:endParaRPr>
                    </a:p>
                    <a:p>
                      <a:pPr marL="0" indent="0" algn="ctr">
                        <a:spcAft>
                          <a:spcPts val="0"/>
                        </a:spcAft>
                        <a:buFont typeface="Arial" panose="020B0604020202020204" pitchFamily="34" charset="0"/>
                        <a:buNone/>
                      </a:pPr>
                      <a:r>
                        <a:rPr lang="en-US" sz="1200" dirty="0">
                          <a:effectLst/>
                          <a:latin typeface="Phetsarath OT" panose="02000500000000020004" pitchFamily="2" charset="0"/>
                          <a:cs typeface="Phetsarath OT" panose="02000500000000020004" pitchFamily="2" charset="0"/>
                        </a:rPr>
                        <a:t>  </a:t>
                      </a:r>
                      <a:r>
                        <a:rPr lang="en-US" sz="1200" dirty="0" smtClean="0">
                          <a:effectLst/>
                          <a:latin typeface="Phetsarath OT" panose="02000500000000020004" pitchFamily="2" charset="0"/>
                          <a:cs typeface="Phetsarath OT" panose="02000500000000020004" pitchFamily="2" charset="0"/>
                        </a:rPr>
                        <a:t>(</a:t>
                      </a:r>
                      <a:r>
                        <a:rPr lang="en-US" sz="1200" dirty="0" err="1">
                          <a:effectLst/>
                          <a:latin typeface="Phetsarath OT" panose="02000500000000020004" pitchFamily="2" charset="0"/>
                          <a:cs typeface="Phetsarath OT" panose="02000500000000020004" pitchFamily="2" charset="0"/>
                        </a:rPr>
                        <a:t>ກີບ</a:t>
                      </a:r>
                      <a:r>
                        <a:rPr lang="en-US" sz="1200" dirty="0">
                          <a:effectLst/>
                          <a:latin typeface="Phetsarath OT" panose="02000500000000020004" pitchFamily="2" charset="0"/>
                          <a:cs typeface="Phetsarath OT" panose="02000500000000020004" pitchFamily="2" charset="0"/>
                        </a:rPr>
                        <a:t>)</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gridSpan="2">
                  <a:txBody>
                    <a:bodyPr/>
                    <a:lstStyle/>
                    <a:p>
                      <a:pPr marL="0" indent="0" algn="ctr">
                        <a:lnSpc>
                          <a:spcPct val="107000"/>
                        </a:lnSpc>
                        <a:spcAft>
                          <a:spcPts val="0"/>
                        </a:spcAft>
                        <a:buFont typeface="Arial" panose="020B0604020202020204" pitchFamily="34" charset="0"/>
                        <a:buNone/>
                      </a:pPr>
                      <a:r>
                        <a:rPr lang="en-US" sz="1200" dirty="0" err="1">
                          <a:effectLst/>
                          <a:latin typeface="Phetsarath OT" panose="02000500000000020004" pitchFamily="2" charset="0"/>
                          <a:ea typeface="Calibri"/>
                          <a:cs typeface="Phetsarath OT" panose="02000500000000020004" pitchFamily="2" charset="0"/>
                        </a:rPr>
                        <a:t>ເວລາໃນ</a:t>
                      </a:r>
                      <a:r>
                        <a:rPr lang="en-US" sz="1200" dirty="0" err="1" smtClean="0">
                          <a:effectLst/>
                          <a:latin typeface="Phetsarath OT" panose="02000500000000020004" pitchFamily="2" charset="0"/>
                          <a:ea typeface="Calibri"/>
                          <a:cs typeface="Phetsarath OT" panose="02000500000000020004" pitchFamily="2" charset="0"/>
                        </a:rPr>
                        <a:t>ການຟື້ນຟູ</a:t>
                      </a:r>
                      <a:r>
                        <a:rPr lang="en-US" sz="1200" dirty="0" smtClean="0">
                          <a:effectLst/>
                          <a:latin typeface="Phetsarath OT" panose="02000500000000020004" pitchFamily="2" charset="0"/>
                          <a:ea typeface="Calibri"/>
                          <a:cs typeface="Phetsarath OT" panose="02000500000000020004" pitchFamily="2" charset="0"/>
                        </a:rPr>
                        <a:t> </a:t>
                      </a:r>
                      <a:r>
                        <a:rPr lang="en-US" sz="1200" dirty="0" err="1">
                          <a:effectLst/>
                          <a:latin typeface="Phetsarath OT" panose="02000500000000020004" pitchFamily="2" charset="0"/>
                          <a:ea typeface="Calibri"/>
                          <a:cs typeface="Phetsarath OT" panose="02000500000000020004" pitchFamily="2" charset="0"/>
                        </a:rPr>
                        <a:t>ຫຼື</a:t>
                      </a:r>
                      <a:r>
                        <a:rPr lang="en-US" sz="1200" dirty="0">
                          <a:effectLst/>
                          <a:latin typeface="Phetsarath OT" panose="02000500000000020004" pitchFamily="2" charset="0"/>
                          <a:ea typeface="Calibri"/>
                          <a:cs typeface="Phetsarath OT" panose="02000500000000020004" pitchFamily="2" charset="0"/>
                        </a:rPr>
                        <a:t> </a:t>
                      </a:r>
                      <a:r>
                        <a:rPr lang="en-US" sz="1200" dirty="0" err="1">
                          <a:effectLst/>
                          <a:latin typeface="Phetsarath OT" panose="02000500000000020004" pitchFamily="2" charset="0"/>
                          <a:ea typeface="Calibri"/>
                          <a:cs typeface="Phetsarath OT" panose="02000500000000020004" pitchFamily="2" charset="0"/>
                        </a:rPr>
                        <a:t>ສ້ອມແປງ</a:t>
                      </a:r>
                      <a:endParaRPr lang="en-US" sz="1400" dirty="0">
                        <a:effectLst/>
                        <a:latin typeface="Phetsarath OT" panose="02000500000000020004" pitchFamily="2" charset="0"/>
                        <a:ea typeface="Calibri"/>
                        <a:cs typeface="Phetsarath OT" panose="02000500000000020004" pitchFamily="2" charset="0"/>
                      </a:endParaRPr>
                    </a:p>
                    <a:p>
                      <a:pPr marL="0" indent="0" algn="ctr">
                        <a:lnSpc>
                          <a:spcPct val="107000"/>
                        </a:lnSpc>
                        <a:spcAft>
                          <a:spcPts val="0"/>
                        </a:spcAft>
                        <a:buFont typeface="Arial" panose="020B0604020202020204" pitchFamily="34" charset="0"/>
                        <a:buNone/>
                      </a:pPr>
                      <a:r>
                        <a:rPr lang="en-US" sz="1200" dirty="0" err="1">
                          <a:effectLst/>
                          <a:latin typeface="Phetsarath OT" panose="02000500000000020004" pitchFamily="2" charset="0"/>
                          <a:ea typeface="Calibri"/>
                          <a:cs typeface="Phetsarath OT" panose="02000500000000020004" pitchFamily="2" charset="0"/>
                        </a:rPr>
                        <a:t>ໂດຍສະເລ່ຍ</a:t>
                      </a:r>
                      <a:endParaRPr lang="en-US" sz="1400" dirty="0">
                        <a:effectLst/>
                        <a:latin typeface="Phetsarath OT" panose="02000500000000020004" pitchFamily="2" charset="0"/>
                        <a:ea typeface="Calibri"/>
                        <a:cs typeface="Phetsarath OT" panose="02000500000000020004" pitchFamily="2" charset="0"/>
                      </a:endParaRPr>
                    </a:p>
                    <a:p>
                      <a:pPr marL="0" indent="0" algn="ctr">
                        <a:spcAft>
                          <a:spcPts val="0"/>
                        </a:spcAft>
                        <a:buFont typeface="Arial" panose="020B0604020202020204" pitchFamily="34" charset="0"/>
                        <a:buNone/>
                      </a:pPr>
                      <a:r>
                        <a:rPr lang="en-US" sz="1200" dirty="0">
                          <a:effectLst/>
                          <a:latin typeface="Phetsarath OT" panose="02000500000000020004" pitchFamily="2" charset="0"/>
                          <a:cs typeface="Phetsarath OT" panose="02000500000000020004" pitchFamily="2" charset="0"/>
                        </a:rPr>
                        <a:t>(</a:t>
                      </a:r>
                      <a:r>
                        <a:rPr lang="en-US" sz="1200" dirty="0" err="1">
                          <a:effectLst/>
                          <a:latin typeface="Phetsarath OT" panose="02000500000000020004" pitchFamily="2" charset="0"/>
                          <a:cs typeface="Phetsarath OT" panose="02000500000000020004" pitchFamily="2" charset="0"/>
                        </a:rPr>
                        <a:t>ມື</a:t>
                      </a:r>
                      <a:r>
                        <a:rPr lang="en-US" sz="1200" dirty="0">
                          <a:effectLst/>
                          <a:latin typeface="Phetsarath OT" panose="02000500000000020004" pitchFamily="2" charset="0"/>
                          <a:cs typeface="Phetsarath OT" panose="02000500000000020004" pitchFamily="2" charset="0"/>
                        </a:rPr>
                        <a:t>້)</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r>
              <a:tr h="601030">
                <a:tc vMerge="1">
                  <a:txBody>
                    <a:bodyPr/>
                    <a:lstStyle/>
                    <a:p>
                      <a:endParaRPr lang="en-US"/>
                    </a:p>
                  </a:txBody>
                  <a:tcPr/>
                </a:tc>
                <a:tc>
                  <a:txBody>
                    <a:bodyPr/>
                    <a:lstStyle/>
                    <a:p>
                      <a:pPr marL="0" indent="0" algn="ctr">
                        <a:spcAft>
                          <a:spcPts val="0"/>
                        </a:spcAft>
                        <a:buFont typeface="Arial" panose="020B0604020202020204" pitchFamily="34" charset="0"/>
                        <a:buNone/>
                      </a:pPr>
                      <a:r>
                        <a:rPr lang="en-US" sz="1200" dirty="0" err="1">
                          <a:effectLst/>
                          <a:latin typeface="Phetsarath OT" panose="02000500000000020004" pitchFamily="2" charset="0"/>
                          <a:cs typeface="Phetsarath OT" panose="02000500000000020004" pitchFamily="2" charset="0"/>
                        </a:rPr>
                        <a:t>ຈຳນວນ</a:t>
                      </a:r>
                      <a:r>
                        <a:rPr lang="en-US" sz="1200" dirty="0" err="1" smtClean="0">
                          <a:effectLst/>
                          <a:latin typeface="Phetsarath OT" panose="02000500000000020004" pitchFamily="2" charset="0"/>
                          <a:cs typeface="Phetsarath OT" panose="02000500000000020004" pitchFamily="2" charset="0"/>
                        </a:rPr>
                        <a:t>ຖືກເສຍ</a:t>
                      </a:r>
                      <a:r>
                        <a:rPr lang="en-US" sz="1200" dirty="0" err="1">
                          <a:effectLst/>
                          <a:latin typeface="Phetsarath OT" panose="02000500000000020004" pitchFamily="2" charset="0"/>
                          <a:cs typeface="Phetsarath OT" panose="02000500000000020004" pitchFamily="2" charset="0"/>
                        </a:rPr>
                        <a:t>ຫາຍ</a:t>
                      </a:r>
                      <a:endParaRPr lang="en-US" sz="1200" dirty="0">
                        <a:effectLst/>
                        <a:latin typeface="Phetsarath OT" panose="02000500000000020004" pitchFamily="2" charset="0"/>
                        <a:cs typeface="Phetsarath OT" panose="02000500000000020004" pitchFamily="2" charset="0"/>
                      </a:endParaRPr>
                    </a:p>
                    <a:p>
                      <a:pPr marL="0" indent="0" algn="ctr">
                        <a:spcAft>
                          <a:spcPts val="0"/>
                        </a:spcAft>
                        <a:buFont typeface="Arial" panose="020B0604020202020204" pitchFamily="34" charset="0"/>
                        <a:buNone/>
                      </a:pPr>
                      <a:r>
                        <a:rPr lang="en-US" sz="1200" dirty="0" err="1">
                          <a:effectLst/>
                          <a:latin typeface="Phetsarath OT" panose="02000500000000020004" pitchFamily="2" charset="0"/>
                          <a:cs typeface="Phetsarath OT" panose="02000500000000020004" pitchFamily="2" charset="0"/>
                        </a:rPr>
                        <a:t>ທັງໝົດ</a:t>
                      </a:r>
                      <a:endParaRPr lang="en-US" sz="1200" dirty="0">
                        <a:effectLst/>
                        <a:latin typeface="Phetsarath OT" panose="02000500000000020004" pitchFamily="2" charset="0"/>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Arial" panose="020B0604020202020204" pitchFamily="34" charset="0"/>
                        <a:buNone/>
                      </a:pPr>
                      <a:r>
                        <a:rPr lang="en-US" sz="1200" dirty="0" err="1">
                          <a:effectLst/>
                          <a:latin typeface="Phetsarath OT" panose="02000500000000020004" pitchFamily="2" charset="0"/>
                          <a:cs typeface="Phetsarath OT" panose="02000500000000020004" pitchFamily="2" charset="0"/>
                        </a:rPr>
                        <a:t>ຄ່າໃຊ້ຈ່າຍ</a:t>
                      </a:r>
                      <a:r>
                        <a:rPr lang="en-US" sz="1200" dirty="0" err="1" smtClean="0">
                          <a:effectLst/>
                          <a:latin typeface="Phetsarath OT" panose="02000500000000020004" pitchFamily="2" charset="0"/>
                          <a:cs typeface="Phetsarath OT" panose="02000500000000020004" pitchFamily="2" charset="0"/>
                        </a:rPr>
                        <a:t>ໃນການ</a:t>
                      </a:r>
                      <a:r>
                        <a:rPr lang="en-US" sz="1200" dirty="0" err="1">
                          <a:effectLst/>
                          <a:latin typeface="Phetsarath OT" panose="02000500000000020004" pitchFamily="2" charset="0"/>
                          <a:cs typeface="Phetsarath OT" panose="02000500000000020004" pitchFamily="2" charset="0"/>
                        </a:rPr>
                        <a:t>ທົດ</a:t>
                      </a:r>
                      <a:r>
                        <a:rPr lang="en-US" sz="1200" dirty="0" err="1" smtClean="0">
                          <a:effectLst/>
                          <a:latin typeface="Phetsarath OT" panose="02000500000000020004" pitchFamily="2" charset="0"/>
                          <a:cs typeface="Phetsarath OT" panose="02000500000000020004" pitchFamily="2" charset="0"/>
                        </a:rPr>
                        <a:t>ແທນໂດຍ</a:t>
                      </a:r>
                      <a:r>
                        <a:rPr lang="en-US" sz="1200" dirty="0" err="1">
                          <a:effectLst/>
                          <a:latin typeface="Phetsarath OT" panose="02000500000000020004" pitchFamily="2" charset="0"/>
                          <a:cs typeface="Phetsarath OT" panose="02000500000000020004" pitchFamily="2" charset="0"/>
                        </a:rPr>
                        <a:t>ສະເລ່ຍ</a:t>
                      </a:r>
                      <a:endParaRPr lang="en-US" sz="1200" dirty="0">
                        <a:effectLst/>
                        <a:latin typeface="Phetsarath OT" panose="02000500000000020004" pitchFamily="2" charset="0"/>
                        <a:cs typeface="Phetsarath OT" panose="02000500000000020004" pitchFamily="2" charset="0"/>
                      </a:endParaRPr>
                    </a:p>
                    <a:p>
                      <a:pPr marL="0" indent="0" algn="ctr">
                        <a:spcAft>
                          <a:spcPts val="0"/>
                        </a:spcAft>
                        <a:buFont typeface="Arial" panose="020B0604020202020204" pitchFamily="34" charset="0"/>
                        <a:buNone/>
                      </a:pPr>
                      <a:r>
                        <a:rPr lang="en-US" sz="1200" dirty="0">
                          <a:effectLst/>
                          <a:latin typeface="Phetsarath OT" panose="02000500000000020004" pitchFamily="2" charset="0"/>
                          <a:cs typeface="Phetsarath OT" panose="02000500000000020004" pitchFamily="2" charset="0"/>
                        </a:rPr>
                        <a:t> </a:t>
                      </a:r>
                      <a:r>
                        <a:rPr lang="en-US" sz="1200" dirty="0" smtClean="0">
                          <a:effectLst/>
                          <a:latin typeface="Phetsarath OT" panose="02000500000000020004" pitchFamily="2" charset="0"/>
                          <a:cs typeface="Phetsarath OT" panose="02000500000000020004" pitchFamily="2" charset="0"/>
                        </a:rPr>
                        <a:t>(</a:t>
                      </a:r>
                      <a:r>
                        <a:rPr lang="en-US" sz="1200" dirty="0" err="1">
                          <a:effectLst/>
                          <a:latin typeface="Phetsarath OT" panose="02000500000000020004" pitchFamily="2" charset="0"/>
                          <a:cs typeface="Phetsarath OT" panose="02000500000000020004" pitchFamily="2" charset="0"/>
                        </a:rPr>
                        <a:t>ກີບ</a:t>
                      </a:r>
                      <a:r>
                        <a:rPr lang="en-US" sz="1200" dirty="0">
                          <a:effectLst/>
                          <a:latin typeface="Phetsarath OT" panose="02000500000000020004" pitchFamily="2" charset="0"/>
                          <a:cs typeface="Phetsarath OT" panose="02000500000000020004" pitchFamily="2" charset="0"/>
                        </a:rPr>
                        <a:t>)</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Arial" panose="020B0604020202020204" pitchFamily="34" charset="0"/>
                        <a:buNone/>
                      </a:pPr>
                      <a:r>
                        <a:rPr lang="en-US" sz="1200" dirty="0" err="1">
                          <a:effectLst/>
                          <a:latin typeface="Phetsarath OT" panose="02000500000000020004" pitchFamily="2" charset="0"/>
                          <a:cs typeface="Phetsarath OT" panose="02000500000000020004" pitchFamily="2" charset="0"/>
                        </a:rPr>
                        <a:t>ຈຳນວນ</a:t>
                      </a:r>
                      <a:r>
                        <a:rPr lang="en-US" sz="1200" dirty="0" err="1" smtClean="0">
                          <a:effectLst/>
                          <a:latin typeface="Phetsarath OT" panose="02000500000000020004" pitchFamily="2" charset="0"/>
                          <a:cs typeface="Phetsarath OT" panose="02000500000000020004" pitchFamily="2" charset="0"/>
                        </a:rPr>
                        <a:t>ຖືກເສຍ</a:t>
                      </a:r>
                      <a:r>
                        <a:rPr lang="en-US" sz="1200" dirty="0" err="1">
                          <a:effectLst/>
                          <a:latin typeface="Phetsarath OT" panose="02000500000000020004" pitchFamily="2" charset="0"/>
                          <a:cs typeface="Phetsarath OT" panose="02000500000000020004" pitchFamily="2" charset="0"/>
                        </a:rPr>
                        <a:t>ຫາຍ</a:t>
                      </a:r>
                      <a:endParaRPr lang="en-US" sz="1200" dirty="0">
                        <a:effectLst/>
                        <a:latin typeface="Phetsarath OT" panose="02000500000000020004" pitchFamily="2" charset="0"/>
                        <a:cs typeface="Phetsarath OT" panose="02000500000000020004" pitchFamily="2" charset="0"/>
                      </a:endParaRPr>
                    </a:p>
                    <a:p>
                      <a:pPr marL="0" indent="0" algn="ctr">
                        <a:spcAft>
                          <a:spcPts val="0"/>
                        </a:spcAft>
                        <a:buFont typeface="Arial" panose="020B0604020202020204" pitchFamily="34" charset="0"/>
                        <a:buNone/>
                      </a:pPr>
                      <a:r>
                        <a:rPr lang="en-US" sz="1200" dirty="0" err="1">
                          <a:effectLst/>
                          <a:latin typeface="Phetsarath OT" panose="02000500000000020004" pitchFamily="2" charset="0"/>
                          <a:cs typeface="Phetsarath OT" panose="02000500000000020004" pitchFamily="2" charset="0"/>
                        </a:rPr>
                        <a:t>ບາງສ່ວນ</a:t>
                      </a:r>
                      <a:endParaRPr lang="en-US" sz="1200" dirty="0">
                        <a:effectLst/>
                        <a:latin typeface="Phetsarath OT" panose="02000500000000020004" pitchFamily="2" charset="0"/>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Arial" panose="020B0604020202020204" pitchFamily="34" charset="0"/>
                        <a:buNone/>
                      </a:pPr>
                      <a:r>
                        <a:rPr lang="en-US" sz="1200" dirty="0" err="1">
                          <a:effectLst/>
                          <a:latin typeface="Phetsarath OT" panose="02000500000000020004" pitchFamily="2" charset="0"/>
                          <a:cs typeface="Phetsarath OT" panose="02000500000000020004" pitchFamily="2" charset="0"/>
                        </a:rPr>
                        <a:t>ຄ່າໃຊ້ຈ່າຍໃນ</a:t>
                      </a:r>
                      <a:r>
                        <a:rPr lang="en-US" sz="1200" dirty="0" err="1" smtClean="0">
                          <a:effectLst/>
                          <a:latin typeface="Phetsarath OT" panose="02000500000000020004" pitchFamily="2" charset="0"/>
                          <a:cs typeface="Phetsarath OT" panose="02000500000000020004" pitchFamily="2" charset="0"/>
                        </a:rPr>
                        <a:t>ກາສ້ອມແປງໂດຍສະເລ່ຍ</a:t>
                      </a:r>
                      <a:endParaRPr lang="en-US" sz="1200" dirty="0">
                        <a:effectLst/>
                        <a:latin typeface="Phetsarath OT" panose="02000500000000020004" pitchFamily="2" charset="0"/>
                        <a:cs typeface="Phetsarath OT" panose="02000500000000020004" pitchFamily="2" charset="0"/>
                      </a:endParaRPr>
                    </a:p>
                    <a:p>
                      <a:pPr marL="0" indent="0" algn="ctr">
                        <a:spcAft>
                          <a:spcPts val="0"/>
                        </a:spcAft>
                        <a:buFont typeface="Arial" panose="020B0604020202020204" pitchFamily="34" charset="0"/>
                        <a:buNone/>
                      </a:pPr>
                      <a:r>
                        <a:rPr lang="en-US" sz="1200" dirty="0">
                          <a:effectLst/>
                          <a:latin typeface="Phetsarath OT" panose="02000500000000020004" pitchFamily="2" charset="0"/>
                          <a:cs typeface="Phetsarath OT" panose="02000500000000020004" pitchFamily="2" charset="0"/>
                        </a:rPr>
                        <a:t>(</a:t>
                      </a:r>
                      <a:r>
                        <a:rPr lang="en-US" sz="1200" dirty="0" err="1">
                          <a:effectLst/>
                          <a:latin typeface="Phetsarath OT" panose="02000500000000020004" pitchFamily="2" charset="0"/>
                          <a:cs typeface="Phetsarath OT" panose="02000500000000020004" pitchFamily="2" charset="0"/>
                        </a:rPr>
                        <a:t>ກີບ</a:t>
                      </a:r>
                      <a:r>
                        <a:rPr lang="en-US" sz="1200" dirty="0">
                          <a:effectLst/>
                          <a:latin typeface="Phetsarath OT" panose="02000500000000020004" pitchFamily="2" charset="0"/>
                          <a:cs typeface="Phetsarath OT" panose="02000500000000020004" pitchFamily="2" charset="0"/>
                        </a:rPr>
                        <a:t>)</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marL="0" indent="0" algn="ctr">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134951">
                <a:tc vMerge="1">
                  <a:txBody>
                    <a:bodyPr/>
                    <a:lstStyle/>
                    <a:p>
                      <a:endParaRPr lang="en-US"/>
                    </a:p>
                  </a:txBody>
                  <a:tcPr/>
                </a:tc>
                <a:tc>
                  <a:txBody>
                    <a:bodyPr/>
                    <a:lstStyle/>
                    <a:p>
                      <a:pPr marL="0" indent="0" algn="ctr">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ກ</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ຂ</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ຄ</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ງ</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marL="0" indent="0" algn="ctr">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ຈ</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lgn="ctr">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ສ</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34951">
                <a:tc>
                  <a:txBody>
                    <a:bodyPr/>
                    <a:lstStyle/>
                    <a:p>
                      <a:pPr marL="0" lvl="0" indent="0">
                        <a:spcAft>
                          <a:spcPts val="0"/>
                        </a:spcAft>
                        <a:buSzPts val="1000"/>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ໂຄງສ້າງ</a:t>
                      </a: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55194">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ກ. ອຸໂມງ</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55194">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ຂ. ອາຄານຫ້ອງການ</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55194">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ງ. ອື່ນໆ (ລະບຸ)</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34951">
                <a:tc>
                  <a:txBody>
                    <a:bodyPr/>
                    <a:lstStyle/>
                    <a:p>
                      <a:pPr marL="0" lvl="0" indent="0">
                        <a:spcAft>
                          <a:spcPts val="0"/>
                        </a:spcAft>
                        <a:buSzPts val="1000"/>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ອຸປະກອນ</a:t>
                      </a: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55194">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ກ. ລົດບັນທຸກ</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55194">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ຂ. ຄອມມພິວເຕີ</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55194">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ຄ. ອື່ນໆ (ລະບຸ)</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34951">
                <a:tc>
                  <a:txBody>
                    <a:bodyPr/>
                    <a:lstStyle/>
                    <a:p>
                      <a:pPr marL="0" lvl="0" indent="0">
                        <a:spcAft>
                          <a:spcPts val="0"/>
                        </a:spcAft>
                        <a:buSzPts val="1000"/>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ເຄື່ອງກົນຈັກ</a:t>
                      </a: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55194">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ກ. ເຄື່ອງປັ່ນໄຟຟ້າ</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55194">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ຂ. ອື່ນໆ (ລະບຸ)</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34951">
                <a:tc>
                  <a:txBody>
                    <a:bodyPr/>
                    <a:lstStyle/>
                    <a:p>
                      <a:pPr marL="0" lvl="0" indent="0">
                        <a:spcAft>
                          <a:spcPts val="0"/>
                        </a:spcAft>
                        <a:buSzPts val="1000"/>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ພາຫະນະ</a:t>
                      </a: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34951">
                <a:tc>
                  <a:txBody>
                    <a:bodyPr/>
                    <a:lstStyle/>
                    <a:p>
                      <a:pPr marL="0" lvl="0" indent="0">
                        <a:spcAft>
                          <a:spcPts val="0"/>
                        </a:spcAft>
                        <a:buSzPts val="1000"/>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ອື່ນໆ</a:t>
                      </a: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57316">
                <a:tc>
                  <a:txBody>
                    <a:bodyPr/>
                    <a:lstStyle/>
                    <a:p>
                      <a:pPr marL="0" indent="0">
                        <a:lnSpc>
                          <a:spcPct val="107000"/>
                        </a:lnSpc>
                        <a:spcAft>
                          <a:spcPts val="0"/>
                        </a:spcAft>
                        <a:buFont typeface="Arial" panose="020B0604020202020204" pitchFamily="34" charset="0"/>
                        <a:buNone/>
                      </a:pPr>
                      <a:r>
                        <a:rPr lang="en-US" sz="1200" b="1">
                          <a:effectLst/>
                          <a:latin typeface="Phetsarath OT" panose="02000500000000020004" pitchFamily="2" charset="0"/>
                          <a:ea typeface="Calibri"/>
                          <a:cs typeface="Phetsarath OT" panose="02000500000000020004" pitchFamily="2" charset="0"/>
                        </a:rPr>
                        <a:t>ລວມ</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indent="0">
                        <a:spcAft>
                          <a:spcPts val="0"/>
                        </a:spcAft>
                        <a:buFont typeface="Arial" panose="020B0604020202020204" pitchFamily="34" charset="0"/>
                        <a:buNone/>
                      </a:pPr>
                      <a:endParaRPr lang="en-US" sz="900">
                        <a:effectLst/>
                        <a:latin typeface="Calibri"/>
                      </a:endParaRPr>
                    </a:p>
                  </a:txBody>
                  <a:tcPr marL="29422" marR="29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 </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lgn="ctr">
                        <a:spcAft>
                          <a:spcPts val="0"/>
                        </a:spcAft>
                        <a:buFont typeface="Arial" panose="020B0604020202020204" pitchFamily="34" charset="0"/>
                        <a:buNone/>
                      </a:pPr>
                      <a:r>
                        <a:rPr lang="en-US" sz="1200">
                          <a:effectLst/>
                          <a:latin typeface="Phetsarath OT" panose="02000500000000020004" pitchFamily="2" charset="0"/>
                          <a:cs typeface="Phetsarath OT" panose="02000500000000020004" pitchFamily="2" charset="0"/>
                        </a:rPr>
                        <a:t>N.A.</a:t>
                      </a: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34951">
                <a:tc gridSpan="9">
                  <a:txBody>
                    <a:bodyPr/>
                    <a:lstStyle/>
                    <a:p>
                      <a:pPr marL="0" indent="0" algn="ctr">
                        <a:spcAft>
                          <a:spcPts val="0"/>
                        </a:spcAft>
                        <a:buFont typeface="Arial" panose="020B0604020202020204" pitchFamily="34" charset="0"/>
                        <a:buNone/>
                      </a:pPr>
                      <a:r>
                        <a:rPr lang="en-US" sz="1200" b="1">
                          <a:effectLst/>
                          <a:latin typeface="Phetsarath OT" panose="02000500000000020004" pitchFamily="2" charset="0"/>
                          <a:cs typeface="Phetsarath OT" panose="02000500000000020004" pitchFamily="2" charset="0"/>
                        </a:rPr>
                        <a:t>ຄາດຄະເນການສູນເສຍ</a:t>
                      </a:r>
                      <a:endParaRPr lang="en-US" sz="1200">
                        <a:effectLst/>
                        <a:latin typeface="Phetsarath OT" panose="02000500000000020004" pitchFamily="2" charset="0"/>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7460">
                <a:tc gridSpan="2">
                  <a:txBody>
                    <a:bodyPr/>
                    <a:lstStyle/>
                    <a:p>
                      <a:pPr marL="228600" indent="0" algn="ctr">
                        <a:lnSpc>
                          <a:spcPct val="115000"/>
                        </a:lnSpc>
                        <a:spcAft>
                          <a:spcPts val="100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ປະເພດການສູນເສຍ</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0" indent="0" algn="ctr">
                        <a:lnSpc>
                          <a:spcPct val="107000"/>
                        </a:lnSpc>
                        <a:spcAft>
                          <a:spcPts val="800"/>
                        </a:spcAft>
                        <a:buFont typeface="Arial" panose="020B0604020202020204" pitchFamily="34" charset="0"/>
                        <a:buNone/>
                      </a:pPr>
                      <a:r>
                        <a:rPr lang="en-SG" sz="1200">
                          <a:effectLst/>
                          <a:latin typeface="Phetsarath OT" panose="02000500000000020004" pitchFamily="2" charset="0"/>
                          <a:ea typeface="Calibri"/>
                          <a:cs typeface="Phetsarath OT" panose="02000500000000020004" pitchFamily="2" charset="0"/>
                        </a:rPr>
                        <a:t>ປີເກີດໄພພິບັດ</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0" indent="0">
                        <a:lnSpc>
                          <a:spcPct val="107000"/>
                        </a:lnSpc>
                        <a:spcAft>
                          <a:spcPts val="800"/>
                        </a:spcAft>
                        <a:buFont typeface="Arial" panose="020B0604020202020204" pitchFamily="34" charset="0"/>
                        <a:buNone/>
                      </a:pPr>
                      <a:r>
                        <a:rPr lang="en-SG" sz="1200">
                          <a:effectLst/>
                          <a:latin typeface="Phetsarath OT" panose="02000500000000020004" pitchFamily="2" charset="0"/>
                          <a:ea typeface="Calibri"/>
                          <a:cs typeface="Phetsarath OT" panose="02000500000000020004" pitchFamily="2" charset="0"/>
                        </a:rPr>
                        <a:t> 1ປີຫຼັງໄພພິບັດ</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marL="0" indent="0">
                        <a:lnSpc>
                          <a:spcPct val="107000"/>
                        </a:lnSpc>
                        <a:spcAft>
                          <a:spcPts val="800"/>
                        </a:spcAft>
                        <a:buFont typeface="Arial" panose="020B0604020202020204" pitchFamily="34" charset="0"/>
                        <a:buNone/>
                      </a:pPr>
                      <a:r>
                        <a:rPr lang="en-SG" sz="1200">
                          <a:effectLst/>
                          <a:latin typeface="Phetsarath OT" panose="02000500000000020004" pitchFamily="2" charset="0"/>
                          <a:ea typeface="Calibri"/>
                          <a:cs typeface="Phetsarath OT" panose="02000500000000020004" pitchFamily="2" charset="0"/>
                        </a:rPr>
                        <a:t>2ປີຫຼັງໄພພິບັດ</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indent="0" algn="ctr">
                        <a:buFont typeface="Arial" panose="020B0604020202020204" pitchFamily="34" charset="0"/>
                        <a:buNone/>
                      </a:pPr>
                      <a:r>
                        <a:rPr lang="en-SG" sz="1200">
                          <a:effectLst/>
                          <a:latin typeface="Phetsarath OT" panose="02000500000000020004" pitchFamily="2" charset="0"/>
                          <a:cs typeface="Phetsarath OT" panose="02000500000000020004" pitchFamily="2" charset="0"/>
                        </a:rPr>
                        <a:t>ລວມ(ກີບ)</a:t>
                      </a:r>
                      <a:endParaRPr lang="en-US" sz="1200">
                        <a:effectLst/>
                        <a:latin typeface="Phetsarath OT" panose="02000500000000020004" pitchFamily="2" charset="0"/>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5194">
                <a:tc gridSpan="2">
                  <a:txBody>
                    <a:bodyPr/>
                    <a:lstStyle/>
                    <a:p>
                      <a:pPr marL="457200" indent="0" algn="just">
                        <a:lnSpc>
                          <a:spcPct val="115000"/>
                        </a:lnSpc>
                        <a:spcAft>
                          <a:spcPts val="0"/>
                        </a:spcAft>
                        <a:buFont typeface="Arial" panose="020B0604020202020204" pitchFamily="34" charset="0"/>
                        <a:buNone/>
                      </a:pPr>
                      <a:r>
                        <a:rPr lang="en-SG" sz="1200">
                          <a:effectLst/>
                          <a:latin typeface="Phetsarath OT" panose="02000500000000020004" pitchFamily="2" charset="0"/>
                          <a:ea typeface="Calibri"/>
                          <a:cs typeface="Phetsarath OT" panose="02000500000000020004" pitchFamily="2" charset="0"/>
                        </a:rPr>
                        <a:t>ກ. ລາຍໄດ້ທີ່ຄາດຄະເນ</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194">
                <a:tc gridSpan="2">
                  <a:txBody>
                    <a:bodyPr/>
                    <a:lstStyle/>
                    <a:p>
                      <a:pPr marL="457200" indent="0" algn="just">
                        <a:lnSpc>
                          <a:spcPct val="115000"/>
                        </a:lnSpc>
                        <a:spcAft>
                          <a:spcPts val="0"/>
                        </a:spcAft>
                        <a:buFont typeface="Arial" panose="020B0604020202020204" pitchFamily="34" charset="0"/>
                        <a:buNone/>
                      </a:pPr>
                      <a:r>
                        <a:rPr lang="en-SG" sz="1200">
                          <a:effectLst/>
                          <a:latin typeface="Phetsarath OT" panose="02000500000000020004" pitchFamily="2" charset="0"/>
                          <a:ea typeface="Calibri"/>
                          <a:cs typeface="Phetsarath OT" panose="02000500000000020004" pitchFamily="2" charset="0"/>
                        </a:rPr>
                        <a:t>ຂ. ອະນາໄມສິ່ງເສດເຫຼືອ</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194">
                <a:tc gridSpan="2">
                  <a:txBody>
                    <a:bodyPr/>
                    <a:lstStyle/>
                    <a:p>
                      <a:pPr marL="457200" indent="0" algn="just">
                        <a:lnSpc>
                          <a:spcPct val="115000"/>
                        </a:lnSpc>
                        <a:spcAft>
                          <a:spcPts val="0"/>
                        </a:spcAft>
                        <a:buFont typeface="Arial" panose="020B0604020202020204" pitchFamily="34" charset="0"/>
                        <a:buNone/>
                      </a:pPr>
                      <a:r>
                        <a:rPr lang="en-SG" sz="1200">
                          <a:effectLst/>
                          <a:latin typeface="Phetsarath OT" panose="02000500000000020004" pitchFamily="2" charset="0"/>
                          <a:ea typeface="Calibri"/>
                          <a:cs typeface="Phetsarath OT" panose="02000500000000020004" pitchFamily="2" charset="0"/>
                        </a:rPr>
                        <a:t>ຄ. ຄ່າໃຊ້ຈ່າຍໃນການດຳເນີນງານສູງ</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194">
                <a:tc gridSpan="2">
                  <a:txBody>
                    <a:bodyPr/>
                    <a:lstStyle/>
                    <a:p>
                      <a:pPr marL="457200" indent="0" algn="just">
                        <a:lnSpc>
                          <a:spcPct val="115000"/>
                        </a:lnSpc>
                        <a:spcAft>
                          <a:spcPts val="0"/>
                        </a:spcAft>
                        <a:buFont typeface="Arial" panose="020B0604020202020204" pitchFamily="34" charset="0"/>
                        <a:buNone/>
                      </a:pPr>
                      <a:r>
                        <a:rPr lang="en-SG" sz="1200">
                          <a:effectLst/>
                          <a:latin typeface="Phetsarath OT" panose="02000500000000020004" pitchFamily="2" charset="0"/>
                          <a:ea typeface="Calibri"/>
                          <a:cs typeface="Phetsarath OT" panose="02000500000000020004" pitchFamily="2" charset="0"/>
                        </a:rPr>
                        <a:t>ງ. ຄ່າໃຊ້ຈ່າຍອື່ນໆທີ່ບໍ່ຄາດຄິດ</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194">
                <a:tc gridSpan="2">
                  <a:txBody>
                    <a:bodyPr/>
                    <a:lstStyle/>
                    <a:p>
                      <a:pPr marL="457200" indent="0">
                        <a:lnSpc>
                          <a:spcPct val="115000"/>
                        </a:lnSpc>
                        <a:spcAft>
                          <a:spcPts val="0"/>
                        </a:spcAft>
                        <a:buFont typeface="Arial" panose="020B0604020202020204" pitchFamily="34" charset="0"/>
                        <a:buNone/>
                      </a:pPr>
                      <a:r>
                        <a:rPr lang="en-SG" sz="1200" b="1">
                          <a:effectLst/>
                          <a:latin typeface="Phetsarath OT" panose="02000500000000020004" pitchFamily="2" charset="0"/>
                          <a:ea typeface="Calibri"/>
                          <a:cs typeface="Phetsarath OT" panose="02000500000000020004" pitchFamily="2" charset="0"/>
                        </a:rPr>
                        <a:t>ລວມ</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marL="2286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marL="2286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indent="0">
                        <a:lnSpc>
                          <a:spcPct val="115000"/>
                        </a:lnSpc>
                        <a:spcAft>
                          <a:spcPts val="0"/>
                        </a:spcAft>
                        <a:buFont typeface="Arial" panose="020B0604020202020204" pitchFamily="34" charset="0"/>
                        <a:buNone/>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0">
                        <a:lnSpc>
                          <a:spcPct val="115000"/>
                        </a:lnSpc>
                        <a:spcAft>
                          <a:spcPts val="0"/>
                        </a:spcAft>
                        <a:buFont typeface="Arial" panose="020B0604020202020204" pitchFamily="34" charset="0"/>
                        <a:buNone/>
                      </a:pPr>
                      <a:r>
                        <a:rPr lang="en-US" sz="1200" dirty="0">
                          <a:effectLst/>
                          <a:latin typeface="Phetsarath OT" panose="02000500000000020004" pitchFamily="2" charset="0"/>
                          <a:ea typeface="Calibri"/>
                          <a:cs typeface="Phetsarath OT" panose="02000500000000020004" pitchFamily="2" charset="0"/>
                        </a:rPr>
                        <a:t> </a:t>
                      </a:r>
                      <a:endParaRPr lang="en-US" sz="1400" dirty="0">
                        <a:effectLst/>
                        <a:latin typeface="Phetsarath OT" panose="02000500000000020004" pitchFamily="2" charset="0"/>
                        <a:ea typeface="Calibri"/>
                        <a:cs typeface="Phetsarath OT" panose="02000500000000020004" pitchFamily="2" charset="0"/>
                      </a:endParaRPr>
                    </a:p>
                  </a:txBody>
                  <a:tcPr marL="29423" marR="294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777147922"/>
      </p:ext>
    </p:extLst>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43345" y="274638"/>
            <a:ext cx="11028219" cy="792162"/>
          </a:xfrm>
        </p:spPr>
        <p:txBody>
          <a:bodyPr/>
          <a:lstStyle/>
          <a:p>
            <a:r>
              <a:rPr lang="en-US" altLang="en-US" sz="2000" dirty="0" err="1">
                <a:solidFill>
                  <a:schemeClr val="accent3"/>
                </a:solidFill>
                <a:latin typeface="Phetsarath OT" panose="02000500000000000000" pitchFamily="2" charset="0"/>
                <a:cs typeface="Phetsarath OT" panose="02000500000000000000" pitchFamily="2" charset="0"/>
              </a:rPr>
              <a:t>ສັງລວມຄວາມເສຍຫາຍແລະການສູນເສຍໃນຂັ້ນແຂວງ</a:t>
            </a:r>
            <a:r>
              <a:rPr lang="en-US" altLang="en-US" sz="2000" dirty="0">
                <a:solidFill>
                  <a:schemeClr val="accent3"/>
                </a:solidFill>
                <a:latin typeface="Phetsarath OT" panose="02000500000000000000" pitchFamily="2" charset="0"/>
                <a:cs typeface="Phetsarath OT" panose="02000500000000000000" pitchFamily="2" charset="0"/>
              </a:rPr>
              <a:t>(</a:t>
            </a:r>
            <a:r>
              <a:rPr lang="en-US" altLang="en-US" sz="2000" dirty="0" err="1">
                <a:solidFill>
                  <a:schemeClr val="accent3"/>
                </a:solidFill>
                <a:latin typeface="Phetsarath OT" panose="02000500000000000000" pitchFamily="2" charset="0"/>
                <a:cs typeface="Phetsarath OT" panose="02000500000000000000" pitchFamily="2" charset="0"/>
              </a:rPr>
              <a:t>ຫຼັງຈາກການສັງລວມໃນຂັ້ນເມືອງ</a:t>
            </a:r>
            <a:r>
              <a:rPr lang="en-US" altLang="en-US" sz="2000" dirty="0">
                <a:solidFill>
                  <a:schemeClr val="accent3"/>
                </a:solidFill>
                <a:latin typeface="Phetsarath OT" panose="02000500000000000000" pitchFamily="2" charset="0"/>
                <a:cs typeface="Phetsarath OT" panose="02000500000000000000" pitchFamily="2" charset="0"/>
              </a:rPr>
              <a:t>)</a:t>
            </a:r>
            <a:br>
              <a:rPr lang="en-US" altLang="en-US" sz="2000" dirty="0">
                <a:solidFill>
                  <a:schemeClr val="accent3"/>
                </a:solidFill>
                <a:latin typeface="Phetsarath OT" panose="02000500000000000000" pitchFamily="2" charset="0"/>
                <a:cs typeface="Phetsarath OT" panose="02000500000000000000" pitchFamily="2" charset="0"/>
              </a:rPr>
            </a:br>
            <a:r>
              <a:rPr lang="en-US" altLang="en-US" sz="2000" dirty="0">
                <a:solidFill>
                  <a:schemeClr val="accent3"/>
                </a:solidFill>
                <a:latin typeface="Phetsarath OT" panose="02000500000000000000" pitchFamily="2" charset="0"/>
                <a:cs typeface="Phetsarath OT" panose="02000500000000000000" pitchFamily="2" charset="0"/>
              </a:rPr>
              <a:t>Summary of damages and losses in a province (after summary in a district)</a:t>
            </a:r>
          </a:p>
        </p:txBody>
      </p:sp>
      <p:sp>
        <p:nvSpPr>
          <p:cNvPr id="4" name="Rectangle 3"/>
          <p:cNvSpPr/>
          <p:nvPr/>
        </p:nvSpPr>
        <p:spPr>
          <a:xfrm>
            <a:off x="595745" y="1146245"/>
            <a:ext cx="11000510" cy="307777"/>
          </a:xfrm>
          <a:prstGeom prst="rect">
            <a:avLst/>
          </a:prstGeom>
        </p:spPr>
        <p:txBody>
          <a:bodyPr wrap="square">
            <a:spAutoFit/>
          </a:bodyPr>
          <a:lstStyle/>
          <a:p>
            <a:pPr fontAlgn="base">
              <a:spcBef>
                <a:spcPct val="0"/>
              </a:spcBef>
              <a:spcAft>
                <a:spcPct val="0"/>
              </a:spcAft>
            </a:pPr>
            <a:r>
              <a:rPr lang="en-US" sz="1400" b="1" dirty="0" err="1">
                <a:solidFill>
                  <a:srgbClr val="000000"/>
                </a:solidFill>
                <a:latin typeface="Phetsarath OT" panose="02000500000000000000" pitchFamily="2" charset="0"/>
                <a:cs typeface="Phetsarath OT" panose="02000500000000000000" pitchFamily="2" charset="0"/>
              </a:rPr>
              <a:t>ຕາຕະລາງ</a:t>
            </a:r>
            <a:r>
              <a:rPr lang="en-US" sz="1400" b="1" dirty="0">
                <a:solidFill>
                  <a:srgbClr val="000000"/>
                </a:solidFill>
                <a:latin typeface="Phetsarath OT" panose="02000500000000000000" pitchFamily="2" charset="0"/>
                <a:cs typeface="Phetsarath OT" panose="02000500000000000000" pitchFamily="2" charset="0"/>
              </a:rPr>
              <a:t> 4. </a:t>
            </a:r>
            <a:r>
              <a:rPr lang="en-US" sz="1400" b="1" dirty="0" err="1">
                <a:solidFill>
                  <a:srgbClr val="000000"/>
                </a:solidFill>
                <a:latin typeface="Phetsarath OT" panose="02000500000000000000" pitchFamily="2" charset="0"/>
                <a:cs typeface="Phetsarath OT" panose="02000500000000000000" pitchFamily="2" charset="0"/>
              </a:rPr>
              <a:t>ສັງລວມຄວາມເສຍຫາຍ</a:t>
            </a:r>
            <a:r>
              <a:rPr lang="en-US" sz="1400" b="1" dirty="0">
                <a:solidFill>
                  <a:srgbClr val="000000"/>
                </a:solidFill>
                <a:latin typeface="Phetsarath OT" panose="02000500000000000000" pitchFamily="2" charset="0"/>
                <a:cs typeface="Phetsarath OT" panose="02000500000000000000" pitchFamily="2" charset="0"/>
              </a:rPr>
              <a:t> </a:t>
            </a:r>
            <a:r>
              <a:rPr lang="en-US" sz="1400" b="1" dirty="0" err="1">
                <a:solidFill>
                  <a:srgbClr val="000000"/>
                </a:solidFill>
                <a:latin typeface="Phetsarath OT" panose="02000500000000000000" pitchFamily="2" charset="0"/>
                <a:cs typeface="Phetsarath OT" panose="02000500000000000000" pitchFamily="2" charset="0"/>
              </a:rPr>
              <a:t>ແລະ</a:t>
            </a:r>
            <a:r>
              <a:rPr lang="en-US" sz="1400" b="1" dirty="0">
                <a:solidFill>
                  <a:srgbClr val="000000"/>
                </a:solidFill>
                <a:latin typeface="Phetsarath OT" panose="02000500000000000000" pitchFamily="2" charset="0"/>
                <a:cs typeface="Phetsarath OT" panose="02000500000000000000" pitchFamily="2" charset="0"/>
              </a:rPr>
              <a:t> </a:t>
            </a:r>
            <a:r>
              <a:rPr lang="en-US" sz="1400" b="1" dirty="0" err="1">
                <a:solidFill>
                  <a:srgbClr val="000000"/>
                </a:solidFill>
                <a:latin typeface="Phetsarath OT" panose="02000500000000000000" pitchFamily="2" charset="0"/>
                <a:cs typeface="Phetsarath OT" panose="02000500000000000000" pitchFamily="2" charset="0"/>
              </a:rPr>
              <a:t>ການສູນເສຍໃນຂັ້ນ</a:t>
            </a:r>
            <a:r>
              <a:rPr lang="en-US" sz="1400" b="1" dirty="0" err="1" smtClean="0">
                <a:solidFill>
                  <a:srgbClr val="000000"/>
                </a:solidFill>
                <a:latin typeface="Phetsarath OT" panose="02000500000000000000" pitchFamily="2" charset="0"/>
                <a:cs typeface="Phetsarath OT" panose="02000500000000000000" pitchFamily="2" charset="0"/>
              </a:rPr>
              <a:t>ແຂວງ</a:t>
            </a:r>
            <a:r>
              <a:rPr lang="en-US" sz="1400" b="1" dirty="0" smtClean="0">
                <a:solidFill>
                  <a:srgbClr val="000000"/>
                </a:solidFill>
                <a:latin typeface="Phetsarath OT" panose="02000500000000000000" pitchFamily="2" charset="0"/>
                <a:cs typeface="Phetsarath OT" panose="02000500000000000000" pitchFamily="2" charset="0"/>
              </a:rPr>
              <a:t>                             Table </a:t>
            </a:r>
            <a:r>
              <a:rPr lang="en-US" sz="1400" b="1" dirty="0">
                <a:solidFill>
                  <a:srgbClr val="000000"/>
                </a:solidFill>
                <a:latin typeface="Phetsarath OT" panose="02000500000000000000" pitchFamily="2" charset="0"/>
                <a:cs typeface="Phetsarath OT" panose="02000500000000000000" pitchFamily="2" charset="0"/>
              </a:rPr>
              <a:t>4. Summary of damages and losses in the province</a:t>
            </a:r>
            <a:endParaRPr lang="en-US" sz="1400" dirty="0">
              <a:solidFill>
                <a:srgbClr val="000000"/>
              </a:solidFill>
              <a:latin typeface="Phetsarath OT" panose="02000500000000000000" pitchFamily="2" charset="0"/>
              <a:cs typeface="Phetsarath OT" panose="02000500000000000000" pitchFamily="2" charset="0"/>
            </a:endParaRPr>
          </a:p>
        </p:txBody>
      </p:sp>
      <p:graphicFrame>
        <p:nvGraphicFramePr>
          <p:cNvPr id="5" name="Table 4"/>
          <p:cNvGraphicFramePr>
            <a:graphicFrameLocks noGrp="1"/>
          </p:cNvGraphicFramePr>
          <p:nvPr>
            <p:extLst/>
          </p:nvPr>
        </p:nvGraphicFramePr>
        <p:xfrm>
          <a:off x="706580" y="1579414"/>
          <a:ext cx="10806546" cy="5102874"/>
        </p:xfrm>
        <a:graphic>
          <a:graphicData uri="http://schemas.openxmlformats.org/drawingml/2006/table">
            <a:tbl>
              <a:tblPr firstRow="1" firstCol="1" bandRow="1"/>
              <a:tblGrid>
                <a:gridCol w="2731894"/>
                <a:gridCol w="1061204"/>
                <a:gridCol w="1007170"/>
                <a:gridCol w="1005010"/>
                <a:gridCol w="1005010"/>
                <a:gridCol w="1100106"/>
                <a:gridCol w="1100106"/>
                <a:gridCol w="1102267"/>
                <a:gridCol w="693779"/>
              </a:tblGrid>
              <a:tr h="265437">
                <a:tc gridSpan="9">
                  <a:txBody>
                    <a:bodyPr/>
                    <a:lstStyle/>
                    <a:p>
                      <a:pPr>
                        <a:spcAft>
                          <a:spcPts val="0"/>
                        </a:spcAft>
                      </a:pPr>
                      <a:r>
                        <a:rPr lang="en-SG" sz="2000" dirty="0" err="1">
                          <a:solidFill>
                            <a:srgbClr val="000000"/>
                          </a:solidFill>
                          <a:effectLst/>
                          <a:latin typeface="Phetsarath OT" panose="02000500000000020004" pitchFamily="2" charset="0"/>
                          <a:ea typeface="Times New Roman"/>
                          <a:cs typeface="Phetsarath OT" panose="02000500000000020004" pitchFamily="2" charset="0"/>
                        </a:rPr>
                        <a:t>ຊື່ແຂວງ</a:t>
                      </a:r>
                      <a:r>
                        <a:rPr lang="en-SG" sz="2000" dirty="0">
                          <a:solidFill>
                            <a:srgbClr val="000000"/>
                          </a:solidFill>
                          <a:effectLst/>
                          <a:latin typeface="Phetsarath OT" panose="02000500000000020004" pitchFamily="2" charset="0"/>
                          <a:ea typeface="Times New Roman"/>
                          <a:cs typeface="Phetsarath OT" panose="02000500000000020004" pitchFamily="2" charset="0"/>
                        </a:rPr>
                        <a:t>: </a:t>
                      </a:r>
                      <a:r>
                        <a:rPr lang="en-SG" sz="2000" dirty="0" err="1">
                          <a:solidFill>
                            <a:srgbClr val="000000"/>
                          </a:solidFill>
                          <a:effectLst/>
                          <a:latin typeface="Phetsarath OT" panose="02000500000000020004" pitchFamily="2" charset="0"/>
                          <a:ea typeface="Times New Roman"/>
                          <a:cs typeface="Phetsarath OT" panose="02000500000000020004" pitchFamily="2" charset="0"/>
                        </a:rPr>
                        <a:t>ຄຳມ່ວນ</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30874">
                <a:tc rowSpan="3">
                  <a:txBody>
                    <a:bodyPr/>
                    <a:lstStyle/>
                    <a:p>
                      <a:pPr algn="ctr">
                        <a:spcAft>
                          <a:spcPts val="0"/>
                        </a:spcAft>
                      </a:pPr>
                      <a:r>
                        <a:rPr lang="en-US" sz="2000" dirty="0" err="1">
                          <a:solidFill>
                            <a:srgbClr val="000000"/>
                          </a:solidFill>
                          <a:effectLst/>
                          <a:latin typeface="Phetsarath OT" panose="02000500000000020004" pitchFamily="2" charset="0"/>
                          <a:ea typeface="Times New Roman"/>
                          <a:cs typeface="Phetsarath OT" panose="02000500000000020004" pitchFamily="2" charset="0"/>
                        </a:rPr>
                        <a:t>ຊື່ບໍລິສັດຂຸດຄົ້ນບໍ່ແຮ</a:t>
                      </a:r>
                      <a:r>
                        <a:rPr lang="en-US" sz="20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ການສູນເສຍທີ່ແກ່ຍາວໃນປີທີ່ເກີດໄພພິບັດ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65437">
                <a:tc vMerge="1">
                  <a:txBody>
                    <a:bodyPr/>
                    <a:lstStyle/>
                    <a:p>
                      <a:endParaRPr lang="en-US"/>
                    </a:p>
                  </a:txBody>
                  <a:tcPr/>
                </a:tc>
                <a:tc gridSpan="2">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ຄວາມເສຍຫາຍ</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ການສູນເສຍ</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1ປີຫຼັງໄພພິບັດ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2ປີຫຼັງໄພພິບັດ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530874">
                <a:tc vMerge="1">
                  <a:txBody>
                    <a:bodyPr/>
                    <a:lstStyle/>
                    <a:p>
                      <a:endParaRPr lang="en-US"/>
                    </a:p>
                  </a:txBody>
                  <a:tcPr/>
                </a:tc>
                <a:tc>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ລັດ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ລັດ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ລັດ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ລັດ</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ເອກະຊົນ</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65437">
                <a:tc gridSpan="9">
                  <a:txBody>
                    <a:bodyPr/>
                    <a:lstStyle/>
                    <a:p>
                      <a:pPr>
                        <a:spcAft>
                          <a:spcPts val="0"/>
                        </a:spcAft>
                      </a:pPr>
                      <a:r>
                        <a:rPr lang="en-SG" sz="2000" b="1">
                          <a:solidFill>
                            <a:srgbClr val="000000"/>
                          </a:solidFill>
                          <a:effectLst/>
                          <a:latin typeface="Phetsarath OT" panose="02000500000000020004" pitchFamily="2" charset="0"/>
                          <a:ea typeface="Times New Roman"/>
                          <a:cs typeface="Phetsarath OT" panose="02000500000000020004" pitchFamily="2" charset="0"/>
                        </a:rPr>
                        <a:t>ເມືອງ:</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5437">
                <a:tc>
                  <a:txBody>
                    <a:bodyPr/>
                    <a:lstStyle/>
                    <a:p>
                      <a:pP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ກ. ບໍລິສັດ 1</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37">
                <a:tc>
                  <a:txBody>
                    <a:bodyPr/>
                    <a:lstStyle/>
                    <a:p>
                      <a:pP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ຂ. ບໍລິສັດ n</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37">
                <a:tc>
                  <a:txBody>
                    <a:bodyPr/>
                    <a:lstStyle/>
                    <a:p>
                      <a:pP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ຄ.</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37">
                <a:tc>
                  <a:txBody>
                    <a:bodyPr/>
                    <a:lstStyle/>
                    <a:p>
                      <a:pP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ງ.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37">
                <a:tc gridSpan="9">
                  <a:txBody>
                    <a:bodyPr/>
                    <a:lstStyle/>
                    <a:p>
                      <a:pPr>
                        <a:spcAft>
                          <a:spcPts val="0"/>
                        </a:spcAft>
                      </a:pPr>
                      <a:r>
                        <a:rPr lang="en-US" sz="2000" b="1">
                          <a:solidFill>
                            <a:srgbClr val="000000"/>
                          </a:solidFill>
                          <a:effectLst/>
                          <a:latin typeface="Phetsarath OT" panose="02000500000000020004" pitchFamily="2" charset="0"/>
                          <a:ea typeface="Times New Roman"/>
                          <a:cs typeface="Phetsarath OT" panose="02000500000000020004" pitchFamily="2" charset="0"/>
                        </a:rPr>
                        <a:t>ເມືອງ:</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5437">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ກ. ບໍລິສັດ 1</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37">
                <a:tc>
                  <a:txBody>
                    <a:bodyPr/>
                    <a:lstStyle/>
                    <a:p>
                      <a:pP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ຂ. ບໍລິສັດ n</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37">
                <a:tc>
                  <a:txBody>
                    <a:bodyPr/>
                    <a:lstStyle/>
                    <a:p>
                      <a:pP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ຄ.</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37">
                <a:tc>
                  <a:txBody>
                    <a:bodyPr/>
                    <a:lstStyle/>
                    <a:p>
                      <a:pPr>
                        <a:spcAft>
                          <a:spcPts val="0"/>
                        </a:spcAft>
                      </a:pPr>
                      <a:r>
                        <a:rPr lang="en-SG" sz="2000">
                          <a:solidFill>
                            <a:srgbClr val="000000"/>
                          </a:solidFill>
                          <a:effectLst/>
                          <a:latin typeface="Phetsarath OT" panose="02000500000000020004" pitchFamily="2" charset="0"/>
                          <a:ea typeface="Times New Roman"/>
                          <a:cs typeface="Phetsarath OT" panose="02000500000000020004" pitchFamily="2" charset="0"/>
                        </a:rPr>
                        <a:t>ງ.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37">
                <a:tc>
                  <a:txBody>
                    <a:bodyPr/>
                    <a:lstStyle/>
                    <a:p>
                      <a:pPr>
                        <a:spcAft>
                          <a:spcPts val="0"/>
                        </a:spcAft>
                      </a:pPr>
                      <a:r>
                        <a:rPr lang="en-US" sz="2000" dirty="0" err="1">
                          <a:solidFill>
                            <a:srgbClr val="000000"/>
                          </a:solidFill>
                          <a:effectLst/>
                          <a:latin typeface="Phetsarath OT" panose="02000500000000020004" pitchFamily="2" charset="0"/>
                          <a:ea typeface="Times New Roman"/>
                          <a:cs typeface="Phetsarath OT" panose="02000500000000020004" pitchFamily="2" charset="0"/>
                        </a:rPr>
                        <a:t>ລວມ</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a:solidFill>
                            <a:srgbClr val="000000"/>
                          </a:solidFill>
                          <a:effectLst/>
                          <a:latin typeface="Phetsarath OT" panose="02000500000000020004" pitchFamily="2" charset="0"/>
                          <a:ea typeface="Times New Roman"/>
                          <a:cs typeface="Phetsarath OT" panose="02000500000000020004" pitchFamily="2" charset="0"/>
                        </a:rPr>
                        <a:t> </a:t>
                      </a:r>
                      <a:endParaRPr lang="en-US" sz="32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32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15243910"/>
      </p:ext>
    </p:extLst>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05363"/>
            <a:ext cx="10972800" cy="1143000"/>
          </a:xfrm>
        </p:spPr>
        <p:txBody>
          <a:bodyPr/>
          <a:lstStyle/>
          <a:p>
            <a:r>
              <a:rPr lang="en-US" sz="2400" b="1" i="1" dirty="0" smtClean="0">
                <a:latin typeface="Phetsarath OT" pitchFamily="2" charset="0"/>
                <a:cs typeface="Phetsarath OT" pitchFamily="2" charset="0"/>
              </a:rPr>
              <a:t/>
            </a:r>
            <a:br>
              <a:rPr lang="en-US" sz="2400" b="1" i="1" dirty="0" smtClean="0">
                <a:latin typeface="Phetsarath OT" pitchFamily="2" charset="0"/>
                <a:cs typeface="Phetsarath OT" pitchFamily="2" charset="0"/>
              </a:rPr>
            </a:br>
            <a:r>
              <a:rPr lang="en-US" sz="2400" b="1" i="1" dirty="0" err="1" smtClean="0">
                <a:latin typeface="Phetsarath OT" pitchFamily="2" charset="0"/>
                <a:cs typeface="Phetsarath OT" pitchFamily="2" charset="0"/>
              </a:rPr>
              <a:t>ບາດກ້າວທີ</a:t>
            </a:r>
            <a:r>
              <a:rPr lang="en-US" sz="2400" b="1" i="1" dirty="0" smtClean="0">
                <a:latin typeface="Phetsarath OT" pitchFamily="2" charset="0"/>
                <a:cs typeface="Phetsarath OT" pitchFamily="2" charset="0"/>
              </a:rPr>
              <a:t> 3.  </a:t>
            </a:r>
            <a:r>
              <a:rPr lang="en-US" sz="2400" b="1" i="1" dirty="0" err="1" smtClean="0">
                <a:latin typeface="Phetsarath OT" pitchFamily="2" charset="0"/>
                <a:cs typeface="Phetsarath OT" pitchFamily="2" charset="0"/>
              </a:rPr>
              <a:t>ຢັ້ງຢືນຄວາມຖືກຕ້ອງຂອງຂໍ້ມູນຄວາມເສຍຫາຍ</a:t>
            </a:r>
            <a:r>
              <a:rPr lang="en-US" sz="2400" b="1" i="1" dirty="0" smtClean="0">
                <a:latin typeface="Phetsarath OT" pitchFamily="2" charset="0"/>
                <a:cs typeface="Phetsarath OT" pitchFamily="2" charset="0"/>
              </a:rPr>
              <a:t> </a:t>
            </a:r>
            <a:r>
              <a:rPr lang="en-US" sz="2400" b="1" i="1" dirty="0" err="1" smtClean="0">
                <a:latin typeface="Phetsarath OT" pitchFamily="2" charset="0"/>
                <a:cs typeface="Phetsarath OT" pitchFamily="2" charset="0"/>
              </a:rPr>
              <a:t>ແລະ</a:t>
            </a:r>
            <a:r>
              <a:rPr lang="en-US" sz="2400" b="1" i="1" dirty="0" smtClean="0">
                <a:latin typeface="Phetsarath OT" pitchFamily="2" charset="0"/>
                <a:cs typeface="Phetsarath OT" pitchFamily="2" charset="0"/>
              </a:rPr>
              <a:t> </a:t>
            </a:r>
            <a:r>
              <a:rPr lang="en-US" sz="2400" b="1" i="1" dirty="0" err="1" smtClean="0">
                <a:latin typeface="Phetsarath OT" pitchFamily="2" charset="0"/>
                <a:cs typeface="Phetsarath OT" pitchFamily="2" charset="0"/>
              </a:rPr>
              <a:t>ການສູນເສຍ</a:t>
            </a:r>
            <a:r>
              <a:rPr lang="en-US" sz="2400" b="1" i="1" dirty="0" smtClean="0">
                <a:latin typeface="Phetsarath OT" pitchFamily="2" charset="0"/>
                <a:cs typeface="Phetsarath OT" pitchFamily="2" charset="0"/>
              </a:rPr>
              <a:t/>
            </a:r>
            <a:br>
              <a:rPr lang="en-US" sz="2400" b="1" i="1" dirty="0" smtClean="0">
                <a:latin typeface="Phetsarath OT" pitchFamily="2" charset="0"/>
                <a:cs typeface="Phetsarath OT" pitchFamily="2" charset="0"/>
              </a:rPr>
            </a:br>
            <a:r>
              <a:rPr lang="en-US" sz="2000" b="1" i="1" dirty="0" smtClean="0">
                <a:latin typeface="Phetsarath OT" pitchFamily="2" charset="0"/>
                <a:cs typeface="Phetsarath OT" pitchFamily="2" charset="0"/>
              </a:rPr>
              <a:t>Step </a:t>
            </a:r>
            <a:r>
              <a:rPr lang="en-US" sz="2000" b="1" i="1" dirty="0">
                <a:latin typeface="Phetsarath OT" pitchFamily="2" charset="0"/>
                <a:cs typeface="Phetsarath OT" pitchFamily="2" charset="0"/>
              </a:rPr>
              <a:t>3. Validate the information on damages and losses </a:t>
            </a:r>
            <a:r>
              <a:rPr lang="en-AU" sz="3200" b="1" dirty="0">
                <a:latin typeface="Phetsarath OT" pitchFamily="2" charset="0"/>
                <a:cs typeface="Phetsarath OT" pitchFamily="2" charset="0"/>
              </a:rPr>
              <a:t/>
            </a:r>
            <a:br>
              <a:rPr lang="en-AU" sz="3200" b="1" dirty="0">
                <a:latin typeface="Phetsarath OT" pitchFamily="2" charset="0"/>
                <a:cs typeface="Phetsarath OT" pitchFamily="2" charset="0"/>
              </a:rPr>
            </a:br>
            <a:endParaRPr lang="en-AU" sz="3200" dirty="0">
              <a:latin typeface="Phetsarath OT" pitchFamily="2" charset="0"/>
              <a:cs typeface="Phetsarath OT" pitchFamily="2" charset="0"/>
            </a:endParaRPr>
          </a:p>
        </p:txBody>
      </p:sp>
      <p:sp>
        <p:nvSpPr>
          <p:cNvPr id="3" name="Text Placeholder 2"/>
          <p:cNvSpPr>
            <a:spLocks noGrp="1"/>
          </p:cNvSpPr>
          <p:nvPr>
            <p:ph type="body" idx="1"/>
          </p:nvPr>
        </p:nvSpPr>
        <p:spPr>
          <a:xfrm>
            <a:off x="609600" y="1341143"/>
            <a:ext cx="5386917" cy="639762"/>
          </a:xfrm>
        </p:spPr>
        <p:txBody>
          <a:bodyPr/>
          <a:lstStyle/>
          <a:p>
            <a:r>
              <a:rPr lang="lo-LA" dirty="0" smtClean="0">
                <a:latin typeface="Phetsarath OT" pitchFamily="2" charset="0"/>
                <a:cs typeface="Phetsarath OT" pitchFamily="2" charset="0"/>
              </a:rPr>
              <a:t>ກອງປະຊຸມຢັ້ງຢືນຄວາມຖືກຕ້ອງຂອງຂໍ້ມູນ</a:t>
            </a:r>
            <a:r>
              <a:rPr lang="en-US" dirty="0" smtClean="0">
                <a:latin typeface="Phetsarath OT" pitchFamily="2" charset="0"/>
                <a:cs typeface="Phetsarath OT" pitchFamily="2" charset="0"/>
              </a:rPr>
              <a:t>: </a:t>
            </a:r>
            <a:endParaRPr lang="en-AU" dirty="0">
              <a:latin typeface="Phetsarath OT" pitchFamily="2" charset="0"/>
              <a:cs typeface="Phetsarath OT" pitchFamily="2" charset="0"/>
            </a:endParaRPr>
          </a:p>
        </p:txBody>
      </p:sp>
      <p:sp>
        <p:nvSpPr>
          <p:cNvPr id="4" name="Content Placeholder 3"/>
          <p:cNvSpPr>
            <a:spLocks noGrp="1"/>
          </p:cNvSpPr>
          <p:nvPr>
            <p:ph sz="half" idx="2"/>
          </p:nvPr>
        </p:nvSpPr>
        <p:spPr>
          <a:xfrm>
            <a:off x="443346" y="1939341"/>
            <a:ext cx="6677890" cy="4336761"/>
          </a:xfrm>
        </p:spPr>
        <p:txBody>
          <a:bodyPr/>
          <a:lstStyle/>
          <a:p>
            <a:pPr lvl="0"/>
            <a:r>
              <a:rPr lang="lo-LA" dirty="0" smtClean="0">
                <a:latin typeface="Phetsarath OT" pitchFamily="2" charset="0"/>
                <a:cs typeface="Phetsarath OT" pitchFamily="2" charset="0"/>
              </a:rPr>
              <a:t>ເປີດກອງປະຊຸມໂດຍຫົວໜ້າພະແນກ</a:t>
            </a:r>
            <a:r>
              <a:rPr lang="en-US" dirty="0" err="1" smtClean="0">
                <a:latin typeface="Phetsarath OT" pitchFamily="2" charset="0"/>
                <a:cs typeface="Phetsarath OT" pitchFamily="2" charset="0"/>
              </a:rPr>
              <a:t>ພະລັງງານ</a:t>
            </a:r>
            <a:r>
              <a:rPr lang="en-US" dirty="0" smtClean="0">
                <a:latin typeface="Phetsarath OT" pitchFamily="2" charset="0"/>
                <a:cs typeface="Phetsarath OT" pitchFamily="2" charset="0"/>
              </a:rPr>
              <a:t> </a:t>
            </a:r>
            <a:r>
              <a:rPr lang="en-US" dirty="0" err="1" smtClean="0">
                <a:latin typeface="Phetsarath OT" pitchFamily="2" charset="0"/>
                <a:cs typeface="Phetsarath OT" pitchFamily="2" charset="0"/>
              </a:rPr>
              <a:t>ແລະ</a:t>
            </a:r>
            <a:r>
              <a:rPr lang="en-US" dirty="0" smtClean="0">
                <a:latin typeface="Phetsarath OT" pitchFamily="2" charset="0"/>
                <a:cs typeface="Phetsarath OT" pitchFamily="2" charset="0"/>
              </a:rPr>
              <a:t> </a:t>
            </a:r>
            <a:r>
              <a:rPr lang="en-US" dirty="0" err="1" smtClean="0">
                <a:latin typeface="Phetsarath OT" pitchFamily="2" charset="0"/>
                <a:cs typeface="Phetsarath OT" pitchFamily="2" charset="0"/>
              </a:rPr>
              <a:t>ບໍ່ແຮ</a:t>
            </a:r>
            <a:r>
              <a:rPr lang="en-US" dirty="0" smtClean="0">
                <a:latin typeface="Phetsarath OT" pitchFamily="2" charset="0"/>
                <a:cs typeface="Phetsarath OT" pitchFamily="2" charset="0"/>
              </a:rPr>
              <a:t>່</a:t>
            </a:r>
            <a:r>
              <a:rPr lang="lo-LA" dirty="0" smtClean="0">
                <a:latin typeface="Phetsarath OT" pitchFamily="2" charset="0"/>
                <a:cs typeface="Phetsarath OT" pitchFamily="2" charset="0"/>
              </a:rPr>
              <a:t>​</a:t>
            </a:r>
            <a:endParaRPr lang="en-US" dirty="0" smtClean="0">
              <a:latin typeface="Phetsarath OT" pitchFamily="2" charset="0"/>
              <a:cs typeface="Phetsarath OT" pitchFamily="2" charset="0"/>
            </a:endParaRPr>
          </a:p>
          <a:p>
            <a:pPr lvl="0"/>
            <a:r>
              <a:rPr lang="lo-LA" dirty="0" smtClean="0">
                <a:latin typeface="Phetsarath OT" pitchFamily="2" charset="0"/>
                <a:cs typeface="Phetsarath OT" pitchFamily="2" charset="0"/>
              </a:rPr>
              <a:t>ທິມງານການປະເມີນຍ່ອຍທີ່ປະເມີນໃນບັນດາເມືອງ ຫຼື ກຸ່ມບ້ານທີ່ໄດ້ຮັບຜົນກະທົບນຳສະເໜີໂດຍຫຍໍ້: </a:t>
            </a:r>
            <a:endParaRPr lang="en-US" dirty="0" smtClean="0">
              <a:latin typeface="Phetsarath OT" pitchFamily="2" charset="0"/>
              <a:cs typeface="Phetsarath OT" pitchFamily="2" charset="0"/>
            </a:endParaRPr>
          </a:p>
          <a:p>
            <a:pPr lvl="1"/>
            <a:r>
              <a:rPr lang="lo-LA" sz="1800" dirty="0" smtClean="0">
                <a:latin typeface="Phetsarath OT" pitchFamily="2" charset="0"/>
                <a:cs typeface="Phetsarath OT" pitchFamily="2" charset="0"/>
              </a:rPr>
              <a:t>ສັງລວມການປະເມີນຄວາມເສຍຫາຍແລະການສູນເສຍ </a:t>
            </a:r>
            <a:endParaRPr lang="en-US" sz="1800" dirty="0" smtClean="0">
              <a:latin typeface="Phetsarath OT" pitchFamily="2" charset="0"/>
              <a:cs typeface="Phetsarath OT" pitchFamily="2" charset="0"/>
            </a:endParaRPr>
          </a:p>
          <a:p>
            <a:pPr lvl="1"/>
            <a:r>
              <a:rPr lang="lo-LA" sz="1800" dirty="0" smtClean="0">
                <a:latin typeface="Phetsarath OT" pitchFamily="2" charset="0"/>
                <a:cs typeface="Phetsarath OT" pitchFamily="2" charset="0"/>
              </a:rPr>
              <a:t>ບັນຫາການຢັ້ງຢືນຄວາມຖືກຕ້ອງຂອງຂໍ້ມູນ</a:t>
            </a:r>
            <a:r>
              <a:rPr lang="en-US" sz="1800" dirty="0" smtClean="0">
                <a:latin typeface="Phetsarath OT" pitchFamily="2" charset="0"/>
                <a:cs typeface="Phetsarath OT" pitchFamily="2" charset="0"/>
              </a:rPr>
              <a:t> (</a:t>
            </a:r>
            <a:r>
              <a:rPr lang="lo-LA" sz="1800" dirty="0" smtClean="0">
                <a:latin typeface="Phetsarath OT" pitchFamily="2" charset="0"/>
                <a:cs typeface="Phetsarath OT" pitchFamily="2" charset="0"/>
              </a:rPr>
              <a:t>ຖ້າວ່າມີ</a:t>
            </a:r>
            <a:r>
              <a:rPr lang="en-US" sz="1800" dirty="0" smtClean="0">
                <a:latin typeface="Phetsarath OT" pitchFamily="2" charset="0"/>
                <a:cs typeface="Phetsarath OT" pitchFamily="2" charset="0"/>
              </a:rPr>
              <a:t>) </a:t>
            </a:r>
          </a:p>
          <a:p>
            <a:pPr lvl="1"/>
            <a:r>
              <a:rPr lang="lo-LA" sz="1800" dirty="0" smtClean="0">
                <a:latin typeface="Phetsarath OT" pitchFamily="2" charset="0"/>
                <a:cs typeface="Phetsarath OT" pitchFamily="2" charset="0"/>
              </a:rPr>
              <a:t>ຂໍ້ສະເໜີແນະຈາກຜົນຂອງການປະເມີນຄວາມເສຍຫາຍແລະການສູນເສຍ </a:t>
            </a:r>
            <a:endParaRPr lang="en-US" sz="1800" dirty="0" smtClean="0">
              <a:latin typeface="Phetsarath OT" pitchFamily="2" charset="0"/>
              <a:cs typeface="Phetsarath OT" pitchFamily="2" charset="0"/>
            </a:endParaRPr>
          </a:p>
          <a:p>
            <a:pPr lvl="0"/>
            <a:r>
              <a:rPr lang="lo-LA" dirty="0" smtClean="0">
                <a:latin typeface="Phetsarath OT" pitchFamily="2" charset="0"/>
                <a:cs typeface="Phetsarath OT" pitchFamily="2" charset="0"/>
              </a:rPr>
              <a:t>ຫົວໜ້າພະແນກ</a:t>
            </a:r>
            <a:r>
              <a:rPr lang="en-US" dirty="0" err="1" smtClean="0">
                <a:latin typeface="Phetsarath OT" pitchFamily="2" charset="0"/>
                <a:cs typeface="Phetsarath OT" pitchFamily="2" charset="0"/>
              </a:rPr>
              <a:t>ພະລັງງານ</a:t>
            </a:r>
            <a:r>
              <a:rPr lang="en-US" dirty="0" smtClean="0">
                <a:latin typeface="Phetsarath OT" pitchFamily="2" charset="0"/>
                <a:cs typeface="Phetsarath OT" pitchFamily="2" charset="0"/>
              </a:rPr>
              <a:t> </a:t>
            </a:r>
            <a:r>
              <a:rPr lang="en-US" dirty="0" err="1" smtClean="0">
                <a:latin typeface="Phetsarath OT" pitchFamily="2" charset="0"/>
                <a:cs typeface="Phetsarath OT" pitchFamily="2" charset="0"/>
              </a:rPr>
              <a:t>ແລະ</a:t>
            </a:r>
            <a:r>
              <a:rPr lang="en-US" dirty="0" smtClean="0">
                <a:latin typeface="Phetsarath OT" pitchFamily="2" charset="0"/>
                <a:cs typeface="Phetsarath OT" pitchFamily="2" charset="0"/>
              </a:rPr>
              <a:t> </a:t>
            </a:r>
            <a:r>
              <a:rPr lang="en-US" dirty="0" err="1" smtClean="0">
                <a:latin typeface="Phetsarath OT" pitchFamily="2" charset="0"/>
                <a:cs typeface="Phetsarath OT" pitchFamily="2" charset="0"/>
              </a:rPr>
              <a:t>ບໍ່ແຮ</a:t>
            </a:r>
            <a:r>
              <a:rPr lang="en-US" dirty="0" smtClean="0">
                <a:latin typeface="Phetsarath OT" pitchFamily="2" charset="0"/>
                <a:cs typeface="Phetsarath OT" pitchFamily="2" charset="0"/>
              </a:rPr>
              <a:t>່</a:t>
            </a:r>
            <a:r>
              <a:rPr lang="lo-LA" dirty="0" smtClean="0">
                <a:latin typeface="Phetsarath OT" pitchFamily="2" charset="0"/>
                <a:cs typeface="Phetsarath OT" pitchFamily="2" charset="0"/>
              </a:rPr>
              <a:t>​</a:t>
            </a:r>
            <a:r>
              <a:rPr lang="en-US" dirty="0" smtClean="0">
                <a:latin typeface="Phetsarath OT" pitchFamily="2" charset="0"/>
                <a:cs typeface="Phetsarath OT" pitchFamily="2" charset="0"/>
              </a:rPr>
              <a:t>/ </a:t>
            </a:r>
            <a:r>
              <a:rPr lang="lo-LA" dirty="0" smtClean="0">
                <a:latin typeface="Phetsarath OT" pitchFamily="2" charset="0"/>
                <a:cs typeface="Phetsarath OT" pitchFamily="2" charset="0"/>
              </a:rPr>
              <a:t>ກອງເລຂາ ນໍາສະເໜີ</a:t>
            </a:r>
            <a:r>
              <a:rPr lang="en-US" dirty="0" smtClean="0">
                <a:latin typeface="Phetsarath OT" pitchFamily="2" charset="0"/>
                <a:cs typeface="Phetsarath OT" pitchFamily="2" charset="0"/>
              </a:rPr>
              <a:t>: </a:t>
            </a:r>
          </a:p>
          <a:p>
            <a:pPr lvl="1"/>
            <a:r>
              <a:rPr lang="lo-LA" sz="1800" dirty="0" smtClean="0">
                <a:latin typeface="Phetsarath OT" pitchFamily="2" charset="0"/>
                <a:cs typeface="Phetsarath OT" pitchFamily="2" charset="0"/>
              </a:rPr>
              <a:t>ສັງລວມຄວາມເສຍຫາຍແລະການສູນເສຍອີງໃສ່ການລາຍງານ </a:t>
            </a:r>
            <a:endParaRPr lang="en-US" sz="1800" dirty="0" smtClean="0">
              <a:latin typeface="Phetsarath OT" pitchFamily="2" charset="0"/>
              <a:cs typeface="Phetsarath OT" pitchFamily="2" charset="0"/>
            </a:endParaRPr>
          </a:p>
          <a:p>
            <a:pPr lvl="1"/>
            <a:r>
              <a:rPr lang="lo-LA" sz="1800" dirty="0" smtClean="0">
                <a:latin typeface="Phetsarath OT" pitchFamily="2" charset="0"/>
                <a:cs typeface="Phetsarath OT" pitchFamily="2" charset="0"/>
              </a:rPr>
              <a:t>ຂໍ້ສະເໜີແນະເພື່ອຫາວິທີການແກ້ໄຂບັນຫາການຢັ້ງຢືນຄວາມຖືກຕ້ອງຂອງຂໍ້ມູນ</a:t>
            </a:r>
            <a:r>
              <a:rPr lang="en-US" sz="1800" dirty="0" smtClean="0">
                <a:latin typeface="Phetsarath OT" pitchFamily="2" charset="0"/>
                <a:cs typeface="Phetsarath OT" pitchFamily="2" charset="0"/>
              </a:rPr>
              <a:t> (</a:t>
            </a:r>
            <a:r>
              <a:rPr lang="lo-LA" sz="1800" dirty="0" smtClean="0">
                <a:latin typeface="Phetsarath OT" pitchFamily="2" charset="0"/>
                <a:cs typeface="Phetsarath OT" pitchFamily="2" charset="0"/>
              </a:rPr>
              <a:t>ຖ້າມີ</a:t>
            </a:r>
            <a:r>
              <a:rPr lang="en-US" sz="1800" dirty="0" smtClean="0">
                <a:latin typeface="Phetsarath OT" pitchFamily="2" charset="0"/>
                <a:cs typeface="Phetsarath OT" pitchFamily="2" charset="0"/>
              </a:rPr>
              <a:t>) </a:t>
            </a:r>
          </a:p>
          <a:p>
            <a:pPr lvl="1"/>
            <a:r>
              <a:rPr lang="lo-LA" sz="1800" dirty="0" smtClean="0">
                <a:latin typeface="Phetsarath OT" pitchFamily="2" charset="0"/>
                <a:cs typeface="Phetsarath OT" pitchFamily="2" charset="0"/>
              </a:rPr>
              <a:t>ແຜນຂັ້ນຕອນຕໍ່ໄປ ສໍາລັບຂະບວນການ</a:t>
            </a:r>
            <a:r>
              <a:rPr lang="en-US" sz="1800" dirty="0" smtClean="0">
                <a:latin typeface="Phetsarath OT" pitchFamily="2" charset="0"/>
                <a:cs typeface="Phetsarath OT" pitchFamily="2" charset="0"/>
              </a:rPr>
              <a:t> </a:t>
            </a:r>
            <a:r>
              <a:rPr lang="en-US" sz="1800" dirty="0" err="1" smtClean="0">
                <a:latin typeface="Phetsarath OT" pitchFamily="2" charset="0"/>
                <a:cs typeface="Phetsarath OT" pitchFamily="2" charset="0"/>
              </a:rPr>
              <a:t>DaLNA</a:t>
            </a:r>
            <a:r>
              <a:rPr lang="en-US" sz="1800" dirty="0" smtClean="0">
                <a:latin typeface="Phetsarath OT" pitchFamily="2" charset="0"/>
                <a:cs typeface="Phetsarath OT" pitchFamily="2" charset="0"/>
              </a:rPr>
              <a:t> </a:t>
            </a:r>
          </a:p>
          <a:p>
            <a:pPr lvl="0"/>
            <a:r>
              <a:rPr lang="lo-LA" dirty="0" smtClean="0">
                <a:latin typeface="Phetsarath OT" pitchFamily="2" charset="0"/>
                <a:cs typeface="Phetsarath OT" pitchFamily="2" charset="0"/>
              </a:rPr>
              <a:t>ປິດກອງປະຊຸມ</a:t>
            </a:r>
            <a:r>
              <a:rPr lang="en-US" dirty="0" smtClean="0">
                <a:latin typeface="Phetsarath OT" pitchFamily="2" charset="0"/>
                <a:cs typeface="Phetsarath OT" pitchFamily="2" charset="0"/>
              </a:rPr>
              <a:t>. </a:t>
            </a:r>
          </a:p>
          <a:p>
            <a:endParaRPr lang="en-AU" dirty="0">
              <a:latin typeface="Phetsarath OT" pitchFamily="2" charset="0"/>
              <a:cs typeface="Phetsarath OT" pitchFamily="2" charset="0"/>
            </a:endParaRPr>
          </a:p>
        </p:txBody>
      </p:sp>
      <p:sp>
        <p:nvSpPr>
          <p:cNvPr id="5" name="Text Placeholder 4"/>
          <p:cNvSpPr>
            <a:spLocks noGrp="1"/>
          </p:cNvSpPr>
          <p:nvPr>
            <p:ph type="body" sz="quarter" idx="3"/>
          </p:nvPr>
        </p:nvSpPr>
        <p:spPr>
          <a:xfrm>
            <a:off x="7382991" y="1679945"/>
            <a:ext cx="4642772" cy="353905"/>
          </a:xfrm>
        </p:spPr>
        <p:txBody>
          <a:bodyPr/>
          <a:lstStyle/>
          <a:p>
            <a:endParaRPr lang="en-US" sz="2000" dirty="0" smtClean="0"/>
          </a:p>
          <a:p>
            <a:endParaRPr lang="en-US" sz="2000" dirty="0"/>
          </a:p>
          <a:p>
            <a:endParaRPr lang="en-US" sz="2000" dirty="0" smtClean="0"/>
          </a:p>
          <a:p>
            <a:endParaRPr lang="en-US" sz="2000" dirty="0"/>
          </a:p>
          <a:p>
            <a:r>
              <a:rPr lang="en-US" sz="2000" dirty="0" smtClean="0"/>
              <a:t>Validation </a:t>
            </a:r>
            <a:r>
              <a:rPr lang="en-US" sz="2000" dirty="0"/>
              <a:t>meeting sessions may include</a:t>
            </a:r>
            <a:r>
              <a:rPr lang="en-US" sz="2000" dirty="0" smtClean="0"/>
              <a:t>:</a:t>
            </a:r>
            <a:endParaRPr lang="en-AU" sz="2000" dirty="0"/>
          </a:p>
        </p:txBody>
      </p:sp>
      <p:sp>
        <p:nvSpPr>
          <p:cNvPr id="6" name="Content Placeholder 5"/>
          <p:cNvSpPr>
            <a:spLocks noGrp="1"/>
          </p:cNvSpPr>
          <p:nvPr>
            <p:ph sz="quarter" idx="4"/>
          </p:nvPr>
        </p:nvSpPr>
        <p:spPr>
          <a:xfrm>
            <a:off x="7509178" y="2687781"/>
            <a:ext cx="4516585" cy="3909451"/>
          </a:xfrm>
        </p:spPr>
        <p:txBody>
          <a:bodyPr/>
          <a:lstStyle/>
          <a:p>
            <a:pPr lvl="0"/>
            <a:r>
              <a:rPr lang="en-US" sz="1600" dirty="0" smtClean="0"/>
              <a:t>Opening </a:t>
            </a:r>
            <a:r>
              <a:rPr lang="en-US" sz="1600" dirty="0"/>
              <a:t>remarks from the DEM Head</a:t>
            </a:r>
            <a:endParaRPr lang="en-AU" sz="1600" dirty="0"/>
          </a:p>
          <a:p>
            <a:pPr lvl="0"/>
            <a:r>
              <a:rPr lang="en-US" sz="1600" dirty="0"/>
              <a:t>Each sub-team which assessed various districts or </a:t>
            </a:r>
            <a:r>
              <a:rPr lang="en-US" sz="1600" dirty="0" err="1"/>
              <a:t>kumbans</a:t>
            </a:r>
            <a:r>
              <a:rPr lang="en-US" sz="1600" dirty="0"/>
              <a:t> will briefly present:</a:t>
            </a:r>
            <a:endParaRPr lang="en-AU" sz="1600" dirty="0"/>
          </a:p>
          <a:p>
            <a:pPr lvl="1"/>
            <a:r>
              <a:rPr lang="en-US" sz="1600" dirty="0"/>
              <a:t>Damage and loss assessment summary</a:t>
            </a:r>
            <a:endParaRPr lang="en-AU" sz="1600" dirty="0"/>
          </a:p>
          <a:p>
            <a:pPr lvl="1"/>
            <a:r>
              <a:rPr lang="en-US" sz="1600" dirty="0"/>
              <a:t>Data validation problems (if any)</a:t>
            </a:r>
            <a:endParaRPr lang="en-AU" sz="1600" dirty="0"/>
          </a:p>
          <a:p>
            <a:pPr lvl="1"/>
            <a:r>
              <a:rPr lang="en-US" sz="1600" dirty="0"/>
              <a:t>Recommendations from damage and loss assessment results</a:t>
            </a:r>
            <a:endParaRPr lang="en-AU" sz="1600" dirty="0"/>
          </a:p>
          <a:p>
            <a:pPr lvl="0"/>
            <a:r>
              <a:rPr lang="en-US" sz="1600" dirty="0"/>
              <a:t>DEM Head  / Secretariat presents:</a:t>
            </a:r>
            <a:endParaRPr lang="en-AU" sz="1600" dirty="0"/>
          </a:p>
          <a:p>
            <a:pPr lvl="1"/>
            <a:r>
              <a:rPr lang="en-US" sz="1600" dirty="0"/>
              <a:t>Summary of damages and losses based on the reports</a:t>
            </a:r>
            <a:endParaRPr lang="en-AU" sz="1600" dirty="0"/>
          </a:p>
          <a:p>
            <a:pPr lvl="1"/>
            <a:r>
              <a:rPr lang="en-US" sz="1600" dirty="0"/>
              <a:t>Recommendations to resolve data validation problems (if any)</a:t>
            </a:r>
            <a:endParaRPr lang="en-AU" sz="1600" dirty="0"/>
          </a:p>
          <a:p>
            <a:pPr lvl="1"/>
            <a:r>
              <a:rPr lang="en-US" sz="1600" dirty="0"/>
              <a:t>Next steps in the </a:t>
            </a:r>
            <a:r>
              <a:rPr lang="en-US" sz="1600" dirty="0" err="1"/>
              <a:t>DaLNA</a:t>
            </a:r>
            <a:r>
              <a:rPr lang="en-US" sz="1600" dirty="0"/>
              <a:t> process</a:t>
            </a:r>
            <a:endParaRPr lang="en-AU" sz="1600" dirty="0"/>
          </a:p>
          <a:p>
            <a:r>
              <a:rPr lang="en-US" sz="1600" dirty="0"/>
              <a:t>Close the meeting.</a:t>
            </a:r>
            <a:endParaRPr lang="en-AU" sz="1600" dirty="0"/>
          </a:p>
        </p:txBody>
      </p:sp>
    </p:spTree>
    <p:extLst>
      <p:ext uri="{BB962C8B-B14F-4D97-AF65-F5344CB8AC3E}">
        <p14:creationId xmlns:p14="http://schemas.microsoft.com/office/powerpoint/2010/main" xmlns="" val="1315884161"/>
      </p:ext>
    </p:extLst>
  </p:cSld>
  <p:clrMapOvr>
    <a:masterClrMapping/>
  </p:clrMapOvr>
  <p:transition spd="med">
    <p:zoom/>
  </p:transition>
</p:sld>
</file>

<file path=ppt/theme/theme1.xml><?xml version="1.0" encoding="utf-8"?>
<a:theme xmlns:a="http://schemas.openxmlformats.org/drawingml/2006/main" name="KDP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KDP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198</TotalTime>
  <Words>2435</Words>
  <Application>Microsoft Office PowerPoint</Application>
  <PresentationFormat>Custom</PresentationFormat>
  <Paragraphs>545</Paragraphs>
  <Slides>14</Slides>
  <Notes>0</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KDP theme</vt:lpstr>
      <vt:lpstr>1_KDP theme</vt:lpstr>
      <vt:lpstr>Slide 1</vt:lpstr>
      <vt:lpstr>ບຸກຄະລາກອນດໍາເນີນການປະເມີນ Personnel to Conduct Assessment</vt:lpstr>
      <vt:lpstr>ຂະແໜງບໍ່ແຮ່ Mining Sector</vt:lpstr>
      <vt:lpstr>ຂະແໜງບໍ່ແຮ່ Mining Sector</vt:lpstr>
      <vt:lpstr>ບາດກ້າວຕ່າງໆໃນການຈັດຕັ້ງປະຕິບັດການປະເມີນ ຄວາມເສຍຫາຍ, ການສູນເສຍ ແລະ ຄວາມຕ້ອງ ການຫຼັງໄພພິບັດ General Steps in Conducting a Post-disaster Damage, Loss and Needs Assessment (DALNA)  </vt:lpstr>
      <vt:lpstr>ຂໍ້ມູນພື້ນຖານ Step 1. Baseline Information </vt:lpstr>
      <vt:lpstr> ຄວາມເສຍຫາຍແລະການສູນເສຍ                       Step 2. Damages and Losses </vt:lpstr>
      <vt:lpstr>ສັງລວມຄວາມເສຍຫາຍແລະການສູນເສຍໃນຂັ້ນແຂວງ(ຫຼັງຈາກການສັງລວມໃນຂັ້ນເມືອງ) Summary of damages and losses in a province (after summary in a district)</vt:lpstr>
      <vt:lpstr> ບາດກ້າວທີ 3.  ຢັ້ງຢືນຄວາມຖືກຕ້ອງຂອງຂໍ້ມູນຄວາມເສຍຫາຍ ແລະ ການສູນເສຍ Step 3. Validate the information on damages and losses  </vt:lpstr>
      <vt:lpstr>ບາດກ້າວທີ 4. ວິເຄາະຜົນກະທົບຂອງຄວາມເສຍຫາຍແລະການສູນເສຍຕໍ່ປະຊາກອນທີ່ໄດ້ຮັບຜົນກະທົບ Step 4. Analyze the impacts of the damages and losses to affected population </vt:lpstr>
      <vt:lpstr>ບາດກ້າວທີ 5. ຄາດຄະເນຄວາມຕ້ອງການຟື້ນຟູ ແລະ ກໍ່ສ້າງຄືນໃໝ່ Step 5. Estimate recovery and reconstruction needs </vt:lpstr>
      <vt:lpstr>ຕາຕະລາງ 5. ສັງລວມຄວາມຕ້ອງການຟື້ນຟູ ແລະ ກໍ່ສ້າງຄືນໃໝ່ໃນຂະແໜງບໍ່ແຮ່ Table 5. Summary of recovery and reconstruction needs in the mining sector.  </vt:lpstr>
      <vt:lpstr>ບາດກ້າວທີ 6. ຮ່າງແຜນຈັດຕັ້ງປະຕິບັດບັນດາໂຄງການທີ່ໄດ້ກໍານົດໄວ້ Step 6. Draft the implementation plan of the identified programs and projects </vt:lpstr>
      <vt:lpstr>ບາດກ້າວທີ 7. ຮ່າງບົດລາຍງານການປະເມີນຄວາມເສຍ, ການສູນເສຍ ແລະ ຄວາມຕ້ອງການຂອງຂະແໜງການ Step 7. Draft the post-disaster damages, losses and needs (DaLNA) report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Mining Sector</dc:title>
  <dc:creator>Easy Tee</dc:creator>
  <cp:lastModifiedBy>acer</cp:lastModifiedBy>
  <cp:revision>27</cp:revision>
  <dcterms:created xsi:type="dcterms:W3CDTF">2014-03-13T09:03:12Z</dcterms:created>
  <dcterms:modified xsi:type="dcterms:W3CDTF">2014-03-20T23:08:41Z</dcterms:modified>
</cp:coreProperties>
</file>