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3" r:id="rId1"/>
  </p:sldMasterIdLst>
  <p:notesMasterIdLst>
    <p:notesMasterId r:id="rId43"/>
  </p:notesMasterIdLst>
  <p:sldIdLst>
    <p:sldId id="310" r:id="rId2"/>
    <p:sldId id="316" r:id="rId3"/>
    <p:sldId id="266" r:id="rId4"/>
    <p:sldId id="267" r:id="rId5"/>
    <p:sldId id="268" r:id="rId6"/>
    <p:sldId id="273" r:id="rId7"/>
    <p:sldId id="270" r:id="rId8"/>
    <p:sldId id="271" r:id="rId9"/>
    <p:sldId id="274" r:id="rId10"/>
    <p:sldId id="301" r:id="rId11"/>
    <p:sldId id="272" r:id="rId12"/>
    <p:sldId id="276" r:id="rId13"/>
    <p:sldId id="315" r:id="rId14"/>
    <p:sldId id="269" r:id="rId15"/>
    <p:sldId id="302" r:id="rId16"/>
    <p:sldId id="303" r:id="rId17"/>
    <p:sldId id="280" r:id="rId18"/>
    <p:sldId id="281" r:id="rId19"/>
    <p:sldId id="282" r:id="rId20"/>
    <p:sldId id="283" r:id="rId21"/>
    <p:sldId id="304" r:id="rId22"/>
    <p:sldId id="286" r:id="rId23"/>
    <p:sldId id="285" r:id="rId24"/>
    <p:sldId id="305" r:id="rId25"/>
    <p:sldId id="287" r:id="rId26"/>
    <p:sldId id="306" r:id="rId27"/>
    <p:sldId id="308" r:id="rId28"/>
    <p:sldId id="289" r:id="rId29"/>
    <p:sldId id="290" r:id="rId30"/>
    <p:sldId id="291" r:id="rId31"/>
    <p:sldId id="292" r:id="rId32"/>
    <p:sldId id="293" r:id="rId33"/>
    <p:sldId id="294" r:id="rId34"/>
    <p:sldId id="295" r:id="rId35"/>
    <p:sldId id="296" r:id="rId36"/>
    <p:sldId id="297" r:id="rId37"/>
    <p:sldId id="307" r:id="rId38"/>
    <p:sldId id="299" r:id="rId39"/>
    <p:sldId id="300" r:id="rId40"/>
    <p:sldId id="312" r:id="rId41"/>
    <p:sldId id="314"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p:scale>
          <a:sx n="70" d="100"/>
          <a:sy n="70" d="100"/>
        </p:scale>
        <p:origin x="-1098" y="-21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200FFE-6EFD-41BF-9112-68F7151A80F8}" type="datetimeFigureOut">
              <a:rPr lang="th-TH" smtClean="0"/>
              <a:pPr/>
              <a:t>24/11/56</a:t>
            </a:fld>
            <a:endParaRPr lang="th-T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F3785A-27C9-41E0-BD00-883C92CE43DB}" type="slidenum">
              <a:rPr lang="th-TH" smtClean="0"/>
              <a:pPr/>
              <a:t>‹#›</a:t>
            </a:fld>
            <a:endParaRPr lang="th-TH"/>
          </a:p>
        </p:txBody>
      </p:sp>
    </p:spTree>
    <p:extLst>
      <p:ext uri="{BB962C8B-B14F-4D97-AF65-F5344CB8AC3E}">
        <p14:creationId xmlns:p14="http://schemas.microsoft.com/office/powerpoint/2010/main" val="2565522261"/>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4BDF68E2-58F2-4D09-BE8B-E3BD06533059}" type="datetimeFigureOut">
              <a:rPr lang="en-US" smtClean="0"/>
              <a:pPr/>
              <a:t>24-Nov-13</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438808668"/>
      </p:ext>
    </p:extLst>
  </p:cSld>
  <p:clrMapOvr>
    <a:masterClrMapping/>
  </p:clrMapOvr>
  <p:transition spd="med">
    <p:zo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2E2D6473-DF6D-4702-B328-E0DD40540A4E}" type="datetimeFigureOut">
              <a:rPr lang="en-US" smtClean="0"/>
              <a:pPr/>
              <a:t>24-Nov-13</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595877974"/>
      </p:ext>
    </p:extLst>
  </p:cSld>
  <p:clrMapOvr>
    <a:masterClrMapping/>
  </p:clrMapOvr>
  <p:transition spd="med">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26F7E3A-B166-407D-9866-32884E7D5B37}" type="datetimeFigureOut">
              <a:rPr lang="en-US" smtClean="0"/>
              <a:pPr/>
              <a:t>24-Nov-13</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359030626"/>
      </p:ext>
    </p:extLst>
  </p:cSld>
  <p:clrMapOvr>
    <a:masterClrMapping/>
  </p:clrMapOvr>
  <p:transition spd="med">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28FC5F6-F338-4AE4-BB23-26385BCFC423}" type="datetimeFigureOut">
              <a:rPr lang="en-US" smtClean="0"/>
              <a:pPr/>
              <a:t>24-Nov-13</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6113E31D-E2AB-40D1-8B51-AFA5AFEF393A}" type="slidenum">
              <a:rPr lang="en-US" smtClean="0"/>
              <a:pPr/>
              <a:t>‹#›</a:t>
            </a:fld>
            <a:endParaRPr lang="en-US" dirty="0"/>
          </a:p>
        </p:txBody>
      </p:sp>
    </p:spTree>
    <p:extLst>
      <p:ext uri="{BB962C8B-B14F-4D97-AF65-F5344CB8AC3E}">
        <p14:creationId xmlns:p14="http://schemas.microsoft.com/office/powerpoint/2010/main" val="1369563582"/>
      </p:ext>
    </p:extLst>
  </p:cSld>
  <p:clrMapOvr>
    <a:masterClrMapping/>
  </p:clrMapOvr>
  <p:transition spd="med">
    <p:zo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20EBB0C4-6273-4C6E-B9BD-2EDC30F1CD52}" type="datetimeFigureOut">
              <a:rPr lang="en-US" smtClean="0"/>
              <a:pPr/>
              <a:t>24-Nov-13</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728666957"/>
      </p:ext>
    </p:extLst>
  </p:cSld>
  <p:clrMapOvr>
    <a:masterClrMapping/>
  </p:clrMapOvr>
  <p:transition spd="med">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19AB4D41-86C1-4908-B66A-0B50CEB3BF29}" type="datetimeFigureOut">
              <a:rPr lang="en-US" smtClean="0"/>
              <a:pPr/>
              <a:t>24-Nov-13</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729225891"/>
      </p:ext>
    </p:extLst>
  </p:cSld>
  <p:clrMapOvr>
    <a:masterClrMapping/>
  </p:clrMapOvr>
  <p:transition spd="med">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E6426E2C-56C1-4E0D-A793-0088A7FDD37E}" type="datetimeFigureOut">
              <a:rPr lang="en-US" smtClean="0"/>
              <a:pPr/>
              <a:t>24-Nov-13</a:t>
            </a:fld>
            <a:endParaRPr lang="en-US" dirty="0"/>
          </a:p>
        </p:txBody>
      </p:sp>
      <p:sp>
        <p:nvSpPr>
          <p:cNvPr id="8" name="Footer Placeholder 4"/>
          <p:cNvSpPr>
            <a:spLocks noGrp="1"/>
          </p:cNvSpPr>
          <p:nvPr>
            <p:ph type="ftr" sz="quarter" idx="11"/>
          </p:nvPr>
        </p:nvSpPr>
        <p:spPr/>
        <p:txBody>
          <a:bodyPr/>
          <a:lstStyle>
            <a:lvl1pPr>
              <a:defRPr/>
            </a:lvl1pPr>
          </a:lstStyle>
          <a:p>
            <a:endParaRPr lang="en-US" dirty="0"/>
          </a:p>
        </p:txBody>
      </p:sp>
      <p:sp>
        <p:nvSpPr>
          <p:cNvPr id="9" name="Slide Number Placeholder 5"/>
          <p:cNvSpPr>
            <a:spLocks noGrp="1"/>
          </p:cNvSpPr>
          <p:nvPr>
            <p:ph type="sldNum" sz="quarter" idx="12"/>
          </p:nvPr>
        </p:nvSpPr>
        <p:spPr/>
        <p:txBody>
          <a:bodyPr/>
          <a:lstStyle>
            <a:lvl1pPr>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141401443"/>
      </p:ext>
    </p:extLst>
  </p:cSld>
  <p:clrMapOvr>
    <a:masterClrMapping/>
  </p:clrMapOvr>
  <p:transition spd="med">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C8C39B41-D8B5-4052-B551-9B5525EAA8B6}" type="datetimeFigureOut">
              <a:rPr lang="en-US" smtClean="0"/>
              <a:pPr/>
              <a:t>24-Nov-13</a:t>
            </a:fld>
            <a:endParaRPr lang="en-US" dirty="0"/>
          </a:p>
        </p:txBody>
      </p:sp>
      <p:sp>
        <p:nvSpPr>
          <p:cNvPr id="4" name="Footer Placeholder 4"/>
          <p:cNvSpPr>
            <a:spLocks noGrp="1"/>
          </p:cNvSpPr>
          <p:nvPr>
            <p:ph type="ftr" sz="quarter" idx="11"/>
          </p:nvPr>
        </p:nvSpPr>
        <p:spPr/>
        <p:txBody>
          <a:bodyPr/>
          <a:lstStyle>
            <a:lvl1pPr>
              <a:defRPr/>
            </a:lvl1pPr>
          </a:lstStyle>
          <a:p>
            <a:endParaRPr lang="en-US" dirty="0"/>
          </a:p>
        </p:txBody>
      </p:sp>
      <p:sp>
        <p:nvSpPr>
          <p:cNvPr id="5" name="Slide Number Placeholder 5"/>
          <p:cNvSpPr>
            <a:spLocks noGrp="1"/>
          </p:cNvSpPr>
          <p:nvPr>
            <p:ph type="sldNum" sz="quarter" idx="12"/>
          </p:nvPr>
        </p:nvSpPr>
        <p:spPr/>
        <p:txBody>
          <a:bodyPr/>
          <a:lstStyle>
            <a:lvl1pPr>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261382719"/>
      </p:ext>
    </p:extLst>
  </p:cSld>
  <p:clrMapOvr>
    <a:masterClrMapping/>
  </p:clrMapOvr>
  <p:transition spd="med">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4D94136C-8742-45B2-AF27-D93DF72833A9}" type="datetimeFigureOut">
              <a:rPr lang="en-US" smtClean="0"/>
              <a:pPr/>
              <a:t>24-Nov-13</a:t>
            </a:fld>
            <a:endParaRPr lang="en-US" dirty="0"/>
          </a:p>
        </p:txBody>
      </p:sp>
      <p:sp>
        <p:nvSpPr>
          <p:cNvPr id="3" name="Footer Placeholder 4"/>
          <p:cNvSpPr>
            <a:spLocks noGrp="1"/>
          </p:cNvSpPr>
          <p:nvPr>
            <p:ph type="ftr" sz="quarter" idx="11"/>
          </p:nvPr>
        </p:nvSpPr>
        <p:spPr/>
        <p:txBody>
          <a:bodyPr/>
          <a:lstStyle>
            <a:lvl1pPr>
              <a:defRPr/>
            </a:lvl1pPr>
          </a:lstStyle>
          <a:p>
            <a:endParaRPr lang="en-US" dirty="0"/>
          </a:p>
        </p:txBody>
      </p:sp>
      <p:sp>
        <p:nvSpPr>
          <p:cNvPr id="4" name="Slide Number Placeholder 5"/>
          <p:cNvSpPr>
            <a:spLocks noGrp="1"/>
          </p:cNvSpPr>
          <p:nvPr>
            <p:ph type="sldNum" sz="quarter" idx="12"/>
          </p:nvPr>
        </p:nvSpPr>
        <p:spPr/>
        <p:txBody>
          <a:bodyPr/>
          <a:lstStyle>
            <a:lvl1pPr>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863701776"/>
      </p:ext>
    </p:extLst>
  </p:cSld>
  <p:clrMapOvr>
    <a:masterClrMapping/>
  </p:clrMapOvr>
  <p:transition spd="med">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32ABBEA6-7C60-4B02-AE87-00D78D8422AF}" type="datetimeFigureOut">
              <a:rPr lang="en-US" smtClean="0"/>
              <a:pPr/>
              <a:t>24-Nov-13</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627640820"/>
      </p:ext>
    </p:extLst>
  </p:cSld>
  <p:clrMapOvr>
    <a:masterClrMapping/>
  </p:clrMapOvr>
  <p:transition spd="med">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C9CAD897-D46E-4AD2-BD9B-49DD3E640873}" type="datetimeFigureOut">
              <a:rPr lang="en-US" smtClean="0"/>
              <a:pPr/>
              <a:t>24-Nov-13</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496630513"/>
      </p:ext>
    </p:extLst>
  </p:cSld>
  <p:clrMapOvr>
    <a:masterClrMapping/>
  </p:clrMapOvr>
  <p:transition spd="med">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2"/>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cs typeface="Arial" charset="0"/>
              </a:defRPr>
            </a:lvl1pPr>
          </a:lstStyle>
          <a:p>
            <a:fld id="{98624D31-43A5-475A-80CF-332C9F6DCF35}" type="datetimeFigureOut">
              <a:rPr lang="en-US" smtClean="0"/>
              <a:pPr/>
              <a:t>24-Nov-13</a:t>
            </a:fld>
            <a:endParaRPr lang="en-US" dirty="0"/>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cs typeface="Arial" charset="0"/>
              </a:defRPr>
            </a:lvl1pPr>
          </a:lstStyle>
          <a:p>
            <a:endParaRPr lang="en-US" dirty="0"/>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cs typeface="Arial" charset="0"/>
              </a:defRPr>
            </a:lvl1pPr>
          </a:lstStyle>
          <a:p>
            <a:fld id="{4FAB73BC-B049-4115-A692-8D63A059BFB8}" type="slidenum">
              <a:rPr lang="en-US" smtClean="0"/>
              <a:pPr/>
              <a:t>‹#›</a:t>
            </a:fld>
            <a:endParaRPr lang="en-US" dirty="0"/>
          </a:p>
        </p:txBody>
      </p:sp>
      <p:pic>
        <p:nvPicPr>
          <p:cNvPr id="7" name="Picture 10"/>
          <p:cNvPicPr>
            <a:picLocks noChangeAspect="1" noChangeArrowheads="1"/>
          </p:cNvPicPr>
          <p:nvPr/>
        </p:nvPicPr>
        <p:blipFill rotWithShape="1">
          <a:blip r:embed="rId13">
            <a:extLst>
              <a:ext uri="{28A0092B-C50C-407E-A947-70E740481C1C}">
                <a14:useLocalDpi xmlns:a14="http://schemas.microsoft.com/office/drawing/2010/main" val="0"/>
              </a:ext>
            </a:extLst>
          </a:blip>
          <a:srcRect b="85676"/>
          <a:stretch/>
        </p:blipFill>
        <p:spPr bwMode="auto">
          <a:xfrm>
            <a:off x="0" y="6576067"/>
            <a:ext cx="9144000" cy="290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ransition spd="med">
    <p:zoom/>
  </p:transition>
  <p:timing>
    <p:tnLst>
      <p:par>
        <p:cTn id="1" dur="indefinite" restart="never" nodeType="tmRoot"/>
      </p:par>
    </p:tnLst>
  </p:timing>
  <p:hf sldNum="0"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21755"/>
            <a:ext cx="7772400" cy="1470025"/>
          </a:xfrm>
        </p:spPr>
        <p:txBody>
          <a:bodyPr>
            <a:noAutofit/>
          </a:bodyPr>
          <a:lstStyle/>
          <a:p>
            <a:r>
              <a:rPr lang="en-US" sz="2400" b="1" dirty="0" err="1" smtClean="0">
                <a:solidFill>
                  <a:srgbClr val="002060"/>
                </a:solidFill>
                <a:latin typeface="Phetsarath OT" panose="02000500000000020004" pitchFamily="2" charset="0"/>
                <a:cs typeface="Phetsarath OT" panose="02000500000000020004" pitchFamily="2" charset="0"/>
              </a:rPr>
              <a:t>ການຝຶກອົບຮົມໄລຍະສັ້ນສຳລັບກິດຈະກຳການກໍ່ສ້າງຄືນໃໝ</a:t>
            </a:r>
            <a:r>
              <a:rPr lang="en-US" sz="2400" b="1" dirty="0" smtClean="0">
                <a:solidFill>
                  <a:srgbClr val="002060"/>
                </a:solidFill>
                <a:latin typeface="Phetsarath OT" panose="02000500000000020004" pitchFamily="2" charset="0"/>
                <a:cs typeface="Phetsarath OT" panose="02000500000000020004" pitchFamily="2" charset="0"/>
              </a:rPr>
              <a:t>່ </a:t>
            </a:r>
            <a:r>
              <a:rPr lang="en-US" sz="2400" b="1" dirty="0" err="1" smtClean="0">
                <a:solidFill>
                  <a:srgbClr val="002060"/>
                </a:solidFill>
                <a:latin typeface="Phetsarath OT" panose="02000500000000020004" pitchFamily="2" charset="0"/>
                <a:cs typeface="Phetsarath OT" panose="02000500000000020004" pitchFamily="2" charset="0"/>
              </a:rPr>
              <a:t>ຫຼັງໄພພິບັດໃນແຂວງຄຳມ່ວນ</a:t>
            </a:r>
            <a:r>
              <a:rPr lang="en-US" sz="2400" dirty="0" smtClean="0"/>
              <a:t/>
            </a:r>
            <a:br>
              <a:rPr lang="en-US" sz="2400" dirty="0" smtClean="0"/>
            </a:br>
            <a:r>
              <a:rPr lang="en-US" sz="2400" dirty="0" smtClean="0"/>
              <a:t>Comprehensive Short Training Program for Post-Disaster Activities in </a:t>
            </a:r>
            <a:r>
              <a:rPr lang="en-US" sz="2400" dirty="0" err="1" smtClean="0"/>
              <a:t>Khammouane</a:t>
            </a:r>
            <a:r>
              <a:rPr lang="en-US" sz="2400" dirty="0" smtClean="0"/>
              <a:t> Province</a:t>
            </a:r>
            <a:endParaRPr lang="en-US" sz="2400" dirty="0"/>
          </a:p>
        </p:txBody>
      </p:sp>
      <p:sp>
        <p:nvSpPr>
          <p:cNvPr id="3" name="Subtitle 2"/>
          <p:cNvSpPr>
            <a:spLocks noGrp="1"/>
          </p:cNvSpPr>
          <p:nvPr>
            <p:ph type="subTitle" idx="1"/>
          </p:nvPr>
        </p:nvSpPr>
        <p:spPr>
          <a:xfrm>
            <a:off x="846161" y="4521968"/>
            <a:ext cx="7560860" cy="1752600"/>
          </a:xfrm>
        </p:spPr>
        <p:txBody>
          <a:bodyPr/>
          <a:lstStyle/>
          <a:p>
            <a:r>
              <a:rPr lang="en-US" sz="2000" b="1" dirty="0" smtClean="0">
                <a:solidFill>
                  <a:srgbClr val="C00000"/>
                </a:solidFill>
                <a:latin typeface="Phetsarath OT" pitchFamily="2" charset="0"/>
                <a:cs typeface="Phetsarath OT" pitchFamily="2" charset="0"/>
              </a:rPr>
              <a:t>S1.2 </a:t>
            </a:r>
            <a:r>
              <a:rPr lang="en-US" sz="2000" b="1" dirty="0" err="1" smtClean="0">
                <a:solidFill>
                  <a:srgbClr val="C00000"/>
                </a:solidFill>
                <a:latin typeface="Phetsarath OT" pitchFamily="2" charset="0"/>
                <a:cs typeface="Phetsarath OT" pitchFamily="2" charset="0"/>
              </a:rPr>
              <a:t>ສະເໜີບົດແນະນໍາຂອງຂະແໜງການ</a:t>
            </a:r>
            <a:r>
              <a:rPr lang="en-US" sz="2000" b="1" dirty="0" smtClean="0">
                <a:solidFill>
                  <a:srgbClr val="C00000"/>
                </a:solidFill>
                <a:latin typeface="Phetsarath OT" pitchFamily="2" charset="0"/>
                <a:cs typeface="Phetsarath OT" pitchFamily="2" charset="0"/>
              </a:rPr>
              <a:t>: </a:t>
            </a:r>
            <a:r>
              <a:rPr lang="en-US" sz="2000" b="1" dirty="0" err="1" smtClean="0">
                <a:solidFill>
                  <a:srgbClr val="C00000"/>
                </a:solidFill>
                <a:latin typeface="Phetsarath OT" pitchFamily="2" charset="0"/>
                <a:cs typeface="Phetsarath OT" pitchFamily="2" charset="0"/>
              </a:rPr>
              <a:t>ຂະແໜງການຂົນສົ່ງ</a:t>
            </a:r>
            <a:endParaRPr lang="en-US" sz="2000" b="1" dirty="0" smtClean="0">
              <a:solidFill>
                <a:srgbClr val="C00000"/>
              </a:solidFill>
              <a:latin typeface="Phetsarath OT" pitchFamily="2" charset="0"/>
              <a:cs typeface="Phetsarath OT" pitchFamily="2" charset="0"/>
            </a:endParaRPr>
          </a:p>
          <a:p>
            <a:r>
              <a:rPr lang="en-US" sz="2000" dirty="0" smtClean="0">
                <a:solidFill>
                  <a:schemeClr val="tx1"/>
                </a:solidFill>
              </a:rPr>
              <a:t>S1.2 Introduction of Sector Guidance Notes: Transportation Sector Guidance Notes</a:t>
            </a:r>
            <a:endParaRPr lang="en-US" sz="2000" dirty="0">
              <a:solidFill>
                <a:schemeClr val="tx1"/>
              </a:solidFill>
            </a:endParaRPr>
          </a:p>
        </p:txBody>
      </p:sp>
      <p:sp>
        <p:nvSpPr>
          <p:cNvPr id="4" name="Rectangle 25"/>
          <p:cNvSpPr>
            <a:spLocks noChangeArrowheads="1"/>
          </p:cNvSpPr>
          <p:nvPr/>
        </p:nvSpPr>
        <p:spPr bwMode="auto">
          <a:xfrm>
            <a:off x="1396206" y="6278563"/>
            <a:ext cx="64135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b="1"/>
              <a:t>Asian Disaster Preparedness Center (ADPC)</a:t>
            </a:r>
            <a:endParaRPr lang="en-US" sz="1600"/>
          </a:p>
        </p:txBody>
      </p:sp>
      <p:pic>
        <p:nvPicPr>
          <p:cNvPr id="5" name="Picture 8" descr="ADPC 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47356" y="5913438"/>
            <a:ext cx="7112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KDP Logo"/>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45704" y="699599"/>
            <a:ext cx="1469358" cy="722489"/>
          </a:xfrm>
          <a:prstGeom prst="rect">
            <a:avLst/>
          </a:prstGeom>
          <a:noFill/>
          <a:ln>
            <a:noFill/>
          </a:ln>
        </p:spPr>
      </p:pic>
      <p:sp>
        <p:nvSpPr>
          <p:cNvPr id="8" name="TextBox 7"/>
          <p:cNvSpPr txBox="1"/>
          <p:nvPr/>
        </p:nvSpPr>
        <p:spPr>
          <a:xfrm>
            <a:off x="1638300" y="1548825"/>
            <a:ext cx="5867400" cy="646331"/>
          </a:xfrm>
          <a:prstGeom prst="rect">
            <a:avLst/>
          </a:prstGeom>
          <a:noFill/>
        </p:spPr>
        <p:txBody>
          <a:bodyPr wrap="square" rtlCol="0">
            <a:spAutoFit/>
          </a:bodyPr>
          <a:lstStyle/>
          <a:p>
            <a:pPr algn="ctr"/>
            <a:r>
              <a:rPr lang="lo-LA" sz="1800" kern="1200" dirty="0" smtClean="0">
                <a:solidFill>
                  <a:schemeClr val="tx1"/>
                </a:solidFill>
                <a:effectLst/>
                <a:latin typeface="Phetsarath OT" panose="02000500000000000000" pitchFamily="2" charset="0"/>
                <a:ea typeface="+mn-ea"/>
                <a:cs typeface="Phetsarath OT" panose="02000500000000000000" pitchFamily="2" charset="0"/>
              </a:rPr>
              <a:t>ການສະໜັບສະໜູນການສ້າງຄວາມອາດສາມາດໃຫ້ກັບອົງການຈັດຕັ້ງ </a:t>
            </a:r>
            <a:endParaRPr lang="en-US" sz="1800" kern="1200" dirty="0" smtClean="0">
              <a:solidFill>
                <a:schemeClr val="tx1"/>
              </a:solidFill>
              <a:effectLst/>
              <a:latin typeface="Phetsarath OT" panose="02000500000000000000" pitchFamily="2" charset="0"/>
              <a:ea typeface="+mn-ea"/>
              <a:cs typeface="Phetsarath OT" panose="02000500000000000000" pitchFamily="2" charset="0"/>
            </a:endParaRPr>
          </a:p>
          <a:p>
            <a:pPr algn="ctr"/>
            <a:r>
              <a:rPr lang="lo-LA" sz="1800" kern="1200" dirty="0" smtClean="0">
                <a:solidFill>
                  <a:schemeClr val="tx1"/>
                </a:solidFill>
                <a:effectLst/>
                <a:latin typeface="Phetsarath OT" panose="02000500000000000000" pitchFamily="2" charset="0"/>
                <a:ea typeface="+mn-ea"/>
                <a:cs typeface="Phetsarath OT" panose="02000500000000000000" pitchFamily="2" charset="0"/>
              </a:rPr>
              <a:t>ສໍາ ລັບກິດຈະກໍາ ການກໍ່ສ້າງຄືນໃໝ່ຫຼັງໄພພິບັດ</a:t>
            </a:r>
            <a:endParaRPr lang="en-US" sz="1800" kern="1200" dirty="0">
              <a:solidFill>
                <a:schemeClr val="tx1"/>
              </a:solidFill>
              <a:effectLst/>
              <a:latin typeface="Phetsarath OT" panose="02000500000000000000" pitchFamily="2" charset="0"/>
              <a:ea typeface="+mn-ea"/>
              <a:cs typeface="Phetsarath OT" panose="02000500000000000000" pitchFamily="2" charset="0"/>
            </a:endParaRPr>
          </a:p>
        </p:txBody>
      </p:sp>
      <p:pic>
        <p:nvPicPr>
          <p:cNvPr id="9" name="Picture 7" descr="D:\ADPC\LOGO\images.jpg"/>
          <p:cNvPicPr>
            <a:picLocks noChangeAspect="1" noChangeArrowheads="1"/>
          </p:cNvPicPr>
          <p:nvPr/>
        </p:nvPicPr>
        <p:blipFill>
          <a:blip r:embed="rId4"/>
          <a:srcRect/>
          <a:stretch>
            <a:fillRect/>
          </a:stretch>
        </p:blipFill>
        <p:spPr bwMode="auto">
          <a:xfrm>
            <a:off x="4724400" y="699600"/>
            <a:ext cx="712898" cy="722489"/>
          </a:xfrm>
          <a:prstGeom prst="rect">
            <a:avLst/>
          </a:prstGeom>
          <a:noFill/>
        </p:spPr>
      </p:pic>
    </p:spTree>
    <p:extLst>
      <p:ext uri="{BB962C8B-B14F-4D97-AF65-F5344CB8AC3E}">
        <p14:creationId xmlns:p14="http://schemas.microsoft.com/office/powerpoint/2010/main" val="826562682"/>
      </p:ext>
    </p:extLst>
  </p:cSld>
  <p:clrMapOvr>
    <a:masterClrMapping/>
  </p:clrMapOvr>
  <p:transition spd="med">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326"/>
            <a:ext cx="8229600" cy="1143000"/>
          </a:xfrm>
        </p:spPr>
        <p:txBody>
          <a:bodyPr/>
          <a:lstStyle/>
          <a:p>
            <a:pPr eaLnBrk="1" fontAlgn="auto" hangingPunct="1">
              <a:spcAft>
                <a:spcPts val="0"/>
              </a:spcAft>
              <a:defRPr/>
            </a:pPr>
            <a:r>
              <a:rPr lang="en-US" sz="3200" dirty="0" err="1" smtClean="0">
                <a:solidFill>
                  <a:srgbClr val="FF0000"/>
                </a:solidFill>
                <a:latin typeface="Phetsarath OT" panose="02000500000000000000" pitchFamily="2" charset="0"/>
                <a:cs typeface="Phetsarath OT" panose="02000500000000000000" pitchFamily="2" charset="0"/>
              </a:rPr>
              <a:t>ຜົນກະທົບຂອງໄພພິບັດ</a:t>
            </a:r>
            <a:r>
              <a:rPr lang="en-US" sz="3200" dirty="0" smtClean="0">
                <a:solidFill>
                  <a:srgbClr val="FF0000"/>
                </a:solidFill>
                <a:latin typeface="Phetsarath OT" panose="02000500000000000000" pitchFamily="2" charset="0"/>
                <a:cs typeface="Phetsarath OT" panose="02000500000000000000" pitchFamily="2" charset="0"/>
              </a:rPr>
              <a:t> </a:t>
            </a:r>
            <a:r>
              <a:rPr lang="en-US" sz="2400" dirty="0" smtClean="0">
                <a:solidFill>
                  <a:srgbClr val="FF0000"/>
                </a:solidFill>
                <a:latin typeface="Phetsarath OT" panose="02000500000000000000" pitchFamily="2" charset="0"/>
                <a:cs typeface="Phetsarath OT" panose="02000500000000000000" pitchFamily="2" charset="0"/>
              </a:rPr>
              <a:t>Disaster Impacts </a:t>
            </a:r>
            <a:endParaRPr lang="en-US" sz="4000" dirty="0">
              <a:solidFill>
                <a:srgbClr val="FF0000"/>
              </a:solidFill>
              <a:latin typeface="Phetsarath OT" panose="02000500000000000000" pitchFamily="2" charset="0"/>
              <a:cs typeface="Phetsarath OT" panose="02000500000000000000" pitchFamily="2" charset="0"/>
            </a:endParaRPr>
          </a:p>
        </p:txBody>
      </p:sp>
      <p:sp>
        <p:nvSpPr>
          <p:cNvPr id="13315" name="Content Placeholder 2"/>
          <p:cNvSpPr>
            <a:spLocks noGrp="1"/>
          </p:cNvSpPr>
          <p:nvPr>
            <p:ph idx="1"/>
          </p:nvPr>
        </p:nvSpPr>
        <p:spPr>
          <a:xfrm>
            <a:off x="252480" y="931450"/>
            <a:ext cx="8686800" cy="5755953"/>
          </a:xfrm>
        </p:spPr>
        <p:txBody>
          <a:bodyPr/>
          <a:lstStyle/>
          <a:p>
            <a:pPr marL="0" indent="0" eaLnBrk="1" hangingPunct="1">
              <a:buNone/>
            </a:pPr>
            <a:r>
              <a:rPr lang="en-US" sz="1800" b="1" dirty="0" smtClean="0">
                <a:solidFill>
                  <a:srgbClr val="7030A0"/>
                </a:solidFill>
                <a:latin typeface="Phetsarath OT" panose="02000500000000000000" pitchFamily="2" charset="0"/>
                <a:cs typeface="Phetsarath OT" panose="02000500000000000000" pitchFamily="2" charset="0"/>
              </a:rPr>
              <a:t>1. </a:t>
            </a:r>
            <a:r>
              <a:rPr lang="en-US" sz="2000" b="1" dirty="0" err="1" smtClean="0">
                <a:solidFill>
                  <a:srgbClr val="7030A0"/>
                </a:solidFill>
                <a:latin typeface="Phetsarath OT" panose="02000500000000000000" pitchFamily="2" charset="0"/>
                <a:cs typeface="Phetsarath OT" panose="02000500000000000000" pitchFamily="2" charset="0"/>
              </a:rPr>
              <a:t>ລະດັບຄົວເຮືອນ</a:t>
            </a:r>
            <a:r>
              <a:rPr lang="en-US" sz="2000" b="1" dirty="0" smtClean="0">
                <a:solidFill>
                  <a:srgbClr val="7030A0"/>
                </a:solidFill>
                <a:latin typeface="Phetsarath OT" panose="02000500000000000000" pitchFamily="2" charset="0"/>
                <a:cs typeface="Phetsarath OT" panose="02000500000000000000" pitchFamily="2" charset="0"/>
              </a:rPr>
              <a:t> </a:t>
            </a:r>
            <a:r>
              <a:rPr lang="en-US" sz="1200" b="1" dirty="0" smtClean="0">
                <a:solidFill>
                  <a:srgbClr val="7030A0"/>
                </a:solidFill>
                <a:latin typeface="Phetsarath OT" panose="02000500000000000000" pitchFamily="2" charset="0"/>
                <a:cs typeface="Phetsarath OT" panose="02000500000000000000" pitchFamily="2" charset="0"/>
              </a:rPr>
              <a:t>Household level </a:t>
            </a:r>
          </a:p>
          <a:p>
            <a:pPr marL="514350" indent="-514350" eaLnBrk="1" hangingPunct="1">
              <a:buFont typeface="Calibri" pitchFamily="34" charset="0"/>
              <a:buNone/>
            </a:pPr>
            <a:r>
              <a:rPr lang="en-US" sz="1200" dirty="0" smtClean="0">
                <a:latin typeface="Phetsarath OT" panose="02000500000000000000" pitchFamily="2" charset="0"/>
                <a:cs typeface="Phetsarath OT" panose="02000500000000000000" pitchFamily="2" charset="0"/>
              </a:rPr>
              <a:t>	</a:t>
            </a:r>
            <a:r>
              <a:rPr lang="en-US" sz="1800" dirty="0" smtClean="0">
                <a:latin typeface="Phetsarath OT" panose="02000500000000000000" pitchFamily="2" charset="0"/>
                <a:cs typeface="Phetsarath OT" panose="02000500000000000000" pitchFamily="2" charset="0"/>
              </a:rPr>
              <a:t>– </a:t>
            </a:r>
            <a:r>
              <a:rPr lang="en-US" sz="1800" dirty="0" err="1" smtClean="0">
                <a:latin typeface="Phetsarath OT" panose="02000500000000000000" pitchFamily="2" charset="0"/>
                <a:cs typeface="Phetsarath OT" panose="02000500000000000000" pitchFamily="2" charset="0"/>
              </a:rPr>
              <a:t>ສະພາບຄວາມທຸກຍາກ</a:t>
            </a:r>
            <a:r>
              <a:rPr lang="en-US" sz="1800" dirty="0" smtClean="0">
                <a:latin typeface="Phetsarath OT" panose="02000500000000000000" pitchFamily="2" charset="0"/>
                <a:cs typeface="Phetsarath OT" panose="02000500000000000000" pitchFamily="2" charset="0"/>
              </a:rPr>
              <a:t>; </a:t>
            </a:r>
            <a:r>
              <a:rPr lang="en-US" sz="1800" dirty="0" err="1" smtClean="0">
                <a:latin typeface="Phetsarath OT" panose="02000500000000000000" pitchFamily="2" charset="0"/>
                <a:cs typeface="Phetsarath OT" panose="02000500000000000000" pitchFamily="2" charset="0"/>
              </a:rPr>
              <a:t>ລາຍຮັບ</a:t>
            </a:r>
            <a:r>
              <a:rPr lang="en-US" sz="1800" dirty="0" smtClean="0">
                <a:latin typeface="Phetsarath OT" panose="02000500000000000000" pitchFamily="2" charset="0"/>
                <a:cs typeface="Phetsarath OT" panose="02000500000000000000" pitchFamily="2" charset="0"/>
              </a:rPr>
              <a:t>; </a:t>
            </a:r>
            <a:r>
              <a:rPr lang="en-US" sz="1800" dirty="0" err="1" smtClean="0">
                <a:latin typeface="Phetsarath OT" panose="02000500000000000000" pitchFamily="2" charset="0"/>
                <a:cs typeface="Phetsarath OT" panose="02000500000000000000" pitchFamily="2" charset="0"/>
              </a:rPr>
              <a:t>ສຸຂະພາບ</a:t>
            </a:r>
            <a:r>
              <a:rPr lang="en-US" sz="1800" dirty="0" smtClean="0">
                <a:latin typeface="Phetsarath OT" panose="02000500000000000000" pitchFamily="2" charset="0"/>
                <a:cs typeface="Phetsarath OT" panose="02000500000000000000" pitchFamily="2" charset="0"/>
              </a:rPr>
              <a:t> </a:t>
            </a:r>
            <a:r>
              <a:rPr lang="en-US" sz="1800" dirty="0" err="1" smtClean="0">
                <a:latin typeface="Phetsarath OT" panose="02000500000000000000" pitchFamily="2" charset="0"/>
                <a:cs typeface="Phetsarath OT" panose="02000500000000000000" pitchFamily="2" charset="0"/>
              </a:rPr>
              <a:t>ແລະໂພສະນາການ</a:t>
            </a:r>
            <a:r>
              <a:rPr lang="en-US" sz="1800" dirty="0" smtClean="0">
                <a:latin typeface="Phetsarath OT" panose="02000500000000000000" pitchFamily="2" charset="0"/>
                <a:cs typeface="Phetsarath OT" panose="02000500000000000000" pitchFamily="2" charset="0"/>
              </a:rPr>
              <a:t>; </a:t>
            </a:r>
            <a:r>
              <a:rPr lang="en-US" sz="1800" dirty="0" err="1" smtClean="0">
                <a:latin typeface="Phetsarath OT" panose="02000500000000000000" pitchFamily="2" charset="0"/>
                <a:cs typeface="Phetsarath OT" panose="02000500000000000000" pitchFamily="2" charset="0"/>
              </a:rPr>
              <a:t>ການສຶກສາຂອງເດັກນ້ອຍ</a:t>
            </a:r>
            <a:r>
              <a:rPr lang="en-US" sz="1800" dirty="0" smtClean="0">
                <a:latin typeface="Phetsarath OT" panose="02000500000000000000" pitchFamily="2" charset="0"/>
                <a:cs typeface="Phetsarath OT" panose="02000500000000000000" pitchFamily="2" charset="0"/>
              </a:rPr>
              <a:t> </a:t>
            </a:r>
            <a:r>
              <a:rPr lang="en-US" sz="1800" dirty="0" err="1" smtClean="0">
                <a:latin typeface="Phetsarath OT" panose="02000500000000000000" pitchFamily="2" charset="0"/>
                <a:cs typeface="Phetsarath OT" panose="02000500000000000000" pitchFamily="2" charset="0"/>
              </a:rPr>
              <a:t>ແລະ</a:t>
            </a:r>
            <a:r>
              <a:rPr lang="en-US" sz="1800" dirty="0" smtClean="0">
                <a:latin typeface="Phetsarath OT" panose="02000500000000000000" pitchFamily="2" charset="0"/>
                <a:cs typeface="Phetsarath OT" panose="02000500000000000000" pitchFamily="2" charset="0"/>
              </a:rPr>
              <a:t> </a:t>
            </a:r>
            <a:r>
              <a:rPr lang="en-US" sz="1800" dirty="0" err="1" smtClean="0">
                <a:latin typeface="Phetsarath OT" panose="02000500000000000000" pitchFamily="2" charset="0"/>
                <a:cs typeface="Phetsarath OT" panose="02000500000000000000" pitchFamily="2" charset="0"/>
              </a:rPr>
              <a:t>ອື່ນ</a:t>
            </a:r>
            <a:r>
              <a:rPr lang="en-US" sz="1800" dirty="0" smtClean="0">
                <a:latin typeface="Phetsarath OT" panose="02000500000000000000" pitchFamily="2" charset="0"/>
                <a:cs typeface="Phetsarath OT" panose="02000500000000000000" pitchFamily="2" charset="0"/>
              </a:rPr>
              <a:t>ໆ </a:t>
            </a:r>
            <a:r>
              <a:rPr lang="en-US" sz="1050" dirty="0" smtClean="0">
                <a:solidFill>
                  <a:srgbClr val="FF0000"/>
                </a:solidFill>
                <a:latin typeface="Phetsarath OT" panose="02000500000000000000" pitchFamily="2" charset="0"/>
                <a:cs typeface="Phetsarath OT" panose="02000500000000000000" pitchFamily="2" charset="0"/>
              </a:rPr>
              <a:t>poverty status; income; health and nutrition; children’s education, etc.</a:t>
            </a:r>
          </a:p>
          <a:p>
            <a:pPr marL="514350" indent="-514350" eaLnBrk="1" hangingPunct="1">
              <a:buFont typeface="Calibri" pitchFamily="34" charset="0"/>
              <a:buNone/>
            </a:pPr>
            <a:endParaRPr lang="en-US" sz="900" dirty="0" smtClean="0">
              <a:latin typeface="Phetsarath OT" panose="02000500000000000000" pitchFamily="2" charset="0"/>
              <a:cs typeface="Phetsarath OT" panose="02000500000000000000" pitchFamily="2" charset="0"/>
            </a:endParaRPr>
          </a:p>
          <a:p>
            <a:pPr marL="514350" indent="-514350" eaLnBrk="1" hangingPunct="1">
              <a:buFont typeface="Calibri" pitchFamily="34" charset="0"/>
              <a:buNone/>
            </a:pPr>
            <a:r>
              <a:rPr lang="en-US" sz="1800" b="1" dirty="0" smtClean="0">
                <a:solidFill>
                  <a:srgbClr val="7030A0"/>
                </a:solidFill>
                <a:latin typeface="Phetsarath OT" panose="02000500000000000000" pitchFamily="2" charset="0"/>
                <a:cs typeface="Phetsarath OT" panose="02000500000000000000" pitchFamily="2" charset="0"/>
              </a:rPr>
              <a:t>2.  </a:t>
            </a:r>
            <a:r>
              <a:rPr lang="en-US" sz="2000" b="1" dirty="0" err="1" smtClean="0">
                <a:solidFill>
                  <a:srgbClr val="7030A0"/>
                </a:solidFill>
                <a:latin typeface="Phetsarath OT" panose="02000500000000000000" pitchFamily="2" charset="0"/>
                <a:cs typeface="Phetsarath OT" panose="02000500000000000000" pitchFamily="2" charset="0"/>
              </a:rPr>
              <a:t>ລະດັບຂະແໜງການຕົ້ນຕໍ</a:t>
            </a:r>
            <a:r>
              <a:rPr lang="en-US" sz="2000" b="1" dirty="0" smtClean="0">
                <a:solidFill>
                  <a:srgbClr val="7030A0"/>
                </a:solidFill>
                <a:latin typeface="Phetsarath OT" panose="02000500000000000000" pitchFamily="2" charset="0"/>
                <a:cs typeface="Phetsarath OT" panose="02000500000000000000" pitchFamily="2" charset="0"/>
              </a:rPr>
              <a:t> </a:t>
            </a:r>
            <a:r>
              <a:rPr lang="en-US" sz="1200" b="1" dirty="0" smtClean="0">
                <a:solidFill>
                  <a:srgbClr val="7030A0"/>
                </a:solidFill>
                <a:latin typeface="Phetsarath OT" panose="02000500000000000000" pitchFamily="2" charset="0"/>
                <a:cs typeface="Phetsarath OT" panose="02000500000000000000" pitchFamily="2" charset="0"/>
              </a:rPr>
              <a:t>Sector level </a:t>
            </a:r>
          </a:p>
          <a:p>
            <a:pPr marL="514350" indent="-514350" eaLnBrk="1" hangingPunct="1">
              <a:buFont typeface="Calibri" pitchFamily="34" charset="0"/>
              <a:buNone/>
            </a:pPr>
            <a:r>
              <a:rPr lang="en-US" sz="1200" dirty="0" smtClean="0">
                <a:latin typeface="Phetsarath OT" panose="02000500000000000000" pitchFamily="2" charset="0"/>
                <a:cs typeface="Phetsarath OT" panose="02000500000000000000" pitchFamily="2" charset="0"/>
              </a:rPr>
              <a:t>	</a:t>
            </a:r>
            <a:r>
              <a:rPr lang="en-US" sz="2000" dirty="0" smtClean="0">
                <a:latin typeface="Phetsarath OT" panose="02000500000000000000" pitchFamily="2" charset="0"/>
                <a:cs typeface="Phetsarath OT" panose="02000500000000000000" pitchFamily="2" charset="0"/>
              </a:rPr>
              <a:t>– </a:t>
            </a:r>
            <a:r>
              <a:rPr lang="en-US" sz="1800" dirty="0" err="1" smtClean="0">
                <a:latin typeface="Phetsarath OT" panose="02000500000000000000" pitchFamily="2" charset="0"/>
                <a:cs typeface="Phetsarath OT" panose="02000500000000000000" pitchFamily="2" charset="0"/>
              </a:rPr>
              <a:t>ຜົນກະທົບຕໍ</a:t>
            </a:r>
            <a:r>
              <a:rPr lang="en-US" sz="1800" dirty="0" smtClean="0">
                <a:latin typeface="Phetsarath OT" panose="02000500000000000000" pitchFamily="2" charset="0"/>
                <a:cs typeface="Phetsarath OT" panose="02000500000000000000" pitchFamily="2" charset="0"/>
              </a:rPr>
              <a:t>່: </a:t>
            </a:r>
            <a:r>
              <a:rPr lang="en-US" sz="1800" dirty="0" err="1" smtClean="0">
                <a:latin typeface="Phetsarath OT" panose="02000500000000000000" pitchFamily="2" charset="0"/>
                <a:cs typeface="Phetsarath OT" panose="02000500000000000000" pitchFamily="2" charset="0"/>
              </a:rPr>
              <a:t>ການຜະລິດຂອງຂະແໜງການຜະລິດ</a:t>
            </a:r>
            <a:r>
              <a:rPr lang="en-US" sz="1800" dirty="0" smtClean="0">
                <a:latin typeface="Phetsarath OT" panose="02000500000000000000" pitchFamily="2" charset="0"/>
                <a:cs typeface="Phetsarath OT" panose="02000500000000000000" pitchFamily="2" charset="0"/>
              </a:rPr>
              <a:t>; </a:t>
            </a:r>
            <a:r>
              <a:rPr lang="en-US" sz="1800" dirty="0" err="1" smtClean="0">
                <a:latin typeface="Phetsarath OT" panose="02000500000000000000" pitchFamily="2" charset="0"/>
                <a:cs typeface="Phetsarath OT" panose="02000500000000000000" pitchFamily="2" charset="0"/>
              </a:rPr>
              <a:t>ສາທາລະນະສຸກ</a:t>
            </a:r>
            <a:r>
              <a:rPr lang="en-US" sz="1800" dirty="0" smtClean="0">
                <a:latin typeface="Phetsarath OT" panose="02000500000000000000" pitchFamily="2" charset="0"/>
                <a:cs typeface="Phetsarath OT" panose="02000500000000000000" pitchFamily="2" charset="0"/>
              </a:rPr>
              <a:t>; </a:t>
            </a:r>
            <a:r>
              <a:rPr lang="en-US" sz="1800" dirty="0" err="1" smtClean="0">
                <a:latin typeface="Phetsarath OT" panose="02000500000000000000" pitchFamily="2" charset="0"/>
                <a:cs typeface="Phetsarath OT" panose="02000500000000000000" pitchFamily="2" charset="0"/>
              </a:rPr>
              <a:t>ການສຶກສາ</a:t>
            </a:r>
            <a:r>
              <a:rPr lang="en-US" sz="1800" dirty="0" smtClean="0">
                <a:latin typeface="Phetsarath OT" panose="02000500000000000000" pitchFamily="2" charset="0"/>
                <a:cs typeface="Phetsarath OT" panose="02000500000000000000" pitchFamily="2" charset="0"/>
              </a:rPr>
              <a:t>; </a:t>
            </a:r>
            <a:r>
              <a:rPr lang="en-US" sz="1800" dirty="0" err="1" smtClean="0">
                <a:latin typeface="Phetsarath OT" panose="02000500000000000000" pitchFamily="2" charset="0"/>
                <a:cs typeface="Phetsarath OT" panose="02000500000000000000" pitchFamily="2" charset="0"/>
              </a:rPr>
              <a:t>ການຄາດຄະເນການສະໜອງນໍ້າແລະພະລັງງານ</a:t>
            </a:r>
            <a:r>
              <a:rPr lang="en-US" sz="1800" dirty="0" smtClean="0">
                <a:latin typeface="Phetsarath OT" panose="02000500000000000000" pitchFamily="2" charset="0"/>
                <a:cs typeface="Phetsarath OT" panose="02000500000000000000" pitchFamily="2" charset="0"/>
              </a:rPr>
              <a:t> </a:t>
            </a:r>
            <a:r>
              <a:rPr lang="en-US" sz="1800" dirty="0" err="1" smtClean="0">
                <a:latin typeface="Phetsarath OT" panose="02000500000000000000" pitchFamily="2" charset="0"/>
                <a:cs typeface="Phetsarath OT" panose="02000500000000000000" pitchFamily="2" charset="0"/>
              </a:rPr>
              <a:t>ແລະອື່ນ</a:t>
            </a:r>
            <a:r>
              <a:rPr lang="en-US" sz="1800" dirty="0" smtClean="0">
                <a:latin typeface="Phetsarath OT" panose="02000500000000000000" pitchFamily="2" charset="0"/>
                <a:cs typeface="Phetsarath OT" panose="02000500000000000000" pitchFamily="2" charset="0"/>
              </a:rPr>
              <a:t>ໆ </a:t>
            </a:r>
            <a:endParaRPr lang="en-US" sz="2000" dirty="0" smtClean="0">
              <a:latin typeface="Phetsarath OT" panose="02000500000000000000" pitchFamily="2" charset="0"/>
              <a:cs typeface="Phetsarath OT" panose="02000500000000000000" pitchFamily="2" charset="0"/>
            </a:endParaRPr>
          </a:p>
          <a:p>
            <a:pPr marL="514350" indent="-514350" eaLnBrk="1" hangingPunct="1">
              <a:buFont typeface="Calibri" pitchFamily="34" charset="0"/>
              <a:buNone/>
            </a:pPr>
            <a:r>
              <a:rPr lang="en-US" sz="2000" dirty="0" smtClean="0">
                <a:solidFill>
                  <a:srgbClr val="FF0000"/>
                </a:solidFill>
                <a:latin typeface="Phetsarath OT" panose="02000500000000000000" pitchFamily="2" charset="0"/>
                <a:cs typeface="Phetsarath OT" panose="02000500000000000000" pitchFamily="2" charset="0"/>
              </a:rPr>
              <a:t>	 </a:t>
            </a:r>
            <a:r>
              <a:rPr lang="en-US" sz="1050" dirty="0" smtClean="0">
                <a:solidFill>
                  <a:srgbClr val="FF0000"/>
                </a:solidFill>
                <a:latin typeface="Phetsarath OT" panose="02000500000000000000" pitchFamily="2" charset="0"/>
                <a:cs typeface="Phetsarath OT" panose="02000500000000000000" pitchFamily="2" charset="0"/>
              </a:rPr>
              <a:t>impacts on: production in the productive sectors; public health; national literacy; water and power supply projections; etc. </a:t>
            </a:r>
            <a:endParaRPr lang="en-US" sz="1200" dirty="0" smtClean="0">
              <a:solidFill>
                <a:srgbClr val="FF0000"/>
              </a:solidFill>
              <a:latin typeface="Phetsarath OT" panose="02000500000000000000" pitchFamily="2" charset="0"/>
              <a:cs typeface="Phetsarath OT" panose="02000500000000000000" pitchFamily="2" charset="0"/>
            </a:endParaRPr>
          </a:p>
          <a:p>
            <a:pPr marL="514350" indent="-514350">
              <a:buNone/>
            </a:pPr>
            <a:r>
              <a:rPr lang="en-US" sz="1200" dirty="0" smtClean="0">
                <a:latin typeface="Phetsarath OT" panose="02000500000000000000" pitchFamily="2" charset="0"/>
                <a:cs typeface="Phetsarath OT" panose="02000500000000000000" pitchFamily="2" charset="0"/>
              </a:rPr>
              <a:t>	</a:t>
            </a:r>
            <a:r>
              <a:rPr lang="en-US" sz="2000" dirty="0" smtClean="0">
                <a:latin typeface="Phetsarath OT" panose="02000500000000000000" pitchFamily="2" charset="0"/>
                <a:cs typeface="Phetsarath OT" panose="02000500000000000000" pitchFamily="2" charset="0"/>
              </a:rPr>
              <a:t>- </a:t>
            </a:r>
            <a:r>
              <a:rPr lang="en-US" sz="1800" dirty="0" err="1" smtClean="0">
                <a:latin typeface="Phetsarath OT" panose="02000500000000000000" pitchFamily="2" charset="0"/>
                <a:cs typeface="Phetsarath OT" panose="02000500000000000000" pitchFamily="2" charset="0"/>
              </a:rPr>
              <a:t>ຜົນກະທົບຕໍ</a:t>
            </a:r>
            <a:r>
              <a:rPr lang="en-US" sz="1800" dirty="0" smtClean="0">
                <a:latin typeface="Phetsarath OT" panose="02000500000000000000" pitchFamily="2" charset="0"/>
                <a:cs typeface="Phetsarath OT" panose="02000500000000000000" pitchFamily="2" charset="0"/>
              </a:rPr>
              <a:t>່: </a:t>
            </a:r>
            <a:r>
              <a:rPr lang="en-US" sz="1800" dirty="0" err="1" smtClean="0">
                <a:latin typeface="Phetsarath OT" panose="02000500000000000000" pitchFamily="2" charset="0"/>
                <a:cs typeface="Phetsarath OT" panose="02000500000000000000" pitchFamily="2" charset="0"/>
              </a:rPr>
              <a:t>ຂະແໜງການອື່ນ</a:t>
            </a:r>
            <a:r>
              <a:rPr lang="en-US" sz="1800" dirty="0" smtClean="0">
                <a:latin typeface="Phetsarath OT" panose="02000500000000000000" pitchFamily="2" charset="0"/>
                <a:cs typeface="Phetsarath OT" panose="02000500000000000000" pitchFamily="2" charset="0"/>
              </a:rPr>
              <a:t>ໆ (</a:t>
            </a:r>
            <a:r>
              <a:rPr lang="en-US" sz="1800" dirty="0" err="1" smtClean="0">
                <a:latin typeface="Phetsarath OT" panose="02000500000000000000" pitchFamily="2" charset="0"/>
                <a:cs typeface="Phetsarath OT" panose="02000500000000000000" pitchFamily="2" charset="0"/>
              </a:rPr>
              <a:t>ພະລັງງານການຫຼຸດລົງໃນການຜະລິດອຸດສະຫະກໍາ</a:t>
            </a:r>
            <a:r>
              <a:rPr lang="en-US" sz="1800" dirty="0" smtClean="0">
                <a:latin typeface="Phetsarath OT" panose="02000500000000000000" pitchFamily="2" charset="0"/>
                <a:cs typeface="Phetsarath OT" panose="02000500000000000000" pitchFamily="2" charset="0"/>
              </a:rPr>
              <a:t>; </a:t>
            </a:r>
            <a:r>
              <a:rPr lang="en-US" sz="1800" dirty="0" err="1" smtClean="0">
                <a:latin typeface="Phetsarath OT" panose="02000500000000000000" pitchFamily="2" charset="0"/>
                <a:cs typeface="Phetsarath OT" panose="02000500000000000000" pitchFamily="2" charset="0"/>
              </a:rPr>
              <a:t>ການປູກຝັງຫຼຸດຜ່ອນໃນການຜະລິດກະສິກໍາ</a:t>
            </a:r>
            <a:r>
              <a:rPr lang="en-US" sz="1800" dirty="0" smtClean="0">
                <a:latin typeface="Phetsarath OT" panose="02000500000000000000" pitchFamily="2" charset="0"/>
                <a:cs typeface="Phetsarath OT" panose="02000500000000000000" pitchFamily="2" charset="0"/>
              </a:rPr>
              <a:t>; </a:t>
            </a:r>
            <a:r>
              <a:rPr lang="en-US" sz="1800" dirty="0" err="1" smtClean="0">
                <a:latin typeface="Phetsarath OT" panose="02000500000000000000" pitchFamily="2" charset="0"/>
                <a:cs typeface="Phetsarath OT" panose="02000500000000000000" pitchFamily="2" charset="0"/>
              </a:rPr>
              <a:t>ແລະອື່ນ</a:t>
            </a:r>
            <a:r>
              <a:rPr lang="en-US" sz="1800" dirty="0" smtClean="0">
                <a:latin typeface="Phetsarath OT" panose="02000500000000000000" pitchFamily="2" charset="0"/>
                <a:cs typeface="Phetsarath OT" panose="02000500000000000000" pitchFamily="2" charset="0"/>
              </a:rPr>
              <a:t>ໆ) </a:t>
            </a:r>
            <a:endParaRPr lang="en-US" sz="2000" dirty="0" smtClean="0">
              <a:latin typeface="Phetsarath OT" panose="02000500000000000000" pitchFamily="2" charset="0"/>
              <a:cs typeface="Phetsarath OT" panose="02000500000000000000" pitchFamily="2" charset="0"/>
            </a:endParaRPr>
          </a:p>
          <a:p>
            <a:pPr marL="514350" indent="-514350">
              <a:buNone/>
            </a:pPr>
            <a:r>
              <a:rPr lang="en-US" sz="2000" dirty="0" smtClean="0">
                <a:solidFill>
                  <a:srgbClr val="FF0000"/>
                </a:solidFill>
                <a:latin typeface="Phetsarath OT" panose="02000500000000000000" pitchFamily="2" charset="0"/>
                <a:cs typeface="Phetsarath OT" panose="02000500000000000000" pitchFamily="2" charset="0"/>
              </a:rPr>
              <a:t>	</a:t>
            </a:r>
            <a:r>
              <a:rPr lang="en-US" sz="1050" dirty="0" smtClean="0">
                <a:solidFill>
                  <a:srgbClr val="FF0000"/>
                </a:solidFill>
                <a:latin typeface="Phetsarath OT" panose="02000500000000000000" pitchFamily="2" charset="0"/>
                <a:cs typeface="Phetsarath OT" panose="02000500000000000000" pitchFamily="2" charset="0"/>
              </a:rPr>
              <a:t>Impacts across sectors (power reduction on industrial production; agricultural reduction on manufacturing; etc)</a:t>
            </a:r>
          </a:p>
          <a:p>
            <a:pPr marL="514350" indent="-514350">
              <a:buNone/>
            </a:pPr>
            <a:endParaRPr lang="en-US" sz="800" dirty="0" smtClean="0">
              <a:latin typeface="Phetsarath OT" panose="02000500000000000000" pitchFamily="2" charset="0"/>
              <a:cs typeface="Phetsarath OT" panose="02000500000000000000" pitchFamily="2" charset="0"/>
            </a:endParaRPr>
          </a:p>
          <a:p>
            <a:pPr marL="514350" indent="-514350" eaLnBrk="1" hangingPunct="1">
              <a:buNone/>
            </a:pPr>
            <a:r>
              <a:rPr lang="en-US" sz="2000" b="1" dirty="0" smtClean="0">
                <a:solidFill>
                  <a:srgbClr val="7030A0"/>
                </a:solidFill>
                <a:latin typeface="Phetsarath OT" panose="02000500000000000000" pitchFamily="2" charset="0"/>
                <a:cs typeface="Phetsarath OT" panose="02000500000000000000" pitchFamily="2" charset="0"/>
              </a:rPr>
              <a:t>3. </a:t>
            </a:r>
            <a:r>
              <a:rPr lang="en-US" sz="2000" b="1" dirty="0" err="1" smtClean="0">
                <a:solidFill>
                  <a:srgbClr val="7030A0"/>
                </a:solidFill>
                <a:latin typeface="Phetsarath OT" panose="02000500000000000000" pitchFamily="2" charset="0"/>
                <a:cs typeface="Phetsarath OT" panose="02000500000000000000" pitchFamily="2" charset="0"/>
              </a:rPr>
              <a:t>ລະດັບເສດຖະກິດມະຫາພາກ</a:t>
            </a:r>
            <a:r>
              <a:rPr lang="en-US" sz="1800" b="1" dirty="0" smtClean="0">
                <a:solidFill>
                  <a:srgbClr val="7030A0"/>
                </a:solidFill>
                <a:latin typeface="Phetsarath OT" panose="02000500000000000000" pitchFamily="2" charset="0"/>
                <a:cs typeface="Phetsarath OT" panose="02000500000000000000" pitchFamily="2" charset="0"/>
              </a:rPr>
              <a:t>- </a:t>
            </a:r>
            <a:r>
              <a:rPr lang="en-US" sz="1600" b="1" dirty="0" smtClean="0">
                <a:solidFill>
                  <a:srgbClr val="7030A0"/>
                </a:solidFill>
                <a:latin typeface="Phetsarath OT" panose="02000500000000000000" pitchFamily="2" charset="0"/>
                <a:cs typeface="Phetsarath OT" panose="02000500000000000000" pitchFamily="2" charset="0"/>
              </a:rPr>
              <a:t>GDP</a:t>
            </a:r>
            <a:r>
              <a:rPr lang="en-US" sz="1000" b="1" dirty="0" smtClean="0">
                <a:solidFill>
                  <a:srgbClr val="7030A0"/>
                </a:solidFill>
                <a:latin typeface="Phetsarath OT" panose="02000500000000000000" pitchFamily="2" charset="0"/>
                <a:cs typeface="Phetsarath OT" panose="02000500000000000000" pitchFamily="2" charset="0"/>
              </a:rPr>
              <a:t>; </a:t>
            </a:r>
            <a:r>
              <a:rPr lang="en-US" sz="1800" dirty="0" err="1" smtClean="0">
                <a:solidFill>
                  <a:schemeClr val="tx1"/>
                </a:solidFill>
                <a:latin typeface="Phetsarath OT" panose="02000500000000000000" pitchFamily="2" charset="0"/>
                <a:cs typeface="Phetsarath OT" panose="02000500000000000000" pitchFamily="2" charset="0"/>
              </a:rPr>
              <a:t>ລາຍຮັບ</a:t>
            </a:r>
            <a:r>
              <a:rPr lang="en-US" sz="1800" dirty="0" smtClean="0">
                <a:solidFill>
                  <a:schemeClr val="tx1"/>
                </a:solidFill>
                <a:latin typeface="Phetsarath OT" panose="02000500000000000000" pitchFamily="2" charset="0"/>
                <a:cs typeface="Phetsarath OT" panose="02000500000000000000" pitchFamily="2" charset="0"/>
              </a:rPr>
              <a:t>/</a:t>
            </a:r>
            <a:r>
              <a:rPr lang="en-US" sz="1800" dirty="0" err="1" smtClean="0">
                <a:solidFill>
                  <a:schemeClr val="tx1"/>
                </a:solidFill>
                <a:latin typeface="Phetsarath OT" panose="02000500000000000000" pitchFamily="2" charset="0"/>
                <a:cs typeface="Phetsarath OT" panose="02000500000000000000" pitchFamily="2" charset="0"/>
              </a:rPr>
              <a:t>ພາສີລາຍຮັບ</a:t>
            </a:r>
            <a:r>
              <a:rPr lang="en-US" sz="1800" dirty="0" smtClean="0">
                <a:solidFill>
                  <a:schemeClr val="tx1"/>
                </a:solidFill>
                <a:latin typeface="Phetsarath OT" panose="02000500000000000000" pitchFamily="2" charset="0"/>
                <a:cs typeface="Phetsarath OT" panose="02000500000000000000" pitchFamily="2" charset="0"/>
              </a:rPr>
              <a:t>; </a:t>
            </a:r>
            <a:r>
              <a:rPr lang="lo-LA" sz="1800" dirty="0" smtClean="0">
                <a:latin typeface="Phetsarath OT" panose="02000500000000000000" pitchFamily="2" charset="0"/>
                <a:cs typeface="Phetsarath OT" panose="02000500000000000000" pitchFamily="2" charset="0"/>
              </a:rPr>
              <a:t>ການຂາດດຸນງົບປະມານ </a:t>
            </a:r>
            <a:r>
              <a:rPr lang="en-US" sz="1800" dirty="0" smtClean="0">
                <a:latin typeface="Phetsarath OT" panose="02000500000000000000" pitchFamily="2" charset="0"/>
                <a:cs typeface="Phetsarath OT" panose="02000500000000000000" pitchFamily="2" charset="0"/>
              </a:rPr>
              <a:t>; </a:t>
            </a:r>
            <a:r>
              <a:rPr lang="en-US" sz="1800" dirty="0" err="1" smtClean="0">
                <a:latin typeface="Phetsarath OT" panose="02000500000000000000" pitchFamily="2" charset="0"/>
                <a:cs typeface="Phetsarath OT" panose="02000500000000000000" pitchFamily="2" charset="0"/>
              </a:rPr>
              <a:t>ຕິດໜີ</a:t>
            </a:r>
            <a:r>
              <a:rPr lang="en-US" sz="1800" dirty="0" smtClean="0">
                <a:latin typeface="Phetsarath OT" panose="02000500000000000000" pitchFamily="2" charset="0"/>
                <a:cs typeface="Phetsarath OT" panose="02000500000000000000" pitchFamily="2" charset="0"/>
              </a:rPr>
              <a:t>້; </a:t>
            </a:r>
            <a:r>
              <a:rPr lang="lo-LA" sz="1800" dirty="0" smtClean="0">
                <a:latin typeface="Phetsarath OT" panose="02000500000000000000" pitchFamily="2" charset="0"/>
                <a:cs typeface="Phetsarath OT" panose="02000500000000000000" pitchFamily="2" charset="0"/>
              </a:rPr>
              <a:t>ຄວາມສົມດຸນຂອງການຊໍາລະ; ອັດຕາເງິນເຟີ້ </a:t>
            </a:r>
            <a:r>
              <a:rPr lang="en-US" sz="1800" dirty="0" smtClean="0">
                <a:latin typeface="Phetsarath OT" panose="02000500000000000000" pitchFamily="2" charset="0"/>
                <a:cs typeface="Phetsarath OT" panose="02000500000000000000" pitchFamily="2" charset="0"/>
              </a:rPr>
              <a:t>; </a:t>
            </a:r>
            <a:r>
              <a:rPr lang="lo-LA" sz="1800" dirty="0" smtClean="0">
                <a:latin typeface="Phetsarath OT" panose="02000500000000000000" pitchFamily="2" charset="0"/>
                <a:cs typeface="Phetsarath OT" panose="02000500000000000000" pitchFamily="2" charset="0"/>
              </a:rPr>
              <a:t>ການຈ້າງງານ </a:t>
            </a:r>
            <a:r>
              <a:rPr lang="en-US" sz="1800" dirty="0" err="1" smtClean="0">
                <a:latin typeface="Phetsarath OT" panose="02000500000000000000" pitchFamily="2" charset="0"/>
                <a:cs typeface="Phetsarath OT" panose="02000500000000000000" pitchFamily="2" charset="0"/>
              </a:rPr>
              <a:t>ແລະອື່ນ</a:t>
            </a:r>
            <a:r>
              <a:rPr lang="en-US" sz="1800" dirty="0" smtClean="0">
                <a:latin typeface="Phetsarath OT" panose="02000500000000000000" pitchFamily="2" charset="0"/>
                <a:cs typeface="Phetsarath OT" panose="02000500000000000000" pitchFamily="2" charset="0"/>
              </a:rPr>
              <a:t>ໆ. </a:t>
            </a:r>
          </a:p>
          <a:p>
            <a:pPr marL="514350" indent="-514350" eaLnBrk="1" hangingPunct="1">
              <a:buNone/>
            </a:pPr>
            <a:r>
              <a:rPr lang="en-US" sz="2000" b="1" dirty="0" smtClean="0">
                <a:solidFill>
                  <a:srgbClr val="FF0000"/>
                </a:solidFill>
                <a:latin typeface="Phetsarath OT" panose="02000500000000000000" pitchFamily="2" charset="0"/>
                <a:cs typeface="Phetsarath OT" panose="02000500000000000000" pitchFamily="2" charset="0"/>
              </a:rPr>
              <a:t>	</a:t>
            </a:r>
            <a:r>
              <a:rPr lang="en-US" sz="1050" b="1" dirty="0" err="1" smtClean="0">
                <a:solidFill>
                  <a:srgbClr val="FF0000"/>
                </a:solidFill>
                <a:latin typeface="Phetsarath OT" panose="02000500000000000000" pitchFamily="2" charset="0"/>
                <a:cs typeface="Phetsarath OT" panose="02000500000000000000" pitchFamily="2" charset="0"/>
              </a:rPr>
              <a:t>Macroeconomy</a:t>
            </a:r>
            <a:r>
              <a:rPr lang="en-US" sz="1050" b="1" dirty="0" smtClean="0">
                <a:solidFill>
                  <a:srgbClr val="FF0000"/>
                </a:solidFill>
                <a:latin typeface="Phetsarath OT" panose="02000500000000000000" pitchFamily="2" charset="0"/>
                <a:cs typeface="Phetsarath OT" panose="02000500000000000000" pitchFamily="2" charset="0"/>
              </a:rPr>
              <a:t> level </a:t>
            </a:r>
            <a:r>
              <a:rPr lang="en-US" sz="1050" dirty="0" smtClean="0">
                <a:solidFill>
                  <a:srgbClr val="FF0000"/>
                </a:solidFill>
                <a:latin typeface="Phetsarath OT" panose="02000500000000000000" pitchFamily="2" charset="0"/>
                <a:cs typeface="Phetsarath OT" panose="02000500000000000000" pitchFamily="2" charset="0"/>
              </a:rPr>
              <a:t>– GDP; income/tax revenues; budget deficit; debt; balance of payment; inflation; employment; etc. </a:t>
            </a:r>
          </a:p>
          <a:p>
            <a:pPr marL="514350" indent="-514350" eaLnBrk="1" hangingPunct="1">
              <a:buFont typeface="Calibri" pitchFamily="34" charset="0"/>
              <a:buAutoNum type="arabicPeriod" startAt="3"/>
            </a:pPr>
            <a:endParaRPr lang="en-US" sz="800" dirty="0" smtClean="0">
              <a:latin typeface="Phetsarath OT" panose="02000500000000000000" pitchFamily="2" charset="0"/>
              <a:cs typeface="Phetsarath OT" panose="02000500000000000000" pitchFamily="2" charset="0"/>
            </a:endParaRPr>
          </a:p>
          <a:p>
            <a:pPr marL="514350" indent="-514350" eaLnBrk="1" hangingPunct="1">
              <a:buFont typeface="Calibri" pitchFamily="34" charset="0"/>
              <a:buNone/>
            </a:pPr>
            <a:r>
              <a:rPr lang="en-US" sz="2000" b="1" dirty="0" smtClean="0">
                <a:solidFill>
                  <a:srgbClr val="7030A0"/>
                </a:solidFill>
                <a:latin typeface="Phetsarath OT" panose="02000500000000000000" pitchFamily="2" charset="0"/>
                <a:cs typeface="Phetsarath OT" panose="02000500000000000000" pitchFamily="2" charset="0"/>
              </a:rPr>
              <a:t>4.  </a:t>
            </a:r>
            <a:r>
              <a:rPr lang="en-US" sz="2000" b="1" dirty="0" err="1" smtClean="0">
                <a:solidFill>
                  <a:srgbClr val="7030A0"/>
                </a:solidFill>
                <a:latin typeface="Phetsarath OT" panose="02000500000000000000" pitchFamily="2" charset="0"/>
                <a:cs typeface="Phetsarath OT" panose="02000500000000000000" pitchFamily="2" charset="0"/>
              </a:rPr>
              <a:t>ລະດັບຂະແໜງການຍ່ອຍ</a:t>
            </a:r>
            <a:r>
              <a:rPr lang="en-US" sz="2000" b="1" dirty="0" smtClean="0">
                <a:solidFill>
                  <a:srgbClr val="7030A0"/>
                </a:solidFill>
                <a:latin typeface="Phetsarath OT" panose="02000500000000000000" pitchFamily="2" charset="0"/>
                <a:cs typeface="Phetsarath OT" panose="02000500000000000000" pitchFamily="2" charset="0"/>
              </a:rPr>
              <a:t> </a:t>
            </a:r>
            <a:r>
              <a:rPr lang="en-US" sz="1200" b="1" dirty="0" smtClean="0">
                <a:solidFill>
                  <a:srgbClr val="7030A0"/>
                </a:solidFill>
                <a:latin typeface="Phetsarath OT" panose="02000500000000000000" pitchFamily="2" charset="0"/>
                <a:cs typeface="Phetsarath OT" panose="02000500000000000000" pitchFamily="2" charset="0"/>
              </a:rPr>
              <a:t>Cross-cutting level</a:t>
            </a:r>
          </a:p>
          <a:p>
            <a:pPr marL="914400" lvl="1" indent="-514350" algn="just" eaLnBrk="1" hangingPunct="1">
              <a:buFont typeface="Courier New" pitchFamily="49" charset="0"/>
              <a:buChar char="o"/>
            </a:pPr>
            <a:r>
              <a:rPr lang="en-US" sz="1400" dirty="0" err="1" smtClean="0">
                <a:latin typeface="Phetsarath OT" panose="02000500000000000000" pitchFamily="2" charset="0"/>
                <a:cs typeface="Phetsarath OT" panose="02000500000000000000" pitchFamily="2" charset="0"/>
              </a:rPr>
              <a:t>ແມ່ຍິງ</a:t>
            </a:r>
            <a:r>
              <a:rPr lang="en-US" sz="1400" dirty="0" smtClean="0">
                <a:latin typeface="Phetsarath OT" panose="02000500000000000000" pitchFamily="2" charset="0"/>
                <a:cs typeface="Phetsarath OT" panose="02000500000000000000" pitchFamily="2" charset="0"/>
              </a:rPr>
              <a:t>, </a:t>
            </a:r>
            <a:r>
              <a:rPr lang="en-US" sz="1400" dirty="0" err="1" smtClean="0">
                <a:latin typeface="Phetsarath OT" panose="02000500000000000000" pitchFamily="2" charset="0"/>
                <a:cs typeface="Phetsarath OT" panose="02000500000000000000" pitchFamily="2" charset="0"/>
              </a:rPr>
              <a:t>ເດັກນ້ອຍ</a:t>
            </a:r>
            <a:r>
              <a:rPr lang="en-US" sz="1400" dirty="0" smtClean="0">
                <a:latin typeface="Phetsarath OT" panose="02000500000000000000" pitchFamily="2" charset="0"/>
                <a:cs typeface="Phetsarath OT" panose="02000500000000000000" pitchFamily="2" charset="0"/>
              </a:rPr>
              <a:t>; </a:t>
            </a:r>
            <a:r>
              <a:rPr lang="en-US" sz="1400" dirty="0" err="1" smtClean="0">
                <a:latin typeface="Phetsarath OT" panose="02000500000000000000" pitchFamily="2" charset="0"/>
                <a:cs typeface="Phetsarath OT" panose="02000500000000000000" pitchFamily="2" charset="0"/>
              </a:rPr>
              <a:t>ຜູ້ເຖົ້າ</a:t>
            </a:r>
            <a:r>
              <a:rPr lang="en-US" sz="1400" dirty="0" smtClean="0">
                <a:latin typeface="Phetsarath OT" panose="02000500000000000000" pitchFamily="2" charset="0"/>
                <a:cs typeface="Phetsarath OT" panose="02000500000000000000" pitchFamily="2" charset="0"/>
              </a:rPr>
              <a:t>, </a:t>
            </a:r>
            <a:r>
              <a:rPr lang="en-US" sz="1400" dirty="0" err="1" smtClean="0">
                <a:latin typeface="Phetsarath OT" panose="02000500000000000000" pitchFamily="2" charset="0"/>
                <a:cs typeface="Phetsarath OT" panose="02000500000000000000" pitchFamily="2" charset="0"/>
              </a:rPr>
              <a:t>ຊົນເຜົ່າ</a:t>
            </a:r>
            <a:r>
              <a:rPr lang="en-US" sz="1400" dirty="0" smtClean="0">
                <a:latin typeface="Phetsarath OT" panose="02000500000000000000" pitchFamily="2" charset="0"/>
                <a:cs typeface="Phetsarath OT" panose="02000500000000000000" pitchFamily="2" charset="0"/>
              </a:rPr>
              <a:t> </a:t>
            </a:r>
            <a:r>
              <a:rPr lang="en-US" sz="1200" dirty="0" smtClean="0">
                <a:latin typeface="Phetsarath OT" panose="02000500000000000000" pitchFamily="2" charset="0"/>
                <a:cs typeface="Phetsarath OT" panose="02000500000000000000" pitchFamily="2" charset="0"/>
              </a:rPr>
              <a:t>		</a:t>
            </a:r>
            <a:r>
              <a:rPr lang="en-US" sz="1000" dirty="0" smtClean="0">
                <a:solidFill>
                  <a:srgbClr val="FF0000"/>
                </a:solidFill>
                <a:latin typeface="Phetsarath OT" panose="02000500000000000000" pitchFamily="2" charset="0"/>
                <a:cs typeface="Phetsarath OT" panose="02000500000000000000" pitchFamily="2" charset="0"/>
              </a:rPr>
              <a:t>women; children; elderly; indigenous peoples</a:t>
            </a:r>
            <a:endParaRPr lang="en-US" sz="1100" dirty="0" smtClean="0">
              <a:solidFill>
                <a:srgbClr val="FF0000"/>
              </a:solidFill>
              <a:latin typeface="Phetsarath OT" panose="02000500000000000000" pitchFamily="2" charset="0"/>
              <a:cs typeface="Phetsarath OT" panose="02000500000000000000" pitchFamily="2" charset="0"/>
            </a:endParaRPr>
          </a:p>
          <a:p>
            <a:pPr marL="914400" lvl="1" indent="-514350" eaLnBrk="1" hangingPunct="1">
              <a:buFont typeface="Courier New" pitchFamily="49" charset="0"/>
              <a:buChar char="o"/>
            </a:pPr>
            <a:r>
              <a:rPr lang="en-US" sz="1400" dirty="0" err="1" smtClean="0">
                <a:latin typeface="Phetsarath OT" panose="02000500000000000000" pitchFamily="2" charset="0"/>
                <a:cs typeface="Phetsarath OT" panose="02000500000000000000" pitchFamily="2" charset="0"/>
              </a:rPr>
              <a:t>ສິ່ງແວດລ້ອມ-ລະບົບນິເວດ</a:t>
            </a:r>
            <a:r>
              <a:rPr lang="en-US" sz="1400" dirty="0" smtClean="0">
                <a:latin typeface="Phetsarath OT" panose="02000500000000000000" pitchFamily="2" charset="0"/>
                <a:cs typeface="Phetsarath OT" panose="02000500000000000000" pitchFamily="2" charset="0"/>
              </a:rPr>
              <a:t>;  </a:t>
            </a:r>
            <a:r>
              <a:rPr lang="en-US" sz="1400" dirty="0" err="1" smtClean="0">
                <a:latin typeface="Phetsarath OT" panose="02000500000000000000" pitchFamily="2" charset="0"/>
                <a:cs typeface="Phetsarath OT" panose="02000500000000000000" pitchFamily="2" charset="0"/>
              </a:rPr>
              <a:t>ປ່າໄມ</a:t>
            </a:r>
            <a:r>
              <a:rPr lang="en-US" sz="1400" dirty="0" smtClean="0">
                <a:latin typeface="Phetsarath OT" panose="02000500000000000000" pitchFamily="2" charset="0"/>
                <a:cs typeface="Phetsarath OT" panose="02000500000000000000" pitchFamily="2" charset="0"/>
              </a:rPr>
              <a:t>້ </a:t>
            </a:r>
            <a:r>
              <a:rPr lang="en-US" sz="1200" dirty="0" smtClean="0">
                <a:latin typeface="Phetsarath OT" panose="02000500000000000000" pitchFamily="2" charset="0"/>
                <a:cs typeface="Phetsarath OT" panose="02000500000000000000" pitchFamily="2" charset="0"/>
              </a:rPr>
              <a:t>		</a:t>
            </a:r>
            <a:r>
              <a:rPr lang="en-US" sz="1050" dirty="0" smtClean="0">
                <a:solidFill>
                  <a:srgbClr val="FF0000"/>
                </a:solidFill>
                <a:latin typeface="Phetsarath OT" panose="02000500000000000000" pitchFamily="2" charset="0"/>
                <a:cs typeface="Phetsarath OT" panose="02000500000000000000" pitchFamily="2" charset="0"/>
              </a:rPr>
              <a:t>environment – ecosystem;  forestry</a:t>
            </a:r>
            <a:endParaRPr lang="en-US" sz="1100" dirty="0" smtClean="0">
              <a:solidFill>
                <a:srgbClr val="FF0000"/>
              </a:solidFill>
              <a:latin typeface="Phetsarath OT" panose="02000500000000000000" pitchFamily="2" charset="0"/>
              <a:cs typeface="Phetsarath OT" panose="02000500000000000000" pitchFamily="2" charset="0"/>
            </a:endParaRPr>
          </a:p>
        </p:txBody>
      </p:sp>
    </p:spTree>
  </p:cSld>
  <p:clrMapOvr>
    <a:masterClrMapping/>
  </p:clrMapOvr>
  <p:transition spd="med">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0046"/>
            <a:ext cx="8229600" cy="1143000"/>
          </a:xfrm>
        </p:spPr>
        <p:txBody>
          <a:bodyPr>
            <a:normAutofit/>
          </a:bodyPr>
          <a:lstStyle/>
          <a:p>
            <a:r>
              <a:rPr lang="en-US" dirty="0" err="1" smtClean="0">
                <a:solidFill>
                  <a:srgbClr val="FF0000"/>
                </a:solidFill>
                <a:latin typeface="Phetsarath OT" panose="02000500000000000000" pitchFamily="2" charset="0"/>
                <a:cs typeface="Phetsarath OT" panose="02000500000000000000" pitchFamily="2" charset="0"/>
              </a:rPr>
              <a:t>ການສູນເສຍ</a:t>
            </a:r>
            <a:r>
              <a:rPr lang="en-US" dirty="0" smtClean="0">
                <a:solidFill>
                  <a:srgbClr val="FF0000"/>
                </a:solidFill>
                <a:latin typeface="Phetsarath OT" panose="02000500000000000000" pitchFamily="2" charset="0"/>
                <a:cs typeface="Phetsarath OT" panose="02000500000000000000" pitchFamily="2" charset="0"/>
              </a:rPr>
              <a:t> Loss </a:t>
            </a:r>
            <a:endParaRPr lang="en-US" dirty="0">
              <a:solidFill>
                <a:srgbClr val="FF0000"/>
              </a:solidFill>
              <a:latin typeface="Phetsarath OT" panose="02000500000000000000" pitchFamily="2" charset="0"/>
              <a:cs typeface="Phetsarath OT" panose="02000500000000000000" pitchFamily="2" charset="0"/>
            </a:endParaRPr>
          </a:p>
        </p:txBody>
      </p:sp>
      <p:sp>
        <p:nvSpPr>
          <p:cNvPr id="3" name="Content Placeholder 2"/>
          <p:cNvSpPr>
            <a:spLocks noGrp="1"/>
          </p:cNvSpPr>
          <p:nvPr>
            <p:ph idx="1"/>
          </p:nvPr>
        </p:nvSpPr>
        <p:spPr>
          <a:xfrm>
            <a:off x="457200" y="1531962"/>
            <a:ext cx="8229600" cy="4525963"/>
          </a:xfrm>
        </p:spPr>
        <p:txBody>
          <a:bodyPr>
            <a:normAutofit/>
          </a:bodyPr>
          <a:lstStyle/>
          <a:p>
            <a:pPr>
              <a:buNone/>
            </a:pPr>
            <a:r>
              <a:rPr lang="en-US" sz="2400" b="1" dirty="0" smtClean="0">
                <a:solidFill>
                  <a:srgbClr val="7030A0"/>
                </a:solidFill>
                <a:latin typeface="Phetsarath OT" panose="02000500000000000000" pitchFamily="2" charset="0"/>
                <a:cs typeface="Phetsarath OT" panose="02000500000000000000" pitchFamily="2" charset="0"/>
              </a:rPr>
              <a:t>2</a:t>
            </a:r>
            <a:r>
              <a:rPr lang="en-US" sz="2400" b="1" dirty="0">
                <a:solidFill>
                  <a:srgbClr val="7030A0"/>
                </a:solidFill>
                <a:latin typeface="Phetsarath OT" panose="02000500000000000000" pitchFamily="2" charset="0"/>
                <a:cs typeface="Phetsarath OT" panose="02000500000000000000" pitchFamily="2" charset="0"/>
              </a:rPr>
              <a:t>. </a:t>
            </a:r>
            <a:r>
              <a:rPr lang="en-US" sz="2400" b="1" dirty="0" err="1" smtClean="0">
                <a:solidFill>
                  <a:srgbClr val="7030A0"/>
                </a:solidFill>
                <a:latin typeface="Phetsarath OT" panose="02000500000000000000" pitchFamily="2" charset="0"/>
                <a:cs typeface="Phetsarath OT" panose="02000500000000000000" pitchFamily="2" charset="0"/>
              </a:rPr>
              <a:t>ມູນຄ່າການດໍາເນີນງານສູງຂຶ້ນ</a:t>
            </a:r>
            <a:r>
              <a:rPr lang="en-US" sz="2400" b="1" dirty="0" smtClean="0">
                <a:solidFill>
                  <a:srgbClr val="7030A0"/>
                </a:solidFill>
                <a:latin typeface="Phetsarath OT" panose="02000500000000000000" pitchFamily="2" charset="0"/>
                <a:cs typeface="Phetsarath OT" panose="02000500000000000000" pitchFamily="2" charset="0"/>
              </a:rPr>
              <a:t> Higher </a:t>
            </a:r>
            <a:r>
              <a:rPr lang="en-US" sz="2400" b="1" dirty="0">
                <a:solidFill>
                  <a:srgbClr val="7030A0"/>
                </a:solidFill>
                <a:latin typeface="Phetsarath OT" panose="02000500000000000000" pitchFamily="2" charset="0"/>
                <a:cs typeface="Phetsarath OT" panose="02000500000000000000" pitchFamily="2" charset="0"/>
              </a:rPr>
              <a:t>operating costs</a:t>
            </a:r>
          </a:p>
          <a:p>
            <a:pPr lvl="1">
              <a:buFont typeface="Wingdings" pitchFamily="2" charset="2"/>
              <a:buChar char="Ø"/>
            </a:pPr>
            <a:r>
              <a:rPr lang="en-US" b="1" dirty="0" err="1" smtClean="0">
                <a:solidFill>
                  <a:srgbClr val="FF0000"/>
                </a:solidFill>
                <a:latin typeface="Phetsarath OT" panose="02000500000000000000" pitchFamily="2" charset="0"/>
                <a:cs typeface="Phetsarath OT" panose="02000500000000000000" pitchFamily="2" charset="0"/>
              </a:rPr>
              <a:t>ຄ່າໃຊ້ຈ່າຍເພີ້ມ</a:t>
            </a:r>
            <a:r>
              <a:rPr lang="en-US" b="1" dirty="0" smtClean="0">
                <a:solidFill>
                  <a:srgbClr val="FF0000"/>
                </a:solidFill>
                <a:latin typeface="Phetsarath OT" panose="02000500000000000000" pitchFamily="2" charset="0"/>
                <a:cs typeface="Phetsarath OT" panose="02000500000000000000" pitchFamily="2" charset="0"/>
              </a:rPr>
              <a:t> </a:t>
            </a:r>
            <a:r>
              <a:rPr lang="en-US" sz="1900" dirty="0" smtClean="0">
                <a:solidFill>
                  <a:srgbClr val="FF0000"/>
                </a:solidFill>
                <a:latin typeface="Phetsarath OT" panose="02000500000000000000" pitchFamily="2" charset="0"/>
                <a:cs typeface="Phetsarath OT" panose="02000500000000000000" pitchFamily="2" charset="0"/>
              </a:rPr>
              <a:t>additional expenses </a:t>
            </a:r>
            <a:endParaRPr lang="en-US" dirty="0" smtClean="0">
              <a:solidFill>
                <a:srgbClr val="FF0000"/>
              </a:solidFill>
              <a:latin typeface="Phetsarath OT" panose="02000500000000000000" pitchFamily="2" charset="0"/>
              <a:cs typeface="Phetsarath OT" panose="02000500000000000000" pitchFamily="2" charset="0"/>
            </a:endParaRPr>
          </a:p>
          <a:p>
            <a:pPr marL="1171575" lvl="1" indent="-236538">
              <a:buFontTx/>
              <a:buChar char="-"/>
            </a:pPr>
            <a:r>
              <a:rPr lang="en-US" sz="2400" dirty="0" err="1" smtClean="0">
                <a:solidFill>
                  <a:srgbClr val="0070C0"/>
                </a:solidFill>
                <a:latin typeface="Phetsarath OT" panose="02000500000000000000" pitchFamily="2" charset="0"/>
                <a:cs typeface="Phetsarath OT" panose="02000500000000000000" pitchFamily="2" charset="0"/>
              </a:rPr>
              <a:t>ເພີ້ມມູນຄ່າການດໍາເນີນງານຂອງພາຫານະ</a:t>
            </a:r>
            <a:r>
              <a:rPr lang="en-US" sz="2400" dirty="0" smtClean="0">
                <a:solidFill>
                  <a:srgbClr val="0070C0"/>
                </a:solidFill>
                <a:latin typeface="Phetsarath OT" panose="02000500000000000000" pitchFamily="2" charset="0"/>
                <a:cs typeface="Phetsarath OT" panose="02000500000000000000" pitchFamily="2" charset="0"/>
              </a:rPr>
              <a:t> </a:t>
            </a:r>
            <a:r>
              <a:rPr lang="en-US" sz="2400" dirty="0" err="1" smtClean="0">
                <a:solidFill>
                  <a:srgbClr val="0070C0"/>
                </a:solidFill>
                <a:latin typeface="Phetsarath OT" panose="02000500000000000000" pitchFamily="2" charset="0"/>
                <a:cs typeface="Phetsarath OT" panose="02000500000000000000" pitchFamily="2" charset="0"/>
              </a:rPr>
              <a:t>ສໍາລັບນັກຂັບຂີ່ລົດເອກະຊົນ</a:t>
            </a:r>
            <a:r>
              <a:rPr lang="en-US" sz="2400" dirty="0" smtClean="0">
                <a:solidFill>
                  <a:srgbClr val="0070C0"/>
                </a:solidFill>
                <a:latin typeface="Phetsarath OT" panose="02000500000000000000" pitchFamily="2" charset="0"/>
                <a:cs typeface="Phetsarath OT" panose="02000500000000000000" pitchFamily="2" charset="0"/>
              </a:rPr>
              <a:t> </a:t>
            </a:r>
          </a:p>
          <a:p>
            <a:pPr marL="1171575" lvl="1" indent="-236538">
              <a:buFontTx/>
              <a:buChar char="-"/>
            </a:pPr>
            <a:r>
              <a:rPr lang="en-US" sz="1500" dirty="0" smtClean="0">
                <a:solidFill>
                  <a:srgbClr val="FF0000"/>
                </a:solidFill>
                <a:latin typeface="Phetsarath OT" panose="02000500000000000000" pitchFamily="2" charset="0"/>
                <a:cs typeface="Phetsarath OT" panose="02000500000000000000" pitchFamily="2" charset="0"/>
              </a:rPr>
              <a:t>Increase vehicle operating cost for private motorists</a:t>
            </a:r>
            <a:endParaRPr lang="en-US" dirty="0" smtClean="0">
              <a:solidFill>
                <a:srgbClr val="FF0000"/>
              </a:solidFill>
              <a:latin typeface="Phetsarath OT" panose="02000500000000000000" pitchFamily="2" charset="0"/>
              <a:cs typeface="Phetsarath OT" panose="02000500000000000000" pitchFamily="2" charset="0"/>
            </a:endParaRPr>
          </a:p>
          <a:p>
            <a:pPr marL="1171575" lvl="1" indent="-236538">
              <a:buFontTx/>
              <a:buChar char="-"/>
            </a:pPr>
            <a:endParaRPr lang="en-US" dirty="0" smtClean="0">
              <a:latin typeface="Phetsarath OT" panose="02000500000000000000" pitchFamily="2" charset="0"/>
              <a:cs typeface="Phetsarath OT" panose="02000500000000000000" pitchFamily="2" charset="0"/>
            </a:endParaRPr>
          </a:p>
          <a:p>
            <a:pPr>
              <a:buNone/>
            </a:pPr>
            <a:r>
              <a:rPr lang="en-US" sz="2400" b="1" dirty="0">
                <a:solidFill>
                  <a:srgbClr val="7030A0"/>
                </a:solidFill>
                <a:latin typeface="Phetsarath OT" panose="02000500000000000000" pitchFamily="2" charset="0"/>
                <a:cs typeface="Phetsarath OT" panose="02000500000000000000" pitchFamily="2" charset="0"/>
              </a:rPr>
              <a:t>3. </a:t>
            </a:r>
            <a:r>
              <a:rPr lang="en-US" sz="2400" b="1" dirty="0" err="1" smtClean="0">
                <a:solidFill>
                  <a:srgbClr val="7030A0"/>
                </a:solidFill>
                <a:latin typeface="Phetsarath OT" panose="02000500000000000000" pitchFamily="2" charset="0"/>
                <a:cs typeface="Phetsarath OT" panose="02000500000000000000" pitchFamily="2" charset="0"/>
              </a:rPr>
              <a:t>ຄ່າໃຊ້ຈ່າຍທີ່ບໍ່ຄາດຄິດ</a:t>
            </a:r>
            <a:r>
              <a:rPr lang="en-US" sz="2400" b="1" dirty="0" smtClean="0">
                <a:solidFill>
                  <a:srgbClr val="7030A0"/>
                </a:solidFill>
                <a:latin typeface="Phetsarath OT" panose="02000500000000000000" pitchFamily="2" charset="0"/>
                <a:cs typeface="Phetsarath OT" panose="02000500000000000000" pitchFamily="2" charset="0"/>
              </a:rPr>
              <a:t> Unexpected expenses</a:t>
            </a:r>
            <a:endParaRPr lang="en-US" sz="2400" dirty="0">
              <a:solidFill>
                <a:srgbClr val="7030A0"/>
              </a:solidFill>
              <a:latin typeface="Phetsarath OT" panose="02000500000000000000" pitchFamily="2" charset="0"/>
              <a:cs typeface="Phetsarath OT" panose="02000500000000000000" pitchFamily="2" charset="0"/>
            </a:endParaRPr>
          </a:p>
          <a:p>
            <a:pPr lvl="1">
              <a:buFont typeface="Wingdings" pitchFamily="2" charset="2"/>
              <a:buChar char="Ø"/>
            </a:pPr>
            <a:r>
              <a:rPr lang="en-US" sz="2000" dirty="0" err="1" smtClean="0">
                <a:solidFill>
                  <a:srgbClr val="0070C0"/>
                </a:solidFill>
                <a:latin typeface="Phetsarath OT" panose="02000500000000000000" pitchFamily="2" charset="0"/>
                <a:cs typeface="Phetsarath OT" panose="02000500000000000000" pitchFamily="2" charset="0"/>
              </a:rPr>
              <a:t>ອະນາໄມສິ່ງເສດເຫຼືອ</a:t>
            </a:r>
            <a:r>
              <a:rPr lang="en-US" sz="2000" dirty="0" smtClean="0">
                <a:solidFill>
                  <a:srgbClr val="0070C0"/>
                </a:solidFill>
                <a:latin typeface="Phetsarath OT" panose="02000500000000000000" pitchFamily="2" charset="0"/>
                <a:cs typeface="Phetsarath OT" panose="02000500000000000000" pitchFamily="2" charset="0"/>
              </a:rPr>
              <a:t> </a:t>
            </a:r>
          </a:p>
          <a:p>
            <a:pPr lvl="1">
              <a:buFont typeface="Wingdings" pitchFamily="2" charset="2"/>
              <a:buChar char="Ø"/>
            </a:pPr>
            <a:r>
              <a:rPr lang="en-US" sz="1300" dirty="0" smtClean="0">
                <a:solidFill>
                  <a:srgbClr val="FF0000"/>
                </a:solidFill>
                <a:latin typeface="Phetsarath OT" panose="02000500000000000000" pitchFamily="2" charset="0"/>
                <a:cs typeface="Phetsarath OT" panose="02000500000000000000" pitchFamily="2" charset="0"/>
              </a:rPr>
              <a:t>cleaning up of debris </a:t>
            </a:r>
            <a:endParaRPr lang="en-US" dirty="0" smtClean="0">
              <a:solidFill>
                <a:srgbClr val="FF0000"/>
              </a:solidFill>
              <a:latin typeface="Phetsarath OT" panose="02000500000000000000" pitchFamily="2" charset="0"/>
              <a:cs typeface="Phetsarath OT" panose="02000500000000000000" pitchFamily="2" charset="0"/>
            </a:endParaRPr>
          </a:p>
          <a:p>
            <a:pPr lvl="1">
              <a:buFont typeface="Wingdings" pitchFamily="2" charset="2"/>
              <a:buChar char="Ø"/>
            </a:pPr>
            <a:r>
              <a:rPr lang="en-US" sz="2000" dirty="0" err="1" smtClean="0">
                <a:solidFill>
                  <a:srgbClr val="0070C0"/>
                </a:solidFill>
                <a:latin typeface="Phetsarath OT" panose="02000500000000000000" pitchFamily="2" charset="0"/>
                <a:cs typeface="Phetsarath OT" panose="02000500000000000000" pitchFamily="2" charset="0"/>
              </a:rPr>
              <a:t>ຄ່າໃຊ້ຈ່າຍທີ່ບໍ່ຄາດຄິດຂອງລັດຖະບານ</a:t>
            </a:r>
            <a:r>
              <a:rPr lang="en-US" sz="2000" dirty="0" smtClean="0">
                <a:solidFill>
                  <a:srgbClr val="0070C0"/>
                </a:solidFill>
                <a:latin typeface="Phetsarath OT" panose="02000500000000000000" pitchFamily="2" charset="0"/>
                <a:cs typeface="Phetsarath OT" panose="02000500000000000000" pitchFamily="2" charset="0"/>
              </a:rPr>
              <a:t> : </a:t>
            </a:r>
            <a:r>
              <a:rPr lang="en-US" sz="2000" dirty="0" err="1" smtClean="0">
                <a:solidFill>
                  <a:srgbClr val="0070C0"/>
                </a:solidFill>
                <a:latin typeface="Phetsarath OT" panose="02000500000000000000" pitchFamily="2" charset="0"/>
                <a:cs typeface="Phetsarath OT" panose="02000500000000000000" pitchFamily="2" charset="0"/>
              </a:rPr>
              <a:t>ສ້າງຂົວຊົ່ວຄາວ</a:t>
            </a:r>
            <a:r>
              <a:rPr lang="en-US" sz="2000" dirty="0" smtClean="0">
                <a:solidFill>
                  <a:srgbClr val="0070C0"/>
                </a:solidFill>
                <a:latin typeface="Phetsarath OT" panose="02000500000000000000" pitchFamily="2" charset="0"/>
                <a:cs typeface="Phetsarath OT" panose="02000500000000000000" pitchFamily="2" charset="0"/>
              </a:rPr>
              <a:t>, </a:t>
            </a:r>
            <a:r>
              <a:rPr lang="en-US" sz="2000" dirty="0" err="1" smtClean="0">
                <a:solidFill>
                  <a:srgbClr val="0070C0"/>
                </a:solidFill>
                <a:latin typeface="Phetsarath OT" panose="02000500000000000000" pitchFamily="2" charset="0"/>
                <a:cs typeface="Phetsarath OT" panose="02000500000000000000" pitchFamily="2" charset="0"/>
              </a:rPr>
              <a:t>ທາງເວັ້ນ</a:t>
            </a:r>
            <a:r>
              <a:rPr lang="en-US" sz="2000" dirty="0" smtClean="0">
                <a:solidFill>
                  <a:srgbClr val="0070C0"/>
                </a:solidFill>
                <a:latin typeface="Phetsarath OT" panose="02000500000000000000" pitchFamily="2" charset="0"/>
                <a:cs typeface="Phetsarath OT" panose="02000500000000000000" pitchFamily="2" charset="0"/>
              </a:rPr>
              <a:t>, </a:t>
            </a:r>
            <a:r>
              <a:rPr lang="en-US" sz="2000" dirty="0" err="1" smtClean="0">
                <a:solidFill>
                  <a:srgbClr val="0070C0"/>
                </a:solidFill>
                <a:latin typeface="Phetsarath OT" panose="02000500000000000000" pitchFamily="2" charset="0"/>
                <a:cs typeface="Phetsarath OT" panose="02000500000000000000" pitchFamily="2" charset="0"/>
              </a:rPr>
              <a:t>ຂຸດເອົາຂີ້ຕົມອອກຈາກທາງນໍ້າໄຫຼ</a:t>
            </a:r>
            <a:r>
              <a:rPr lang="en-US" sz="2000" dirty="0" smtClean="0">
                <a:solidFill>
                  <a:srgbClr val="0070C0"/>
                </a:solidFill>
                <a:latin typeface="Phetsarath OT" panose="02000500000000000000" pitchFamily="2" charset="0"/>
                <a:cs typeface="Phetsarath OT" panose="02000500000000000000" pitchFamily="2" charset="0"/>
              </a:rPr>
              <a:t> </a:t>
            </a:r>
            <a:r>
              <a:rPr lang="en-US" sz="2000" dirty="0" err="1" smtClean="0">
                <a:solidFill>
                  <a:srgbClr val="0070C0"/>
                </a:solidFill>
                <a:latin typeface="Phetsarath OT" panose="02000500000000000000" pitchFamily="2" charset="0"/>
                <a:cs typeface="Phetsarath OT" panose="02000500000000000000" pitchFamily="2" charset="0"/>
              </a:rPr>
              <a:t>ແລະ</a:t>
            </a:r>
            <a:r>
              <a:rPr lang="en-US" sz="2000" dirty="0" smtClean="0">
                <a:solidFill>
                  <a:srgbClr val="0070C0"/>
                </a:solidFill>
                <a:latin typeface="Phetsarath OT" panose="02000500000000000000" pitchFamily="2" charset="0"/>
                <a:cs typeface="Phetsarath OT" panose="02000500000000000000" pitchFamily="2" charset="0"/>
              </a:rPr>
              <a:t> </a:t>
            </a:r>
            <a:r>
              <a:rPr lang="en-US" sz="2000" dirty="0" err="1" smtClean="0">
                <a:solidFill>
                  <a:srgbClr val="0070C0"/>
                </a:solidFill>
                <a:latin typeface="Phetsarath OT" panose="02000500000000000000" pitchFamily="2" charset="0"/>
                <a:cs typeface="Phetsarath OT" panose="02000500000000000000" pitchFamily="2" charset="0"/>
              </a:rPr>
              <a:t>ອື່ນ</a:t>
            </a:r>
            <a:r>
              <a:rPr lang="en-US" sz="2000" dirty="0" smtClean="0">
                <a:solidFill>
                  <a:srgbClr val="0070C0"/>
                </a:solidFill>
                <a:latin typeface="Phetsarath OT" panose="02000500000000000000" pitchFamily="2" charset="0"/>
                <a:cs typeface="Phetsarath OT" panose="02000500000000000000" pitchFamily="2" charset="0"/>
              </a:rPr>
              <a:t>ໆ </a:t>
            </a:r>
          </a:p>
          <a:p>
            <a:pPr lvl="1">
              <a:buFont typeface="Wingdings" pitchFamily="2" charset="2"/>
              <a:buChar char="Ø"/>
            </a:pPr>
            <a:r>
              <a:rPr lang="en-US" sz="1300" dirty="0" smtClean="0">
                <a:solidFill>
                  <a:srgbClr val="FF0000"/>
                </a:solidFill>
                <a:latin typeface="Phetsarath OT" panose="02000500000000000000" pitchFamily="2" charset="0"/>
                <a:cs typeface="Phetsarath OT" panose="02000500000000000000" pitchFamily="2" charset="0"/>
              </a:rPr>
              <a:t>unexpected expenses on temporary bridges, detours, dredging of rivers, etc. for the government. </a:t>
            </a:r>
          </a:p>
          <a:p>
            <a:pPr lvl="1">
              <a:buFontTx/>
              <a:buChar char="-"/>
            </a:pPr>
            <a:endParaRPr lang="en-US" sz="2400" dirty="0">
              <a:latin typeface="Phetsarath OT" panose="02000500000000000000" pitchFamily="2" charset="0"/>
              <a:cs typeface="Phetsarath OT" panose="02000500000000000000" pitchFamily="2" charset="0"/>
            </a:endParaRPr>
          </a:p>
        </p:txBody>
      </p:sp>
    </p:spTree>
    <p:extLst>
      <p:ext uri="{BB962C8B-B14F-4D97-AF65-F5344CB8AC3E}">
        <p14:creationId xmlns:p14="http://schemas.microsoft.com/office/powerpoint/2010/main" val="2262376439"/>
      </p:ext>
    </p:extLst>
  </p:cSld>
  <p:clrMapOvr>
    <a:masterClrMapping/>
  </p:clrMapOvr>
  <p:transition spd="med">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78"/>
            <a:ext cx="8229600" cy="1143000"/>
          </a:xfrm>
        </p:spPr>
        <p:txBody>
          <a:bodyPr>
            <a:normAutofit/>
          </a:bodyPr>
          <a:lstStyle/>
          <a:p>
            <a:r>
              <a:rPr lang="en-US" sz="3200" b="1" dirty="0" err="1" smtClean="0">
                <a:solidFill>
                  <a:srgbClr val="FF0000"/>
                </a:solidFill>
                <a:latin typeface="Phetsarath OT" panose="02000500000000000000" pitchFamily="2" charset="0"/>
                <a:cs typeface="Phetsarath OT" panose="02000500000000000000" pitchFamily="2" charset="0"/>
              </a:rPr>
              <a:t>ຄວາມຕ້ອງການ</a:t>
            </a:r>
            <a:r>
              <a:rPr lang="en-US" sz="3200" b="1" dirty="0" smtClean="0">
                <a:solidFill>
                  <a:srgbClr val="FF0000"/>
                </a:solidFill>
                <a:latin typeface="Phetsarath OT" panose="02000500000000000000" pitchFamily="2" charset="0"/>
                <a:cs typeface="Phetsarath OT" panose="02000500000000000000" pitchFamily="2" charset="0"/>
              </a:rPr>
              <a:t> Needs</a:t>
            </a:r>
            <a:endParaRPr lang="en-US" sz="3200" b="1" dirty="0">
              <a:solidFill>
                <a:srgbClr val="FF0000"/>
              </a:solidFill>
              <a:latin typeface="Phetsarath OT" panose="02000500000000000000" pitchFamily="2" charset="0"/>
              <a:cs typeface="Phetsarath OT" panose="02000500000000000000" pitchFamily="2" charset="0"/>
            </a:endParaRPr>
          </a:p>
        </p:txBody>
      </p:sp>
      <p:sp>
        <p:nvSpPr>
          <p:cNvPr id="3" name="Content Placeholder 2"/>
          <p:cNvSpPr>
            <a:spLocks noGrp="1"/>
          </p:cNvSpPr>
          <p:nvPr>
            <p:ph idx="1"/>
          </p:nvPr>
        </p:nvSpPr>
        <p:spPr>
          <a:xfrm>
            <a:off x="457200" y="968991"/>
            <a:ext cx="8229600" cy="5472753"/>
          </a:xfrm>
        </p:spPr>
        <p:txBody>
          <a:bodyPr>
            <a:normAutofit fontScale="47500" lnSpcReduction="20000"/>
          </a:bodyPr>
          <a:lstStyle/>
          <a:p>
            <a:pPr>
              <a:buFont typeface="Wingdings" pitchFamily="2" charset="2"/>
              <a:buChar char="q"/>
            </a:pPr>
            <a:r>
              <a:rPr lang="en-US" sz="4200" b="1" u="sng" dirty="0" err="1" smtClean="0">
                <a:solidFill>
                  <a:srgbClr val="FF0000"/>
                </a:solidFill>
                <a:latin typeface="Phetsarath OT" panose="02000500000000000000" pitchFamily="2" charset="0"/>
                <a:cs typeface="Phetsarath OT" panose="02000500000000000000" pitchFamily="2" charset="0"/>
              </a:rPr>
              <a:t>ຄວາມຕ້ອງການ</a:t>
            </a:r>
            <a:r>
              <a:rPr lang="en-US" sz="4200" b="1" u="sng" dirty="0" smtClean="0">
                <a:solidFill>
                  <a:srgbClr val="FF0000"/>
                </a:solidFill>
                <a:latin typeface="Phetsarath OT" panose="02000500000000000000" pitchFamily="2" charset="0"/>
                <a:cs typeface="Phetsarath OT" panose="02000500000000000000" pitchFamily="2" charset="0"/>
              </a:rPr>
              <a:t> </a:t>
            </a:r>
            <a:r>
              <a:rPr lang="en-US" sz="4200" dirty="0" smtClean="0">
                <a:latin typeface="Phetsarath OT" panose="02000500000000000000" pitchFamily="2" charset="0"/>
                <a:cs typeface="Phetsarath OT" panose="02000500000000000000" pitchFamily="2" charset="0"/>
              </a:rPr>
              <a:t>– </a:t>
            </a:r>
            <a:r>
              <a:rPr lang="en-US" sz="4200" dirty="0" err="1" smtClean="0">
                <a:latin typeface="Phetsarath OT" panose="02000500000000000000" pitchFamily="2" charset="0"/>
                <a:cs typeface="Phetsarath OT" panose="02000500000000000000" pitchFamily="2" charset="0"/>
              </a:rPr>
              <a:t>ຈໍານວນຄວາມຕ້ອງການກັບຄືນສູ່ສະພາບເດີມ</a:t>
            </a:r>
            <a:r>
              <a:rPr lang="en-US" sz="4200" dirty="0" smtClean="0">
                <a:latin typeface="Phetsarath OT" panose="02000500000000000000" pitchFamily="2" charset="0"/>
                <a:cs typeface="Phetsarath OT" panose="02000500000000000000" pitchFamily="2" charset="0"/>
              </a:rPr>
              <a:t> </a:t>
            </a:r>
          </a:p>
          <a:p>
            <a:pPr>
              <a:buFont typeface="Wingdings" pitchFamily="2" charset="2"/>
              <a:buChar char="q"/>
            </a:pPr>
            <a:r>
              <a:rPr lang="en-US" sz="1900" b="1" dirty="0" smtClean="0">
                <a:solidFill>
                  <a:srgbClr val="FF0000"/>
                </a:solidFill>
                <a:latin typeface="Phetsarath OT" panose="02000500000000000000" pitchFamily="2" charset="0"/>
                <a:cs typeface="Phetsarath OT" panose="02000500000000000000" pitchFamily="2" charset="0"/>
              </a:rPr>
              <a:t>Needs-</a:t>
            </a:r>
            <a:r>
              <a:rPr lang="en-US" sz="1900" dirty="0" smtClean="0">
                <a:solidFill>
                  <a:srgbClr val="FF0000"/>
                </a:solidFill>
                <a:latin typeface="Phetsarath OT" panose="02000500000000000000" pitchFamily="2" charset="0"/>
                <a:cs typeface="Phetsarath OT" panose="02000500000000000000" pitchFamily="2" charset="0"/>
              </a:rPr>
              <a:t>amount needed to bring back normalcy.</a:t>
            </a:r>
          </a:p>
          <a:p>
            <a:pPr>
              <a:buFont typeface="Wingdings" pitchFamily="2" charset="2"/>
              <a:buChar char="q"/>
            </a:pPr>
            <a:endParaRPr lang="en-US" sz="1200" dirty="0" smtClean="0">
              <a:solidFill>
                <a:srgbClr val="FF0000"/>
              </a:solidFill>
              <a:latin typeface="Phetsarath OT" panose="02000500000000000000" pitchFamily="2" charset="0"/>
              <a:cs typeface="Phetsarath OT" panose="02000500000000000000" pitchFamily="2" charset="0"/>
            </a:endParaRPr>
          </a:p>
          <a:p>
            <a:pPr>
              <a:buAutoNum type="arabicPeriod"/>
            </a:pPr>
            <a:r>
              <a:rPr lang="en-US" sz="3600" b="1" i="1" dirty="0" err="1" smtClean="0">
                <a:solidFill>
                  <a:srgbClr val="7030A0"/>
                </a:solidFill>
                <a:latin typeface="Phetsarath OT" panose="02000500000000000000" pitchFamily="2" charset="0"/>
                <a:cs typeface="Phetsarath OT" panose="02000500000000000000" pitchFamily="2" charset="0"/>
              </a:rPr>
              <a:t>ຄວາມຕ້ອງການຟື້ນຟູ</a:t>
            </a:r>
            <a:r>
              <a:rPr lang="en-US" sz="3600" b="1" i="1" dirty="0" smtClean="0">
                <a:solidFill>
                  <a:srgbClr val="7030A0"/>
                </a:solidFill>
                <a:latin typeface="Phetsarath OT" panose="02000500000000000000" pitchFamily="2" charset="0"/>
                <a:cs typeface="Phetsarath OT" panose="02000500000000000000" pitchFamily="2" charset="0"/>
              </a:rPr>
              <a:t> - </a:t>
            </a:r>
            <a:r>
              <a:rPr lang="en-US" sz="3600" dirty="0" err="1" smtClean="0">
                <a:latin typeface="Phetsarath OT" panose="02000500000000000000" pitchFamily="2" charset="0"/>
                <a:cs typeface="Phetsarath OT" panose="02000500000000000000" pitchFamily="2" charset="0"/>
              </a:rPr>
              <a:t>ຄວາມຕ້ອງການໄລຍະສັ້ນແບບຮີບດ່ວນ</a:t>
            </a:r>
            <a:endParaRPr lang="en-US" sz="3600" dirty="0" smtClean="0">
              <a:latin typeface="Phetsarath OT" panose="02000500000000000000" pitchFamily="2" charset="0"/>
              <a:cs typeface="Phetsarath OT" panose="02000500000000000000" pitchFamily="2" charset="0"/>
            </a:endParaRPr>
          </a:p>
          <a:p>
            <a:pPr>
              <a:buNone/>
            </a:pPr>
            <a:r>
              <a:rPr lang="en-US" sz="1400" b="1" i="1" dirty="0" smtClean="0">
                <a:solidFill>
                  <a:srgbClr val="7030A0"/>
                </a:solidFill>
                <a:latin typeface="Phetsarath OT" panose="02000500000000000000" pitchFamily="2" charset="0"/>
                <a:cs typeface="Phetsarath OT" panose="02000500000000000000" pitchFamily="2" charset="0"/>
              </a:rPr>
              <a:t>   </a:t>
            </a:r>
            <a:r>
              <a:rPr lang="en-US" sz="2200" b="1" i="1" dirty="0" smtClean="0">
                <a:solidFill>
                  <a:srgbClr val="7030A0"/>
                </a:solidFill>
                <a:latin typeface="Phetsarath OT" panose="02000500000000000000" pitchFamily="2" charset="0"/>
                <a:cs typeface="Phetsarath OT" panose="02000500000000000000" pitchFamily="2" charset="0"/>
              </a:rPr>
              <a:t>     Recovery needs </a:t>
            </a:r>
            <a:r>
              <a:rPr lang="en-US" sz="2200" dirty="0" smtClean="0">
                <a:latin typeface="Phetsarath OT" panose="02000500000000000000" pitchFamily="2" charset="0"/>
                <a:cs typeface="Phetsarath OT" panose="02000500000000000000" pitchFamily="2" charset="0"/>
              </a:rPr>
              <a:t>– usually urgent short-term needs </a:t>
            </a:r>
          </a:p>
          <a:p>
            <a:pPr>
              <a:buNone/>
            </a:pPr>
            <a:endParaRPr lang="en-US" sz="2200" dirty="0" smtClean="0">
              <a:latin typeface="Phetsarath OT" panose="02000500000000000000" pitchFamily="2" charset="0"/>
              <a:cs typeface="Phetsarath OT" panose="02000500000000000000" pitchFamily="2" charset="0"/>
            </a:endParaRPr>
          </a:p>
          <a:p>
            <a:pPr lvl="1">
              <a:buFont typeface="Wingdings" pitchFamily="2" charset="2"/>
              <a:buChar char="Ø"/>
            </a:pPr>
            <a:r>
              <a:rPr lang="en-US" sz="3400" dirty="0" err="1" smtClean="0">
                <a:latin typeface="Phetsarath OT" panose="02000500000000000000" pitchFamily="2" charset="0"/>
                <a:cs typeface="Phetsarath OT" panose="02000500000000000000" pitchFamily="2" charset="0"/>
              </a:rPr>
              <a:t>ການສ້ອມແປງທາງແລະຂົວໃຫ້ກັບມາຢູ່ໃນສະພາບເດີມ</a:t>
            </a:r>
            <a:r>
              <a:rPr lang="en-US" sz="3400" dirty="0" smtClean="0">
                <a:latin typeface="Phetsarath OT" panose="02000500000000000000" pitchFamily="2" charset="0"/>
                <a:cs typeface="Phetsarath OT" panose="02000500000000000000" pitchFamily="2" charset="0"/>
              </a:rPr>
              <a:t> </a:t>
            </a:r>
          </a:p>
          <a:p>
            <a:pPr lvl="1">
              <a:buFont typeface="Wingdings" pitchFamily="2" charset="2"/>
              <a:buChar char="Ø"/>
            </a:pPr>
            <a:r>
              <a:rPr lang="en-US" sz="2200" dirty="0" smtClean="0">
                <a:solidFill>
                  <a:srgbClr val="FF0000"/>
                </a:solidFill>
                <a:latin typeface="Phetsarath OT" panose="02000500000000000000" pitchFamily="2" charset="0"/>
                <a:cs typeface="Phetsarath OT" panose="02000500000000000000" pitchFamily="2" charset="0"/>
              </a:rPr>
              <a:t>Restoration of roads and bridges </a:t>
            </a:r>
          </a:p>
          <a:p>
            <a:pPr lvl="1">
              <a:buFont typeface="Wingdings" pitchFamily="2" charset="2"/>
              <a:buChar char="Ø"/>
            </a:pPr>
            <a:r>
              <a:rPr lang="en-US" sz="3400" dirty="0" err="1" smtClean="0">
                <a:latin typeface="Phetsarath OT" panose="02000500000000000000" pitchFamily="2" charset="0"/>
                <a:cs typeface="Phetsarath OT" panose="02000500000000000000" pitchFamily="2" charset="0"/>
              </a:rPr>
              <a:t>ເປີດກິດຈະການດ້ານການຂົນສົ່ງ</a:t>
            </a:r>
            <a:r>
              <a:rPr lang="en-US" sz="3400" dirty="0" smtClean="0">
                <a:latin typeface="Phetsarath OT" panose="02000500000000000000" pitchFamily="2" charset="0"/>
                <a:cs typeface="Phetsarath OT" panose="02000500000000000000" pitchFamily="2" charset="0"/>
              </a:rPr>
              <a:t> </a:t>
            </a:r>
          </a:p>
          <a:p>
            <a:pPr lvl="1">
              <a:buFont typeface="Wingdings" pitchFamily="2" charset="2"/>
              <a:buChar char="Ø"/>
            </a:pPr>
            <a:r>
              <a:rPr lang="en-US" sz="2200" dirty="0" smtClean="0">
                <a:solidFill>
                  <a:srgbClr val="FF0000"/>
                </a:solidFill>
                <a:latin typeface="Phetsarath OT" panose="02000500000000000000" pitchFamily="2" charset="0"/>
                <a:cs typeface="Phetsarath OT" panose="02000500000000000000" pitchFamily="2" charset="0"/>
              </a:rPr>
              <a:t>Re-opening of transport businesses</a:t>
            </a:r>
          </a:p>
          <a:p>
            <a:pPr lvl="1">
              <a:buFont typeface="Wingdings" pitchFamily="2" charset="2"/>
              <a:buChar char="Ø"/>
            </a:pPr>
            <a:endParaRPr lang="en-US" dirty="0" smtClean="0">
              <a:latin typeface="Phetsarath OT" panose="02000500000000000000" pitchFamily="2" charset="0"/>
              <a:cs typeface="Phetsarath OT" panose="02000500000000000000" pitchFamily="2" charset="0"/>
            </a:endParaRPr>
          </a:p>
          <a:p>
            <a:pPr>
              <a:buNone/>
            </a:pPr>
            <a:r>
              <a:rPr lang="en-US" sz="3600" b="1" i="1" dirty="0" smtClean="0">
                <a:solidFill>
                  <a:srgbClr val="7030A0"/>
                </a:solidFill>
                <a:latin typeface="Phetsarath OT" panose="02000500000000000000" pitchFamily="2" charset="0"/>
                <a:cs typeface="Phetsarath OT" panose="02000500000000000000" pitchFamily="2" charset="0"/>
              </a:rPr>
              <a:t>2. </a:t>
            </a:r>
            <a:r>
              <a:rPr lang="en-US" sz="3600" b="1" i="1" dirty="0" err="1" smtClean="0">
                <a:solidFill>
                  <a:srgbClr val="7030A0"/>
                </a:solidFill>
                <a:latin typeface="Phetsarath OT" panose="02000500000000000000" pitchFamily="2" charset="0"/>
                <a:cs typeface="Phetsarath OT" panose="02000500000000000000" pitchFamily="2" charset="0"/>
              </a:rPr>
              <a:t>ຄວາມຕ້ອງການກໍ່ສ້າງຄືນໃໝ</a:t>
            </a:r>
            <a:r>
              <a:rPr lang="en-US" sz="3600" b="1" i="1" dirty="0" smtClean="0">
                <a:solidFill>
                  <a:srgbClr val="7030A0"/>
                </a:solidFill>
                <a:latin typeface="Phetsarath OT" panose="02000500000000000000" pitchFamily="2" charset="0"/>
                <a:cs typeface="Phetsarath OT" panose="02000500000000000000" pitchFamily="2" charset="0"/>
              </a:rPr>
              <a:t>່ - </a:t>
            </a:r>
            <a:r>
              <a:rPr lang="en-US" sz="3600" dirty="0" err="1" smtClean="0">
                <a:latin typeface="Phetsarath OT" panose="02000500000000000000" pitchFamily="2" charset="0"/>
                <a:cs typeface="Phetsarath OT" panose="02000500000000000000" pitchFamily="2" charset="0"/>
              </a:rPr>
              <a:t>ຄວາມຕ້ອງການໄລຍະຍາວ</a:t>
            </a:r>
            <a:r>
              <a:rPr lang="en-US" sz="3600" dirty="0" smtClean="0">
                <a:latin typeface="Phetsarath OT" panose="02000500000000000000" pitchFamily="2" charset="0"/>
                <a:cs typeface="Phetsarath OT" panose="02000500000000000000" pitchFamily="2" charset="0"/>
              </a:rPr>
              <a:t> </a:t>
            </a:r>
          </a:p>
          <a:p>
            <a:pPr>
              <a:buNone/>
            </a:pPr>
            <a:r>
              <a:rPr lang="en-US" sz="1800" b="1" i="1" dirty="0" smtClean="0">
                <a:solidFill>
                  <a:srgbClr val="7030A0"/>
                </a:solidFill>
                <a:latin typeface="Phetsarath OT" panose="02000500000000000000" pitchFamily="2" charset="0"/>
                <a:cs typeface="Phetsarath OT" panose="02000500000000000000" pitchFamily="2" charset="0"/>
              </a:rPr>
              <a:t>    	</a:t>
            </a:r>
            <a:r>
              <a:rPr lang="en-US" sz="2200" b="1" i="1" dirty="0" smtClean="0">
                <a:solidFill>
                  <a:srgbClr val="7030A0"/>
                </a:solidFill>
                <a:latin typeface="Phetsarath OT" panose="02000500000000000000" pitchFamily="2" charset="0"/>
                <a:cs typeface="Phetsarath OT" panose="02000500000000000000" pitchFamily="2" charset="0"/>
              </a:rPr>
              <a:t>Reconstruction needs </a:t>
            </a:r>
            <a:r>
              <a:rPr lang="en-US" sz="2200" dirty="0" smtClean="0">
                <a:latin typeface="Phetsarath OT" panose="02000500000000000000" pitchFamily="2" charset="0"/>
                <a:cs typeface="Phetsarath OT" panose="02000500000000000000" pitchFamily="2" charset="0"/>
              </a:rPr>
              <a:t>– usually longer-term needs</a:t>
            </a:r>
          </a:p>
          <a:p>
            <a:pPr>
              <a:buNone/>
            </a:pPr>
            <a:endParaRPr lang="en-US" sz="2200" dirty="0" smtClean="0">
              <a:latin typeface="Phetsarath OT" panose="02000500000000000000" pitchFamily="2" charset="0"/>
              <a:cs typeface="Phetsarath OT" panose="02000500000000000000" pitchFamily="2" charset="0"/>
            </a:endParaRPr>
          </a:p>
          <a:p>
            <a:pPr lvl="1">
              <a:buFont typeface="Wingdings" pitchFamily="2" charset="2"/>
              <a:buChar char="Ø"/>
            </a:pPr>
            <a:r>
              <a:rPr lang="en-US" sz="3400" dirty="0" err="1" smtClean="0">
                <a:latin typeface="Phetsarath OT" panose="02000500000000000000" pitchFamily="2" charset="0"/>
                <a:cs typeface="Phetsarath OT" panose="02000500000000000000" pitchFamily="2" charset="0"/>
              </a:rPr>
              <a:t>ພື້ນຖານໂຄງລ່າງໃໝ</a:t>
            </a:r>
            <a:r>
              <a:rPr lang="en-US" sz="3400" dirty="0" smtClean="0">
                <a:latin typeface="Phetsarath OT" panose="02000500000000000000" pitchFamily="2" charset="0"/>
                <a:cs typeface="Phetsarath OT" panose="02000500000000000000" pitchFamily="2" charset="0"/>
              </a:rPr>
              <a:t>່ </a:t>
            </a:r>
            <a:r>
              <a:rPr lang="en-US" sz="3400" dirty="0" err="1" smtClean="0">
                <a:latin typeface="Phetsarath OT" panose="02000500000000000000" pitchFamily="2" charset="0"/>
                <a:cs typeface="Phetsarath OT" panose="02000500000000000000" pitchFamily="2" charset="0"/>
              </a:rPr>
              <a:t>ຄື</a:t>
            </a:r>
            <a:r>
              <a:rPr lang="en-US" sz="3400" dirty="0" smtClean="0">
                <a:latin typeface="Phetsarath OT" panose="02000500000000000000" pitchFamily="2" charset="0"/>
                <a:cs typeface="Phetsarath OT" panose="02000500000000000000" pitchFamily="2" charset="0"/>
              </a:rPr>
              <a:t> </a:t>
            </a:r>
            <a:r>
              <a:rPr lang="en-US" sz="3400" dirty="0" err="1" smtClean="0">
                <a:latin typeface="Phetsarath OT" panose="02000500000000000000" pitchFamily="2" charset="0"/>
                <a:cs typeface="Phetsarath OT" panose="02000500000000000000" pitchFamily="2" charset="0"/>
              </a:rPr>
              <a:t>ສ້າງທາງ</a:t>
            </a:r>
            <a:r>
              <a:rPr lang="en-US" sz="3400" dirty="0" smtClean="0">
                <a:latin typeface="Phetsarath OT" panose="02000500000000000000" pitchFamily="2" charset="0"/>
                <a:cs typeface="Phetsarath OT" panose="02000500000000000000" pitchFamily="2" charset="0"/>
              </a:rPr>
              <a:t>, </a:t>
            </a:r>
            <a:r>
              <a:rPr lang="en-US" sz="3400" dirty="0" err="1" smtClean="0">
                <a:latin typeface="Phetsarath OT" panose="02000500000000000000" pitchFamily="2" charset="0"/>
                <a:cs typeface="Phetsarath OT" panose="02000500000000000000" pitchFamily="2" charset="0"/>
              </a:rPr>
              <a:t>ຂົວໃໝ</a:t>
            </a:r>
            <a:r>
              <a:rPr lang="en-US" sz="3400" dirty="0" smtClean="0">
                <a:latin typeface="Phetsarath OT" panose="02000500000000000000" pitchFamily="2" charset="0"/>
                <a:cs typeface="Phetsarath OT" panose="02000500000000000000" pitchFamily="2" charset="0"/>
              </a:rPr>
              <a:t>່ </a:t>
            </a:r>
            <a:r>
              <a:rPr lang="en-US" sz="3400" dirty="0" err="1" smtClean="0">
                <a:latin typeface="Phetsarath OT" panose="02000500000000000000" pitchFamily="2" charset="0"/>
                <a:cs typeface="Phetsarath OT" panose="02000500000000000000" pitchFamily="2" charset="0"/>
              </a:rPr>
              <a:t>ແລະ</a:t>
            </a:r>
            <a:r>
              <a:rPr lang="en-US" sz="3400" dirty="0" smtClean="0">
                <a:latin typeface="Phetsarath OT" panose="02000500000000000000" pitchFamily="2" charset="0"/>
                <a:cs typeface="Phetsarath OT" panose="02000500000000000000" pitchFamily="2" charset="0"/>
              </a:rPr>
              <a:t> </a:t>
            </a:r>
            <a:r>
              <a:rPr lang="en-US" sz="3400" dirty="0" err="1" smtClean="0">
                <a:latin typeface="Phetsarath OT" panose="02000500000000000000" pitchFamily="2" charset="0"/>
                <a:cs typeface="Phetsarath OT" panose="02000500000000000000" pitchFamily="2" charset="0"/>
              </a:rPr>
              <a:t>ອື່ນ</a:t>
            </a:r>
            <a:r>
              <a:rPr lang="en-US" sz="3400" dirty="0" smtClean="0">
                <a:latin typeface="Phetsarath OT" panose="02000500000000000000" pitchFamily="2" charset="0"/>
                <a:cs typeface="Phetsarath OT" panose="02000500000000000000" pitchFamily="2" charset="0"/>
              </a:rPr>
              <a:t>ໆ</a:t>
            </a:r>
          </a:p>
          <a:p>
            <a:pPr lvl="1">
              <a:buFont typeface="Wingdings" pitchFamily="2" charset="2"/>
              <a:buChar char="Ø"/>
            </a:pPr>
            <a:r>
              <a:rPr lang="en-US" sz="2500" dirty="0" smtClean="0">
                <a:solidFill>
                  <a:srgbClr val="FF0000"/>
                </a:solidFill>
                <a:latin typeface="Phetsarath OT" panose="02000500000000000000" pitchFamily="2" charset="0"/>
                <a:cs typeface="Phetsarath OT" panose="02000500000000000000" pitchFamily="2" charset="0"/>
              </a:rPr>
              <a:t>new infrastructure like new road diversions, bridges, etc.</a:t>
            </a:r>
          </a:p>
          <a:p>
            <a:pPr lvl="1">
              <a:buFont typeface="Wingdings" pitchFamily="2" charset="2"/>
              <a:buChar char="Ø"/>
            </a:pPr>
            <a:r>
              <a:rPr lang="en-US" sz="3400" dirty="0" err="1" smtClean="0">
                <a:latin typeface="Phetsarath OT" panose="02000500000000000000" pitchFamily="2" charset="0"/>
                <a:cs typeface="Phetsarath OT" panose="02000500000000000000" pitchFamily="2" charset="0"/>
              </a:rPr>
              <a:t>ການກຽມພ້ອມ</a:t>
            </a:r>
            <a:r>
              <a:rPr lang="en-US" sz="3400" dirty="0" smtClean="0">
                <a:latin typeface="Phetsarath OT" panose="02000500000000000000" pitchFamily="2" charset="0"/>
                <a:cs typeface="Phetsarath OT" panose="02000500000000000000" pitchFamily="2" charset="0"/>
              </a:rPr>
              <a:t> </a:t>
            </a:r>
            <a:r>
              <a:rPr lang="en-US" sz="3400" dirty="0" err="1" smtClean="0">
                <a:latin typeface="Phetsarath OT" panose="02000500000000000000" pitchFamily="2" charset="0"/>
                <a:cs typeface="Phetsarath OT" panose="02000500000000000000" pitchFamily="2" charset="0"/>
              </a:rPr>
              <a:t>ແລະ</a:t>
            </a:r>
            <a:r>
              <a:rPr lang="en-US" sz="3400" dirty="0" smtClean="0">
                <a:latin typeface="Phetsarath OT" panose="02000500000000000000" pitchFamily="2" charset="0"/>
                <a:cs typeface="Phetsarath OT" panose="02000500000000000000" pitchFamily="2" charset="0"/>
              </a:rPr>
              <a:t> </a:t>
            </a:r>
            <a:r>
              <a:rPr lang="en-US" sz="3400" dirty="0" err="1" smtClean="0">
                <a:latin typeface="Phetsarath OT" panose="02000500000000000000" pitchFamily="2" charset="0"/>
                <a:cs typeface="Phetsarath OT" panose="02000500000000000000" pitchFamily="2" charset="0"/>
              </a:rPr>
              <a:t>ຫຼຸດຜ່ອນ</a:t>
            </a:r>
            <a:r>
              <a:rPr lang="en-US" sz="3400" dirty="0" smtClean="0">
                <a:latin typeface="Phetsarath OT" panose="02000500000000000000" pitchFamily="2" charset="0"/>
                <a:cs typeface="Phetsarath OT" panose="02000500000000000000" pitchFamily="2" charset="0"/>
              </a:rPr>
              <a:t> </a:t>
            </a:r>
            <a:r>
              <a:rPr lang="en-US" sz="3400" dirty="0" err="1" smtClean="0">
                <a:latin typeface="Phetsarath OT" panose="02000500000000000000" pitchFamily="2" charset="0"/>
                <a:cs typeface="Phetsarath OT" panose="02000500000000000000" pitchFamily="2" charset="0"/>
              </a:rPr>
              <a:t>ຄື</a:t>
            </a:r>
            <a:r>
              <a:rPr lang="en-US" sz="3400" dirty="0" smtClean="0">
                <a:latin typeface="Phetsarath OT" panose="02000500000000000000" pitchFamily="2" charset="0"/>
                <a:cs typeface="Phetsarath OT" panose="02000500000000000000" pitchFamily="2" charset="0"/>
              </a:rPr>
              <a:t> </a:t>
            </a:r>
            <a:r>
              <a:rPr lang="en-US" sz="3400" dirty="0" err="1" smtClean="0">
                <a:latin typeface="Phetsarath OT" panose="02000500000000000000" pitchFamily="2" charset="0"/>
                <a:cs typeface="Phetsarath OT" panose="02000500000000000000" pitchFamily="2" charset="0"/>
              </a:rPr>
              <a:t>ເສີມທໍ່ລະບາຍນໍ້າ</a:t>
            </a:r>
            <a:r>
              <a:rPr lang="en-US" sz="3400" dirty="0" smtClean="0">
                <a:latin typeface="Phetsarath OT" panose="02000500000000000000" pitchFamily="2" charset="0"/>
                <a:cs typeface="Phetsarath OT" panose="02000500000000000000" pitchFamily="2" charset="0"/>
              </a:rPr>
              <a:t> </a:t>
            </a:r>
            <a:r>
              <a:rPr lang="en-US" sz="3400" dirty="0" err="1" smtClean="0">
                <a:latin typeface="Phetsarath OT" panose="02000500000000000000" pitchFamily="2" charset="0"/>
                <a:cs typeface="Phetsarath OT" panose="02000500000000000000" pitchFamily="2" charset="0"/>
              </a:rPr>
              <a:t>ແລະ</a:t>
            </a:r>
            <a:r>
              <a:rPr lang="en-US" sz="3400" dirty="0" smtClean="0">
                <a:latin typeface="Phetsarath OT" panose="02000500000000000000" pitchFamily="2" charset="0"/>
                <a:cs typeface="Phetsarath OT" panose="02000500000000000000" pitchFamily="2" charset="0"/>
              </a:rPr>
              <a:t> </a:t>
            </a:r>
            <a:r>
              <a:rPr lang="en-US" sz="3400" dirty="0" err="1" smtClean="0">
                <a:latin typeface="Phetsarath OT" panose="02000500000000000000" pitchFamily="2" charset="0"/>
                <a:cs typeface="Phetsarath OT" panose="02000500000000000000" pitchFamily="2" charset="0"/>
              </a:rPr>
              <a:t>ອື່ນ</a:t>
            </a:r>
            <a:r>
              <a:rPr lang="en-US" sz="3400" dirty="0" smtClean="0">
                <a:latin typeface="Phetsarath OT" panose="02000500000000000000" pitchFamily="2" charset="0"/>
                <a:cs typeface="Phetsarath OT" panose="02000500000000000000" pitchFamily="2" charset="0"/>
              </a:rPr>
              <a:t>ໆ</a:t>
            </a:r>
          </a:p>
          <a:p>
            <a:pPr lvl="1">
              <a:buFont typeface="Wingdings" pitchFamily="2" charset="2"/>
              <a:buChar char="Ø"/>
            </a:pPr>
            <a:r>
              <a:rPr lang="en-US" sz="2500" dirty="0" smtClean="0">
                <a:solidFill>
                  <a:srgbClr val="FF0000"/>
                </a:solidFill>
                <a:latin typeface="Phetsarath OT" panose="02000500000000000000" pitchFamily="2" charset="0"/>
                <a:cs typeface="Phetsarath OT" panose="02000500000000000000" pitchFamily="2" charset="0"/>
              </a:rPr>
              <a:t> Preparedness and mitigation like additional culverts, etc.</a:t>
            </a:r>
          </a:p>
          <a:p>
            <a:pPr marL="0" indent="0">
              <a:buNone/>
            </a:pPr>
            <a:endParaRPr lang="en-US" sz="1800" dirty="0" smtClean="0">
              <a:latin typeface="Phetsarath OT" panose="02000500000000000000" pitchFamily="2" charset="0"/>
              <a:cs typeface="Phetsarath OT" panose="02000500000000000000" pitchFamily="2" charset="0"/>
            </a:endParaRPr>
          </a:p>
          <a:p>
            <a:pPr marL="0" indent="0">
              <a:buNone/>
            </a:pPr>
            <a:r>
              <a:rPr lang="en-US" sz="1800" dirty="0" smtClean="0">
                <a:latin typeface="Phetsarath OT" panose="02000500000000000000" pitchFamily="2" charset="0"/>
                <a:cs typeface="Phetsarath OT" panose="02000500000000000000" pitchFamily="2" charset="0"/>
              </a:rPr>
              <a:t>	</a:t>
            </a:r>
            <a:r>
              <a:rPr lang="en-US" sz="2600" dirty="0" smtClean="0">
                <a:latin typeface="Phetsarath OT" panose="02000500000000000000" pitchFamily="2" charset="0"/>
                <a:cs typeface="Phetsarath OT" panose="02000500000000000000" pitchFamily="2" charset="0"/>
              </a:rPr>
              <a:t> </a:t>
            </a:r>
            <a:r>
              <a:rPr lang="en-US" sz="2600" dirty="0" err="1" smtClean="0">
                <a:latin typeface="Phetsarath OT" panose="02000500000000000000" pitchFamily="2" charset="0"/>
                <a:cs typeface="Phetsarath OT" panose="02000500000000000000" pitchFamily="2" charset="0"/>
              </a:rPr>
              <a:t>ທັງສອງວິທີ</a:t>
            </a:r>
            <a:r>
              <a:rPr lang="en-US" sz="2600" dirty="0" smtClean="0">
                <a:latin typeface="Phetsarath OT" panose="02000500000000000000" pitchFamily="2" charset="0"/>
                <a:cs typeface="Phetsarath OT" panose="02000500000000000000" pitchFamily="2" charset="0"/>
              </a:rPr>
              <a:t> </a:t>
            </a:r>
            <a:r>
              <a:rPr lang="en-US" sz="2600" dirty="0" err="1" smtClean="0">
                <a:latin typeface="Phetsarath OT" panose="02000500000000000000" pitchFamily="2" charset="0"/>
                <a:cs typeface="Phetsarath OT" panose="02000500000000000000" pitchFamily="2" charset="0"/>
              </a:rPr>
              <a:t>ໃຊ້ຫຼັກການ</a:t>
            </a:r>
            <a:r>
              <a:rPr lang="en-US" sz="2600" dirty="0" smtClean="0">
                <a:latin typeface="Phetsarath OT" panose="02000500000000000000" pitchFamily="2" charset="0"/>
                <a:cs typeface="Phetsarath OT" panose="02000500000000000000" pitchFamily="2" charset="0"/>
              </a:rPr>
              <a:t> </a:t>
            </a:r>
            <a:r>
              <a:rPr lang="en-US" sz="2600" b="1" dirty="0" smtClean="0">
                <a:solidFill>
                  <a:srgbClr val="7030A0"/>
                </a:solidFill>
                <a:latin typeface="Phetsarath OT" panose="02000500000000000000" pitchFamily="2" charset="0"/>
                <a:cs typeface="Phetsarath OT" panose="02000500000000000000" pitchFamily="2" charset="0"/>
              </a:rPr>
              <a:t>‘</a:t>
            </a:r>
            <a:r>
              <a:rPr lang="en-US" sz="2600" b="1" dirty="0" err="1" smtClean="0">
                <a:solidFill>
                  <a:srgbClr val="7030A0"/>
                </a:solidFill>
                <a:latin typeface="Phetsarath OT" panose="02000500000000000000" pitchFamily="2" charset="0"/>
                <a:cs typeface="Phetsarath OT" panose="02000500000000000000" pitchFamily="2" charset="0"/>
              </a:rPr>
              <a:t>ການກໍ່ສ້າງຄືນໃໝ່ທີ່ທົນທານຕໍ່ໄພພິບັດ</a:t>
            </a:r>
            <a:r>
              <a:rPr lang="en-US" sz="2600" b="1" dirty="0" smtClean="0">
                <a:solidFill>
                  <a:srgbClr val="7030A0"/>
                </a:solidFill>
                <a:latin typeface="Phetsarath OT" panose="02000500000000000000" pitchFamily="2" charset="0"/>
                <a:cs typeface="Phetsarath OT" panose="02000500000000000000" pitchFamily="2" charset="0"/>
              </a:rPr>
              <a:t> (BBB)’. </a:t>
            </a:r>
            <a:endParaRPr lang="en-US" sz="1800" b="1" dirty="0" smtClean="0">
              <a:solidFill>
                <a:srgbClr val="7030A0"/>
              </a:solidFill>
              <a:latin typeface="Phetsarath OT" panose="02000500000000000000" pitchFamily="2" charset="0"/>
              <a:cs typeface="Phetsarath OT" panose="02000500000000000000" pitchFamily="2" charset="0"/>
            </a:endParaRPr>
          </a:p>
          <a:p>
            <a:pPr marL="0" indent="0">
              <a:buNone/>
            </a:pPr>
            <a:r>
              <a:rPr lang="en-US" sz="1800" b="1" dirty="0" smtClean="0">
                <a:solidFill>
                  <a:srgbClr val="7030A0"/>
                </a:solidFill>
                <a:latin typeface="Phetsarath OT" panose="02000500000000000000" pitchFamily="2" charset="0"/>
                <a:cs typeface="Phetsarath OT" panose="02000500000000000000" pitchFamily="2" charset="0"/>
              </a:rPr>
              <a:t>	</a:t>
            </a:r>
            <a:r>
              <a:rPr lang="en-US" sz="2500" b="1" dirty="0" smtClean="0">
                <a:solidFill>
                  <a:srgbClr val="7030A0"/>
                </a:solidFill>
                <a:latin typeface="Phetsarath OT" panose="02000500000000000000" pitchFamily="2" charset="0"/>
                <a:cs typeface="Phetsarath OT" panose="02000500000000000000" pitchFamily="2" charset="0"/>
              </a:rPr>
              <a:t> </a:t>
            </a:r>
            <a:r>
              <a:rPr lang="en-US" sz="2500" dirty="0" smtClean="0">
                <a:latin typeface="Phetsarath OT" panose="02000500000000000000" pitchFamily="2" charset="0"/>
                <a:cs typeface="Phetsarath OT" panose="02000500000000000000" pitchFamily="2" charset="0"/>
              </a:rPr>
              <a:t>Both </a:t>
            </a:r>
            <a:r>
              <a:rPr lang="en-US" sz="2500" dirty="0">
                <a:latin typeface="Phetsarath OT" panose="02000500000000000000" pitchFamily="2" charset="0"/>
                <a:cs typeface="Phetsarath OT" panose="02000500000000000000" pitchFamily="2" charset="0"/>
              </a:rPr>
              <a:t>applies the </a:t>
            </a:r>
            <a:r>
              <a:rPr lang="en-US" sz="2500" b="1" dirty="0">
                <a:solidFill>
                  <a:srgbClr val="7030A0"/>
                </a:solidFill>
                <a:latin typeface="Phetsarath OT" panose="02000500000000000000" pitchFamily="2" charset="0"/>
                <a:cs typeface="Phetsarath OT" panose="02000500000000000000" pitchFamily="2" charset="0"/>
              </a:rPr>
              <a:t>‘building back better (BBB)’ </a:t>
            </a:r>
            <a:r>
              <a:rPr lang="en-US" sz="2500" dirty="0">
                <a:latin typeface="Phetsarath OT" panose="02000500000000000000" pitchFamily="2" charset="0"/>
                <a:cs typeface="Phetsarath OT" panose="02000500000000000000" pitchFamily="2" charset="0"/>
              </a:rPr>
              <a:t>principle</a:t>
            </a:r>
            <a:endParaRPr lang="en-US" sz="2500" dirty="0" smtClean="0">
              <a:solidFill>
                <a:srgbClr val="7030A0"/>
              </a:solidFill>
              <a:latin typeface="Phetsarath OT" panose="02000500000000000000" pitchFamily="2" charset="0"/>
              <a:cs typeface="Phetsarath OT" panose="02000500000000000000" pitchFamily="2" charset="0"/>
            </a:endParaRPr>
          </a:p>
          <a:p>
            <a:pPr marL="0" indent="0">
              <a:buNone/>
            </a:pPr>
            <a:endParaRPr lang="en-US" sz="3300" b="1" dirty="0" smtClean="0">
              <a:solidFill>
                <a:srgbClr val="FF0000"/>
              </a:solidFill>
              <a:latin typeface="Phetsarath OT" panose="02000500000000000000" pitchFamily="2" charset="0"/>
              <a:cs typeface="Phetsarath OT" panose="02000500000000000000" pitchFamily="2" charset="0"/>
            </a:endParaRPr>
          </a:p>
          <a:p>
            <a:pPr marL="0" indent="0" algn="ctr">
              <a:buNone/>
            </a:pPr>
            <a:r>
              <a:rPr lang="en-US" sz="3800" b="1" dirty="0" err="1" smtClean="0">
                <a:solidFill>
                  <a:srgbClr val="FF0000"/>
                </a:solidFill>
                <a:latin typeface="Phetsarath OT" panose="02000500000000000000" pitchFamily="2" charset="0"/>
                <a:cs typeface="Phetsarath OT" panose="02000500000000000000" pitchFamily="2" charset="0"/>
              </a:rPr>
              <a:t>ຄວາມຕ້ອງການ</a:t>
            </a:r>
            <a:r>
              <a:rPr lang="en-US" sz="3800" b="1" dirty="0" smtClean="0">
                <a:solidFill>
                  <a:srgbClr val="FF0000"/>
                </a:solidFill>
                <a:latin typeface="Phetsarath OT" panose="02000500000000000000" pitchFamily="2" charset="0"/>
                <a:cs typeface="Phetsarath OT" panose="02000500000000000000" pitchFamily="2" charset="0"/>
              </a:rPr>
              <a:t> = </a:t>
            </a:r>
            <a:r>
              <a:rPr lang="en-US" sz="3800" b="1" dirty="0" err="1" smtClean="0">
                <a:solidFill>
                  <a:srgbClr val="FF0000"/>
                </a:solidFill>
                <a:latin typeface="Phetsarath OT" panose="02000500000000000000" pitchFamily="2" charset="0"/>
                <a:cs typeface="Phetsarath OT" panose="02000500000000000000" pitchFamily="2" charset="0"/>
              </a:rPr>
              <a:t>ຄວາມເສຍຫາຍ</a:t>
            </a:r>
            <a:r>
              <a:rPr lang="en-US" sz="3800" b="1" dirty="0" smtClean="0">
                <a:solidFill>
                  <a:srgbClr val="FF0000"/>
                </a:solidFill>
                <a:latin typeface="Phetsarath OT" panose="02000500000000000000" pitchFamily="2" charset="0"/>
                <a:cs typeface="Phetsarath OT" panose="02000500000000000000" pitchFamily="2" charset="0"/>
              </a:rPr>
              <a:t> + </a:t>
            </a:r>
            <a:r>
              <a:rPr lang="en-US" sz="3800" b="1" dirty="0" err="1" smtClean="0">
                <a:solidFill>
                  <a:srgbClr val="FF0000"/>
                </a:solidFill>
                <a:latin typeface="Phetsarath OT" panose="02000500000000000000" pitchFamily="2" charset="0"/>
                <a:cs typeface="Phetsarath OT" panose="02000500000000000000" pitchFamily="2" charset="0"/>
              </a:rPr>
              <a:t>ການປັບປຸງ</a:t>
            </a:r>
            <a:r>
              <a:rPr lang="en-US" sz="3800" b="1" dirty="0" smtClean="0">
                <a:solidFill>
                  <a:srgbClr val="FF0000"/>
                </a:solidFill>
                <a:latin typeface="Phetsarath OT" panose="02000500000000000000" pitchFamily="2" charset="0"/>
                <a:cs typeface="Phetsarath OT" panose="02000500000000000000" pitchFamily="2" charset="0"/>
              </a:rPr>
              <a:t>     Needs = Damages + improvements</a:t>
            </a:r>
          </a:p>
          <a:p>
            <a:pPr marL="0" indent="0">
              <a:buNone/>
            </a:pPr>
            <a:endParaRPr lang="en-US" sz="1800" dirty="0" smtClean="0">
              <a:solidFill>
                <a:srgbClr val="7030A0"/>
              </a:solidFill>
              <a:latin typeface="Phetsarath OT" panose="02000500000000000000" pitchFamily="2" charset="0"/>
              <a:cs typeface="Phetsarath OT" panose="02000500000000000000" pitchFamily="2" charset="0"/>
            </a:endParaRPr>
          </a:p>
          <a:p>
            <a:pPr marL="722313" indent="-368300">
              <a:buFont typeface="Wingdings" pitchFamily="2" charset="2"/>
              <a:buChar char="§"/>
            </a:pPr>
            <a:r>
              <a:rPr lang="en-US" sz="2900" b="1" dirty="0" err="1" smtClean="0">
                <a:solidFill>
                  <a:srgbClr val="002060"/>
                </a:solidFill>
                <a:latin typeface="Phetsarath OT" panose="02000500000000000000" pitchFamily="2" charset="0"/>
                <a:cs typeface="Phetsarath OT" panose="02000500000000000000" pitchFamily="2" charset="0"/>
              </a:rPr>
              <a:t>ການປັບປຸງສາມາດລວມເອົາທັງວຽກສ້ອມແປງ</a:t>
            </a:r>
            <a:r>
              <a:rPr lang="en-US" sz="2900" b="1" dirty="0" smtClean="0">
                <a:solidFill>
                  <a:srgbClr val="002060"/>
                </a:solidFill>
                <a:latin typeface="Phetsarath OT" panose="02000500000000000000" pitchFamily="2" charset="0"/>
                <a:cs typeface="Phetsarath OT" panose="02000500000000000000" pitchFamily="2" charset="0"/>
              </a:rPr>
              <a:t>, </a:t>
            </a:r>
            <a:r>
              <a:rPr lang="en-US" sz="2900" b="1" dirty="0" err="1" smtClean="0">
                <a:solidFill>
                  <a:srgbClr val="002060"/>
                </a:solidFill>
                <a:latin typeface="Phetsarath OT" panose="02000500000000000000" pitchFamily="2" charset="0"/>
                <a:cs typeface="Phetsarath OT" panose="02000500000000000000" pitchFamily="2" charset="0"/>
              </a:rPr>
              <a:t>ວິທີການກໍ່ສ້າງຄືນແບບໃໝ</a:t>
            </a:r>
            <a:r>
              <a:rPr lang="en-US" sz="2900" b="1" dirty="0" smtClean="0">
                <a:solidFill>
                  <a:srgbClr val="002060"/>
                </a:solidFill>
                <a:latin typeface="Phetsarath OT" panose="02000500000000000000" pitchFamily="2" charset="0"/>
                <a:cs typeface="Phetsarath OT" panose="02000500000000000000" pitchFamily="2" charset="0"/>
              </a:rPr>
              <a:t>່ </a:t>
            </a:r>
            <a:r>
              <a:rPr lang="en-US" sz="2900" b="1" dirty="0" err="1" smtClean="0">
                <a:solidFill>
                  <a:srgbClr val="002060"/>
                </a:solidFill>
                <a:latin typeface="Phetsarath OT" panose="02000500000000000000" pitchFamily="2" charset="0"/>
                <a:cs typeface="Phetsarath OT" panose="02000500000000000000" pitchFamily="2" charset="0"/>
              </a:rPr>
              <a:t>ຫຼື</a:t>
            </a:r>
            <a:r>
              <a:rPr lang="en-US" sz="2900" b="1" dirty="0" smtClean="0">
                <a:solidFill>
                  <a:srgbClr val="002060"/>
                </a:solidFill>
                <a:latin typeface="Phetsarath OT" panose="02000500000000000000" pitchFamily="2" charset="0"/>
                <a:cs typeface="Phetsarath OT" panose="02000500000000000000" pitchFamily="2" charset="0"/>
              </a:rPr>
              <a:t> </a:t>
            </a:r>
            <a:r>
              <a:rPr lang="en-US" sz="2900" b="1" dirty="0" err="1" smtClean="0">
                <a:solidFill>
                  <a:srgbClr val="002060"/>
                </a:solidFill>
                <a:latin typeface="Phetsarath OT" panose="02000500000000000000" pitchFamily="2" charset="0"/>
                <a:cs typeface="Phetsarath OT" panose="02000500000000000000" pitchFamily="2" charset="0"/>
              </a:rPr>
              <a:t>ຍຸດທະສາດການກໍ່ສ້າງຄືນໃໝ</a:t>
            </a:r>
            <a:r>
              <a:rPr lang="en-US" sz="2900" b="1" dirty="0" smtClean="0">
                <a:solidFill>
                  <a:srgbClr val="002060"/>
                </a:solidFill>
                <a:latin typeface="Phetsarath OT" panose="02000500000000000000" pitchFamily="2" charset="0"/>
                <a:cs typeface="Phetsarath OT" panose="02000500000000000000" pitchFamily="2" charset="0"/>
              </a:rPr>
              <a:t>່. </a:t>
            </a:r>
          </a:p>
          <a:p>
            <a:pPr marL="722313" indent="-368300">
              <a:buFont typeface="Wingdings" pitchFamily="2" charset="2"/>
              <a:buChar char="§"/>
            </a:pPr>
            <a:r>
              <a:rPr lang="en-US" sz="2200" dirty="0" smtClean="0">
                <a:solidFill>
                  <a:srgbClr val="FF0000"/>
                </a:solidFill>
                <a:latin typeface="Phetsarath OT" panose="02000500000000000000" pitchFamily="2" charset="0"/>
                <a:cs typeface="Phetsarath OT" panose="02000500000000000000" pitchFamily="2" charset="0"/>
              </a:rPr>
              <a:t>Improvements can be included in the repair activities, in new construction methods or reconstruction strategies</a:t>
            </a:r>
          </a:p>
          <a:p>
            <a:endParaRPr lang="en-US" sz="2400" dirty="0">
              <a:latin typeface="Phetsarath OT" panose="02000500000000000000" pitchFamily="2" charset="0"/>
              <a:cs typeface="Phetsarath OT" panose="02000500000000000000" pitchFamily="2" charset="0"/>
            </a:endParaRPr>
          </a:p>
        </p:txBody>
      </p:sp>
    </p:spTree>
    <p:extLst>
      <p:ext uri="{BB962C8B-B14F-4D97-AF65-F5344CB8AC3E}">
        <p14:creationId xmlns:p14="http://schemas.microsoft.com/office/powerpoint/2010/main" val="144956163"/>
      </p:ext>
    </p:extLst>
  </p:cSld>
  <p:clrMapOvr>
    <a:masterClrMapping/>
  </p:clrMapOvr>
  <p:transition spd="med">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09626"/>
            <a:ext cx="8229600" cy="5316540"/>
          </a:xfrm>
        </p:spPr>
        <p:txBody>
          <a:bodyPr/>
          <a:lstStyle/>
          <a:p>
            <a:r>
              <a:rPr lang="en-US" b="1" u="sng" dirty="0" err="1">
                <a:latin typeface="Phetsarath OT" panose="02000500000000000000" pitchFamily="2" charset="0"/>
                <a:cs typeface="Phetsarath OT" panose="02000500000000000000" pitchFamily="2" charset="0"/>
              </a:rPr>
              <a:t>ຂັ້ນຕອນໃນການຈັດຕັ້ງປະຕິບັດການປະເມີນຄວາມເສຍຫາຍ</a:t>
            </a:r>
            <a:r>
              <a:rPr lang="en-US" b="1" u="sng" dirty="0">
                <a:latin typeface="Phetsarath OT" panose="02000500000000000000" pitchFamily="2" charset="0"/>
                <a:cs typeface="Phetsarath OT" panose="02000500000000000000" pitchFamily="2" charset="0"/>
              </a:rPr>
              <a:t>, </a:t>
            </a:r>
            <a:r>
              <a:rPr lang="en-US" b="1" u="sng" dirty="0" err="1">
                <a:latin typeface="Phetsarath OT" panose="02000500000000000000" pitchFamily="2" charset="0"/>
                <a:cs typeface="Phetsarath OT" panose="02000500000000000000" pitchFamily="2" charset="0"/>
              </a:rPr>
              <a:t>ການສູນເສຍ</a:t>
            </a:r>
            <a:r>
              <a:rPr lang="en-US" b="1" u="sng" dirty="0">
                <a:latin typeface="Phetsarath OT" panose="02000500000000000000" pitchFamily="2" charset="0"/>
                <a:cs typeface="Phetsarath OT" panose="02000500000000000000" pitchFamily="2" charset="0"/>
              </a:rPr>
              <a:t> </a:t>
            </a:r>
            <a:r>
              <a:rPr lang="en-US" b="1" u="sng" dirty="0" err="1">
                <a:latin typeface="Phetsarath OT" panose="02000500000000000000" pitchFamily="2" charset="0"/>
                <a:cs typeface="Phetsarath OT" panose="02000500000000000000" pitchFamily="2" charset="0"/>
              </a:rPr>
              <a:t>ແລະຄວາມຕ້ອງການຫຼັງໄພພິບັດ</a:t>
            </a:r>
            <a:r>
              <a:rPr lang="en-US" b="1" u="sng" dirty="0">
                <a:latin typeface="Phetsarath OT" panose="02000500000000000000" pitchFamily="2" charset="0"/>
                <a:cs typeface="Phetsarath OT" panose="02000500000000000000" pitchFamily="2" charset="0"/>
              </a:rPr>
              <a:t> </a:t>
            </a:r>
            <a:r>
              <a:rPr lang="en-US" b="1" u="sng" dirty="0" err="1">
                <a:latin typeface="Phetsarath OT" panose="02000500000000000000" pitchFamily="2" charset="0"/>
                <a:cs typeface="Phetsarath OT" panose="02000500000000000000" pitchFamily="2" charset="0"/>
              </a:rPr>
              <a:t>ໃນຂະແໜງການຂົນສົ່ງ</a:t>
            </a:r>
            <a:r>
              <a:rPr lang="en-US" b="1" u="sng" dirty="0">
                <a:latin typeface="Phetsarath OT" panose="02000500000000000000" pitchFamily="2" charset="0"/>
                <a:cs typeface="Phetsarath OT" panose="02000500000000000000" pitchFamily="2" charset="0"/>
              </a:rPr>
              <a:t> </a:t>
            </a:r>
            <a:endParaRPr lang="en-US" b="1" u="sng" dirty="0" smtClean="0">
              <a:latin typeface="Phetsarath OT" panose="02000500000000000000" pitchFamily="2" charset="0"/>
              <a:cs typeface="Phetsarath OT" panose="02000500000000000000" pitchFamily="2" charset="0"/>
            </a:endParaRPr>
          </a:p>
          <a:p>
            <a:r>
              <a:rPr lang="en-US" sz="2800" b="1" dirty="0" smtClean="0">
                <a:latin typeface="Phetsarath OT" panose="02000500000000000000" pitchFamily="2" charset="0"/>
                <a:cs typeface="Phetsarath OT" panose="02000500000000000000" pitchFamily="2" charset="0"/>
              </a:rPr>
              <a:t>Steps </a:t>
            </a:r>
            <a:r>
              <a:rPr lang="en-US" sz="2800" b="1" dirty="0">
                <a:latin typeface="Phetsarath OT" panose="02000500000000000000" pitchFamily="2" charset="0"/>
                <a:cs typeface="Phetsarath OT" panose="02000500000000000000" pitchFamily="2" charset="0"/>
              </a:rPr>
              <a:t>in Conducting a Post-disaster DALNA in the Transportation Sector</a:t>
            </a:r>
            <a:endParaRPr lang="en-US" sz="4000" dirty="0">
              <a:latin typeface="Phetsarath OT" panose="02000500000000000000" pitchFamily="2" charset="0"/>
              <a:cs typeface="Phetsarath OT" panose="02000500000000000000" pitchFamily="2" charset="0"/>
            </a:endParaRPr>
          </a:p>
        </p:txBody>
      </p:sp>
      <p:sp>
        <p:nvSpPr>
          <p:cNvPr id="4" name="Title 1"/>
          <p:cNvSpPr>
            <a:spLocks noGrp="1"/>
          </p:cNvSpPr>
          <p:nvPr>
            <p:ph type="title"/>
          </p:nvPr>
        </p:nvSpPr>
        <p:spPr/>
        <p:txBody>
          <a:bodyPr>
            <a:noAutofit/>
          </a:bodyPr>
          <a:lstStyle/>
          <a:p>
            <a:r>
              <a:rPr lang="en-US" sz="3200" b="1" u="sng" dirty="0" smtClean="0">
                <a:latin typeface="Saysettha OT" pitchFamily="34" charset="-34"/>
                <a:cs typeface="Saysettha OT" pitchFamily="34" charset="-34"/>
              </a:rPr>
              <a:t/>
            </a:r>
            <a:br>
              <a:rPr lang="en-US" sz="3200" b="1" u="sng" dirty="0" smtClean="0">
                <a:latin typeface="Saysettha OT" pitchFamily="34" charset="-34"/>
                <a:cs typeface="Saysettha OT" pitchFamily="34" charset="-34"/>
              </a:rPr>
            </a:br>
            <a:r>
              <a:rPr lang="en-AU" sz="3200" dirty="0">
                <a:latin typeface="Saysettha OT" pitchFamily="34" charset="-34"/>
                <a:cs typeface="Saysettha OT" pitchFamily="34" charset="-34"/>
              </a:rPr>
              <a:t/>
            </a:r>
            <a:br>
              <a:rPr lang="en-AU" sz="3200" dirty="0">
                <a:latin typeface="Saysettha OT" pitchFamily="34" charset="-34"/>
                <a:cs typeface="Saysettha OT" pitchFamily="34" charset="-34"/>
              </a:rPr>
            </a:br>
            <a:endParaRPr lang="en-AU" sz="3200" dirty="0">
              <a:latin typeface="Saysettha OT" pitchFamily="34" charset="-34"/>
              <a:cs typeface="Saysettha OT" pitchFamily="34" charset="-34"/>
            </a:endParaRPr>
          </a:p>
        </p:txBody>
      </p:sp>
    </p:spTree>
    <p:extLst>
      <p:ext uri="{BB962C8B-B14F-4D97-AF65-F5344CB8AC3E}">
        <p14:creationId xmlns:p14="http://schemas.microsoft.com/office/powerpoint/2010/main" val="2413065330"/>
      </p:ext>
    </p:extLst>
  </p:cSld>
  <p:clrMapOvr>
    <a:masterClrMapping/>
  </p:clrMapOvr>
  <p:transition spd="med">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813937981"/>
              </p:ext>
            </p:extLst>
          </p:nvPr>
        </p:nvGraphicFramePr>
        <p:xfrm>
          <a:off x="184865" y="2053566"/>
          <a:ext cx="8740771" cy="4291227"/>
        </p:xfrm>
        <a:graphic>
          <a:graphicData uri="http://schemas.openxmlformats.org/drawingml/2006/table">
            <a:tbl>
              <a:tblPr firstRow="1" firstCol="1" bandRow="1"/>
              <a:tblGrid>
                <a:gridCol w="1129880"/>
                <a:gridCol w="698123"/>
                <a:gridCol w="698123"/>
                <a:gridCol w="738165"/>
                <a:gridCol w="774725"/>
                <a:gridCol w="1291789"/>
                <a:gridCol w="1291789"/>
                <a:gridCol w="1032386"/>
                <a:gridCol w="676357"/>
                <a:gridCol w="409434"/>
              </a:tblGrid>
              <a:tr h="141436">
                <a:tc gridSpan="10">
                  <a:txBody>
                    <a:bodyPr/>
                    <a:lstStyle/>
                    <a:p>
                      <a:pPr algn="just">
                        <a:lnSpc>
                          <a:spcPct val="115000"/>
                        </a:lnSpc>
                        <a:spcAft>
                          <a:spcPts val="0"/>
                        </a:spcAft>
                      </a:pPr>
                      <a:r>
                        <a:rPr lang="lo-LA" sz="1200" b="1" dirty="0">
                          <a:effectLst/>
                          <a:latin typeface="Calibri"/>
                          <a:ea typeface="Calibri"/>
                          <a:cs typeface="Phetsarath OT"/>
                        </a:rPr>
                        <a:t>ຊື່</a:t>
                      </a:r>
                      <a:r>
                        <a:rPr lang="en-US" sz="1200" b="1" dirty="0">
                          <a:effectLst/>
                          <a:latin typeface="Phetsarath OT"/>
                          <a:ea typeface="Calibri"/>
                          <a:cs typeface="Angsana New"/>
                        </a:rPr>
                        <a:t>​</a:t>
                      </a:r>
                      <a:r>
                        <a:rPr lang="lo-LA" sz="1200" b="1" dirty="0">
                          <a:effectLst/>
                          <a:latin typeface="Calibri"/>
                          <a:ea typeface="Calibri"/>
                          <a:cs typeface="Phetsarath OT"/>
                        </a:rPr>
                        <a:t>ເມືອງ</a:t>
                      </a:r>
                      <a:r>
                        <a:rPr lang="en-US" sz="1200" b="1" dirty="0">
                          <a:effectLst/>
                          <a:latin typeface="Phetsarath OT"/>
                          <a:ea typeface="Calibri"/>
                          <a:cs typeface="Angsana New"/>
                        </a:rPr>
                        <a:t>: </a:t>
                      </a:r>
                      <a:endParaRPr lang="en-US" sz="1050" dirty="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65745">
                <a:tc rowSpan="2">
                  <a:txBody>
                    <a:bodyPr/>
                    <a:lstStyle/>
                    <a:p>
                      <a:pPr algn="ctr">
                        <a:lnSpc>
                          <a:spcPct val="115000"/>
                        </a:lnSpc>
                        <a:spcAft>
                          <a:spcPts val="0"/>
                        </a:spcAft>
                      </a:pPr>
                      <a:r>
                        <a:rPr lang="lo-LA" sz="1200" dirty="0">
                          <a:effectLst/>
                          <a:latin typeface="Calibri"/>
                          <a:ea typeface="Calibri"/>
                          <a:cs typeface="Phetsarath OT"/>
                        </a:rPr>
                        <a:t>ປະເພດທາງ</a:t>
                      </a:r>
                      <a:r>
                        <a:rPr lang="lo-LA" sz="1200" b="1" dirty="0">
                          <a:effectLst/>
                          <a:latin typeface="Calibri"/>
                          <a:ea typeface="Calibri"/>
                          <a:cs typeface="Phetsarath OT"/>
                        </a:rPr>
                        <a:t> </a:t>
                      </a:r>
                      <a:endParaRPr lang="en-US" sz="1050" dirty="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gridSpan="5">
                  <a:txBody>
                    <a:bodyPr/>
                    <a:lstStyle/>
                    <a:p>
                      <a:pPr algn="ctr">
                        <a:lnSpc>
                          <a:spcPct val="115000"/>
                        </a:lnSpc>
                        <a:spcAft>
                          <a:spcPts val="600"/>
                        </a:spcAft>
                      </a:pPr>
                      <a:r>
                        <a:rPr lang="lo-LA" sz="1200" dirty="0">
                          <a:effectLst/>
                          <a:latin typeface="Calibri"/>
                          <a:ea typeface="Calibri"/>
                          <a:cs typeface="Phetsarath OT"/>
                        </a:rPr>
                        <a:t>ລວງຍາວທັງໝົດຂອງ​ເສັ້ນທາງແຍກຕາມແຕ່ລະປະເພດ</a:t>
                      </a:r>
                      <a:r>
                        <a:rPr lang="lo-LA" sz="1200" b="1" dirty="0">
                          <a:effectLst/>
                          <a:latin typeface="Calibri"/>
                          <a:ea typeface="Calibri"/>
                          <a:cs typeface="Phetsarath OT"/>
                        </a:rPr>
                        <a:t> </a:t>
                      </a:r>
                      <a:r>
                        <a:rPr lang="en-US" sz="1200" dirty="0">
                          <a:effectLst/>
                          <a:latin typeface="Phetsarath OT"/>
                          <a:ea typeface="Calibri"/>
                          <a:cs typeface="Angsana New"/>
                        </a:rPr>
                        <a:t>(</a:t>
                      </a:r>
                      <a:r>
                        <a:rPr lang="lo-LA" sz="1200" dirty="0">
                          <a:effectLst/>
                          <a:latin typeface="Calibri"/>
                          <a:ea typeface="Calibri"/>
                          <a:cs typeface="Phetsarath OT"/>
                        </a:rPr>
                        <a:t>ກມ</a:t>
                      </a:r>
                      <a:r>
                        <a:rPr lang="en-US" sz="1200" dirty="0">
                          <a:effectLst/>
                          <a:latin typeface="Phetsarath OT"/>
                          <a:ea typeface="Calibri"/>
                          <a:cs typeface="Angsana New"/>
                        </a:rPr>
                        <a:t>)</a:t>
                      </a:r>
                      <a:endParaRPr lang="en-US" sz="1050" dirty="0">
                        <a:effectLst/>
                        <a:latin typeface="Calibri"/>
                        <a:ea typeface="Calibri"/>
                        <a:cs typeface="Angsana New"/>
                      </a:endParaRPr>
                    </a:p>
                    <a:p>
                      <a:pPr algn="ctr">
                        <a:lnSpc>
                          <a:spcPct val="115000"/>
                        </a:lnSpc>
                        <a:spcBef>
                          <a:spcPts val="1200"/>
                        </a:spcBef>
                        <a:spcAft>
                          <a:spcPts val="0"/>
                        </a:spcAft>
                      </a:pPr>
                      <a:r>
                        <a:rPr lang="en-US" sz="1200" b="1" dirty="0">
                          <a:effectLst/>
                          <a:latin typeface="Phetsarath OT"/>
                          <a:ea typeface="Calibri"/>
                          <a:cs typeface="Angsana New"/>
                        </a:rPr>
                        <a:t> </a:t>
                      </a:r>
                      <a:endParaRPr lang="en-US" sz="1050" dirty="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lnSpc>
                          <a:spcPct val="115000"/>
                        </a:lnSpc>
                        <a:spcAft>
                          <a:spcPts val="0"/>
                        </a:spcAft>
                      </a:pPr>
                      <a:r>
                        <a:rPr lang="lo-LA" sz="1200" kern="1200" dirty="0">
                          <a:solidFill>
                            <a:srgbClr val="000000"/>
                          </a:solidFill>
                          <a:effectLst/>
                          <a:latin typeface="Times New Roman"/>
                          <a:ea typeface="Times New Roman"/>
                          <a:cs typeface="Phetsarath OT"/>
                        </a:rPr>
                        <a:t>ມູນຄ່າທົດແທນໂດຍສະເລ່ຍ </a:t>
                      </a:r>
                      <a:endParaRPr lang="en-US" sz="1100" dirty="0">
                        <a:effectLst/>
                        <a:latin typeface="Times New Roman"/>
                        <a:ea typeface="Times New Roman"/>
                        <a:cs typeface="Angsana New"/>
                      </a:endParaRPr>
                    </a:p>
                    <a:p>
                      <a:pPr algn="ctr">
                        <a:lnSpc>
                          <a:spcPct val="115000"/>
                        </a:lnSpc>
                        <a:spcAft>
                          <a:spcPts val="0"/>
                        </a:spcAft>
                      </a:pPr>
                      <a:r>
                        <a:rPr lang="en-US" sz="1200" dirty="0">
                          <a:effectLst/>
                          <a:latin typeface="Phetsarath OT"/>
                          <a:ea typeface="Calibri"/>
                          <a:cs typeface="Angsana New"/>
                        </a:rPr>
                        <a:t> </a:t>
                      </a:r>
                      <a:endParaRPr lang="en-US" sz="1050" dirty="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r>
                        <a:rPr lang="lo-LA" sz="1200" kern="1200" dirty="0">
                          <a:solidFill>
                            <a:srgbClr val="000000"/>
                          </a:solidFill>
                          <a:effectLst/>
                          <a:latin typeface="Times New Roman"/>
                          <a:ea typeface="Times New Roman"/>
                          <a:cs typeface="Phetsarath OT"/>
                        </a:rPr>
                        <a:t>ມູນຄ່າການສ້ອມແປງໂດຍສະເລ່ຍ </a:t>
                      </a:r>
                      <a:endParaRPr lang="en-US" sz="1100" dirty="0">
                        <a:effectLst/>
                        <a:latin typeface="Times New Roman"/>
                        <a:ea typeface="Times New Roman"/>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gridSpan="2">
                  <a:txBody>
                    <a:bodyPr/>
                    <a:lstStyle/>
                    <a:p>
                      <a:pPr algn="ctr">
                        <a:lnSpc>
                          <a:spcPct val="115000"/>
                        </a:lnSpc>
                        <a:spcAft>
                          <a:spcPts val="0"/>
                        </a:spcAft>
                      </a:pPr>
                      <a:r>
                        <a:rPr lang="lo-LA" sz="1200" kern="1200" dirty="0">
                          <a:solidFill>
                            <a:srgbClr val="000000"/>
                          </a:solidFill>
                          <a:effectLst/>
                          <a:latin typeface="Times New Roman"/>
                          <a:ea typeface="Times New Roman"/>
                          <a:cs typeface="Phetsarath OT"/>
                        </a:rPr>
                        <a:t>ຈໍານວນຜູ້ຊົມໃຊ້ທາງສະເລ່ຍຕໍ່ເດືອນ </a:t>
                      </a:r>
                      <a:r>
                        <a:rPr lang="en-US" sz="1200" dirty="0">
                          <a:effectLst/>
                          <a:latin typeface="Phetsarath OT"/>
                          <a:ea typeface="Calibri"/>
                          <a:cs typeface="Angsana New"/>
                        </a:rPr>
                        <a:t> </a:t>
                      </a:r>
                      <a:endParaRPr lang="en-US" sz="1050" dirty="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hMerge="1">
                  <a:txBody>
                    <a:bodyPr/>
                    <a:lstStyle/>
                    <a:p>
                      <a:endParaRPr lang="en-US"/>
                    </a:p>
                  </a:txBody>
                  <a:tcPr/>
                </a:tc>
              </a:tr>
              <a:tr h="487323">
                <a:tc vMerge="1">
                  <a:txBody>
                    <a:bodyPr/>
                    <a:lstStyle/>
                    <a:p>
                      <a:endParaRPr lang="en-US"/>
                    </a:p>
                  </a:txBody>
                  <a:tcPr/>
                </a:tc>
                <a:tc>
                  <a:txBody>
                    <a:bodyPr/>
                    <a:lstStyle/>
                    <a:p>
                      <a:pPr algn="ctr">
                        <a:lnSpc>
                          <a:spcPct val="115000"/>
                        </a:lnSpc>
                        <a:spcAft>
                          <a:spcPts val="0"/>
                        </a:spcAft>
                      </a:pPr>
                      <a:r>
                        <a:rPr lang="lo-LA" sz="1200" kern="1200" dirty="0">
                          <a:solidFill>
                            <a:srgbClr val="000000"/>
                          </a:solidFill>
                          <a:effectLst/>
                          <a:latin typeface="Calibri"/>
                          <a:ea typeface="Calibri"/>
                          <a:cs typeface="Phetsarath OT"/>
                        </a:rPr>
                        <a:t>ທາງແຫ່ງຊາດ </a:t>
                      </a:r>
                      <a:endParaRPr lang="en-US" sz="1050" dirty="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spcAft>
                          <a:spcPts val="0"/>
                        </a:spcAft>
                      </a:pPr>
                      <a:r>
                        <a:rPr lang="lo-LA" sz="1200" kern="1200">
                          <a:solidFill>
                            <a:srgbClr val="000000"/>
                          </a:solidFill>
                          <a:effectLst/>
                          <a:latin typeface="Calibri"/>
                          <a:ea typeface="Calibri"/>
                          <a:cs typeface="Phetsarath OT"/>
                        </a:rPr>
                        <a:t>ທາງແຂວງ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spcAft>
                          <a:spcPts val="0"/>
                        </a:spcAft>
                      </a:pPr>
                      <a:r>
                        <a:rPr lang="lo-LA" sz="1200" kern="1200">
                          <a:solidFill>
                            <a:srgbClr val="000000"/>
                          </a:solidFill>
                          <a:effectLst/>
                          <a:latin typeface="Calibri"/>
                          <a:ea typeface="Calibri"/>
                          <a:cs typeface="Phetsarath OT"/>
                        </a:rPr>
                        <a:t>ທາງເມືອງ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spcAft>
                          <a:spcPts val="0"/>
                        </a:spcAft>
                      </a:pPr>
                      <a:r>
                        <a:rPr lang="lo-LA" sz="1200" kern="1200">
                          <a:solidFill>
                            <a:srgbClr val="000000"/>
                          </a:solidFill>
                          <a:effectLst/>
                          <a:latin typeface="Calibri"/>
                          <a:ea typeface="Calibri"/>
                          <a:cs typeface="Phetsarath OT"/>
                        </a:rPr>
                        <a:t>ທາງ ອື່ນໆ</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spcAft>
                          <a:spcPts val="0"/>
                        </a:spcAft>
                      </a:pPr>
                      <a:r>
                        <a:rPr lang="lo-LA" sz="1200" kern="1200">
                          <a:solidFill>
                            <a:srgbClr val="000000"/>
                          </a:solidFill>
                          <a:effectLst/>
                          <a:latin typeface="Calibri"/>
                          <a:ea typeface="Calibri"/>
                          <a:cs typeface="Phetsarath OT"/>
                        </a:rPr>
                        <a:t>ໝາຍເຫດ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spcAft>
                          <a:spcPts val="0"/>
                        </a:spcAft>
                      </a:pPr>
                      <a:r>
                        <a:rPr lang="en-US" sz="1200" kern="1200">
                          <a:solidFill>
                            <a:srgbClr val="000000"/>
                          </a:solidFill>
                          <a:effectLst/>
                          <a:latin typeface="Phetsarath OT"/>
                          <a:ea typeface="Calibri"/>
                          <a:cs typeface="Angsana New"/>
                        </a:rPr>
                        <a:t>(</a:t>
                      </a:r>
                      <a:r>
                        <a:rPr lang="lo-LA" sz="1200" kern="1200">
                          <a:solidFill>
                            <a:srgbClr val="000000"/>
                          </a:solidFill>
                          <a:effectLst/>
                          <a:latin typeface="Calibri"/>
                          <a:ea typeface="Calibri"/>
                          <a:cs typeface="Phetsarath OT"/>
                        </a:rPr>
                        <a:t>ກີບ</a:t>
                      </a:r>
                      <a:r>
                        <a:rPr lang="en-US" sz="1200" kern="1200">
                          <a:solidFill>
                            <a:srgbClr val="000000"/>
                          </a:solidFill>
                          <a:effectLst/>
                          <a:latin typeface="Phetsarath OT"/>
                          <a:ea typeface="Calibri"/>
                          <a:cs typeface="Angsana New"/>
                        </a:rPr>
                        <a:t>/</a:t>
                      </a:r>
                      <a:r>
                        <a:rPr lang="lo-LA" sz="1200" kern="1200">
                          <a:solidFill>
                            <a:srgbClr val="000000"/>
                          </a:solidFill>
                          <a:effectLst/>
                          <a:latin typeface="Calibri"/>
                          <a:ea typeface="Calibri"/>
                          <a:cs typeface="Phetsarath OT"/>
                        </a:rPr>
                        <a:t>ກມ</a:t>
                      </a:r>
                      <a:r>
                        <a:rPr lang="en-US" sz="1200" kern="1200">
                          <a:solidFill>
                            <a:srgbClr val="000000"/>
                          </a:solidFill>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spcAft>
                          <a:spcPts val="0"/>
                        </a:spcAft>
                      </a:pPr>
                      <a:r>
                        <a:rPr lang="en-US" sz="1200" kern="1200">
                          <a:solidFill>
                            <a:srgbClr val="000000"/>
                          </a:solidFill>
                          <a:effectLst/>
                          <a:latin typeface="Phetsarath OT"/>
                          <a:ea typeface="Calibri"/>
                          <a:cs typeface="Angsana New"/>
                        </a:rPr>
                        <a:t>(</a:t>
                      </a:r>
                      <a:r>
                        <a:rPr lang="lo-LA" sz="1200" kern="1200">
                          <a:solidFill>
                            <a:srgbClr val="000000"/>
                          </a:solidFill>
                          <a:effectLst/>
                          <a:latin typeface="Calibri"/>
                          <a:ea typeface="Calibri"/>
                          <a:cs typeface="Phetsarath OT"/>
                        </a:rPr>
                        <a:t>ກີບ</a:t>
                      </a:r>
                      <a:r>
                        <a:rPr lang="en-US" sz="1200" kern="1200">
                          <a:solidFill>
                            <a:srgbClr val="000000"/>
                          </a:solidFill>
                          <a:effectLst/>
                          <a:latin typeface="Phetsarath OT"/>
                          <a:ea typeface="Calibri"/>
                          <a:cs typeface="Angsana New"/>
                        </a:rPr>
                        <a:t>/</a:t>
                      </a:r>
                      <a:r>
                        <a:rPr lang="lo-LA" sz="1200" kern="1200">
                          <a:solidFill>
                            <a:srgbClr val="000000"/>
                          </a:solidFill>
                          <a:effectLst/>
                          <a:latin typeface="Calibri"/>
                          <a:ea typeface="Calibri"/>
                          <a:cs typeface="Phetsarath OT"/>
                        </a:rPr>
                        <a:t>ກມ</a:t>
                      </a:r>
                      <a:r>
                        <a:rPr lang="en-US" sz="1200" kern="1200">
                          <a:solidFill>
                            <a:srgbClr val="000000"/>
                          </a:solidFill>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spcAft>
                          <a:spcPts val="0"/>
                        </a:spcAft>
                      </a:pPr>
                      <a:r>
                        <a:rPr lang="lo-LA" sz="1200" kern="1200">
                          <a:solidFill>
                            <a:srgbClr val="000000"/>
                          </a:solidFill>
                          <a:effectLst/>
                          <a:latin typeface="Calibri"/>
                          <a:ea typeface="Calibri"/>
                          <a:cs typeface="Phetsarath OT"/>
                        </a:rPr>
                        <a:t>ຄົນ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spcAft>
                          <a:spcPts val="0"/>
                        </a:spcAft>
                      </a:pPr>
                      <a:r>
                        <a:rPr lang="lo-LA" sz="1200" kern="1200" dirty="0">
                          <a:solidFill>
                            <a:srgbClr val="000000"/>
                          </a:solidFill>
                          <a:effectLst/>
                          <a:latin typeface="Calibri"/>
                          <a:ea typeface="Calibri"/>
                          <a:cs typeface="Phetsarath OT"/>
                        </a:rPr>
                        <a:t>ພາຫານະ </a:t>
                      </a:r>
                      <a:endParaRPr lang="en-US" sz="1050" dirty="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r>
              <a:tr h="141436">
                <a:tc>
                  <a:txBody>
                    <a:bodyPr/>
                    <a:lstStyle/>
                    <a:p>
                      <a:pPr marL="114300" algn="just">
                        <a:lnSpc>
                          <a:spcPct val="115000"/>
                        </a:lnSpc>
                        <a:spcAft>
                          <a:spcPts val="0"/>
                        </a:spcAft>
                      </a:pPr>
                      <a:r>
                        <a:rPr lang="lo-LA" sz="1200">
                          <a:effectLst/>
                          <a:latin typeface="Calibri"/>
                          <a:ea typeface="Calibri"/>
                          <a:cs typeface="Phetsarath OT"/>
                        </a:rPr>
                        <a:t>ປູເບຕົງ </a:t>
                      </a:r>
                      <a:endParaRPr lang="en-US" sz="1050">
                        <a:effectLst/>
                        <a:latin typeface="Calibri"/>
                        <a:ea typeface="Calibri"/>
                        <a:cs typeface="Angsana New"/>
                      </a:endParaRPr>
                    </a:p>
                  </a:txBody>
                  <a:tcPr marL="50313" marR="5031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436">
                <a:tc>
                  <a:txBody>
                    <a:bodyPr/>
                    <a:lstStyle/>
                    <a:p>
                      <a:pPr marL="114300">
                        <a:lnSpc>
                          <a:spcPct val="115000"/>
                        </a:lnSpc>
                        <a:spcAft>
                          <a:spcPts val="600"/>
                        </a:spcAft>
                      </a:pPr>
                      <a:r>
                        <a:rPr lang="lo-LA" sz="1200">
                          <a:effectLst/>
                          <a:latin typeface="Calibri"/>
                          <a:ea typeface="Calibri"/>
                          <a:cs typeface="Phetsarath OT"/>
                        </a:rPr>
                        <a:t>ປູອັດສະຟານ </a:t>
                      </a:r>
                      <a:endParaRPr lang="en-US" sz="1050">
                        <a:effectLst/>
                        <a:latin typeface="Calibri"/>
                        <a:ea typeface="Calibri"/>
                        <a:cs typeface="Angsana New"/>
                      </a:endParaRPr>
                    </a:p>
                  </a:txBody>
                  <a:tcPr marL="50313" marR="5031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436">
                <a:tc>
                  <a:txBody>
                    <a:bodyPr/>
                    <a:lstStyle/>
                    <a:p>
                      <a:pPr marL="114300" algn="just">
                        <a:lnSpc>
                          <a:spcPct val="115000"/>
                        </a:lnSpc>
                        <a:spcAft>
                          <a:spcPts val="0"/>
                        </a:spcAft>
                      </a:pPr>
                      <a:r>
                        <a:rPr lang="lo-LA" sz="1200">
                          <a:effectLst/>
                          <a:latin typeface="Calibri"/>
                          <a:ea typeface="Calibri"/>
                          <a:cs typeface="Phetsarath OT"/>
                        </a:rPr>
                        <a:t>ປູຢາງ</a:t>
                      </a:r>
                      <a:r>
                        <a:rPr lang="en-US" sz="1200">
                          <a:effectLst/>
                          <a:latin typeface="Phetsarath OT"/>
                          <a:ea typeface="Calibri"/>
                          <a:cs typeface="Angsana New"/>
                        </a:rPr>
                        <a:t>​</a:t>
                      </a:r>
                      <a:r>
                        <a:rPr lang="lo-LA" sz="1200">
                          <a:effectLst/>
                          <a:latin typeface="Calibri"/>
                          <a:ea typeface="Calibri"/>
                          <a:cs typeface="Phetsarath OT"/>
                        </a:rPr>
                        <a:t>ສອງ</a:t>
                      </a:r>
                      <a:r>
                        <a:rPr lang="en-US" sz="1200">
                          <a:effectLst/>
                          <a:latin typeface="Phetsarath OT"/>
                          <a:ea typeface="Calibri"/>
                          <a:cs typeface="Angsana New"/>
                        </a:rPr>
                        <a:t>​</a:t>
                      </a:r>
                      <a:r>
                        <a:rPr lang="lo-LA" sz="1200">
                          <a:effectLst/>
                          <a:latin typeface="Calibri"/>
                          <a:ea typeface="Calibri"/>
                          <a:cs typeface="Phetsarath OT"/>
                        </a:rPr>
                        <a:t>ຊັ້ນ </a:t>
                      </a:r>
                      <a:endParaRPr lang="en-US" sz="1050">
                        <a:effectLst/>
                        <a:latin typeface="Calibri"/>
                        <a:ea typeface="Calibri"/>
                        <a:cs typeface="Angsana New"/>
                      </a:endParaRPr>
                    </a:p>
                  </a:txBody>
                  <a:tcPr marL="50313" marR="5031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436">
                <a:tc>
                  <a:txBody>
                    <a:bodyPr/>
                    <a:lstStyle/>
                    <a:p>
                      <a:pPr marL="114300" algn="just">
                        <a:lnSpc>
                          <a:spcPct val="115000"/>
                        </a:lnSpc>
                        <a:spcAft>
                          <a:spcPts val="0"/>
                        </a:spcAft>
                      </a:pPr>
                      <a:r>
                        <a:rPr lang="lo-LA" sz="1200">
                          <a:effectLst/>
                          <a:latin typeface="Calibri"/>
                          <a:ea typeface="Calibri"/>
                          <a:cs typeface="Phetsarath OT"/>
                        </a:rPr>
                        <a:t>ປູຫີນ </a:t>
                      </a:r>
                      <a:endParaRPr lang="en-US" sz="1050">
                        <a:effectLst/>
                        <a:latin typeface="Calibri"/>
                        <a:ea typeface="Calibri"/>
                        <a:cs typeface="Angsana New"/>
                      </a:endParaRPr>
                    </a:p>
                  </a:txBody>
                  <a:tcPr marL="50313" marR="5031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436">
                <a:tc>
                  <a:txBody>
                    <a:bodyPr/>
                    <a:lstStyle/>
                    <a:p>
                      <a:pPr marL="114300" algn="just">
                        <a:lnSpc>
                          <a:spcPct val="115000"/>
                        </a:lnSpc>
                        <a:spcAft>
                          <a:spcPts val="0"/>
                        </a:spcAft>
                      </a:pPr>
                      <a:r>
                        <a:rPr lang="lo-LA" sz="1200">
                          <a:effectLst/>
                          <a:latin typeface="Calibri"/>
                          <a:ea typeface="Calibri"/>
                          <a:cs typeface="Phetsarath OT"/>
                        </a:rPr>
                        <a:t>ປູດິນແດງ </a:t>
                      </a:r>
                      <a:endParaRPr lang="en-US" sz="1050">
                        <a:effectLst/>
                        <a:latin typeface="Calibri"/>
                        <a:ea typeface="Calibri"/>
                        <a:cs typeface="Angsana New"/>
                      </a:endParaRPr>
                    </a:p>
                  </a:txBody>
                  <a:tcPr marL="50313" marR="5031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5745">
                <a:tc rowSpan="2">
                  <a:txBody>
                    <a:bodyPr/>
                    <a:lstStyle/>
                    <a:p>
                      <a:pPr algn="ctr">
                        <a:lnSpc>
                          <a:spcPct val="115000"/>
                        </a:lnSpc>
                        <a:spcAft>
                          <a:spcPts val="600"/>
                        </a:spcAft>
                      </a:pPr>
                      <a:r>
                        <a:rPr lang="lo-LA" sz="1200" dirty="0">
                          <a:effectLst/>
                          <a:latin typeface="Calibri"/>
                          <a:ea typeface="Calibri"/>
                          <a:cs typeface="Phetsarath OT"/>
                        </a:rPr>
                        <a:t>ປະເພດຂົວ</a:t>
                      </a:r>
                      <a:r>
                        <a:rPr lang="lo-LA" sz="1200" b="1" dirty="0">
                          <a:effectLst/>
                          <a:latin typeface="Calibri"/>
                          <a:ea typeface="Calibri"/>
                          <a:cs typeface="Phetsarath OT"/>
                        </a:rPr>
                        <a:t> </a:t>
                      </a:r>
                      <a:endParaRPr lang="en-US" sz="1050" dirty="0">
                        <a:effectLst/>
                        <a:latin typeface="Calibri"/>
                        <a:ea typeface="Calibri"/>
                        <a:cs typeface="Angsana New"/>
                      </a:endParaRPr>
                    </a:p>
                  </a:txBody>
                  <a:tcPr marL="50313" marR="503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gridSpan="5">
                  <a:txBody>
                    <a:bodyPr/>
                    <a:lstStyle/>
                    <a:p>
                      <a:pPr algn="ctr">
                        <a:lnSpc>
                          <a:spcPct val="115000"/>
                        </a:lnSpc>
                        <a:spcAft>
                          <a:spcPts val="600"/>
                        </a:spcAft>
                      </a:pPr>
                      <a:r>
                        <a:rPr lang="lo-LA" sz="1200">
                          <a:effectLst/>
                          <a:latin typeface="Calibri"/>
                          <a:ea typeface="Calibri"/>
                          <a:cs typeface="Phetsarath OT"/>
                        </a:rPr>
                        <a:t>ຈໍານວນຂົວທີ່ຢູ່ຕາມເສັ້ນທາງແຕ່ລະປະເພດ</a:t>
                      </a:r>
                      <a:endParaRPr lang="en-US" sz="1050">
                        <a:effectLst/>
                        <a:latin typeface="Calibri"/>
                        <a:ea typeface="Calibri"/>
                        <a:cs typeface="Angsana New"/>
                      </a:endParaRPr>
                    </a:p>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lnSpc>
                          <a:spcPct val="115000"/>
                        </a:lnSpc>
                        <a:spcAft>
                          <a:spcPts val="0"/>
                        </a:spcAft>
                      </a:pPr>
                      <a:r>
                        <a:rPr lang="lo-LA" sz="1200" kern="1200">
                          <a:solidFill>
                            <a:srgbClr val="000000"/>
                          </a:solidFill>
                          <a:effectLst/>
                          <a:latin typeface="Times New Roman"/>
                          <a:ea typeface="Times New Roman"/>
                          <a:cs typeface="Phetsarath OT"/>
                        </a:rPr>
                        <a:t>ມູນຄ່າທົດແທນໂດຍສະເລ່ຍ </a:t>
                      </a:r>
                      <a:endParaRPr lang="en-US" sz="1100">
                        <a:effectLst/>
                        <a:latin typeface="Times New Roman"/>
                        <a:ea typeface="Times New Roman"/>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pPr>
                      <a:r>
                        <a:rPr lang="lo-LA" sz="1200" kern="1200">
                          <a:solidFill>
                            <a:srgbClr val="000000"/>
                          </a:solidFill>
                          <a:effectLst/>
                          <a:latin typeface="Times New Roman"/>
                          <a:ea typeface="Times New Roman"/>
                          <a:cs typeface="Phetsarath OT"/>
                        </a:rPr>
                        <a:t>ມູນຄ່າສ້ອມແປງ ສະເລ່ຍ </a:t>
                      </a:r>
                      <a:endParaRPr lang="en-US" sz="1100">
                        <a:effectLst/>
                        <a:latin typeface="Times New Roman"/>
                        <a:ea typeface="Times New Roman"/>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gridSpan="2">
                  <a:txBody>
                    <a:bodyPr/>
                    <a:lstStyle/>
                    <a:p>
                      <a:pPr algn="ctr">
                        <a:lnSpc>
                          <a:spcPct val="115000"/>
                        </a:lnSpc>
                        <a:spcAft>
                          <a:spcPts val="0"/>
                        </a:spcAft>
                      </a:pPr>
                      <a:r>
                        <a:rPr lang="lo-LA" sz="1200" dirty="0">
                          <a:effectLst/>
                          <a:latin typeface="Calibri"/>
                          <a:ea typeface="Calibri"/>
                          <a:cs typeface="Phetsarath OT"/>
                        </a:rPr>
                        <a:t>ຈໍານວນຜູ້ຊົມໃຊ້ທາງສະເລ່ຍຕໍ່</a:t>
                      </a:r>
                      <a:r>
                        <a:rPr lang="lo-LA" sz="1200" dirty="0" smtClean="0">
                          <a:effectLst/>
                          <a:latin typeface="Calibri"/>
                          <a:ea typeface="Calibri"/>
                          <a:cs typeface="Phetsarath OT"/>
                        </a:rPr>
                        <a:t>ເດືອນ</a:t>
                      </a:r>
                      <a:r>
                        <a:rPr lang="en-US" sz="1200" b="1" dirty="0">
                          <a:effectLst/>
                          <a:latin typeface="Phetsarath OT"/>
                          <a:ea typeface="Calibri"/>
                          <a:cs typeface="Angsana New"/>
                        </a:rPr>
                        <a:t> </a:t>
                      </a:r>
                      <a:endParaRPr lang="en-US" sz="1050" dirty="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hMerge="1">
                  <a:txBody>
                    <a:bodyPr/>
                    <a:lstStyle/>
                    <a:p>
                      <a:endParaRPr lang="en-US"/>
                    </a:p>
                  </a:txBody>
                  <a:tcPr/>
                </a:tc>
              </a:tr>
              <a:tr h="389358">
                <a:tc vMerge="1">
                  <a:txBody>
                    <a:bodyPr/>
                    <a:lstStyle/>
                    <a:p>
                      <a:endParaRPr lang="en-US"/>
                    </a:p>
                  </a:txBody>
                  <a:tcPr/>
                </a:tc>
                <a:tc>
                  <a:txBody>
                    <a:bodyPr/>
                    <a:lstStyle/>
                    <a:p>
                      <a:pPr algn="ctr">
                        <a:lnSpc>
                          <a:spcPct val="115000"/>
                        </a:lnSpc>
                        <a:spcAft>
                          <a:spcPts val="0"/>
                        </a:spcAft>
                      </a:pPr>
                      <a:r>
                        <a:rPr lang="lo-LA" sz="1200" kern="1200" dirty="0">
                          <a:solidFill>
                            <a:srgbClr val="000000"/>
                          </a:solidFill>
                          <a:effectLst/>
                          <a:latin typeface="Calibri"/>
                          <a:ea typeface="Calibri"/>
                          <a:cs typeface="Phetsarath OT"/>
                        </a:rPr>
                        <a:t>ທາງແຫ່ງຊາດ </a:t>
                      </a:r>
                      <a:endParaRPr lang="en-US" sz="1050" dirty="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spcAft>
                          <a:spcPts val="0"/>
                        </a:spcAft>
                      </a:pPr>
                      <a:r>
                        <a:rPr lang="lo-LA" sz="1200" kern="1200" dirty="0">
                          <a:solidFill>
                            <a:srgbClr val="000000"/>
                          </a:solidFill>
                          <a:effectLst/>
                          <a:latin typeface="Calibri"/>
                          <a:ea typeface="Calibri"/>
                          <a:cs typeface="Phetsarath OT"/>
                        </a:rPr>
                        <a:t>ທາງແຂວງ </a:t>
                      </a:r>
                      <a:endParaRPr lang="en-US" sz="1050" dirty="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spcAft>
                          <a:spcPts val="0"/>
                        </a:spcAft>
                      </a:pPr>
                      <a:r>
                        <a:rPr lang="lo-LA" sz="1200" kern="1200">
                          <a:solidFill>
                            <a:srgbClr val="000000"/>
                          </a:solidFill>
                          <a:effectLst/>
                          <a:latin typeface="Calibri"/>
                          <a:ea typeface="Calibri"/>
                          <a:cs typeface="Phetsarath OT"/>
                        </a:rPr>
                        <a:t>ທາງເມືອງ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spcAft>
                          <a:spcPts val="0"/>
                        </a:spcAft>
                      </a:pPr>
                      <a:r>
                        <a:rPr lang="lo-LA" sz="1200" kern="1200">
                          <a:solidFill>
                            <a:srgbClr val="000000"/>
                          </a:solidFill>
                          <a:effectLst/>
                          <a:latin typeface="Calibri"/>
                          <a:ea typeface="Calibri"/>
                          <a:cs typeface="Phetsarath OT"/>
                        </a:rPr>
                        <a:t>ທາງ ອື່ນໆ</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spcAft>
                          <a:spcPts val="0"/>
                        </a:spcAft>
                      </a:pPr>
                      <a:r>
                        <a:rPr lang="lo-LA" sz="1200" kern="1200">
                          <a:solidFill>
                            <a:srgbClr val="000000"/>
                          </a:solidFill>
                          <a:effectLst/>
                          <a:latin typeface="Calibri"/>
                          <a:ea typeface="Calibri"/>
                          <a:cs typeface="Phetsarath OT"/>
                        </a:rPr>
                        <a:t>ໝາຍເຫດ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spcAft>
                          <a:spcPts val="0"/>
                        </a:spcAft>
                      </a:pPr>
                      <a:r>
                        <a:rPr lang="en-US" sz="1200" kern="1200">
                          <a:solidFill>
                            <a:srgbClr val="000000"/>
                          </a:solidFill>
                          <a:effectLst/>
                          <a:latin typeface="Phetsarath OT"/>
                          <a:ea typeface="Calibri"/>
                          <a:cs typeface="Angsana New"/>
                        </a:rPr>
                        <a:t>(</a:t>
                      </a:r>
                      <a:r>
                        <a:rPr lang="lo-LA" sz="1200" kern="1200">
                          <a:solidFill>
                            <a:srgbClr val="000000"/>
                          </a:solidFill>
                          <a:effectLst/>
                          <a:latin typeface="Calibri"/>
                          <a:ea typeface="Calibri"/>
                          <a:cs typeface="Phetsarath OT"/>
                        </a:rPr>
                        <a:t>ກີບ</a:t>
                      </a:r>
                      <a:r>
                        <a:rPr lang="en-US" sz="1200" kern="1200">
                          <a:solidFill>
                            <a:srgbClr val="000000"/>
                          </a:solidFill>
                          <a:effectLst/>
                          <a:latin typeface="Phetsarath OT"/>
                          <a:ea typeface="Calibri"/>
                          <a:cs typeface="Angsana New"/>
                        </a:rPr>
                        <a:t>/</a:t>
                      </a:r>
                      <a:r>
                        <a:rPr lang="lo-LA" sz="1200" kern="1200">
                          <a:solidFill>
                            <a:srgbClr val="000000"/>
                          </a:solidFill>
                          <a:effectLst/>
                          <a:latin typeface="Calibri"/>
                          <a:ea typeface="Calibri"/>
                          <a:cs typeface="Phetsarath OT"/>
                        </a:rPr>
                        <a:t>ກມ</a:t>
                      </a:r>
                      <a:r>
                        <a:rPr lang="en-US" sz="1200" kern="1200">
                          <a:solidFill>
                            <a:srgbClr val="000000"/>
                          </a:solidFill>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spcAft>
                          <a:spcPts val="0"/>
                        </a:spcAft>
                      </a:pPr>
                      <a:r>
                        <a:rPr lang="en-US" sz="1200" kern="1200" dirty="0">
                          <a:solidFill>
                            <a:srgbClr val="000000"/>
                          </a:solidFill>
                          <a:effectLst/>
                          <a:latin typeface="Phetsarath OT"/>
                          <a:ea typeface="Calibri"/>
                          <a:cs typeface="Angsana New"/>
                        </a:rPr>
                        <a:t>(</a:t>
                      </a:r>
                      <a:r>
                        <a:rPr lang="lo-LA" sz="1200" kern="1200" dirty="0">
                          <a:solidFill>
                            <a:srgbClr val="000000"/>
                          </a:solidFill>
                          <a:effectLst/>
                          <a:latin typeface="Calibri"/>
                          <a:ea typeface="Calibri"/>
                          <a:cs typeface="Phetsarath OT"/>
                        </a:rPr>
                        <a:t>ກີບ</a:t>
                      </a:r>
                      <a:r>
                        <a:rPr lang="en-US" sz="1200" kern="1200" dirty="0">
                          <a:solidFill>
                            <a:srgbClr val="000000"/>
                          </a:solidFill>
                          <a:effectLst/>
                          <a:latin typeface="Phetsarath OT"/>
                          <a:ea typeface="Calibri"/>
                          <a:cs typeface="Angsana New"/>
                        </a:rPr>
                        <a:t>/</a:t>
                      </a:r>
                      <a:r>
                        <a:rPr lang="lo-LA" sz="1200" kern="1200" dirty="0">
                          <a:solidFill>
                            <a:srgbClr val="000000"/>
                          </a:solidFill>
                          <a:effectLst/>
                          <a:latin typeface="Calibri"/>
                          <a:ea typeface="Calibri"/>
                          <a:cs typeface="Phetsarath OT"/>
                        </a:rPr>
                        <a:t>ກມ</a:t>
                      </a:r>
                      <a:r>
                        <a:rPr lang="en-US" sz="1200" kern="1200" dirty="0">
                          <a:solidFill>
                            <a:srgbClr val="000000"/>
                          </a:solidFill>
                          <a:effectLst/>
                          <a:latin typeface="Phetsarath OT"/>
                          <a:ea typeface="Calibri"/>
                          <a:cs typeface="Angsana New"/>
                        </a:rPr>
                        <a:t>) </a:t>
                      </a:r>
                      <a:endParaRPr lang="en-US" sz="1050" dirty="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spcAft>
                          <a:spcPts val="0"/>
                        </a:spcAft>
                      </a:pPr>
                      <a:r>
                        <a:rPr lang="lo-LA" sz="1200" kern="1200">
                          <a:solidFill>
                            <a:srgbClr val="000000"/>
                          </a:solidFill>
                          <a:effectLst/>
                          <a:latin typeface="Calibri"/>
                          <a:ea typeface="Calibri"/>
                          <a:cs typeface="Phetsarath OT"/>
                        </a:rPr>
                        <a:t>ຄົນ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spcAft>
                          <a:spcPts val="0"/>
                        </a:spcAft>
                      </a:pPr>
                      <a:r>
                        <a:rPr lang="lo-LA" sz="1200" kern="1200" dirty="0">
                          <a:solidFill>
                            <a:srgbClr val="000000"/>
                          </a:solidFill>
                          <a:effectLst/>
                          <a:latin typeface="Calibri"/>
                          <a:ea typeface="Calibri"/>
                          <a:cs typeface="Phetsarath OT"/>
                        </a:rPr>
                        <a:t>ພາຫານະ </a:t>
                      </a:r>
                      <a:endParaRPr lang="en-US" sz="1050" dirty="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r>
              <a:tr h="141436">
                <a:tc>
                  <a:txBody>
                    <a:bodyPr/>
                    <a:lstStyle/>
                    <a:p>
                      <a:pPr marL="114300" algn="just">
                        <a:lnSpc>
                          <a:spcPct val="115000"/>
                        </a:lnSpc>
                        <a:spcAft>
                          <a:spcPts val="0"/>
                        </a:spcAft>
                      </a:pPr>
                      <a:r>
                        <a:rPr lang="en-US" sz="1200">
                          <a:effectLst/>
                          <a:latin typeface="Phetsarath OT"/>
                          <a:ea typeface="Calibri"/>
                          <a:cs typeface="Angsana New"/>
                        </a:rPr>
                        <a:t>​</a:t>
                      </a:r>
                      <a:r>
                        <a:rPr lang="lo-LA" sz="1200">
                          <a:effectLst/>
                          <a:latin typeface="Calibri"/>
                          <a:ea typeface="Calibri"/>
                          <a:cs typeface="Phetsarath OT"/>
                        </a:rPr>
                        <a:t>ເຫຼັກ </a:t>
                      </a:r>
                      <a:endParaRPr lang="en-US" sz="1050">
                        <a:effectLst/>
                        <a:latin typeface="Calibri"/>
                        <a:ea typeface="Calibri"/>
                        <a:cs typeface="Angsana New"/>
                      </a:endParaRPr>
                    </a:p>
                  </a:txBody>
                  <a:tcPr marL="50313" marR="5031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436">
                <a:tc>
                  <a:txBody>
                    <a:bodyPr/>
                    <a:lstStyle/>
                    <a:p>
                      <a:pPr marL="114300" algn="just">
                        <a:lnSpc>
                          <a:spcPct val="115000"/>
                        </a:lnSpc>
                        <a:spcAft>
                          <a:spcPts val="0"/>
                        </a:spcAft>
                      </a:pPr>
                      <a:r>
                        <a:rPr lang="en-US" sz="1200">
                          <a:effectLst/>
                          <a:latin typeface="Phetsarath OT"/>
                          <a:ea typeface="Calibri"/>
                          <a:cs typeface="Angsana New"/>
                        </a:rPr>
                        <a:t>​</a:t>
                      </a:r>
                      <a:r>
                        <a:rPr lang="lo-LA" sz="1200">
                          <a:effectLst/>
                          <a:latin typeface="Calibri"/>
                          <a:ea typeface="Calibri"/>
                          <a:cs typeface="Phetsarath OT"/>
                        </a:rPr>
                        <a:t>ເບ</a:t>
                      </a:r>
                      <a:r>
                        <a:rPr lang="en-US" sz="1200">
                          <a:effectLst/>
                          <a:latin typeface="Phetsarath OT"/>
                          <a:ea typeface="Calibri"/>
                          <a:cs typeface="Angsana New"/>
                        </a:rPr>
                        <a:t>​</a:t>
                      </a:r>
                      <a:r>
                        <a:rPr lang="lo-LA" sz="1200">
                          <a:effectLst/>
                          <a:latin typeface="Calibri"/>
                          <a:ea typeface="Calibri"/>
                          <a:cs typeface="Phetsarath OT"/>
                        </a:rPr>
                        <a:t>ຕົງ </a:t>
                      </a:r>
                      <a:endParaRPr lang="en-US" sz="1050">
                        <a:effectLst/>
                        <a:latin typeface="Calibri"/>
                        <a:ea typeface="Calibri"/>
                        <a:cs typeface="Angsana New"/>
                      </a:endParaRPr>
                    </a:p>
                  </a:txBody>
                  <a:tcPr marL="50313" marR="5031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436">
                <a:tc>
                  <a:txBody>
                    <a:bodyPr/>
                    <a:lstStyle/>
                    <a:p>
                      <a:pPr marL="114300" algn="just">
                        <a:lnSpc>
                          <a:spcPct val="115000"/>
                        </a:lnSpc>
                        <a:spcAft>
                          <a:spcPts val="0"/>
                        </a:spcAft>
                      </a:pPr>
                      <a:r>
                        <a:rPr lang="en-US" sz="1200">
                          <a:effectLst/>
                          <a:latin typeface="Phetsarath OT"/>
                          <a:ea typeface="Calibri"/>
                          <a:cs typeface="Angsana New"/>
                        </a:rPr>
                        <a:t>​</a:t>
                      </a:r>
                      <a:r>
                        <a:rPr lang="lo-LA" sz="1200">
                          <a:effectLst/>
                          <a:latin typeface="Calibri"/>
                          <a:ea typeface="Calibri"/>
                          <a:cs typeface="Phetsarath OT"/>
                        </a:rPr>
                        <a:t>ໄມ້ </a:t>
                      </a:r>
                      <a:endParaRPr lang="en-US" sz="1050">
                        <a:effectLst/>
                        <a:latin typeface="Calibri"/>
                        <a:ea typeface="Calibri"/>
                        <a:cs typeface="Angsana New"/>
                      </a:endParaRPr>
                    </a:p>
                  </a:txBody>
                  <a:tcPr marL="50313" marR="5031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436">
                <a:tc>
                  <a:txBody>
                    <a:bodyPr/>
                    <a:lstStyle/>
                    <a:p>
                      <a:pPr marL="114300" algn="just">
                        <a:lnSpc>
                          <a:spcPct val="115000"/>
                        </a:lnSpc>
                        <a:spcAft>
                          <a:spcPts val="0"/>
                        </a:spcAft>
                      </a:pPr>
                      <a:r>
                        <a:rPr lang="en-US" sz="1200">
                          <a:effectLst/>
                          <a:latin typeface="Phetsarath OT"/>
                          <a:ea typeface="Calibri"/>
                          <a:cs typeface="Angsana New"/>
                        </a:rPr>
                        <a:t>​</a:t>
                      </a:r>
                      <a:r>
                        <a:rPr lang="lo-LA" sz="1200">
                          <a:effectLst/>
                          <a:latin typeface="Calibri"/>
                          <a:ea typeface="Calibri"/>
                          <a:cs typeface="Phetsarath OT"/>
                        </a:rPr>
                        <a:t>ແລະ</a:t>
                      </a:r>
                      <a:r>
                        <a:rPr lang="en-US" sz="1200">
                          <a:effectLst/>
                          <a:latin typeface="Phetsarath OT"/>
                          <a:ea typeface="Calibri"/>
                          <a:cs typeface="Angsana New"/>
                        </a:rPr>
                        <a:t>​</a:t>
                      </a:r>
                      <a:r>
                        <a:rPr lang="lo-LA" sz="1200">
                          <a:effectLst/>
                          <a:latin typeface="Calibri"/>
                          <a:ea typeface="Calibri"/>
                          <a:cs typeface="Phetsarath OT"/>
                        </a:rPr>
                        <a:t>ອື່ນໆ </a:t>
                      </a:r>
                      <a:endParaRPr lang="en-US" sz="1050">
                        <a:effectLst/>
                        <a:latin typeface="Calibri"/>
                        <a:ea typeface="Calibri"/>
                        <a:cs typeface="Angsana New"/>
                      </a:endParaRPr>
                    </a:p>
                  </a:txBody>
                  <a:tcPr marL="50313" marR="5031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effectLst/>
                          <a:latin typeface="Phetsarath OT"/>
                          <a:ea typeface="Calibri"/>
                          <a:cs typeface="Angsana New"/>
                        </a:rPr>
                        <a:t> </a:t>
                      </a:r>
                      <a:endParaRPr lang="en-US" sz="105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dirty="0">
                          <a:effectLst/>
                          <a:latin typeface="Phetsarath OT"/>
                          <a:ea typeface="Calibri"/>
                          <a:cs typeface="Angsana New"/>
                        </a:rPr>
                        <a:t> </a:t>
                      </a:r>
                      <a:endParaRPr lang="en-US" sz="1050" dirty="0">
                        <a:effectLst/>
                        <a:latin typeface="Calibri"/>
                        <a:ea typeface="Calibri"/>
                        <a:cs typeface="Angsana New"/>
                      </a:endParaRPr>
                    </a:p>
                  </a:txBody>
                  <a:tcPr marL="50313" marR="503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122825" y="1305773"/>
            <a:ext cx="8884697" cy="523220"/>
          </a:xfrm>
          <a:prstGeom prst="rect">
            <a:avLst/>
          </a:prstGeom>
          <a:noFill/>
        </p:spPr>
        <p:txBody>
          <a:bodyPr wrap="square" rtlCol="0">
            <a:spAutoFit/>
          </a:bodyPr>
          <a:lstStyle/>
          <a:p>
            <a:r>
              <a:rPr lang="lo-LA" sz="1600" dirty="0">
                <a:latin typeface="Phetsarath OT" pitchFamily="2" charset="0"/>
                <a:cs typeface="Phetsarath OT" pitchFamily="2" charset="0"/>
              </a:rPr>
              <a:t>ຕາຕະລາງ</a:t>
            </a:r>
            <a:r>
              <a:rPr lang="en-US" sz="1600" dirty="0">
                <a:latin typeface="Phetsarath OT" pitchFamily="2" charset="0"/>
                <a:cs typeface="Phetsarath OT" pitchFamily="2" charset="0"/>
              </a:rPr>
              <a:t>1. </a:t>
            </a:r>
            <a:r>
              <a:rPr lang="lo-LA" sz="1600" dirty="0">
                <a:latin typeface="Phetsarath OT" pitchFamily="2" charset="0"/>
                <a:cs typeface="Phetsarath OT" pitchFamily="2" charset="0"/>
              </a:rPr>
              <a:t>ຂໍ້​ມູນ​ພື້ນຖານ​ກ່ຽວ​ກັບ​ເສັ້ນທາງ​ແລະ​ຂົວ​ຂອງ​ເມືອງ</a:t>
            </a:r>
            <a:r>
              <a:rPr lang="lo-LA" sz="1600" dirty="0" smtClean="0">
                <a:latin typeface="Phetsarath OT" pitchFamily="2" charset="0"/>
                <a:cs typeface="Phetsarath OT" pitchFamily="2" charset="0"/>
              </a:rPr>
              <a:t>ຕ່າງໆ</a:t>
            </a:r>
            <a:endParaRPr lang="en-US" sz="1600" dirty="0" smtClean="0">
              <a:latin typeface="Phetsarath OT" pitchFamily="2" charset="0"/>
              <a:cs typeface="Phetsarath OT" pitchFamily="2" charset="0"/>
            </a:endParaRPr>
          </a:p>
          <a:p>
            <a:r>
              <a:rPr lang="en-US" sz="1200" dirty="0">
                <a:solidFill>
                  <a:srgbClr val="FF0000"/>
                </a:solidFill>
              </a:rPr>
              <a:t>Table 1. Baseline information for roads and bridges in </a:t>
            </a:r>
            <a:r>
              <a:rPr lang="en-US" sz="1200" dirty="0" smtClean="0">
                <a:solidFill>
                  <a:srgbClr val="FF0000"/>
                </a:solidFill>
              </a:rPr>
              <a:t>districts</a:t>
            </a:r>
            <a:r>
              <a:rPr lang="lo-LA" sz="1200" dirty="0" smtClean="0">
                <a:solidFill>
                  <a:srgbClr val="FF0000"/>
                </a:solidFill>
              </a:rPr>
              <a:t> </a:t>
            </a:r>
            <a:endParaRPr lang="en-US" sz="1200" dirty="0">
              <a:solidFill>
                <a:srgbClr val="FF0000"/>
              </a:solidFill>
            </a:endParaRPr>
          </a:p>
        </p:txBody>
      </p:sp>
      <p:sp>
        <p:nvSpPr>
          <p:cNvPr id="7" name="Title 6"/>
          <p:cNvSpPr>
            <a:spLocks noGrp="1"/>
          </p:cNvSpPr>
          <p:nvPr>
            <p:ph type="title"/>
          </p:nvPr>
        </p:nvSpPr>
        <p:spPr>
          <a:xfrm>
            <a:off x="464016" y="17065"/>
            <a:ext cx="8229600" cy="1143000"/>
          </a:xfrm>
        </p:spPr>
        <p:txBody>
          <a:bodyPr/>
          <a:lstStyle/>
          <a:p>
            <a:r>
              <a:rPr lang="en-US" sz="2000" b="1" dirty="0" err="1">
                <a:solidFill>
                  <a:srgbClr val="7030A0"/>
                </a:solidFill>
                <a:latin typeface="Phetsarath OT" panose="02000500000000000000" pitchFamily="2" charset="0"/>
                <a:cs typeface="Phetsarath OT" panose="02000500000000000000" pitchFamily="2" charset="0"/>
              </a:rPr>
              <a:t>ຂັ້ນຕອນ1</a:t>
            </a:r>
            <a:r>
              <a:rPr lang="en-US" sz="2000" b="1" dirty="0">
                <a:solidFill>
                  <a:srgbClr val="7030A0"/>
                </a:solidFill>
                <a:latin typeface="Phetsarath OT" panose="02000500000000000000" pitchFamily="2" charset="0"/>
                <a:cs typeface="Phetsarath OT" panose="02000500000000000000" pitchFamily="2" charset="0"/>
              </a:rPr>
              <a:t>. </a:t>
            </a:r>
            <a:r>
              <a:rPr lang="en-US" sz="2000" b="1" dirty="0" err="1">
                <a:solidFill>
                  <a:srgbClr val="7030A0"/>
                </a:solidFill>
                <a:latin typeface="Phetsarath OT" panose="02000500000000000000" pitchFamily="2" charset="0"/>
                <a:cs typeface="Phetsarath OT" panose="02000500000000000000" pitchFamily="2" charset="0"/>
              </a:rPr>
              <a:t>ເກັບກໍາ</a:t>
            </a:r>
            <a:r>
              <a:rPr lang="en-US" sz="2000" b="1" dirty="0">
                <a:solidFill>
                  <a:srgbClr val="7030A0"/>
                </a:solidFill>
                <a:latin typeface="Phetsarath OT" panose="02000500000000000000" pitchFamily="2" charset="0"/>
                <a:cs typeface="Phetsarath OT" panose="02000500000000000000" pitchFamily="2" charset="0"/>
              </a:rPr>
              <a:t> </a:t>
            </a:r>
            <a:r>
              <a:rPr lang="en-US" sz="2000" b="1" dirty="0" err="1">
                <a:solidFill>
                  <a:srgbClr val="7030A0"/>
                </a:solidFill>
                <a:latin typeface="Phetsarath OT" panose="02000500000000000000" pitchFamily="2" charset="0"/>
                <a:cs typeface="Phetsarath OT" panose="02000500000000000000" pitchFamily="2" charset="0"/>
              </a:rPr>
              <a:t>ແລະ</a:t>
            </a:r>
            <a:r>
              <a:rPr lang="en-US" sz="2000" b="1" dirty="0">
                <a:solidFill>
                  <a:srgbClr val="7030A0"/>
                </a:solidFill>
                <a:latin typeface="Phetsarath OT" panose="02000500000000000000" pitchFamily="2" charset="0"/>
                <a:cs typeface="Phetsarath OT" panose="02000500000000000000" pitchFamily="2" charset="0"/>
              </a:rPr>
              <a:t>/</a:t>
            </a:r>
            <a:r>
              <a:rPr lang="en-US" sz="2000" b="1" dirty="0" err="1">
                <a:solidFill>
                  <a:srgbClr val="7030A0"/>
                </a:solidFill>
                <a:latin typeface="Phetsarath OT" panose="02000500000000000000" pitchFamily="2" charset="0"/>
                <a:cs typeface="Phetsarath OT" panose="02000500000000000000" pitchFamily="2" charset="0"/>
              </a:rPr>
              <a:t>ຫຼື</a:t>
            </a:r>
            <a:r>
              <a:rPr lang="en-US" sz="2000" b="1" dirty="0">
                <a:solidFill>
                  <a:srgbClr val="7030A0"/>
                </a:solidFill>
                <a:latin typeface="Phetsarath OT" panose="02000500000000000000" pitchFamily="2" charset="0"/>
                <a:cs typeface="Phetsarath OT" panose="02000500000000000000" pitchFamily="2" charset="0"/>
              </a:rPr>
              <a:t> ຢັ້ງຢືນຄວາມ</a:t>
            </a:r>
            <a:r>
              <a:rPr lang="en-US" sz="2000" b="1" dirty="0" smtClean="0">
                <a:solidFill>
                  <a:srgbClr val="7030A0"/>
                </a:solidFill>
                <a:latin typeface="Phetsarath OT" panose="02000500000000000000" pitchFamily="2" charset="0"/>
                <a:cs typeface="Phetsarath OT" panose="02000500000000000000" pitchFamily="2" charset="0"/>
              </a:rPr>
              <a:t>ຖືກຕ້ອງຂໍ້</a:t>
            </a:r>
            <a:r>
              <a:rPr lang="en-US" sz="2000" b="1" dirty="0">
                <a:solidFill>
                  <a:srgbClr val="7030A0"/>
                </a:solidFill>
                <a:latin typeface="Phetsarath OT" panose="02000500000000000000" pitchFamily="2" charset="0"/>
                <a:cs typeface="Phetsarath OT" panose="02000500000000000000" pitchFamily="2" charset="0"/>
              </a:rPr>
              <a:t>ມູນ</a:t>
            </a:r>
            <a:r>
              <a:rPr lang="en-US" sz="2000" b="1" dirty="0" smtClean="0">
                <a:solidFill>
                  <a:srgbClr val="7030A0"/>
                </a:solidFill>
                <a:latin typeface="Phetsarath OT" panose="02000500000000000000" pitchFamily="2" charset="0"/>
                <a:cs typeface="Phetsarath OT" panose="02000500000000000000" pitchFamily="2" charset="0"/>
              </a:rPr>
              <a:t>ພື້ນຖານຂອງແຕ່</a:t>
            </a:r>
            <a:r>
              <a:rPr lang="en-US" sz="2000" b="1" dirty="0">
                <a:solidFill>
                  <a:srgbClr val="7030A0"/>
                </a:solidFill>
                <a:latin typeface="Phetsarath OT" panose="02000500000000000000" pitchFamily="2" charset="0"/>
                <a:cs typeface="Phetsarath OT" panose="02000500000000000000" pitchFamily="2" charset="0"/>
              </a:rPr>
              <a:t>ລະເມືອງທີ່ຖືກຜົນກະທົບຈາກໄພພິບັດ </a:t>
            </a:r>
            <a:r>
              <a:rPr lang="en-US" sz="2000" b="1" dirty="0" smtClean="0">
                <a:solidFill>
                  <a:schemeClr val="accent2"/>
                </a:solidFill>
                <a:latin typeface="Phetsarath OT" panose="02000500000000000000" pitchFamily="2" charset="0"/>
                <a:cs typeface="Phetsarath OT" panose="02000500000000000000" pitchFamily="2" charset="0"/>
              </a:rPr>
              <a:t/>
            </a:r>
            <a:br>
              <a:rPr lang="en-US" sz="2000" b="1" dirty="0" smtClean="0">
                <a:solidFill>
                  <a:schemeClr val="accent2"/>
                </a:solidFill>
                <a:latin typeface="Phetsarath OT" panose="02000500000000000000" pitchFamily="2" charset="0"/>
                <a:cs typeface="Phetsarath OT" panose="02000500000000000000" pitchFamily="2" charset="0"/>
              </a:rPr>
            </a:br>
            <a:r>
              <a:rPr lang="en-US" sz="1400" b="1" dirty="0" smtClean="0">
                <a:solidFill>
                  <a:schemeClr val="accent2"/>
                </a:solidFill>
                <a:latin typeface="Phetsarath OT" panose="02000500000000000000" pitchFamily="2" charset="0"/>
                <a:cs typeface="Phetsarath OT" panose="02000500000000000000" pitchFamily="2" charset="0"/>
              </a:rPr>
              <a:t>Step </a:t>
            </a:r>
            <a:r>
              <a:rPr lang="en-US" sz="1400" b="1" dirty="0">
                <a:solidFill>
                  <a:schemeClr val="accent2"/>
                </a:solidFill>
                <a:latin typeface="Phetsarath OT" panose="02000500000000000000" pitchFamily="2" charset="0"/>
                <a:cs typeface="Phetsarath OT" panose="02000500000000000000" pitchFamily="2" charset="0"/>
              </a:rPr>
              <a:t>1. Collect and/or validate the baseline data for each of the disaster-affected </a:t>
            </a:r>
            <a:r>
              <a:rPr lang="en-US" sz="1400" b="1" dirty="0" smtClean="0">
                <a:solidFill>
                  <a:schemeClr val="accent2"/>
                </a:solidFill>
                <a:latin typeface="Phetsarath OT" panose="02000500000000000000" pitchFamily="2" charset="0"/>
                <a:cs typeface="Phetsarath OT" panose="02000500000000000000" pitchFamily="2" charset="0"/>
              </a:rPr>
              <a:t>district</a:t>
            </a:r>
            <a:endParaRPr lang="en-US" sz="2000" dirty="0">
              <a:solidFill>
                <a:schemeClr val="accent2"/>
              </a:solidFill>
            </a:endParaRPr>
          </a:p>
        </p:txBody>
      </p:sp>
    </p:spTree>
    <p:extLst>
      <p:ext uri="{BB962C8B-B14F-4D97-AF65-F5344CB8AC3E}">
        <p14:creationId xmlns:p14="http://schemas.microsoft.com/office/powerpoint/2010/main" val="2219085865"/>
      </p:ext>
    </p:extLst>
  </p:cSld>
  <p:clrMapOvr>
    <a:masterClrMapping/>
  </p:clrMapOvr>
  <p:transition spd="med">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918"/>
            <a:ext cx="8229600" cy="1143000"/>
          </a:xfrm>
        </p:spPr>
        <p:txBody>
          <a:bodyPr>
            <a:normAutofit/>
          </a:bodyPr>
          <a:lstStyle/>
          <a:p>
            <a:r>
              <a:rPr lang="en-AU" sz="2400" b="1" dirty="0" err="1" smtClean="0">
                <a:solidFill>
                  <a:srgbClr val="7030A0"/>
                </a:solidFill>
                <a:latin typeface="Phetsarath OT" panose="02000500000000000000" pitchFamily="2" charset="0"/>
                <a:cs typeface="Phetsarath OT" panose="02000500000000000000" pitchFamily="2" charset="0"/>
              </a:rPr>
              <a:t>ໂຄງສ້າງ</a:t>
            </a:r>
            <a:r>
              <a:rPr lang="en-AU" sz="2400" b="1" dirty="0" smtClean="0">
                <a:solidFill>
                  <a:srgbClr val="7030A0"/>
                </a:solidFill>
                <a:latin typeface="Phetsarath OT" panose="02000500000000000000" pitchFamily="2" charset="0"/>
                <a:cs typeface="Phetsarath OT" panose="02000500000000000000" pitchFamily="2" charset="0"/>
              </a:rPr>
              <a:t> </a:t>
            </a:r>
            <a:r>
              <a:rPr lang="en-AU" sz="3200" dirty="0" smtClean="0">
                <a:solidFill>
                  <a:schemeClr val="accent2"/>
                </a:solidFill>
                <a:latin typeface="Phetsarath OT" panose="02000500000000000000" pitchFamily="2" charset="0"/>
                <a:cs typeface="Phetsarath OT" panose="02000500000000000000" pitchFamily="2" charset="0"/>
              </a:rPr>
              <a:t/>
            </a:r>
            <a:br>
              <a:rPr lang="en-AU" sz="3200" dirty="0" smtClean="0">
                <a:solidFill>
                  <a:schemeClr val="accent2"/>
                </a:solidFill>
                <a:latin typeface="Phetsarath OT" panose="02000500000000000000" pitchFamily="2" charset="0"/>
                <a:cs typeface="Phetsarath OT" panose="02000500000000000000" pitchFamily="2" charset="0"/>
              </a:rPr>
            </a:br>
            <a:r>
              <a:rPr lang="en-AU" sz="2000" dirty="0" smtClean="0">
                <a:solidFill>
                  <a:schemeClr val="accent2"/>
                </a:solidFill>
                <a:latin typeface="Phetsarath OT" panose="02000500000000000000" pitchFamily="2" charset="0"/>
                <a:cs typeface="Phetsarath OT" panose="02000500000000000000" pitchFamily="2" charset="0"/>
              </a:rPr>
              <a:t>Physical structures</a:t>
            </a:r>
            <a:r>
              <a:rPr lang="en-AU" sz="3200" dirty="0" smtClean="0">
                <a:solidFill>
                  <a:schemeClr val="accent2"/>
                </a:solidFill>
                <a:latin typeface="Phetsarath OT" panose="02000500000000000000" pitchFamily="2" charset="0"/>
                <a:cs typeface="Phetsarath OT" panose="02000500000000000000" pitchFamily="2" charset="0"/>
              </a:rPr>
              <a:t> </a:t>
            </a:r>
            <a:endParaRPr lang="th-TH" sz="3200" dirty="0">
              <a:solidFill>
                <a:schemeClr val="accent2"/>
              </a:solidFill>
              <a:latin typeface="Phetsarath OT" panose="02000500000000000000" pitchFamily="2" charset="0"/>
              <a:cs typeface="Phetsarath OT" panose="02000500000000000000" pitchFamily="2" charset="0"/>
            </a:endParaRPr>
          </a:p>
        </p:txBody>
      </p:sp>
      <p:sp>
        <p:nvSpPr>
          <p:cNvPr id="6" name="TextBox 5"/>
          <p:cNvSpPr txBox="1"/>
          <p:nvPr/>
        </p:nvSpPr>
        <p:spPr>
          <a:xfrm>
            <a:off x="133066" y="1201009"/>
            <a:ext cx="8802806" cy="553998"/>
          </a:xfrm>
          <a:prstGeom prst="rect">
            <a:avLst/>
          </a:prstGeom>
          <a:noFill/>
        </p:spPr>
        <p:txBody>
          <a:bodyPr wrap="square" rtlCol="0">
            <a:spAutoFit/>
          </a:bodyPr>
          <a:lstStyle/>
          <a:p>
            <a:r>
              <a:rPr lang="en-US" sz="1600" dirty="0" smtClean="0">
                <a:latin typeface="Phetsarath OT" panose="02000500000000000000" pitchFamily="2" charset="0"/>
                <a:cs typeface="Phetsarath OT" panose="02000500000000000000" pitchFamily="2" charset="0"/>
              </a:rPr>
              <a:t>ຕາຕະລາງ2. </a:t>
            </a:r>
            <a:r>
              <a:rPr lang="en-US" sz="1600" dirty="0" err="1" smtClean="0">
                <a:latin typeface="Phetsarath OT" panose="02000500000000000000" pitchFamily="2" charset="0"/>
                <a:cs typeface="Phetsarath OT" panose="02000500000000000000" pitchFamily="2" charset="0"/>
              </a:rPr>
              <a:t>ຂໍ້ມູນພື້ນຖານກ່ຽວກັບມູນຄ່າທີ່ກ່ຽວຂ້ອງກັບໂຄງສ້າງ</a:t>
            </a:r>
            <a:r>
              <a:rPr lang="en-US" sz="1600" dirty="0" smtClean="0">
                <a:latin typeface="Phetsarath OT" panose="02000500000000000000" pitchFamily="2" charset="0"/>
                <a:cs typeface="Phetsarath OT" panose="02000500000000000000" pitchFamily="2" charset="0"/>
              </a:rPr>
              <a:t> </a:t>
            </a:r>
          </a:p>
          <a:p>
            <a:r>
              <a:rPr lang="en-US" sz="1400" dirty="0" smtClean="0">
                <a:solidFill>
                  <a:srgbClr val="FF0000"/>
                </a:solidFill>
                <a:latin typeface="Phetsarath OT" panose="02000500000000000000" pitchFamily="2" charset="0"/>
                <a:cs typeface="Phetsarath OT" panose="02000500000000000000" pitchFamily="2" charset="0"/>
              </a:rPr>
              <a:t>Table2. Baseline Information for the related Cost of Structure</a:t>
            </a:r>
            <a:endParaRPr lang="th-TH" sz="1600" dirty="0">
              <a:solidFill>
                <a:srgbClr val="FF0000"/>
              </a:solidFill>
              <a:latin typeface="Phetsarath OT" panose="02000500000000000000" pitchFamily="2" charset="0"/>
              <a:cs typeface="Phetsarath OT" panose="02000500000000000000" pitchFamily="2"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49991675"/>
              </p:ext>
            </p:extLst>
          </p:nvPr>
        </p:nvGraphicFramePr>
        <p:xfrm>
          <a:off x="539086" y="1936336"/>
          <a:ext cx="8229599" cy="3444240"/>
        </p:xfrm>
        <a:graphic>
          <a:graphicData uri="http://schemas.openxmlformats.org/drawingml/2006/table">
            <a:tbl>
              <a:tblPr firstRow="1" firstCol="1" bandRow="1"/>
              <a:tblGrid>
                <a:gridCol w="2276307"/>
                <a:gridCol w="2221992"/>
                <a:gridCol w="941466"/>
                <a:gridCol w="941466"/>
                <a:gridCol w="1135685"/>
                <a:gridCol w="712683"/>
              </a:tblGrid>
              <a:tr h="179070">
                <a:tc gridSpan="6">
                  <a:txBody>
                    <a:bodyPr/>
                    <a:lstStyle/>
                    <a:p>
                      <a:pPr algn="just"/>
                      <a:r>
                        <a:rPr lang="lo-LA" sz="2400" b="1">
                          <a:effectLst/>
                          <a:latin typeface="Times New Roman"/>
                          <a:cs typeface="Phetsarath OT"/>
                        </a:rPr>
                        <a:t>ຊື່​ເມືອງ</a:t>
                      </a:r>
                      <a:r>
                        <a:rPr lang="en-US" sz="2400">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83210">
                <a:tc rowSpan="2">
                  <a:txBody>
                    <a:bodyPr/>
                    <a:lstStyle/>
                    <a:p>
                      <a:pPr algn="ctr"/>
                      <a:r>
                        <a:rPr lang="lo-LA" sz="2400">
                          <a:effectLst/>
                          <a:latin typeface="Times New Roman"/>
                          <a:cs typeface="Phetsarath OT"/>
                        </a:rPr>
                        <a:t>ປະເພດຂອງໂຄງສ້າງ</a:t>
                      </a:r>
                      <a:r>
                        <a:rPr lang="lo-LA" sz="2400" b="1">
                          <a:effectLst/>
                          <a:latin typeface="Times New Roman"/>
                          <a:cs typeface="Phetsarath OT"/>
                        </a:rPr>
                        <a:t> </a:t>
                      </a:r>
                      <a:endParaRPr lang="en-US" sz="1800">
                        <a:effectLst/>
                        <a:latin typeface="Times New Roman"/>
                        <a:cs typeface="Angsana New"/>
                      </a:endParaRPr>
                    </a:p>
                    <a:p>
                      <a:pPr algn="ctr"/>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rowSpan="2">
                  <a:txBody>
                    <a:bodyPr/>
                    <a:lstStyle/>
                    <a:p>
                      <a:pPr algn="ctr"/>
                      <a:r>
                        <a:rPr lang="lo-LA" sz="2400">
                          <a:effectLst/>
                          <a:latin typeface="Times New Roman"/>
                          <a:cs typeface="Phetsarath OT"/>
                        </a:rPr>
                        <a:t>ມູນຄ່າທົດແທນສະເລ່ຍຕໍ່ຕາຕະລາງແມັດ</a:t>
                      </a:r>
                      <a:r>
                        <a:rPr lang="en-US" sz="2400">
                          <a:effectLst/>
                          <a:latin typeface="Phetsarath OT"/>
                          <a:cs typeface="Angsana New"/>
                        </a:rPr>
                        <a:t>(</a:t>
                      </a:r>
                      <a:r>
                        <a:rPr lang="lo-LA" sz="2400">
                          <a:effectLst/>
                          <a:latin typeface="Times New Roman"/>
                          <a:cs typeface="Phetsarath OT"/>
                        </a:rPr>
                        <a:t>ກີບ</a:t>
                      </a:r>
                      <a:r>
                        <a:rPr lang="en-US" sz="2400">
                          <a:effectLst/>
                          <a:latin typeface="Phetsarath OT"/>
                          <a:cs typeface="Angsana New"/>
                        </a:rPr>
                        <a:t>)</a:t>
                      </a:r>
                      <a:endParaRPr lang="en-US" sz="1800">
                        <a:effectLst/>
                        <a:latin typeface="Times New Roman"/>
                        <a:cs typeface="Angsana New"/>
                      </a:endParaRPr>
                    </a:p>
                    <a:p>
                      <a:pPr algn="ctr">
                        <a:spcBef>
                          <a:spcPts val="1200"/>
                        </a:spcBef>
                        <a:spcAft>
                          <a:spcPts val="300"/>
                        </a:spcAft>
                      </a:pPr>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4">
                  <a:txBody>
                    <a:bodyPr/>
                    <a:lstStyle/>
                    <a:p>
                      <a:pPr algn="ctr"/>
                      <a:r>
                        <a:rPr lang="lo-LA" sz="2400">
                          <a:effectLst/>
                          <a:latin typeface="Times New Roman"/>
                          <a:cs typeface="Phetsarath OT"/>
                        </a:rPr>
                        <a:t>ມູນຄ່າສ້ອມແປງສະເລ່ຍຕໍ່ຕາຕະລາງແມັດ</a:t>
                      </a:r>
                      <a:r>
                        <a:rPr lang="lo-LA" sz="2400" b="1">
                          <a:effectLst/>
                          <a:latin typeface="Times New Roman"/>
                          <a:cs typeface="Phetsarath OT"/>
                        </a:rPr>
                        <a:t> </a:t>
                      </a:r>
                      <a:r>
                        <a:rPr lang="en-US" sz="2400">
                          <a:effectLst/>
                          <a:latin typeface="Phetsarath OT"/>
                          <a:cs typeface="Angsana New"/>
                        </a:rPr>
                        <a:t>(</a:t>
                      </a:r>
                      <a:r>
                        <a:rPr lang="lo-LA" sz="2400">
                          <a:effectLst/>
                          <a:latin typeface="Times New Roman"/>
                          <a:cs typeface="Phetsarath OT"/>
                        </a:rPr>
                        <a:t>ກີບ</a:t>
                      </a:r>
                      <a:r>
                        <a:rPr lang="en-US" sz="2400">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22250">
                <a:tc vMerge="1">
                  <a:txBody>
                    <a:bodyPr/>
                    <a:lstStyle/>
                    <a:p>
                      <a:endParaRPr lang="en-US"/>
                    </a:p>
                  </a:txBody>
                  <a:tcPr/>
                </a:tc>
                <a:tc vMerge="1">
                  <a:txBody>
                    <a:bodyPr/>
                    <a:lstStyle/>
                    <a:p>
                      <a:endParaRPr lang="en-US"/>
                    </a:p>
                  </a:txBody>
                  <a:tcPr/>
                </a:tc>
                <a:tc>
                  <a:txBody>
                    <a:bodyPr/>
                    <a:lstStyle/>
                    <a:p>
                      <a:pPr algn="ctr"/>
                      <a:r>
                        <a:rPr lang="lo-LA" sz="2400" kern="1200">
                          <a:effectLst/>
                          <a:latin typeface="Times New Roman"/>
                          <a:cs typeface="Phetsarath OT"/>
                        </a:rPr>
                        <a:t>ຫຼັງຄາ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2400" kern="1200">
                          <a:effectLst/>
                          <a:latin typeface="Times New Roman"/>
                          <a:cs typeface="Phetsarath OT"/>
                        </a:rPr>
                        <a:t>ຝາ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2400" kern="1200">
                          <a:effectLst/>
                          <a:latin typeface="Times New Roman"/>
                          <a:cs typeface="Phetsarath OT"/>
                        </a:rPr>
                        <a:t>ພື້ນ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2400" kern="1200">
                          <a:effectLst/>
                          <a:latin typeface="Times New Roman"/>
                          <a:cs typeface="Phetsarath OT"/>
                        </a:rPr>
                        <a:t>ອື່ນໆ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8915">
                <a:tc>
                  <a:txBody>
                    <a:bodyPr/>
                    <a:lstStyle/>
                    <a:p>
                      <a:r>
                        <a:rPr lang="lo-LA" sz="2400">
                          <a:effectLst/>
                          <a:latin typeface="Times New Roman"/>
                          <a:cs typeface="Phetsarath OT"/>
                        </a:rPr>
                        <a:t>ສະຖານນີລົດເມ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915">
                <a:tc>
                  <a:txBody>
                    <a:bodyPr/>
                    <a:lstStyle/>
                    <a:p>
                      <a:r>
                        <a:rPr lang="lo-LA" sz="2400">
                          <a:effectLst/>
                          <a:latin typeface="Times New Roman"/>
                          <a:cs typeface="Phetsarath OT"/>
                        </a:rPr>
                        <a:t>ທ່າເຮືອ</a:t>
                      </a:r>
                      <a:r>
                        <a:rPr lang="lo-LA" sz="2400" b="1">
                          <a:effectLst/>
                          <a:latin typeface="Times New Roman"/>
                          <a:cs typeface="Phetsarath OT"/>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915">
                <a:tc>
                  <a:txBody>
                    <a:bodyPr/>
                    <a:lstStyle/>
                    <a:p>
                      <a:r>
                        <a:rPr lang="lo-LA" sz="2400">
                          <a:effectLst/>
                          <a:latin typeface="Times New Roman"/>
                          <a:cs typeface="Phetsarath OT"/>
                        </a:rPr>
                        <a:t>ສະມາ​ຄົມຂົນ​ສົ່ງ</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915">
                <a:tc>
                  <a:txBody>
                    <a:bodyPr/>
                    <a:lstStyle/>
                    <a:p>
                      <a:r>
                        <a:rPr lang="lo-LA" sz="2400">
                          <a:effectLst/>
                          <a:latin typeface="Times New Roman"/>
                          <a:cs typeface="Phetsarath OT"/>
                        </a:rPr>
                        <a:t>ອື່ນໆ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a:cs typeface="Angsana New"/>
                        </a:rPr>
                        <a:t> </a:t>
                      </a:r>
                      <a:endParaRPr lang="en-US" sz="18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dirty="0">
                          <a:effectLst/>
                          <a:latin typeface="Phetsarath OT"/>
                          <a:cs typeface="Angsana New"/>
                        </a:rPr>
                        <a:t> </a:t>
                      </a:r>
                      <a:endParaRPr lang="en-US" sz="1800" dirty="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618"/>
            <a:ext cx="8229600" cy="1143000"/>
          </a:xfrm>
        </p:spPr>
        <p:txBody>
          <a:bodyPr>
            <a:normAutofit/>
          </a:bodyPr>
          <a:lstStyle/>
          <a:p>
            <a:r>
              <a:rPr lang="en-AU" sz="2800" dirty="0" err="1" smtClean="0">
                <a:solidFill>
                  <a:srgbClr val="7030A0"/>
                </a:solidFill>
                <a:latin typeface="Phetsarath OT" panose="02000500000000000000" pitchFamily="2" charset="0"/>
                <a:cs typeface="Phetsarath OT" panose="02000500000000000000" pitchFamily="2" charset="0"/>
              </a:rPr>
              <a:t>ອຸປະກອນແລະ</a:t>
            </a:r>
            <a:r>
              <a:rPr lang="lo-LA" sz="2800" dirty="0" smtClean="0">
                <a:solidFill>
                  <a:srgbClr val="7030A0"/>
                </a:solidFill>
                <a:latin typeface="Phetsarath OT" pitchFamily="2" charset="0"/>
                <a:cs typeface="Phetsarath OT" pitchFamily="2" charset="0"/>
              </a:rPr>
              <a:t>ເຄື່ອງໃຊ້ໃນ​ຫ້ອງການ</a:t>
            </a:r>
            <a:r>
              <a:rPr lang="en-AU" sz="2800" dirty="0" smtClean="0">
                <a:solidFill>
                  <a:schemeClr val="accent2"/>
                </a:solidFill>
                <a:latin typeface="Phetsarath OT" panose="02000500000000000000" pitchFamily="2" charset="0"/>
                <a:cs typeface="Phetsarath OT" panose="02000500000000000000" pitchFamily="2" charset="0"/>
              </a:rPr>
              <a:t/>
            </a:r>
            <a:br>
              <a:rPr lang="en-AU" sz="2800" dirty="0" smtClean="0">
                <a:solidFill>
                  <a:schemeClr val="accent2"/>
                </a:solidFill>
                <a:latin typeface="Phetsarath OT" panose="02000500000000000000" pitchFamily="2" charset="0"/>
                <a:cs typeface="Phetsarath OT" panose="02000500000000000000" pitchFamily="2" charset="0"/>
              </a:rPr>
            </a:br>
            <a:r>
              <a:rPr lang="en-AU" sz="1800" dirty="0" smtClean="0">
                <a:solidFill>
                  <a:schemeClr val="accent2"/>
                </a:solidFill>
                <a:latin typeface="Phetsarath OT" panose="02000500000000000000" pitchFamily="2" charset="0"/>
                <a:cs typeface="Phetsarath OT" panose="02000500000000000000" pitchFamily="2" charset="0"/>
              </a:rPr>
              <a:t>Equipment and supplies</a:t>
            </a:r>
            <a:endParaRPr lang="th-TH" sz="2800" dirty="0">
              <a:solidFill>
                <a:schemeClr val="accent2"/>
              </a:solidFill>
              <a:latin typeface="Phetsarath OT" panose="02000500000000000000" pitchFamily="2" charset="0"/>
              <a:cs typeface="Phetsarath OT" panose="02000500000000000000" pitchFamily="2" charset="0"/>
            </a:endParaRPr>
          </a:p>
        </p:txBody>
      </p:sp>
      <p:sp>
        <p:nvSpPr>
          <p:cNvPr id="5" name="TextBox 4"/>
          <p:cNvSpPr txBox="1"/>
          <p:nvPr/>
        </p:nvSpPr>
        <p:spPr>
          <a:xfrm>
            <a:off x="379293" y="1245085"/>
            <a:ext cx="6993057" cy="584775"/>
          </a:xfrm>
          <a:prstGeom prst="rect">
            <a:avLst/>
          </a:prstGeom>
          <a:noFill/>
        </p:spPr>
        <p:txBody>
          <a:bodyPr wrap="square" rtlCol="0">
            <a:spAutoFit/>
          </a:bodyPr>
          <a:lstStyle/>
          <a:p>
            <a:r>
              <a:rPr lang="en-US" dirty="0" smtClean="0">
                <a:latin typeface="Phetsarath OT" panose="02000500000000000000" pitchFamily="2" charset="0"/>
                <a:cs typeface="Phetsarath OT" panose="02000500000000000000" pitchFamily="2" charset="0"/>
              </a:rPr>
              <a:t>ຕາຕະລາງ3. </a:t>
            </a:r>
            <a:r>
              <a:rPr lang="en-US" dirty="0" err="1" smtClean="0">
                <a:latin typeface="Phetsarath OT" panose="02000500000000000000" pitchFamily="2" charset="0"/>
                <a:cs typeface="Phetsarath OT" panose="02000500000000000000" pitchFamily="2" charset="0"/>
              </a:rPr>
              <a:t>ຂໍ້ມູນພື້ນຖານກ່ຽວກັບອຸປະກອນແລະການສະໜອງ</a:t>
            </a:r>
            <a:r>
              <a:rPr lang="en-US" dirty="0" smtClean="0">
                <a:latin typeface="Phetsarath OT" panose="02000500000000000000" pitchFamily="2" charset="0"/>
                <a:cs typeface="Phetsarath OT" panose="02000500000000000000" pitchFamily="2" charset="0"/>
              </a:rPr>
              <a:t> </a:t>
            </a:r>
          </a:p>
          <a:p>
            <a:r>
              <a:rPr lang="en-US" sz="1400" dirty="0" smtClean="0">
                <a:solidFill>
                  <a:srgbClr val="FF0000"/>
                </a:solidFill>
                <a:latin typeface="Phetsarath OT" panose="02000500000000000000" pitchFamily="2" charset="0"/>
                <a:cs typeface="Phetsarath OT" panose="02000500000000000000" pitchFamily="2" charset="0"/>
              </a:rPr>
              <a:t>Table3. Baseline Information on Equipment and Supplies </a:t>
            </a:r>
            <a:endParaRPr lang="th-TH" sz="1400" dirty="0">
              <a:solidFill>
                <a:srgbClr val="FF0000"/>
              </a:solidFill>
              <a:latin typeface="Phetsarath OT" panose="02000500000000000000" pitchFamily="2" charset="0"/>
              <a:cs typeface="Phetsarath OT" panose="02000500000000000000" pitchFamily="2"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5687985"/>
              </p:ext>
            </p:extLst>
          </p:nvPr>
        </p:nvGraphicFramePr>
        <p:xfrm>
          <a:off x="457200" y="2104769"/>
          <a:ext cx="8229600" cy="3413760"/>
        </p:xfrm>
        <a:graphic>
          <a:graphicData uri="http://schemas.openxmlformats.org/drawingml/2006/table">
            <a:tbl>
              <a:tblPr firstRow="1" firstCol="1" bandRow="1"/>
              <a:tblGrid>
                <a:gridCol w="2597262"/>
                <a:gridCol w="1877995"/>
                <a:gridCol w="2034357"/>
                <a:gridCol w="1719986"/>
              </a:tblGrid>
              <a:tr h="0">
                <a:tc>
                  <a:txBody>
                    <a:bodyPr/>
                    <a:lstStyle/>
                    <a:p>
                      <a:pPr>
                        <a:spcAft>
                          <a:spcPts val="0"/>
                        </a:spcAft>
                      </a:pPr>
                      <a:r>
                        <a:rPr lang="lo-LA" sz="1600" b="1">
                          <a:solidFill>
                            <a:srgbClr val="000000"/>
                          </a:solidFill>
                          <a:effectLst/>
                          <a:latin typeface="GEDAPE+TimesNewRoman"/>
                          <a:ea typeface="Times New Roman"/>
                          <a:cs typeface="Phetsarath OT"/>
                        </a:rPr>
                        <a:t>ຊື່​ເມືອງ</a:t>
                      </a:r>
                      <a:r>
                        <a:rPr lang="en-US" sz="1600">
                          <a:solidFill>
                            <a:srgbClr val="000000"/>
                          </a:solidFill>
                          <a:effectLst/>
                          <a:latin typeface="Phetsarath OT"/>
                          <a:ea typeface="Times New Roman"/>
                          <a:cs typeface="GEDAPE+TimesNewRoman"/>
                        </a:rPr>
                        <a:t>:</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n-US" sz="1600">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0">
                <a:tc rowSpan="2">
                  <a:txBody>
                    <a:bodyPr/>
                    <a:lstStyle/>
                    <a:p>
                      <a:pPr>
                        <a:spcAft>
                          <a:spcPts val="0"/>
                        </a:spcAft>
                      </a:pPr>
                      <a:r>
                        <a:rPr lang="lo-LA" sz="1600">
                          <a:solidFill>
                            <a:srgbClr val="000000"/>
                          </a:solidFill>
                          <a:effectLst/>
                          <a:latin typeface="GEDAPE+TimesNewRoman"/>
                          <a:ea typeface="Times New Roman"/>
                          <a:cs typeface="Phetsarath OT"/>
                        </a:rPr>
                        <a:t>ວັດ​ສະດຸແລະ​ເຄື່ອງ​ໃຊ້​ຫ້ອງການ</a:t>
                      </a:r>
                      <a:endParaRPr lang="en-US" sz="1800">
                        <a:solidFill>
                          <a:srgbClr val="000000"/>
                        </a:solidFill>
                        <a:effectLst/>
                        <a:latin typeface="GEDAPE+TimesNewRoman"/>
                        <a:ea typeface="Times New Roman"/>
                        <a:cs typeface="GEDAPE+TimesNewRoman"/>
                      </a:endParaRPr>
                    </a:p>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3">
                  <a:txBody>
                    <a:bodyPr/>
                    <a:lstStyle/>
                    <a:p>
                      <a:pPr algn="ctr">
                        <a:spcAft>
                          <a:spcPts val="0"/>
                        </a:spcAft>
                      </a:pPr>
                      <a:r>
                        <a:rPr lang="lo-LA" sz="1600">
                          <a:solidFill>
                            <a:srgbClr val="000000"/>
                          </a:solidFill>
                          <a:effectLst/>
                          <a:latin typeface="GEDAPE+TimesNewRoman"/>
                          <a:ea typeface="Times New Roman"/>
                          <a:cs typeface="Phetsarath OT"/>
                        </a:rPr>
                        <a:t>ລາຄາຫົວໜ່ວຍ​ </a:t>
                      </a:r>
                      <a:r>
                        <a:rPr lang="en-US" sz="1600">
                          <a:solidFill>
                            <a:srgbClr val="000000"/>
                          </a:solidFill>
                          <a:effectLst/>
                          <a:latin typeface="Phetsarath OT"/>
                          <a:ea typeface="Times New Roman"/>
                          <a:cs typeface="GEDAPE+TimesNewRoman"/>
                        </a:rPr>
                        <a:t>(</a:t>
                      </a:r>
                      <a:r>
                        <a:rPr lang="lo-LA" sz="1600">
                          <a:solidFill>
                            <a:srgbClr val="000000"/>
                          </a:solidFill>
                          <a:effectLst/>
                          <a:latin typeface="GEDAPE+TimesNewRoman"/>
                          <a:ea typeface="Times New Roman"/>
                          <a:cs typeface="Phetsarath OT"/>
                        </a:rPr>
                        <a:t>ກີບ</a:t>
                      </a:r>
                      <a:r>
                        <a:rPr lang="en-US" sz="1600">
                          <a:solidFill>
                            <a:srgbClr val="000000"/>
                          </a:solidFill>
                          <a:effectLst/>
                          <a:latin typeface="Phetsarath OT"/>
                          <a:ea typeface="Times New Roman"/>
                          <a:cs typeface="GEDAPE+TimesNewRoman"/>
                        </a:rPr>
                        <a:t>)</a:t>
                      </a: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r>
              <a:tr h="0">
                <a:tc vMerge="1">
                  <a:txBody>
                    <a:bodyPr/>
                    <a:lstStyle/>
                    <a:p>
                      <a:endParaRPr lang="en-US"/>
                    </a:p>
                  </a:txBody>
                  <a:tcPr/>
                </a:tc>
                <a:tc>
                  <a:txBody>
                    <a:bodyPr/>
                    <a:lstStyle/>
                    <a:p>
                      <a:pPr algn="ctr">
                        <a:spcAft>
                          <a:spcPts val="0"/>
                        </a:spcAft>
                      </a:pPr>
                      <a:r>
                        <a:rPr lang="lo-LA" sz="1600">
                          <a:solidFill>
                            <a:srgbClr val="000000"/>
                          </a:solidFill>
                          <a:effectLst/>
                          <a:latin typeface="GEDAPE+TimesNewRoman"/>
                          <a:ea typeface="Times New Roman"/>
                          <a:cs typeface="Phetsarath OT"/>
                        </a:rPr>
                        <a:t>ມູນຄ່າຊື້ຕົວຈິງໂດຍສະເລ່ຍ</a:t>
                      </a:r>
                      <a:r>
                        <a:rPr lang="lo-LA" sz="1600" b="1">
                          <a:solidFill>
                            <a:srgbClr val="000000"/>
                          </a:solidFill>
                          <a:effectLst/>
                          <a:latin typeface="GEDAPE+TimesNewRoman"/>
                          <a:ea typeface="Times New Roman"/>
                          <a:cs typeface="Phetsarath OT"/>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600">
                          <a:solidFill>
                            <a:srgbClr val="000000"/>
                          </a:solidFill>
                          <a:effectLst/>
                          <a:latin typeface="GEDAPE+TimesNewRoman"/>
                          <a:ea typeface="Times New Roman"/>
                          <a:cs typeface="Phetsarath OT"/>
                        </a:rPr>
                        <a:t>ມູນຄ່າທົດແທນໂດຍສະເລ່ຍ</a:t>
                      </a:r>
                      <a:r>
                        <a:rPr lang="lo-LA" sz="1600" b="1">
                          <a:solidFill>
                            <a:srgbClr val="000000"/>
                          </a:solidFill>
                          <a:effectLst/>
                          <a:latin typeface="GEDAPE+TimesNewRoman"/>
                          <a:ea typeface="Times New Roman"/>
                          <a:cs typeface="Phetsarath OT"/>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600">
                          <a:solidFill>
                            <a:srgbClr val="000000"/>
                          </a:solidFill>
                          <a:effectLst/>
                          <a:latin typeface="GEDAPE+TimesNewRoman"/>
                          <a:ea typeface="Times New Roman"/>
                          <a:cs typeface="Phetsarath OT"/>
                        </a:rPr>
                        <a:t>ມູນຄ່າສ້ອມແປງໂດຍສະເລ່ຍ</a:t>
                      </a:r>
                      <a:r>
                        <a:rPr lang="lo-LA" sz="1600" b="1">
                          <a:solidFill>
                            <a:srgbClr val="000000"/>
                          </a:solidFill>
                          <a:effectLst/>
                          <a:latin typeface="GEDAPE+TimesNewRoman"/>
                          <a:ea typeface="Times New Roman"/>
                          <a:cs typeface="Phetsarath OT"/>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0">
                <a:tc gridSpan="4">
                  <a:txBody>
                    <a:bodyPr/>
                    <a:lstStyle/>
                    <a:p>
                      <a:pPr>
                        <a:spcAft>
                          <a:spcPts val="0"/>
                        </a:spcAft>
                      </a:pPr>
                      <a:r>
                        <a:rPr lang="en-US" sz="1600">
                          <a:solidFill>
                            <a:srgbClr val="000000"/>
                          </a:solidFill>
                          <a:effectLst/>
                          <a:latin typeface="Phetsarath OT"/>
                          <a:ea typeface="Times New Roman"/>
                          <a:cs typeface="GEDAPE+TimesNewRoman"/>
                        </a:rPr>
                        <a:t>​</a:t>
                      </a:r>
                      <a:r>
                        <a:rPr lang="lo-LA" sz="1600">
                          <a:solidFill>
                            <a:srgbClr val="000000"/>
                          </a:solidFill>
                          <a:effectLst/>
                          <a:latin typeface="GEDAPE+TimesNewRoman"/>
                          <a:ea typeface="Times New Roman"/>
                          <a:cs typeface="Phetsarath OT"/>
                        </a:rPr>
                        <a:t>ເຄື່ອງກົນ​ຈັກ​ປະ​ເພດ​ໜັກ</a:t>
                      </a:r>
                      <a:r>
                        <a:rPr lang="lo-LA" sz="1600" b="1">
                          <a:solidFill>
                            <a:srgbClr val="000000"/>
                          </a:solidFill>
                          <a:effectLst/>
                          <a:latin typeface="GEDAPE+TimesNewRoman"/>
                          <a:ea typeface="Times New Roman"/>
                          <a:cs typeface="Phetsarath OT"/>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lo-LA" sz="1600" kern="1200">
                          <a:solidFill>
                            <a:srgbClr val="000000"/>
                          </a:solidFill>
                          <a:effectLst/>
                          <a:latin typeface="GEDAPE+TimesNewRoman"/>
                          <a:ea typeface="Times New Roman"/>
                          <a:cs typeface="Phetsarath OT"/>
                        </a:rPr>
                        <a:t>ກ. ລົດດຸດ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lo-LA" sz="1600" kern="1200">
                          <a:solidFill>
                            <a:srgbClr val="000000"/>
                          </a:solidFill>
                          <a:effectLst/>
                          <a:latin typeface="GEDAPE+TimesNewRoman"/>
                          <a:ea typeface="Times New Roman"/>
                          <a:cs typeface="Phetsarath OT"/>
                        </a:rPr>
                        <a:t>ຂ. ລົດເກດ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lo-LA" sz="1600" kern="1200">
                          <a:solidFill>
                            <a:srgbClr val="000000"/>
                          </a:solidFill>
                          <a:effectLst/>
                          <a:latin typeface="GEDAPE+TimesNewRoman"/>
                          <a:ea typeface="Times New Roman"/>
                          <a:cs typeface="Phetsarath OT"/>
                        </a:rPr>
                        <a:t>ຄ. ລົດຕັກດິນ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lo-LA" sz="1600" kern="1200">
                          <a:solidFill>
                            <a:srgbClr val="000000"/>
                          </a:solidFill>
                          <a:effectLst/>
                          <a:latin typeface="GEDAPE+TimesNewRoman"/>
                          <a:ea typeface="Times New Roman"/>
                          <a:cs typeface="Phetsarath OT"/>
                        </a:rPr>
                        <a:t>ງ. ລົດແກ່ດິນ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lo-LA" sz="1600" kern="1200">
                          <a:solidFill>
                            <a:srgbClr val="000000"/>
                          </a:solidFill>
                          <a:effectLst/>
                          <a:latin typeface="GEDAPE+TimesNewRoman"/>
                          <a:ea typeface="Times New Roman"/>
                          <a:cs typeface="Phetsarath OT"/>
                        </a:rPr>
                        <a:t>ຈ. ອື່ນໆ</a:t>
                      </a:r>
                      <a:r>
                        <a:rPr lang="en-US" sz="1600" kern="1200">
                          <a:solidFill>
                            <a:srgbClr val="000000"/>
                          </a:solidFill>
                          <a:effectLst/>
                          <a:latin typeface="Phetsarath OT"/>
                          <a:ea typeface="Times New Roman"/>
                          <a:cs typeface="GEDAPE+TimesNewRoman"/>
                        </a:rPr>
                        <a:t> (</a:t>
                      </a:r>
                      <a:r>
                        <a:rPr lang="lo-LA" sz="1600" kern="1200">
                          <a:solidFill>
                            <a:srgbClr val="000000"/>
                          </a:solidFill>
                          <a:effectLst/>
                          <a:latin typeface="GEDAPE+TimesNewRoman"/>
                          <a:ea typeface="Times New Roman"/>
                          <a:cs typeface="Phetsarath OT"/>
                        </a:rPr>
                        <a:t>​ໃຫ້​ລາຍ​ລະອຽດ</a:t>
                      </a:r>
                      <a:r>
                        <a:rPr lang="en-US" sz="1600" kern="1200">
                          <a:solidFill>
                            <a:srgbClr val="000000"/>
                          </a:solidFill>
                          <a:effectLst/>
                          <a:latin typeface="Phetsarath OT"/>
                          <a:ea typeface="Times New Roman"/>
                          <a:cs typeface="GEDAPE+TimesNewRoman"/>
                        </a:rPr>
                        <a:t>)</a:t>
                      </a:r>
                      <a:r>
                        <a:rPr lang="th-TH" sz="1600" kern="1200">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4">
                  <a:txBody>
                    <a:bodyPr/>
                    <a:lstStyle/>
                    <a:p>
                      <a:pPr>
                        <a:spcAft>
                          <a:spcPts val="0"/>
                        </a:spcAft>
                      </a:pPr>
                      <a:r>
                        <a:rPr lang="lo-LA" sz="1600" b="1">
                          <a:solidFill>
                            <a:srgbClr val="000000"/>
                          </a:solidFill>
                          <a:effectLst/>
                          <a:latin typeface="GEDAPE+TimesNewRoman"/>
                          <a:ea typeface="Times New Roman"/>
                          <a:cs typeface="Phetsarath OT"/>
                        </a:rPr>
                        <a:t>ວັດ​ສະດຸ ​ແລະ ​ເຄື່ອງ​ໃຊ້​ຫ້ອງການ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lo-LA" sz="1600" kern="1200">
                          <a:solidFill>
                            <a:srgbClr val="000000"/>
                          </a:solidFill>
                          <a:effectLst/>
                          <a:latin typeface="GEDAPE+TimesNewRoman"/>
                          <a:ea typeface="Times New Roman"/>
                          <a:cs typeface="Phetsarath OT"/>
                        </a:rPr>
                        <a:t>ກ. ວັດສະດຸກໍ່ສ້າງ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lo-LA" sz="1600" kern="1200">
                          <a:solidFill>
                            <a:srgbClr val="000000"/>
                          </a:solidFill>
                          <a:effectLst/>
                          <a:latin typeface="GEDAPE+TimesNewRoman"/>
                          <a:ea typeface="Times New Roman"/>
                          <a:cs typeface="Phetsarath OT"/>
                        </a:rPr>
                        <a:t>ຂ. ຄອມພິວເຕີ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lo-LA" sz="1600" kern="1200">
                          <a:solidFill>
                            <a:srgbClr val="000000"/>
                          </a:solidFill>
                          <a:effectLst/>
                          <a:latin typeface="GEDAPE+TimesNewRoman"/>
                          <a:ea typeface="Times New Roman"/>
                          <a:cs typeface="Phetsarath OT"/>
                        </a:rPr>
                        <a:t>ຄ. ອື່ນໆ </a:t>
                      </a:r>
                      <a:r>
                        <a:rPr lang="en-US" sz="1600" kern="1200">
                          <a:solidFill>
                            <a:srgbClr val="000000"/>
                          </a:solidFill>
                          <a:effectLst/>
                          <a:latin typeface="Phetsarath OT"/>
                          <a:ea typeface="Times New Roman"/>
                          <a:cs typeface="GEDAPE+TimesNewRoman"/>
                        </a:rPr>
                        <a:t>(</a:t>
                      </a:r>
                      <a:r>
                        <a:rPr lang="lo-LA" sz="1600" kern="1200">
                          <a:solidFill>
                            <a:srgbClr val="000000"/>
                          </a:solidFill>
                          <a:effectLst/>
                          <a:latin typeface="GEDAPE+TimesNewRoman"/>
                          <a:ea typeface="Times New Roman"/>
                          <a:cs typeface="Phetsarath OT"/>
                        </a:rPr>
                        <a:t>​ໃຫ້​ລາຍ​ລະອຽດ</a:t>
                      </a:r>
                      <a:r>
                        <a:rPr lang="en-US" sz="1600" kern="1200">
                          <a:solidFill>
                            <a:srgbClr val="000000"/>
                          </a:solidFill>
                          <a:effectLst/>
                          <a:latin typeface="Phetsarath OT"/>
                          <a:ea typeface="Times New Roman"/>
                          <a:cs typeface="GEDAPE+TimesNewRoman"/>
                        </a:rPr>
                        <a:t>)</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b="1">
                          <a:solidFill>
                            <a:srgbClr val="000000"/>
                          </a:solidFill>
                          <a:effectLst/>
                          <a:latin typeface="Phetsarath OT"/>
                          <a:ea typeface="Times New Roman"/>
                          <a:cs typeface="GEDAPE+TimesNewRoman"/>
                        </a:rPr>
                        <a:t> </a:t>
                      </a:r>
                      <a:endParaRPr lang="en-US" sz="18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b="1" dirty="0">
                          <a:solidFill>
                            <a:srgbClr val="000000"/>
                          </a:solidFill>
                          <a:effectLst/>
                          <a:latin typeface="Phetsarath OT"/>
                          <a:ea typeface="Times New Roman"/>
                          <a:cs typeface="GEDAPE+TimesNewRoman"/>
                        </a:rPr>
                        <a:t> </a:t>
                      </a:r>
                      <a:endParaRPr lang="en-US" sz="1800" dirty="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907"/>
            <a:ext cx="8229600" cy="1143000"/>
          </a:xfrm>
        </p:spPr>
        <p:txBody>
          <a:bodyPr>
            <a:normAutofit/>
          </a:bodyPr>
          <a:lstStyle/>
          <a:p>
            <a:r>
              <a:rPr lang="en-AU" sz="2800" dirty="0" err="1" smtClean="0">
                <a:solidFill>
                  <a:srgbClr val="7030A0"/>
                </a:solidFill>
                <a:latin typeface="Phetsarath OT" pitchFamily="2" charset="0"/>
                <a:cs typeface="Phetsarath OT" pitchFamily="2" charset="0"/>
              </a:rPr>
              <a:t>ປະເພດການຂົນສົ່ງຂອງລັດແລະເອກະຊົນ</a:t>
            </a:r>
            <a:r>
              <a:rPr lang="en-AU" sz="2800" dirty="0" smtClean="0">
                <a:solidFill>
                  <a:srgbClr val="7030A0"/>
                </a:solidFill>
                <a:latin typeface="Phetsarath OT" pitchFamily="2" charset="0"/>
                <a:cs typeface="Phetsarath OT" pitchFamily="2" charset="0"/>
              </a:rPr>
              <a:t>  </a:t>
            </a:r>
            <a:r>
              <a:rPr lang="en-AU" sz="2800" dirty="0" smtClean="0">
                <a:solidFill>
                  <a:schemeClr val="accent2"/>
                </a:solidFill>
                <a:latin typeface="Saysettha OT" pitchFamily="34" charset="-34"/>
                <a:cs typeface="Saysettha OT" pitchFamily="34" charset="-34"/>
              </a:rPr>
              <a:t/>
            </a:r>
            <a:br>
              <a:rPr lang="en-AU" sz="2800" dirty="0" smtClean="0">
                <a:solidFill>
                  <a:schemeClr val="accent2"/>
                </a:solidFill>
                <a:latin typeface="Saysettha OT" pitchFamily="34" charset="-34"/>
                <a:cs typeface="Saysettha OT" pitchFamily="34" charset="-34"/>
              </a:rPr>
            </a:br>
            <a:r>
              <a:rPr lang="en-AU" sz="1600" dirty="0" smtClean="0">
                <a:solidFill>
                  <a:schemeClr val="accent2"/>
                </a:solidFill>
                <a:latin typeface="Saysettha OT" pitchFamily="34" charset="-34"/>
                <a:cs typeface="Saysettha OT" pitchFamily="34" charset="-34"/>
              </a:rPr>
              <a:t>Private </a:t>
            </a:r>
            <a:r>
              <a:rPr lang="en-AU" sz="1600" dirty="0">
                <a:solidFill>
                  <a:schemeClr val="accent2"/>
                </a:solidFill>
                <a:latin typeface="Saysettha OT" pitchFamily="34" charset="-34"/>
                <a:cs typeface="Saysettha OT" pitchFamily="34" charset="-34"/>
              </a:rPr>
              <a:t>and Public </a:t>
            </a:r>
            <a:r>
              <a:rPr lang="en-AU" sz="1600" dirty="0" smtClean="0">
                <a:solidFill>
                  <a:schemeClr val="accent2"/>
                </a:solidFill>
                <a:latin typeface="Saysettha OT" pitchFamily="34" charset="-34"/>
                <a:cs typeface="Saysettha OT" pitchFamily="34" charset="-34"/>
              </a:rPr>
              <a:t>Types of Transportation</a:t>
            </a:r>
            <a:endParaRPr lang="en-AU" sz="2800" dirty="0">
              <a:solidFill>
                <a:schemeClr val="accent2"/>
              </a:solidFill>
              <a:latin typeface="Saysettha OT" pitchFamily="34" charset="-34"/>
              <a:cs typeface="Saysettha OT" pitchFamily="34" charset="-34"/>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3954499"/>
              </p:ext>
            </p:extLst>
          </p:nvPr>
        </p:nvGraphicFramePr>
        <p:xfrm>
          <a:off x="400050" y="1921776"/>
          <a:ext cx="8229599" cy="4512564"/>
        </p:xfrm>
        <a:graphic>
          <a:graphicData uri="http://schemas.openxmlformats.org/drawingml/2006/table">
            <a:tbl>
              <a:tblPr firstRow="1" firstCol="1" bandRow="1"/>
              <a:tblGrid>
                <a:gridCol w="2361895"/>
                <a:gridCol w="781812"/>
                <a:gridCol w="781812"/>
                <a:gridCol w="1642628"/>
                <a:gridCol w="1329903"/>
                <a:gridCol w="1331549"/>
              </a:tblGrid>
              <a:tr h="205105">
                <a:tc gridSpan="6">
                  <a:txBody>
                    <a:bodyPr/>
                    <a:lstStyle/>
                    <a:p>
                      <a:pPr>
                        <a:lnSpc>
                          <a:spcPct val="115000"/>
                        </a:lnSpc>
                        <a:spcAft>
                          <a:spcPts val="0"/>
                        </a:spcAft>
                      </a:pPr>
                      <a:r>
                        <a:rPr lang="lo-LA" sz="1800" b="1" dirty="0">
                          <a:effectLst/>
                          <a:latin typeface="Calibri"/>
                          <a:ea typeface="Calibri"/>
                          <a:cs typeface="Phetsarath OT"/>
                        </a:rPr>
                        <a:t>ຊື່</a:t>
                      </a:r>
                      <a:r>
                        <a:rPr lang="en-US" sz="1800" b="1" dirty="0">
                          <a:effectLst/>
                          <a:latin typeface="Phetsarath OT"/>
                          <a:ea typeface="Calibri"/>
                          <a:cs typeface="Angsana New"/>
                        </a:rPr>
                        <a:t>​</a:t>
                      </a:r>
                      <a:r>
                        <a:rPr lang="lo-LA" sz="1800" b="1" dirty="0">
                          <a:effectLst/>
                          <a:latin typeface="Calibri"/>
                          <a:ea typeface="Calibri"/>
                          <a:cs typeface="Phetsarath OT"/>
                        </a:rPr>
                        <a:t>ເມືອງ</a:t>
                      </a:r>
                      <a:r>
                        <a:rPr lang="en-US" sz="1800" b="1" dirty="0">
                          <a:effectLst/>
                          <a:latin typeface="Phetsarath OT"/>
                          <a:ea typeface="Calibri"/>
                          <a:cs typeface="Angsana New"/>
                        </a:rPr>
                        <a:t>:</a:t>
                      </a:r>
                      <a:r>
                        <a:rPr lang="en-US" sz="1800" dirty="0">
                          <a:effectLst/>
                          <a:latin typeface="Phetsarath OT"/>
                          <a:ea typeface="Calibri"/>
                          <a:cs typeface="Angsana New"/>
                        </a:rPr>
                        <a:t>	</a:t>
                      </a:r>
                      <a:endParaRPr lang="en-US" sz="1100" dirty="0">
                        <a:effectLst/>
                        <a:latin typeface="Calibri"/>
                        <a:ea typeface="Calibri"/>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70510">
                <a:tc rowSpan="2">
                  <a:txBody>
                    <a:bodyPr/>
                    <a:lstStyle/>
                    <a:p>
                      <a:pPr algn="ctr">
                        <a:spcAft>
                          <a:spcPts val="0"/>
                        </a:spcAft>
                      </a:pPr>
                      <a:r>
                        <a:rPr lang="lo-LA" sz="1800">
                          <a:effectLst/>
                          <a:latin typeface="Times New Roman"/>
                          <a:ea typeface="Times New Roman"/>
                          <a:cs typeface="Phetsarath OT"/>
                        </a:rPr>
                        <a:t>ປະ​ເພດ​ການຂົນສົ່ງ</a:t>
                      </a:r>
                      <a:endParaRPr lang="en-US" sz="1400">
                        <a:effectLst/>
                        <a:latin typeface="Times New Roman"/>
                        <a:ea typeface="Times New Roman"/>
                        <a:cs typeface="Angsana New"/>
                      </a:endParaRPr>
                    </a:p>
                    <a:p>
                      <a:pPr algn="ctr">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algn="ctr">
                        <a:spcAft>
                          <a:spcPts val="0"/>
                        </a:spcAft>
                      </a:pPr>
                      <a:r>
                        <a:rPr lang="lo-LA" sz="1800">
                          <a:effectLst/>
                          <a:latin typeface="Times New Roman"/>
                          <a:ea typeface="Times New Roman"/>
                          <a:cs typeface="Phetsarath OT"/>
                        </a:rPr>
                        <a:t>ຈໍານວນ</a:t>
                      </a:r>
                      <a:r>
                        <a:rPr lang="lo-LA" sz="1800" b="1">
                          <a:effectLst/>
                          <a:latin typeface="Times New Roman"/>
                          <a:ea typeface="Times New Roman"/>
                          <a:cs typeface="Phetsarath OT"/>
                        </a:rPr>
                        <a:t> </a:t>
                      </a:r>
                      <a:endParaRPr lang="en-US" sz="1400">
                        <a:effectLst/>
                        <a:latin typeface="Times New Roman"/>
                        <a:ea typeface="Times New Roman"/>
                        <a:cs typeface="Angsana New"/>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rowSpan="2">
                  <a:txBody>
                    <a:bodyPr/>
                    <a:lstStyle/>
                    <a:p>
                      <a:pPr algn="ctr">
                        <a:spcAft>
                          <a:spcPts val="0"/>
                        </a:spcAft>
                      </a:pPr>
                      <a:r>
                        <a:rPr lang="lo-LA" sz="1800" kern="1200">
                          <a:solidFill>
                            <a:srgbClr val="000000"/>
                          </a:solidFill>
                          <a:effectLst/>
                          <a:latin typeface="Times New Roman"/>
                          <a:ea typeface="Times New Roman"/>
                          <a:cs typeface="Phetsarath OT"/>
                        </a:rPr>
                        <a:t>ຄ່າທົດແທນສະເລ່ຍ </a:t>
                      </a:r>
                      <a:endParaRPr lang="en-US" sz="1400">
                        <a:effectLst/>
                        <a:latin typeface="Times New Roman"/>
                        <a:ea typeface="Times New Roman"/>
                        <a:cs typeface="Angsana New"/>
                      </a:endParaRPr>
                    </a:p>
                    <a:p>
                      <a:pPr algn="ctr">
                        <a:spcAft>
                          <a:spcPts val="0"/>
                        </a:spcAft>
                      </a:pPr>
                      <a:r>
                        <a:rPr lang="en-US" sz="1800" kern="1200">
                          <a:solidFill>
                            <a:srgbClr val="000000"/>
                          </a:solidFill>
                          <a:effectLst/>
                          <a:latin typeface="Phetsarath OT"/>
                          <a:ea typeface="Times New Roman"/>
                          <a:cs typeface="Angsana New"/>
                        </a:rPr>
                        <a:t>(</a:t>
                      </a:r>
                      <a:r>
                        <a:rPr lang="lo-LA" sz="1800" kern="1200">
                          <a:solidFill>
                            <a:srgbClr val="000000"/>
                          </a:solidFill>
                          <a:effectLst/>
                          <a:latin typeface="Times New Roman"/>
                          <a:ea typeface="Times New Roman"/>
                          <a:cs typeface="Phetsarath OT"/>
                        </a:rPr>
                        <a:t>ກີບ</a:t>
                      </a:r>
                      <a:r>
                        <a:rPr lang="en-US" sz="1800" kern="1200">
                          <a:solidFill>
                            <a:srgbClr val="000000"/>
                          </a:solidFill>
                          <a:effectLst/>
                          <a:latin typeface="Phetsarath OT"/>
                          <a:ea typeface="Times New Roman"/>
                          <a:cs typeface="Angsana New"/>
                        </a:rPr>
                        <a:t>/</a:t>
                      </a:r>
                      <a:r>
                        <a:rPr lang="lo-LA" sz="1800" kern="1200">
                          <a:solidFill>
                            <a:srgbClr val="000000"/>
                          </a:solidFill>
                          <a:effectLst/>
                          <a:latin typeface="Times New Roman"/>
                          <a:ea typeface="Times New Roman"/>
                          <a:cs typeface="Phetsarath OT"/>
                        </a:rPr>
                        <a:t>ຄັນ</a:t>
                      </a:r>
                      <a:r>
                        <a:rPr lang="en-US" sz="1800" kern="1200">
                          <a:solidFill>
                            <a:srgbClr val="000000"/>
                          </a:solidFill>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rowSpan="2">
                  <a:txBody>
                    <a:bodyPr/>
                    <a:lstStyle/>
                    <a:p>
                      <a:pPr algn="ctr">
                        <a:spcAft>
                          <a:spcPts val="0"/>
                        </a:spcAft>
                      </a:pPr>
                      <a:r>
                        <a:rPr lang="lo-LA" sz="1800" kern="1200" dirty="0">
                          <a:solidFill>
                            <a:srgbClr val="000000"/>
                          </a:solidFill>
                          <a:effectLst/>
                          <a:latin typeface="Times New Roman"/>
                          <a:ea typeface="Times New Roman"/>
                          <a:cs typeface="Phetsarath OT"/>
                        </a:rPr>
                        <a:t>ຄ່າສ້ອມແປງສະເລ່ຍ</a:t>
                      </a:r>
                      <a:r>
                        <a:rPr lang="en-US" sz="1800" kern="1200" dirty="0">
                          <a:solidFill>
                            <a:srgbClr val="000000"/>
                          </a:solidFill>
                          <a:effectLst/>
                          <a:latin typeface="Phetsarath OT"/>
                          <a:ea typeface="Times New Roman"/>
                          <a:cs typeface="Angsana New"/>
                        </a:rPr>
                        <a:t> (</a:t>
                      </a:r>
                      <a:r>
                        <a:rPr lang="lo-LA" sz="1800" kern="1200" dirty="0">
                          <a:solidFill>
                            <a:srgbClr val="000000"/>
                          </a:solidFill>
                          <a:effectLst/>
                          <a:latin typeface="Times New Roman"/>
                          <a:ea typeface="Times New Roman"/>
                          <a:cs typeface="Phetsarath OT"/>
                        </a:rPr>
                        <a:t>ກີບ</a:t>
                      </a:r>
                      <a:r>
                        <a:rPr lang="en-US" sz="1800" kern="1200" dirty="0">
                          <a:solidFill>
                            <a:srgbClr val="000000"/>
                          </a:solidFill>
                          <a:effectLst/>
                          <a:latin typeface="Phetsarath OT"/>
                          <a:ea typeface="Times New Roman"/>
                          <a:cs typeface="Angsana New"/>
                        </a:rPr>
                        <a:t>/</a:t>
                      </a:r>
                      <a:r>
                        <a:rPr lang="lo-LA" sz="1800" kern="1200" dirty="0">
                          <a:solidFill>
                            <a:srgbClr val="000000"/>
                          </a:solidFill>
                          <a:effectLst/>
                          <a:latin typeface="Times New Roman"/>
                          <a:ea typeface="Times New Roman"/>
                          <a:cs typeface="Phetsarath OT"/>
                        </a:rPr>
                        <a:t>ຄັນ</a:t>
                      </a:r>
                      <a:r>
                        <a:rPr lang="en-US" sz="1800" kern="1200" dirty="0">
                          <a:solidFill>
                            <a:srgbClr val="000000"/>
                          </a:solidFill>
                          <a:effectLst/>
                          <a:latin typeface="Phetsarath OT"/>
                          <a:ea typeface="Times New Roman"/>
                          <a:cs typeface="Angsana New"/>
                        </a:rPr>
                        <a:t>) </a:t>
                      </a:r>
                      <a:endParaRPr lang="en-US" sz="1400" dirty="0">
                        <a:effectLst/>
                        <a:latin typeface="Times New Roman"/>
                        <a:ea typeface="Times New Roman"/>
                        <a:cs typeface="Angsana New"/>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rowSpan="2">
                  <a:txBody>
                    <a:bodyPr/>
                    <a:lstStyle/>
                    <a:p>
                      <a:pPr algn="ctr"/>
                      <a:r>
                        <a:rPr lang="lo-LA" sz="1800" kern="1200">
                          <a:solidFill>
                            <a:srgbClr val="000000"/>
                          </a:solidFill>
                          <a:effectLst/>
                          <a:latin typeface="Times New Roman"/>
                          <a:ea typeface="Times New Roman"/>
                          <a:cs typeface="Phetsarath OT"/>
                        </a:rPr>
                        <a:t>ຄ່າບໍລິຫານສະເລ່ຍ</a:t>
                      </a:r>
                      <a:r>
                        <a:rPr lang="lo-LA" sz="1800">
                          <a:effectLst/>
                          <a:latin typeface="Times New Roman"/>
                          <a:ea typeface="Times New Roman"/>
                          <a:cs typeface="Phetsarath OT"/>
                        </a:rPr>
                        <a:t> </a:t>
                      </a:r>
                      <a:r>
                        <a:rPr lang="en-US" sz="1800" kern="1200">
                          <a:effectLst/>
                          <a:latin typeface="Phetsarath OT"/>
                          <a:ea typeface="Times New Roman"/>
                          <a:cs typeface="Angsana New"/>
                        </a:rPr>
                        <a:t>(</a:t>
                      </a:r>
                      <a:r>
                        <a:rPr lang="lo-LA" sz="1800" kern="1200">
                          <a:effectLst/>
                          <a:latin typeface="Times New Roman"/>
                          <a:ea typeface="Times New Roman"/>
                          <a:cs typeface="Phetsarath OT"/>
                        </a:rPr>
                        <a:t>ກີບ</a:t>
                      </a:r>
                      <a:r>
                        <a:rPr lang="en-US" sz="1800" kern="1200">
                          <a:effectLst/>
                          <a:latin typeface="Phetsarath OT"/>
                          <a:ea typeface="Times New Roman"/>
                          <a:cs typeface="Angsana New"/>
                        </a:rPr>
                        <a:t>/</a:t>
                      </a:r>
                      <a:r>
                        <a:rPr lang="lo-LA" sz="1800" kern="1200">
                          <a:effectLst/>
                          <a:latin typeface="Times New Roman"/>
                          <a:ea typeface="Times New Roman"/>
                          <a:cs typeface="Phetsarath OT"/>
                        </a:rPr>
                        <a:t>ກມ</a:t>
                      </a:r>
                      <a:r>
                        <a:rPr lang="en-US" sz="1800" kern="12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93675">
                <a:tc vMerge="1">
                  <a:txBody>
                    <a:bodyPr/>
                    <a:lstStyle/>
                    <a:p>
                      <a:endParaRPr lang="en-US"/>
                    </a:p>
                  </a:txBody>
                  <a:tcPr/>
                </a:tc>
                <a:tc>
                  <a:txBody>
                    <a:bodyPr/>
                    <a:lstStyle/>
                    <a:p>
                      <a:pPr algn="ctr">
                        <a:spcAft>
                          <a:spcPts val="0"/>
                        </a:spcAft>
                      </a:pPr>
                      <a:r>
                        <a:rPr lang="lo-LA" sz="1800">
                          <a:effectLst/>
                          <a:latin typeface="Times New Roman"/>
                          <a:ea typeface="Times New Roman"/>
                          <a:cs typeface="Phetsarath OT"/>
                        </a:rPr>
                        <a:t>ລັດ</a:t>
                      </a:r>
                      <a:r>
                        <a:rPr lang="lo-LA" sz="1800" b="1">
                          <a:effectLst/>
                          <a:latin typeface="Times New Roman"/>
                          <a:ea typeface="Times New Roman"/>
                          <a:cs typeface="Phetsarath OT"/>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US" sz="1800" b="1">
                          <a:effectLst/>
                          <a:latin typeface="Phetsarath OT"/>
                          <a:ea typeface="Times New Roman"/>
                          <a:cs typeface="Angsana New"/>
                        </a:rPr>
                        <a:t>​</a:t>
                      </a:r>
                      <a:r>
                        <a:rPr lang="lo-LA" sz="1800">
                          <a:effectLst/>
                          <a:latin typeface="Times New Roman"/>
                          <a:ea typeface="Times New Roman"/>
                          <a:cs typeface="Phetsarath OT"/>
                        </a:rPr>
                        <a:t>ເອກະ</a:t>
                      </a:r>
                      <a:r>
                        <a:rPr lang="en-US" sz="1800" b="1">
                          <a:effectLst/>
                          <a:latin typeface="Phetsarath OT"/>
                          <a:ea typeface="Times New Roman"/>
                          <a:cs typeface="Angsana New"/>
                        </a:rPr>
                        <a:t>​</a:t>
                      </a:r>
                      <a:r>
                        <a:rPr lang="lo-LA" sz="1800">
                          <a:effectLst/>
                          <a:latin typeface="Times New Roman"/>
                          <a:ea typeface="Times New Roman"/>
                          <a:cs typeface="Phetsarath OT"/>
                        </a:rPr>
                        <a:t>ຊົນ</a:t>
                      </a:r>
                      <a:r>
                        <a:rPr lang="lo-LA" sz="1800" b="1">
                          <a:effectLst/>
                          <a:latin typeface="Times New Roman"/>
                          <a:ea typeface="Times New Roman"/>
                          <a:cs typeface="Phetsarath OT"/>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vMerge="1">
                  <a:txBody>
                    <a:bodyPr/>
                    <a:lstStyle/>
                    <a:p>
                      <a:endParaRPr lang="en-US"/>
                    </a:p>
                  </a:txBody>
                  <a:tcPr/>
                </a:tc>
                <a:tc vMerge="1">
                  <a:txBody>
                    <a:bodyPr/>
                    <a:lstStyle/>
                    <a:p>
                      <a:endParaRPr lang="en-US"/>
                    </a:p>
                  </a:txBody>
                  <a:tcPr/>
                </a:tc>
                <a:tc vMerge="1">
                  <a:txBody>
                    <a:bodyPr/>
                    <a:lstStyle/>
                    <a:p>
                      <a:endParaRPr lang="en-US"/>
                    </a:p>
                  </a:txBody>
                  <a:tcPr/>
                </a:tc>
              </a:tr>
              <a:tr h="0">
                <a:tc gridSpan="6">
                  <a:txBody>
                    <a:bodyPr/>
                    <a:lstStyle/>
                    <a:p>
                      <a:pPr>
                        <a:lnSpc>
                          <a:spcPct val="115000"/>
                        </a:lnSpc>
                        <a:spcAft>
                          <a:spcPts val="0"/>
                        </a:spcAft>
                      </a:pPr>
                      <a:r>
                        <a:rPr lang="lo-LA" sz="1800" b="1">
                          <a:effectLst/>
                          <a:latin typeface="Calibri"/>
                          <a:ea typeface="Calibri"/>
                          <a:cs typeface="Phetsarath OT"/>
                        </a:rPr>
                        <a:t>ການຂົນສົ່ງທາງບົກ </a:t>
                      </a:r>
                      <a:endParaRPr lang="en-US" sz="1100">
                        <a:effectLst/>
                        <a:latin typeface="Calibri"/>
                        <a:ea typeface="Calibri"/>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lo-LA" sz="1800" kern="1200">
                          <a:solidFill>
                            <a:srgbClr val="000000"/>
                          </a:solidFill>
                          <a:effectLst/>
                          <a:latin typeface="Times New Roman"/>
                          <a:ea typeface="Times New Roman"/>
                          <a:cs typeface="Phetsarath OT"/>
                        </a:rPr>
                        <a:t>ກ. ລົດກະບະ </a:t>
                      </a:r>
                      <a:endParaRPr lang="en-US" sz="1400">
                        <a:effectLst/>
                        <a:latin typeface="Times New Roman"/>
                        <a:ea typeface="Times New Roman"/>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spcAft>
                          <a:spcPts val="0"/>
                        </a:spcAft>
                      </a:pPr>
                      <a:r>
                        <a:rPr lang="en-US" sz="18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lo-LA" sz="1800" kern="1200">
                          <a:solidFill>
                            <a:srgbClr val="000000"/>
                          </a:solidFill>
                          <a:effectLst/>
                          <a:latin typeface="Times New Roman"/>
                          <a:ea typeface="Times New Roman"/>
                          <a:cs typeface="Phetsarath OT"/>
                        </a:rPr>
                        <a:t>ຂ. ລົດຈັກ </a:t>
                      </a:r>
                      <a:endParaRPr lang="en-US" sz="1400">
                        <a:effectLst/>
                        <a:latin typeface="Times New Roman"/>
                        <a:ea typeface="Times New Roman"/>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spcAft>
                          <a:spcPts val="0"/>
                        </a:spcAft>
                      </a:pPr>
                      <a:r>
                        <a:rPr lang="en-US" sz="18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lo-LA" sz="1800" kern="1200">
                          <a:solidFill>
                            <a:srgbClr val="000000"/>
                          </a:solidFill>
                          <a:effectLst/>
                          <a:latin typeface="Times New Roman"/>
                          <a:ea typeface="Times New Roman"/>
                          <a:cs typeface="Phetsarath OT"/>
                        </a:rPr>
                        <a:t>ຄ. ລັດຖີບ </a:t>
                      </a:r>
                      <a:endParaRPr lang="en-US" sz="1400">
                        <a:effectLst/>
                        <a:latin typeface="Times New Roman"/>
                        <a:ea typeface="Times New Roman"/>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spcAft>
                          <a:spcPts val="0"/>
                        </a:spcAft>
                      </a:pPr>
                      <a:r>
                        <a:rPr lang="en-US" sz="18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lo-LA" sz="1800" kern="1200">
                          <a:solidFill>
                            <a:srgbClr val="000000"/>
                          </a:solidFill>
                          <a:effectLst/>
                          <a:latin typeface="Times New Roman"/>
                          <a:ea typeface="Times New Roman"/>
                          <a:cs typeface="Phetsarath OT"/>
                        </a:rPr>
                        <a:t>ງ. ລົດເມ </a:t>
                      </a:r>
                      <a:endParaRPr lang="en-US" sz="1400">
                        <a:effectLst/>
                        <a:latin typeface="Times New Roman"/>
                        <a:ea typeface="Times New Roman"/>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lo-LA" sz="1800" kern="1200">
                          <a:solidFill>
                            <a:srgbClr val="000000"/>
                          </a:solidFill>
                          <a:effectLst/>
                          <a:latin typeface="Times New Roman"/>
                          <a:ea typeface="Times New Roman"/>
                          <a:cs typeface="Phetsarath OT"/>
                        </a:rPr>
                        <a:t>ຈ. ລົດຕຸກຕຸກ </a:t>
                      </a:r>
                      <a:endParaRPr lang="en-US" sz="1400">
                        <a:effectLst/>
                        <a:latin typeface="Times New Roman"/>
                        <a:ea typeface="Times New Roman"/>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lo-LA" sz="1800" kern="1200">
                          <a:solidFill>
                            <a:srgbClr val="000000"/>
                          </a:solidFill>
                          <a:effectLst/>
                          <a:latin typeface="Times New Roman"/>
                          <a:ea typeface="Times New Roman"/>
                          <a:cs typeface="Phetsarath OT"/>
                        </a:rPr>
                        <a:t>ສ. ລົດບັນທຸກ </a:t>
                      </a:r>
                      <a:endParaRPr lang="en-US" sz="1400">
                        <a:effectLst/>
                        <a:latin typeface="Times New Roman"/>
                        <a:ea typeface="Times New Roman"/>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lo-LA" sz="1800" kern="1200">
                          <a:solidFill>
                            <a:srgbClr val="000000"/>
                          </a:solidFill>
                          <a:effectLst/>
                          <a:latin typeface="Times New Roman"/>
                          <a:ea typeface="Times New Roman"/>
                          <a:cs typeface="Phetsarath OT"/>
                        </a:rPr>
                        <a:t>ຊ. ອື່ນໆ </a:t>
                      </a:r>
                      <a:endParaRPr lang="en-US" sz="1400">
                        <a:effectLst/>
                        <a:latin typeface="Times New Roman"/>
                        <a:ea typeface="Times New Roman"/>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dirty="0">
                          <a:effectLst/>
                          <a:latin typeface="Phetsarath OT"/>
                          <a:ea typeface="Times New Roman"/>
                          <a:cs typeface="Angsana New"/>
                        </a:rPr>
                        <a:t> </a:t>
                      </a:r>
                      <a:endParaRPr lang="en-US" sz="1400" dirty="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6">
                  <a:txBody>
                    <a:bodyPr/>
                    <a:lstStyle/>
                    <a:p>
                      <a:pPr algn="just">
                        <a:lnSpc>
                          <a:spcPct val="115000"/>
                        </a:lnSpc>
                        <a:spcAft>
                          <a:spcPts val="0"/>
                        </a:spcAft>
                      </a:pPr>
                      <a:r>
                        <a:rPr lang="lo-LA" sz="1800" b="1">
                          <a:effectLst/>
                          <a:latin typeface="Calibri"/>
                          <a:ea typeface="Calibri"/>
                          <a:cs typeface="Phetsarath OT"/>
                        </a:rPr>
                        <a:t>ການຂົນສົ່ງທາງນໍ້າ </a:t>
                      </a:r>
                      <a:endParaRPr lang="en-US" sz="1100">
                        <a:effectLst/>
                        <a:latin typeface="Calibri"/>
                        <a:ea typeface="Calibri"/>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lo-LA" sz="1800" kern="1200">
                          <a:solidFill>
                            <a:srgbClr val="000000"/>
                          </a:solidFill>
                          <a:effectLst/>
                          <a:latin typeface="Times New Roman"/>
                          <a:ea typeface="Times New Roman"/>
                          <a:cs typeface="Phetsarath OT"/>
                        </a:rPr>
                        <a:t>ກ. ເຮືອ </a:t>
                      </a:r>
                      <a:endParaRPr lang="en-US" sz="1400">
                        <a:effectLst/>
                        <a:latin typeface="Times New Roman"/>
                        <a:ea typeface="Times New Roman"/>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lo-LA" sz="1800" kern="1200">
                          <a:solidFill>
                            <a:srgbClr val="000000"/>
                          </a:solidFill>
                          <a:effectLst/>
                          <a:latin typeface="Times New Roman"/>
                          <a:ea typeface="Times New Roman"/>
                          <a:cs typeface="Phetsarath OT"/>
                        </a:rPr>
                        <a:t>ຂ. ບັກ </a:t>
                      </a:r>
                      <a:endParaRPr lang="en-US" sz="1400">
                        <a:effectLst/>
                        <a:latin typeface="Times New Roman"/>
                        <a:ea typeface="Times New Roman"/>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lo-LA" sz="1800" kern="1200">
                          <a:solidFill>
                            <a:srgbClr val="000000"/>
                          </a:solidFill>
                          <a:effectLst/>
                          <a:latin typeface="Times New Roman"/>
                          <a:ea typeface="Times New Roman"/>
                          <a:cs typeface="Phetsarath OT"/>
                        </a:rPr>
                        <a:t>ຄ. ອື່ນໆ </a:t>
                      </a:r>
                      <a:endParaRPr lang="en-US" sz="1400">
                        <a:effectLst/>
                        <a:latin typeface="Times New Roman"/>
                        <a:ea typeface="Times New Roman"/>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a:ea typeface="Times New Roman"/>
                          <a:cs typeface="Angsana New"/>
                        </a:rPr>
                        <a:t> </a:t>
                      </a:r>
                      <a:endParaRPr lang="en-US" sz="1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dirty="0">
                          <a:effectLst/>
                          <a:latin typeface="Phetsarath OT"/>
                          <a:ea typeface="Times New Roman"/>
                          <a:cs typeface="Angsana New"/>
                        </a:rPr>
                        <a:t> </a:t>
                      </a:r>
                      <a:endParaRPr lang="en-US" sz="1400" dirty="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378009" y="1032397"/>
            <a:ext cx="8570799" cy="1200329"/>
          </a:xfrm>
          <a:prstGeom prst="rect">
            <a:avLst/>
          </a:prstGeom>
          <a:noFill/>
        </p:spPr>
        <p:txBody>
          <a:bodyPr wrap="square" rtlCol="0">
            <a:spAutoFit/>
          </a:bodyPr>
          <a:lstStyle/>
          <a:p>
            <a:r>
              <a:rPr lang="lo-LA" dirty="0">
                <a:latin typeface="Phetsarath OT" panose="02000500000000000000" pitchFamily="2" charset="0"/>
                <a:cs typeface="Phetsarath OT" panose="02000500000000000000" pitchFamily="2" charset="0"/>
              </a:rPr>
              <a:t>ຕາຕະລາງ</a:t>
            </a:r>
            <a:r>
              <a:rPr lang="en-US" dirty="0">
                <a:latin typeface="Phetsarath OT" panose="02000500000000000000" pitchFamily="2" charset="0"/>
                <a:cs typeface="Phetsarath OT" panose="02000500000000000000" pitchFamily="2" charset="0"/>
              </a:rPr>
              <a:t>4. ​</a:t>
            </a:r>
            <a:r>
              <a:rPr lang="lo-LA" dirty="0">
                <a:latin typeface="Phetsarath OT" panose="02000500000000000000" pitchFamily="2" charset="0"/>
                <a:cs typeface="Phetsarath OT" panose="02000500000000000000" pitchFamily="2" charset="0"/>
              </a:rPr>
              <a:t>ພາຫາ</a:t>
            </a:r>
            <a:r>
              <a:rPr lang="en-US" dirty="0">
                <a:latin typeface="Phetsarath OT" panose="02000500000000000000" pitchFamily="2" charset="0"/>
                <a:cs typeface="Phetsarath OT" panose="02000500000000000000" pitchFamily="2" charset="0"/>
              </a:rPr>
              <a:t>​</a:t>
            </a:r>
            <a:r>
              <a:rPr lang="lo-LA" dirty="0">
                <a:latin typeface="Phetsarath OT" panose="02000500000000000000" pitchFamily="2" charset="0"/>
                <a:cs typeface="Phetsarath OT" panose="02000500000000000000" pitchFamily="2" charset="0"/>
              </a:rPr>
              <a:t>ນະ</a:t>
            </a:r>
            <a:r>
              <a:rPr lang="en-US" dirty="0">
                <a:latin typeface="Phetsarath OT" panose="02000500000000000000" pitchFamily="2" charset="0"/>
                <a:cs typeface="Phetsarath OT" panose="02000500000000000000" pitchFamily="2" charset="0"/>
              </a:rPr>
              <a:t>​</a:t>
            </a:r>
            <a:r>
              <a:rPr lang="lo-LA" dirty="0">
                <a:latin typeface="Phetsarath OT" panose="02000500000000000000" pitchFamily="2" charset="0"/>
                <a:cs typeface="Phetsarath OT" panose="02000500000000000000" pitchFamily="2" charset="0"/>
              </a:rPr>
              <a:t>ຮັບໃຊ້ການຂົນ</a:t>
            </a:r>
            <a:r>
              <a:rPr lang="en-US" dirty="0">
                <a:latin typeface="Phetsarath OT" panose="02000500000000000000" pitchFamily="2" charset="0"/>
                <a:cs typeface="Phetsarath OT" panose="02000500000000000000" pitchFamily="2" charset="0"/>
              </a:rPr>
              <a:t>​</a:t>
            </a:r>
            <a:r>
              <a:rPr lang="lo-LA" dirty="0">
                <a:latin typeface="Phetsarath OT" panose="02000500000000000000" pitchFamily="2" charset="0"/>
                <a:cs typeface="Phetsarath OT" panose="02000500000000000000" pitchFamily="2" charset="0"/>
              </a:rPr>
              <a:t>ສົ່ງ</a:t>
            </a:r>
            <a:r>
              <a:rPr lang="en-US" dirty="0">
                <a:latin typeface="Phetsarath OT" panose="02000500000000000000" pitchFamily="2" charset="0"/>
                <a:cs typeface="Phetsarath OT" panose="02000500000000000000" pitchFamily="2" charset="0"/>
              </a:rPr>
              <a:t>​</a:t>
            </a:r>
            <a:r>
              <a:rPr lang="lo-LA" dirty="0">
                <a:latin typeface="Phetsarath OT" panose="02000500000000000000" pitchFamily="2" charset="0"/>
                <a:cs typeface="Phetsarath OT" panose="02000500000000000000" pitchFamily="2" charset="0"/>
              </a:rPr>
              <a:t>ທາງບົກແລະທາງນໍ້າ</a:t>
            </a:r>
            <a:r>
              <a:rPr lang="en-US" dirty="0" smtClean="0">
                <a:latin typeface="Phetsarath OT" panose="02000500000000000000" pitchFamily="2" charset="0"/>
                <a:cs typeface="Phetsarath OT" panose="02000500000000000000" pitchFamily="2" charset="0"/>
              </a:rPr>
              <a:t>​. </a:t>
            </a:r>
          </a:p>
          <a:p>
            <a:r>
              <a:rPr lang="en-US" sz="1400" dirty="0" smtClean="0">
                <a:solidFill>
                  <a:srgbClr val="FF0000"/>
                </a:solidFill>
                <a:latin typeface="Phetsarath OT" panose="02000500000000000000" pitchFamily="2" charset="0"/>
                <a:cs typeface="Phetsarath OT" panose="02000500000000000000" pitchFamily="2" charset="0"/>
              </a:rPr>
              <a:t>Table </a:t>
            </a:r>
            <a:r>
              <a:rPr lang="en-US" sz="1400" dirty="0">
                <a:solidFill>
                  <a:srgbClr val="FF0000"/>
                </a:solidFill>
                <a:latin typeface="Phetsarath OT" panose="02000500000000000000" pitchFamily="2" charset="0"/>
                <a:cs typeface="Phetsarath OT" panose="02000500000000000000" pitchFamily="2" charset="0"/>
              </a:rPr>
              <a:t>4. General types of land and Water Transportation vehicle</a:t>
            </a:r>
            <a:r>
              <a:rPr lang="en-US" dirty="0">
                <a:latin typeface="Phetsarath OT" panose="02000500000000000000" pitchFamily="2" charset="0"/>
                <a:cs typeface="Phetsarath OT" panose="02000500000000000000" pitchFamily="2" charset="0"/>
              </a:rPr>
              <a:t>s</a:t>
            </a:r>
          </a:p>
          <a:p>
            <a:r>
              <a:rPr lang="en-US" dirty="0" smtClean="0">
                <a:latin typeface="Phetsarath OT" panose="02000500000000000000" pitchFamily="2" charset="0"/>
                <a:cs typeface="Phetsarath OT" panose="02000500000000000000" pitchFamily="2" charset="0"/>
              </a:rPr>
              <a:t> </a:t>
            </a:r>
            <a:endParaRPr lang="en-US" dirty="0">
              <a:latin typeface="Phetsarath OT" panose="02000500000000000000" pitchFamily="2" charset="0"/>
              <a:cs typeface="Phetsarath OT" panose="02000500000000000000" pitchFamily="2" charset="0"/>
            </a:endParaRPr>
          </a:p>
          <a:p>
            <a:endParaRPr lang="en-US" dirty="0">
              <a:latin typeface="Phetsarath OT" panose="02000500000000000000" pitchFamily="2" charset="0"/>
              <a:cs typeface="Phetsarath OT" panose="02000500000000000000" pitchFamily="2" charset="0"/>
            </a:endParaRPr>
          </a:p>
        </p:txBody>
      </p:sp>
    </p:spTree>
    <p:extLst>
      <p:ext uri="{BB962C8B-B14F-4D97-AF65-F5344CB8AC3E}">
        <p14:creationId xmlns:p14="http://schemas.microsoft.com/office/powerpoint/2010/main" val="3983213886"/>
      </p:ext>
    </p:extLst>
  </p:cSld>
  <p:clrMapOvr>
    <a:masterClrMapping/>
  </p:clrMapOvr>
  <p:transition spd="med">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i="1" dirty="0" smtClean="0"/>
              <a:t/>
            </a:r>
            <a:br>
              <a:rPr lang="en-US" sz="3600" b="1" i="1" dirty="0" smtClean="0"/>
            </a:br>
            <a:r>
              <a:rPr lang="en-US" sz="3600" b="1" i="1" dirty="0" smtClean="0"/>
              <a:t/>
            </a:r>
            <a:br>
              <a:rPr lang="en-US" sz="3600" b="1" i="1" dirty="0" smtClean="0"/>
            </a:br>
            <a:r>
              <a:rPr lang="en-US" sz="3600" b="1" i="1" dirty="0"/>
              <a:t/>
            </a:r>
            <a:br>
              <a:rPr lang="en-US" sz="3600" b="1" i="1" dirty="0"/>
            </a:br>
            <a:r>
              <a:rPr lang="en-US" sz="3600" b="1" i="1" dirty="0" smtClean="0"/>
              <a:t/>
            </a:r>
            <a:br>
              <a:rPr lang="en-US" sz="3600" b="1" i="1" dirty="0" smtClean="0"/>
            </a:br>
            <a:r>
              <a:rPr lang="en-US" sz="3600" b="1" i="1" dirty="0" smtClean="0"/>
              <a:t/>
            </a:r>
            <a:br>
              <a:rPr lang="en-US" sz="3600" b="1" i="1" dirty="0" smtClean="0"/>
            </a:br>
            <a:r>
              <a:rPr lang="en-US" sz="3600" b="1" i="1" dirty="0"/>
              <a:t/>
            </a:r>
            <a:br>
              <a:rPr lang="en-US" sz="3600" b="1" i="1" dirty="0"/>
            </a:br>
            <a:r>
              <a:rPr lang="en-US" sz="3600" b="1" i="1" dirty="0" smtClean="0"/>
              <a:t/>
            </a:r>
            <a:br>
              <a:rPr lang="en-US" sz="3600" b="1" i="1" dirty="0" smtClean="0"/>
            </a:br>
            <a:endParaRPr lang="en-AU" dirty="0"/>
          </a:p>
        </p:txBody>
      </p:sp>
      <p:sp>
        <p:nvSpPr>
          <p:cNvPr id="7" name="TextBox 6"/>
          <p:cNvSpPr txBox="1"/>
          <p:nvPr/>
        </p:nvSpPr>
        <p:spPr>
          <a:xfrm>
            <a:off x="194480" y="122542"/>
            <a:ext cx="8772099" cy="707886"/>
          </a:xfrm>
          <a:prstGeom prst="rect">
            <a:avLst/>
          </a:prstGeom>
          <a:noFill/>
        </p:spPr>
        <p:txBody>
          <a:bodyPr wrap="square" rtlCol="0">
            <a:spAutoFit/>
          </a:bodyPr>
          <a:lstStyle/>
          <a:p>
            <a:pPr algn="ctr"/>
            <a:r>
              <a:rPr lang="en-US" sz="2400" b="1" dirty="0" smtClean="0">
                <a:solidFill>
                  <a:schemeClr val="accent3"/>
                </a:solidFill>
                <a:latin typeface="Phetsarath OT" panose="02000500000000000000" pitchFamily="2" charset="0"/>
                <a:cs typeface="Phetsarath OT" panose="02000500000000000000" pitchFamily="2" charset="0"/>
              </a:rPr>
              <a:t>ຂັ້ນຕອນ2. </a:t>
            </a:r>
            <a:r>
              <a:rPr lang="en-US" sz="2400" b="1" dirty="0" err="1" smtClean="0">
                <a:solidFill>
                  <a:schemeClr val="accent3"/>
                </a:solidFill>
                <a:latin typeface="Phetsarath OT" panose="02000500000000000000" pitchFamily="2" charset="0"/>
                <a:cs typeface="Phetsarath OT" panose="02000500000000000000" pitchFamily="2" charset="0"/>
              </a:rPr>
              <a:t>ຄາດຄະເນຄວາມເສຍຫາຍແລະການສູນເສຍ</a:t>
            </a:r>
            <a:r>
              <a:rPr lang="en-US" sz="2400" b="1" dirty="0" smtClean="0">
                <a:solidFill>
                  <a:schemeClr val="accent3"/>
                </a:solidFill>
                <a:latin typeface="Phetsarath OT" panose="02000500000000000000" pitchFamily="2" charset="0"/>
                <a:cs typeface="Phetsarath OT" panose="02000500000000000000" pitchFamily="2" charset="0"/>
              </a:rPr>
              <a:t> </a:t>
            </a:r>
          </a:p>
          <a:p>
            <a:pPr algn="ctr"/>
            <a:r>
              <a:rPr lang="en-US" sz="1600" b="1" dirty="0" smtClean="0">
                <a:solidFill>
                  <a:srgbClr val="FF0000"/>
                </a:solidFill>
                <a:latin typeface="Phetsarath OT" panose="02000500000000000000" pitchFamily="2" charset="0"/>
                <a:cs typeface="Phetsarath OT" panose="02000500000000000000" pitchFamily="2" charset="0"/>
              </a:rPr>
              <a:t>Step 2. Estimate Damages and Losses</a:t>
            </a:r>
            <a:endParaRPr lang="th-TH" sz="2400" b="1" dirty="0">
              <a:solidFill>
                <a:srgbClr val="FF0000"/>
              </a:solidFill>
              <a:latin typeface="Phetsarath OT" panose="02000500000000000000" pitchFamily="2" charset="0"/>
              <a:cs typeface="Phetsarath OT" panose="02000500000000000000" pitchFamily="2" charset="0"/>
            </a:endParaRPr>
          </a:p>
        </p:txBody>
      </p:sp>
      <p:sp>
        <p:nvSpPr>
          <p:cNvPr id="8" name="TextBox 7"/>
          <p:cNvSpPr txBox="1"/>
          <p:nvPr/>
        </p:nvSpPr>
        <p:spPr>
          <a:xfrm>
            <a:off x="276367" y="867202"/>
            <a:ext cx="8669741" cy="553998"/>
          </a:xfrm>
          <a:prstGeom prst="rect">
            <a:avLst/>
          </a:prstGeom>
          <a:noFill/>
        </p:spPr>
        <p:txBody>
          <a:bodyPr wrap="square" rtlCol="0">
            <a:spAutoFit/>
          </a:bodyPr>
          <a:lstStyle/>
          <a:p>
            <a:r>
              <a:rPr lang="en-US" sz="1600" dirty="0" smtClean="0">
                <a:latin typeface="Phetsarath OT" pitchFamily="2" charset="0"/>
                <a:cs typeface="Phetsarath OT" pitchFamily="2" charset="0"/>
              </a:rPr>
              <a:t>ຂັ້ນຕອນ2.1. </a:t>
            </a:r>
            <a:r>
              <a:rPr lang="en-US" sz="1600" dirty="0" err="1" smtClean="0">
                <a:latin typeface="Phetsarath OT" pitchFamily="2" charset="0"/>
                <a:cs typeface="Phetsarath OT" pitchFamily="2" charset="0"/>
              </a:rPr>
              <a:t>ຄາດຄະເນຄວາມເສຍຫາຍຕໍ່ຊັບສິນ</a:t>
            </a:r>
            <a:r>
              <a:rPr lang="en-US" sz="1600" dirty="0" smtClean="0">
                <a:latin typeface="Phetsarath OT" pitchFamily="2" charset="0"/>
                <a:cs typeface="Phetsarath OT" pitchFamily="2" charset="0"/>
              </a:rPr>
              <a:t> </a:t>
            </a:r>
            <a:r>
              <a:rPr lang="en-US" sz="1600" dirty="0" err="1" smtClean="0">
                <a:latin typeface="Phetsarath OT" pitchFamily="2" charset="0"/>
                <a:cs typeface="Phetsarath OT" pitchFamily="2" charset="0"/>
              </a:rPr>
              <a:t>ແລະ</a:t>
            </a:r>
            <a:r>
              <a:rPr lang="en-US" sz="1600" dirty="0" smtClean="0">
                <a:latin typeface="Phetsarath OT" pitchFamily="2" charset="0"/>
                <a:cs typeface="Phetsarath OT" pitchFamily="2" charset="0"/>
              </a:rPr>
              <a:t> </a:t>
            </a:r>
            <a:r>
              <a:rPr lang="en-US" sz="1600" dirty="0" err="1" smtClean="0">
                <a:latin typeface="Phetsarath OT" pitchFamily="2" charset="0"/>
                <a:cs typeface="Phetsarath OT" pitchFamily="2" charset="0"/>
              </a:rPr>
              <a:t>ສິ່ງອໍານວຍຄວາມສະດວກຕ່າງ</a:t>
            </a:r>
            <a:r>
              <a:rPr lang="en-US" sz="1600" dirty="0" smtClean="0">
                <a:latin typeface="Phetsarath OT" pitchFamily="2" charset="0"/>
                <a:cs typeface="Phetsarath OT" pitchFamily="2" charset="0"/>
              </a:rPr>
              <a:t>ໆ </a:t>
            </a:r>
            <a:r>
              <a:rPr lang="en-US" sz="1600" dirty="0" err="1" smtClean="0">
                <a:latin typeface="Phetsarath OT" pitchFamily="2" charset="0"/>
                <a:cs typeface="Phetsarath OT" pitchFamily="2" charset="0"/>
              </a:rPr>
              <a:t>ທີ່ເປັນກໍາມະສິດຂອງລັດ</a:t>
            </a:r>
            <a:endParaRPr lang="en-US" sz="1600" dirty="0" smtClean="0">
              <a:latin typeface="Phetsarath OT" pitchFamily="2" charset="0"/>
              <a:cs typeface="Phetsarath OT" pitchFamily="2" charset="0"/>
            </a:endParaRPr>
          </a:p>
          <a:p>
            <a:r>
              <a:rPr lang="en-US" sz="1400" dirty="0" smtClean="0">
                <a:solidFill>
                  <a:srgbClr val="FF0000"/>
                </a:solidFill>
                <a:latin typeface="Saysettha OT" pitchFamily="34" charset="-34"/>
                <a:cs typeface="Saysettha OT" pitchFamily="34" charset="-34"/>
              </a:rPr>
              <a:t>Step2.1. Estimate Damages to Assets and facilities owned by the Government</a:t>
            </a:r>
            <a:endParaRPr lang="th-TH" sz="1400" dirty="0">
              <a:solidFill>
                <a:srgbClr val="FF0000"/>
              </a:solidFill>
              <a:latin typeface="Saysettha OT" pitchFamily="34" charset="-34"/>
              <a:cs typeface="Saysettha OT" pitchFamily="34" charset="-34"/>
            </a:endParaRPr>
          </a:p>
        </p:txBody>
      </p:sp>
      <p:graphicFrame>
        <p:nvGraphicFramePr>
          <p:cNvPr id="4" name="Table 3"/>
          <p:cNvGraphicFramePr>
            <a:graphicFrameLocks noGrp="1"/>
          </p:cNvGraphicFramePr>
          <p:nvPr>
            <p:extLst>
              <p:ext uri="{D42A27DB-BD31-4B8C-83A1-F6EECF244321}">
                <p14:modId xmlns:p14="http://schemas.microsoft.com/office/powerpoint/2010/main" val="75111031"/>
              </p:ext>
            </p:extLst>
          </p:nvPr>
        </p:nvGraphicFramePr>
        <p:xfrm>
          <a:off x="317312" y="2049091"/>
          <a:ext cx="8492321" cy="4463796"/>
        </p:xfrm>
        <a:graphic>
          <a:graphicData uri="http://schemas.openxmlformats.org/drawingml/2006/table">
            <a:tbl>
              <a:tblPr firstRow="1" firstCol="1" bandRow="1" bandCol="1"/>
              <a:tblGrid>
                <a:gridCol w="1949836"/>
                <a:gridCol w="1154956"/>
                <a:gridCol w="1154956"/>
                <a:gridCol w="1025872"/>
                <a:gridCol w="1154956"/>
                <a:gridCol w="1154956"/>
                <a:gridCol w="896789"/>
              </a:tblGrid>
              <a:tr h="335280">
                <a:tc gridSpan="7">
                  <a:txBody>
                    <a:bodyPr/>
                    <a:lstStyle/>
                    <a:p>
                      <a:r>
                        <a:rPr lang="lo-LA" sz="1400" b="1" dirty="0" smtClean="0">
                          <a:effectLst/>
                          <a:latin typeface="Times New Roman"/>
                          <a:ea typeface="Times New Roman"/>
                          <a:cs typeface="Phetsarath OT"/>
                        </a:rPr>
                        <a:t>ຊື່</a:t>
                      </a:r>
                      <a:r>
                        <a:rPr lang="lo-LA" sz="1400" b="1" dirty="0">
                          <a:effectLst/>
                          <a:latin typeface="Times New Roman"/>
                          <a:ea typeface="Times New Roman"/>
                          <a:cs typeface="Phetsarath OT"/>
                        </a:rPr>
                        <a:t>​ເມືອງ</a:t>
                      </a:r>
                      <a:r>
                        <a:rPr lang="en-US" sz="1400" b="1" dirty="0">
                          <a:effectLst/>
                          <a:latin typeface="Phetsarath OT"/>
                          <a:ea typeface="Times New Roman"/>
                          <a:cs typeface="Angsana New"/>
                        </a:rPr>
                        <a:t>:</a:t>
                      </a:r>
                      <a:endParaRPr lang="en-US" sz="1100" dirty="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2880">
                <a:tc gridSpan="7">
                  <a:txBody>
                    <a:bodyPr/>
                    <a:lstStyle/>
                    <a:p>
                      <a:r>
                        <a:rPr lang="lo-LA" sz="1400" b="1" dirty="0">
                          <a:effectLst/>
                          <a:latin typeface="Times New Roman"/>
                          <a:ea typeface="Times New Roman"/>
                          <a:cs typeface="Phetsarath OT"/>
                        </a:rPr>
                        <a:t>ຄວາມ​ເສຍ​ຫາຍທີ່ຕ້ອງຄາດ​ຄະ​ເນ </a:t>
                      </a:r>
                      <a:endParaRPr lang="en-US" sz="1100" dirty="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02920">
                <a:tc rowSpan="3">
                  <a:txBody>
                    <a:bodyPr/>
                    <a:lstStyle/>
                    <a:p>
                      <a:pPr algn="ctr"/>
                      <a:r>
                        <a:rPr lang="lo-LA" sz="1400" dirty="0">
                          <a:effectLst/>
                          <a:latin typeface="Times New Roman"/>
                          <a:ea typeface="Times New Roman"/>
                          <a:cs typeface="Phetsarath OT"/>
                        </a:rPr>
                        <a:t>ຊັບສິນເສຍຫາຍ</a:t>
                      </a:r>
                      <a:r>
                        <a:rPr lang="lo-LA" sz="1400" i="1" dirty="0">
                          <a:effectLst/>
                          <a:latin typeface="Times New Roman"/>
                          <a:ea typeface="Times New Roman"/>
                          <a:cs typeface="Phetsarath OT"/>
                        </a:rPr>
                        <a:t> </a:t>
                      </a:r>
                      <a:endParaRPr lang="en-US" sz="1100" dirty="0">
                        <a:effectLst/>
                        <a:latin typeface="Times New Roman"/>
                        <a:ea typeface="Times New Roman"/>
                        <a:cs typeface="Angsana New"/>
                      </a:endParaRPr>
                    </a:p>
                    <a:p>
                      <a:pPr algn="ctr"/>
                      <a:r>
                        <a:rPr lang="en-US" sz="1400" dirty="0">
                          <a:effectLst/>
                          <a:latin typeface="Phetsarath OT"/>
                          <a:ea typeface="Times New Roman"/>
                          <a:cs typeface="Angsana New"/>
                        </a:rPr>
                        <a:t> </a:t>
                      </a:r>
                      <a:endParaRPr lang="en-US" sz="1100" dirty="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algn="ctr"/>
                      <a:r>
                        <a:rPr lang="lo-LA" sz="1400">
                          <a:effectLst/>
                          <a:latin typeface="Times New Roman"/>
                          <a:ea typeface="Times New Roman"/>
                          <a:cs typeface="Phetsarath OT"/>
                        </a:rPr>
                        <a:t>ຖືກທໍາລາຍທັງໝົດ</a:t>
                      </a:r>
                      <a:endParaRPr lang="en-US" sz="1100">
                        <a:effectLst/>
                        <a:latin typeface="Times New Roman"/>
                        <a:ea typeface="Times New Roman"/>
                        <a:cs typeface="Angsana New"/>
                      </a:endParaRPr>
                    </a:p>
                    <a:p>
                      <a:pPr algn="ctr"/>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gridSpan="2">
                  <a:txBody>
                    <a:bodyPr/>
                    <a:lstStyle/>
                    <a:p>
                      <a:pPr algn="ctr"/>
                      <a:r>
                        <a:rPr lang="lo-LA" sz="1400">
                          <a:effectLst/>
                          <a:latin typeface="Times New Roman"/>
                          <a:ea typeface="Times New Roman"/>
                          <a:cs typeface="Phetsarath OT"/>
                        </a:rPr>
                        <a:t>ເສຍຫາຍບາງສ່ວນ</a:t>
                      </a:r>
                      <a:endParaRPr lang="en-US" sz="1100">
                        <a:effectLst/>
                        <a:latin typeface="Times New Roman"/>
                        <a:ea typeface="Times New Roman"/>
                        <a:cs typeface="Angsana New"/>
                      </a:endParaRPr>
                    </a:p>
                    <a:p>
                      <a:pPr algn="ctr"/>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pPr algn="ctr"/>
                      <a:r>
                        <a:rPr lang="lo-LA" sz="1400">
                          <a:effectLst/>
                          <a:latin typeface="Times New Roman"/>
                          <a:ea typeface="Times New Roman"/>
                          <a:cs typeface="Phetsarath OT"/>
                        </a:rPr>
                        <a:t>ລວມມູນຄ່າ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400">
                          <a:effectLst/>
                          <a:latin typeface="Times New Roman"/>
                          <a:ea typeface="Times New Roman"/>
                          <a:cs typeface="Phetsarath OT"/>
                        </a:rPr>
                        <a:t>ເວລາສ້ອມ ແປງ​ໂດຍ ສະເລ່ຍ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35280">
                <a:tc vMerge="1">
                  <a:txBody>
                    <a:bodyPr/>
                    <a:lstStyle/>
                    <a:p>
                      <a:endParaRPr lang="en-US"/>
                    </a:p>
                  </a:txBody>
                  <a:tcPr/>
                </a:tc>
                <a:tc>
                  <a:txBody>
                    <a:bodyPr/>
                    <a:lstStyle/>
                    <a:p>
                      <a:pPr algn="ctr"/>
                      <a:r>
                        <a:rPr lang="lo-LA" sz="1400" kern="1200">
                          <a:solidFill>
                            <a:srgbClr val="000000"/>
                          </a:solidFill>
                          <a:effectLst/>
                          <a:latin typeface="Times New Roman"/>
                          <a:ea typeface="Times New Roman"/>
                          <a:cs typeface="Phetsarath OT"/>
                        </a:rPr>
                        <a:t>ຈໍານວນ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400" kern="1200">
                          <a:solidFill>
                            <a:srgbClr val="000000"/>
                          </a:solidFill>
                          <a:effectLst/>
                          <a:latin typeface="Times New Roman"/>
                          <a:ea typeface="Times New Roman"/>
                          <a:cs typeface="Phetsarath OT"/>
                        </a:rPr>
                        <a:t>ມູນຄ່າລວມ </a:t>
                      </a:r>
                      <a:endParaRPr lang="en-US" sz="1100">
                        <a:effectLst/>
                        <a:latin typeface="Times New Roman"/>
                        <a:ea typeface="Times New Roman"/>
                        <a:cs typeface="Angsana New"/>
                      </a:endParaRPr>
                    </a:p>
                    <a:p>
                      <a:pPr algn="ctr"/>
                      <a:r>
                        <a:rPr lang="en-US" sz="1400" kern="1200">
                          <a:solidFill>
                            <a:srgbClr val="000000"/>
                          </a:solidFill>
                          <a:effectLst/>
                          <a:latin typeface="Phetsarath OT"/>
                          <a:ea typeface="Times New Roman"/>
                          <a:cs typeface="Angsana New"/>
                        </a:rPr>
                        <a:t>(</a:t>
                      </a:r>
                      <a:r>
                        <a:rPr lang="lo-LA" sz="1400" kern="1200">
                          <a:solidFill>
                            <a:srgbClr val="000000"/>
                          </a:solidFill>
                          <a:effectLst/>
                          <a:latin typeface="Times New Roman"/>
                          <a:ea typeface="Times New Roman"/>
                          <a:cs typeface="Phetsarath OT"/>
                        </a:rPr>
                        <a:t>ກີບ</a:t>
                      </a:r>
                      <a:r>
                        <a:rPr lang="en-US" sz="1400" kern="1200">
                          <a:solidFill>
                            <a:srgbClr val="000000"/>
                          </a:solidFill>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400" kern="1200">
                          <a:solidFill>
                            <a:srgbClr val="000000"/>
                          </a:solidFill>
                          <a:effectLst/>
                          <a:latin typeface="Times New Roman"/>
                          <a:ea typeface="Times New Roman"/>
                          <a:cs typeface="Phetsarath OT"/>
                        </a:rPr>
                        <a:t>ຈໍານວນ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400" kern="1200">
                          <a:solidFill>
                            <a:srgbClr val="000000"/>
                          </a:solidFill>
                          <a:effectLst/>
                          <a:latin typeface="Times New Roman"/>
                          <a:ea typeface="Times New Roman"/>
                          <a:cs typeface="Phetsarath OT"/>
                        </a:rPr>
                        <a:t>ມູນຄ່າລວມ</a:t>
                      </a:r>
                      <a:r>
                        <a:rPr lang="en-US" sz="1400" kern="1200">
                          <a:solidFill>
                            <a:srgbClr val="000000"/>
                          </a:solidFill>
                          <a:effectLst/>
                          <a:latin typeface="Phetsarath OT"/>
                          <a:ea typeface="Times New Roman"/>
                          <a:cs typeface="Angsana New"/>
                        </a:rPr>
                        <a:t> (</a:t>
                      </a:r>
                      <a:r>
                        <a:rPr lang="lo-LA" sz="1400" kern="1200">
                          <a:solidFill>
                            <a:srgbClr val="000000"/>
                          </a:solidFill>
                          <a:effectLst/>
                          <a:latin typeface="Times New Roman"/>
                          <a:ea typeface="Times New Roman"/>
                          <a:cs typeface="Phetsarath OT"/>
                        </a:rPr>
                        <a:t>ກີບ</a:t>
                      </a:r>
                      <a:r>
                        <a:rPr lang="en-US" sz="1400" kern="1200">
                          <a:solidFill>
                            <a:srgbClr val="000000"/>
                          </a:solidFill>
                          <a:effectLst/>
                          <a:latin typeface="Phetsarath OT"/>
                          <a:ea typeface="Times New Roman"/>
                          <a:cs typeface="Angsana New"/>
                        </a:rPr>
                        <a:t>)</a:t>
                      </a:r>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400" kern="1200">
                          <a:solidFill>
                            <a:srgbClr val="000000"/>
                          </a:solidFill>
                          <a:effectLst/>
                          <a:latin typeface="Times New Roman"/>
                          <a:ea typeface="Times New Roman"/>
                          <a:cs typeface="Phetsarath OT"/>
                        </a:rPr>
                        <a:t>ກີບ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400" kern="1200">
                          <a:solidFill>
                            <a:srgbClr val="000000"/>
                          </a:solidFill>
                          <a:effectLst/>
                          <a:latin typeface="Times New Roman"/>
                          <a:ea typeface="Times New Roman"/>
                          <a:cs typeface="Phetsarath OT"/>
                        </a:rPr>
                        <a:t>ມື້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67640">
                <a:tc vMerge="1">
                  <a:txBody>
                    <a:bodyPr/>
                    <a:lstStyle/>
                    <a:p>
                      <a:endParaRPr lang="en-US"/>
                    </a:p>
                  </a:txBody>
                  <a:tcPr/>
                </a:tc>
                <a:tc>
                  <a:txBody>
                    <a:bodyPr/>
                    <a:lstStyle/>
                    <a:p>
                      <a:pPr algn="ctr"/>
                      <a:r>
                        <a:rPr lang="lo-LA" sz="1400">
                          <a:effectLst/>
                          <a:latin typeface="Times New Roman"/>
                          <a:ea typeface="Times New Roman"/>
                          <a:cs typeface="Phetsarath OT"/>
                        </a:rPr>
                        <a:t>ກ</a:t>
                      </a:r>
                      <a:r>
                        <a:rPr lang="en-US" sz="1400" i="1">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400">
                          <a:effectLst/>
                          <a:latin typeface="Times New Roman"/>
                          <a:ea typeface="Times New Roman"/>
                          <a:cs typeface="Phetsarath OT"/>
                        </a:rPr>
                        <a:t>ຂ</a:t>
                      </a:r>
                      <a:r>
                        <a:rPr lang="en-US" sz="1400" i="1">
                          <a:effectLst/>
                          <a:latin typeface="Phetsarath OT"/>
                          <a:ea typeface="Times New Roman"/>
                          <a:cs typeface="Angsana New"/>
                        </a:rPr>
                        <a:t>.</a:t>
                      </a:r>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400">
                          <a:effectLst/>
                          <a:latin typeface="Times New Roman"/>
                          <a:ea typeface="Times New Roman"/>
                          <a:cs typeface="Phetsarath OT"/>
                        </a:rPr>
                        <a:t>ຄ</a:t>
                      </a:r>
                      <a:r>
                        <a:rPr lang="en-US" sz="1400" i="1">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400">
                          <a:effectLst/>
                          <a:latin typeface="Times New Roman"/>
                          <a:ea typeface="Times New Roman"/>
                          <a:cs typeface="Phetsarath OT"/>
                        </a:rPr>
                        <a:t>ງ</a:t>
                      </a:r>
                      <a:r>
                        <a:rPr lang="en-US" sz="1400" i="1">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400">
                          <a:effectLst/>
                          <a:latin typeface="Times New Roman"/>
                          <a:ea typeface="Times New Roman"/>
                          <a:cs typeface="Phetsarath OT"/>
                        </a:rPr>
                        <a:t>ຈ</a:t>
                      </a:r>
                      <a:r>
                        <a:rPr lang="en-US" sz="1400" i="1">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400">
                          <a:effectLst/>
                          <a:latin typeface="Times New Roman"/>
                          <a:ea typeface="Times New Roman"/>
                          <a:cs typeface="Phetsarath OT"/>
                        </a:rPr>
                        <a:t>ສ</a:t>
                      </a:r>
                      <a:r>
                        <a:rPr lang="en-US" sz="1400" i="1">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67640">
                <a:tc gridSpan="7">
                  <a:txBody>
                    <a:bodyPr/>
                    <a:lstStyle/>
                    <a:p>
                      <a:pPr algn="just"/>
                      <a:r>
                        <a:rPr lang="lo-LA" sz="1400" i="1" dirty="0">
                          <a:effectLst/>
                          <a:latin typeface="Times New Roman"/>
                          <a:ea typeface="Times New Roman"/>
                          <a:cs typeface="Phetsarath OT"/>
                        </a:rPr>
                        <a:t>​</a:t>
                      </a:r>
                      <a:r>
                        <a:rPr lang="lo-LA" sz="1400" dirty="0">
                          <a:effectLst/>
                          <a:latin typeface="Times New Roman"/>
                          <a:ea typeface="Times New Roman"/>
                          <a:cs typeface="Phetsarath OT"/>
                        </a:rPr>
                        <a:t>ເສັ້ນທາງ </a:t>
                      </a:r>
                      <a:r>
                        <a:rPr lang="en-US" sz="1400" dirty="0">
                          <a:effectLst/>
                          <a:latin typeface="Phetsarath OT"/>
                          <a:ea typeface="Times New Roman"/>
                          <a:cs typeface="Angsana New"/>
                        </a:rPr>
                        <a:t>(​</a:t>
                      </a:r>
                      <a:r>
                        <a:rPr lang="lo-LA" sz="1400" dirty="0">
                          <a:effectLst/>
                          <a:latin typeface="Times New Roman"/>
                          <a:ea typeface="Times New Roman"/>
                          <a:cs typeface="Phetsarath OT"/>
                        </a:rPr>
                        <a:t>ກມ</a:t>
                      </a:r>
                      <a:r>
                        <a:rPr lang="en-US" sz="1400" dirty="0">
                          <a:effectLst/>
                          <a:latin typeface="Phetsarath OT"/>
                          <a:ea typeface="Times New Roman"/>
                          <a:cs typeface="Angsana New"/>
                        </a:rPr>
                        <a:t>) </a:t>
                      </a:r>
                      <a:endParaRPr lang="en-US" sz="1100" dirty="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2786">
                <a:tc>
                  <a:txBody>
                    <a:bodyPr/>
                    <a:lstStyle/>
                    <a:p>
                      <a:pPr algn="just">
                        <a:lnSpc>
                          <a:spcPct val="115000"/>
                        </a:lnSpc>
                        <a:spcAft>
                          <a:spcPts val="0"/>
                        </a:spcAft>
                      </a:pPr>
                      <a:r>
                        <a:rPr lang="lo-LA" sz="1400" dirty="0">
                          <a:effectLst/>
                          <a:latin typeface="Calibri"/>
                          <a:ea typeface="Calibri"/>
                          <a:cs typeface="Phetsarath OT"/>
                        </a:rPr>
                        <a:t>ກ</a:t>
                      </a:r>
                      <a:r>
                        <a:rPr lang="en-US" sz="1400" dirty="0">
                          <a:effectLst/>
                          <a:latin typeface="Phetsarath OT"/>
                          <a:ea typeface="Calibri"/>
                          <a:cs typeface="Angsana New"/>
                        </a:rPr>
                        <a:t>. </a:t>
                      </a:r>
                      <a:r>
                        <a:rPr lang="lo-LA" sz="1400" dirty="0">
                          <a:effectLst/>
                          <a:latin typeface="Calibri"/>
                          <a:ea typeface="Calibri"/>
                          <a:cs typeface="Phetsarath OT"/>
                        </a:rPr>
                        <a:t>ເບ</a:t>
                      </a:r>
                      <a:r>
                        <a:rPr lang="en-US" sz="1400" dirty="0">
                          <a:effectLst/>
                          <a:latin typeface="Phetsarath OT"/>
                          <a:ea typeface="Calibri"/>
                          <a:cs typeface="Angsana New"/>
                        </a:rPr>
                        <a:t>​</a:t>
                      </a:r>
                      <a:r>
                        <a:rPr lang="lo-LA" sz="1400" dirty="0">
                          <a:effectLst/>
                          <a:latin typeface="Calibri"/>
                          <a:ea typeface="Calibri"/>
                          <a:cs typeface="Phetsarath OT"/>
                        </a:rPr>
                        <a:t>ຕົງ </a:t>
                      </a:r>
                      <a:endParaRPr lang="en-US" sz="1000" dirty="0">
                        <a:effectLst/>
                        <a:latin typeface="Calibri"/>
                        <a:ea typeface="Calibri"/>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86">
                <a:tc>
                  <a:txBody>
                    <a:bodyPr/>
                    <a:lstStyle/>
                    <a:p>
                      <a:pPr>
                        <a:lnSpc>
                          <a:spcPct val="115000"/>
                        </a:lnSpc>
                        <a:spcAft>
                          <a:spcPts val="600"/>
                        </a:spcAft>
                      </a:pPr>
                      <a:r>
                        <a:rPr lang="lo-LA" sz="1400" dirty="0">
                          <a:effectLst/>
                          <a:latin typeface="Calibri"/>
                          <a:ea typeface="Calibri"/>
                          <a:cs typeface="Phetsarath OT"/>
                        </a:rPr>
                        <a:t>ຂ. ປູອັດສະຟານ </a:t>
                      </a:r>
                      <a:endParaRPr lang="en-US" sz="1000" dirty="0">
                        <a:effectLst/>
                        <a:latin typeface="Calibri"/>
                        <a:ea typeface="Calibri"/>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86">
                <a:tc>
                  <a:txBody>
                    <a:bodyPr/>
                    <a:lstStyle/>
                    <a:p>
                      <a:pPr algn="just">
                        <a:lnSpc>
                          <a:spcPct val="115000"/>
                        </a:lnSpc>
                        <a:spcAft>
                          <a:spcPts val="0"/>
                        </a:spcAft>
                      </a:pPr>
                      <a:r>
                        <a:rPr lang="lo-LA" sz="1400" dirty="0">
                          <a:effectLst/>
                          <a:latin typeface="Calibri"/>
                          <a:ea typeface="Calibri"/>
                          <a:cs typeface="Phetsarath OT"/>
                        </a:rPr>
                        <a:t>ຄ. ປູຢາງ</a:t>
                      </a:r>
                      <a:r>
                        <a:rPr lang="en-US" sz="1400" dirty="0">
                          <a:effectLst/>
                          <a:latin typeface="Phetsarath OT"/>
                          <a:ea typeface="Calibri"/>
                          <a:cs typeface="Angsana New"/>
                        </a:rPr>
                        <a:t>​</a:t>
                      </a:r>
                      <a:r>
                        <a:rPr lang="lo-LA" sz="1400" dirty="0">
                          <a:effectLst/>
                          <a:latin typeface="Calibri"/>
                          <a:ea typeface="Calibri"/>
                          <a:cs typeface="Phetsarath OT"/>
                        </a:rPr>
                        <a:t>ສອງ</a:t>
                      </a:r>
                      <a:r>
                        <a:rPr lang="en-US" sz="1400" dirty="0">
                          <a:effectLst/>
                          <a:latin typeface="Phetsarath OT"/>
                          <a:ea typeface="Calibri"/>
                          <a:cs typeface="Angsana New"/>
                        </a:rPr>
                        <a:t>​</a:t>
                      </a:r>
                      <a:r>
                        <a:rPr lang="lo-LA" sz="1400" dirty="0">
                          <a:effectLst/>
                          <a:latin typeface="Calibri"/>
                          <a:ea typeface="Calibri"/>
                          <a:cs typeface="Phetsarath OT"/>
                        </a:rPr>
                        <a:t>ຊັ້ນ </a:t>
                      </a:r>
                      <a:endParaRPr lang="en-US" sz="1000" dirty="0">
                        <a:effectLst/>
                        <a:latin typeface="Calibri"/>
                        <a:ea typeface="Calibri"/>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86">
                <a:tc>
                  <a:txBody>
                    <a:bodyPr/>
                    <a:lstStyle/>
                    <a:p>
                      <a:pPr algn="just">
                        <a:lnSpc>
                          <a:spcPct val="115000"/>
                        </a:lnSpc>
                        <a:spcAft>
                          <a:spcPts val="0"/>
                        </a:spcAft>
                      </a:pPr>
                      <a:r>
                        <a:rPr lang="lo-LA" sz="1400" dirty="0">
                          <a:effectLst/>
                          <a:latin typeface="Calibri"/>
                          <a:ea typeface="Calibri"/>
                          <a:cs typeface="Phetsarath OT"/>
                        </a:rPr>
                        <a:t>ງ. ປູ</a:t>
                      </a:r>
                      <a:r>
                        <a:rPr lang="en-US" sz="1400" dirty="0">
                          <a:effectLst/>
                          <a:latin typeface="Phetsarath OT"/>
                          <a:ea typeface="Calibri"/>
                          <a:cs typeface="Angsana New"/>
                        </a:rPr>
                        <a:t>​</a:t>
                      </a:r>
                      <a:r>
                        <a:rPr lang="lo-LA" sz="1400" dirty="0">
                          <a:effectLst/>
                          <a:latin typeface="Calibri"/>
                          <a:ea typeface="Calibri"/>
                          <a:cs typeface="Phetsarath OT"/>
                        </a:rPr>
                        <a:t>ຫີນ </a:t>
                      </a:r>
                      <a:endParaRPr lang="en-US" sz="1000" dirty="0">
                        <a:effectLst/>
                        <a:latin typeface="Calibri"/>
                        <a:ea typeface="Calibri"/>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86">
                <a:tc>
                  <a:txBody>
                    <a:bodyPr/>
                    <a:lstStyle/>
                    <a:p>
                      <a:pPr algn="just">
                        <a:lnSpc>
                          <a:spcPct val="115000"/>
                        </a:lnSpc>
                        <a:spcAft>
                          <a:spcPts val="0"/>
                        </a:spcAft>
                      </a:pPr>
                      <a:r>
                        <a:rPr lang="lo-LA" sz="1400" dirty="0">
                          <a:effectLst/>
                          <a:latin typeface="Calibri"/>
                          <a:ea typeface="Calibri"/>
                          <a:cs typeface="Phetsarath OT"/>
                        </a:rPr>
                        <a:t>ຈ. ປູ</a:t>
                      </a:r>
                      <a:r>
                        <a:rPr lang="en-US" sz="1400" dirty="0">
                          <a:effectLst/>
                          <a:latin typeface="Phetsarath OT"/>
                          <a:ea typeface="Calibri"/>
                          <a:cs typeface="Angsana New"/>
                        </a:rPr>
                        <a:t>​</a:t>
                      </a:r>
                      <a:r>
                        <a:rPr lang="lo-LA" sz="1400" dirty="0">
                          <a:effectLst/>
                          <a:latin typeface="Calibri"/>
                          <a:ea typeface="Calibri"/>
                          <a:cs typeface="Phetsarath OT"/>
                        </a:rPr>
                        <a:t>ດິນ</a:t>
                      </a:r>
                      <a:r>
                        <a:rPr lang="en-US" sz="1400" dirty="0">
                          <a:effectLst/>
                          <a:latin typeface="Phetsarath OT"/>
                          <a:ea typeface="Calibri"/>
                          <a:cs typeface="Angsana New"/>
                        </a:rPr>
                        <a:t>​</a:t>
                      </a:r>
                      <a:r>
                        <a:rPr lang="lo-LA" sz="1400" dirty="0">
                          <a:effectLst/>
                          <a:latin typeface="Calibri"/>
                          <a:ea typeface="Calibri"/>
                          <a:cs typeface="Phetsarath OT"/>
                        </a:rPr>
                        <a:t>ແດງ </a:t>
                      </a:r>
                      <a:endParaRPr lang="en-US" sz="1000" dirty="0">
                        <a:effectLst/>
                        <a:latin typeface="Calibri"/>
                        <a:ea typeface="Calibri"/>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640">
                <a:tc gridSpan="7">
                  <a:txBody>
                    <a:bodyPr/>
                    <a:lstStyle/>
                    <a:p>
                      <a:pPr algn="just"/>
                      <a:r>
                        <a:rPr lang="lo-LA" sz="1400" dirty="0">
                          <a:effectLst/>
                          <a:latin typeface="Times New Roman"/>
                          <a:ea typeface="Times New Roman"/>
                          <a:cs typeface="Phetsarath OT"/>
                        </a:rPr>
                        <a:t>ຂົວ </a:t>
                      </a:r>
                      <a:r>
                        <a:rPr lang="en-US" sz="1400" i="1" dirty="0">
                          <a:effectLst/>
                          <a:latin typeface="Phetsarath OT"/>
                          <a:ea typeface="Times New Roman"/>
                          <a:cs typeface="Angsana New"/>
                        </a:rPr>
                        <a:t>(​</a:t>
                      </a:r>
                      <a:r>
                        <a:rPr lang="lo-LA" sz="1400" dirty="0">
                          <a:effectLst/>
                          <a:latin typeface="Times New Roman"/>
                          <a:ea typeface="Times New Roman"/>
                          <a:cs typeface="Phetsarath OT"/>
                        </a:rPr>
                        <a:t>ແມັດ</a:t>
                      </a:r>
                      <a:r>
                        <a:rPr lang="en-US" sz="1400" i="1" dirty="0">
                          <a:effectLst/>
                          <a:latin typeface="Phetsarath OT"/>
                          <a:ea typeface="Times New Roman"/>
                          <a:cs typeface="Angsana New"/>
                        </a:rPr>
                        <a:t>) </a:t>
                      </a:r>
                      <a:endParaRPr lang="en-US" sz="1100" dirty="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2786">
                <a:tc>
                  <a:txBody>
                    <a:bodyPr/>
                    <a:lstStyle/>
                    <a:p>
                      <a:pPr algn="just">
                        <a:lnSpc>
                          <a:spcPct val="115000"/>
                        </a:lnSpc>
                        <a:spcAft>
                          <a:spcPts val="0"/>
                        </a:spcAft>
                      </a:pPr>
                      <a:r>
                        <a:rPr lang="lo-LA" sz="1400" kern="1200" dirty="0">
                          <a:solidFill>
                            <a:srgbClr val="000000"/>
                          </a:solidFill>
                          <a:effectLst/>
                          <a:latin typeface="Calibri"/>
                          <a:ea typeface="Calibri"/>
                          <a:cs typeface="Phetsarath OT"/>
                        </a:rPr>
                        <a:t>ກ. ເຫຼັກ </a:t>
                      </a:r>
                      <a:endParaRPr lang="en-US" sz="1000" dirty="0">
                        <a:effectLst/>
                        <a:latin typeface="Calibri"/>
                        <a:ea typeface="Calibri"/>
                        <a:cs typeface="Angsana New"/>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86">
                <a:tc>
                  <a:txBody>
                    <a:bodyPr/>
                    <a:lstStyle/>
                    <a:p>
                      <a:pPr algn="just">
                        <a:lnSpc>
                          <a:spcPct val="115000"/>
                        </a:lnSpc>
                        <a:spcAft>
                          <a:spcPts val="0"/>
                        </a:spcAft>
                      </a:pPr>
                      <a:r>
                        <a:rPr lang="lo-LA" sz="1400" kern="1200" dirty="0">
                          <a:solidFill>
                            <a:srgbClr val="000000"/>
                          </a:solidFill>
                          <a:effectLst/>
                          <a:latin typeface="Calibri"/>
                          <a:ea typeface="Calibri"/>
                          <a:cs typeface="Phetsarath OT"/>
                        </a:rPr>
                        <a:t>ຂ. ເບຕົງ </a:t>
                      </a:r>
                      <a:endParaRPr lang="en-US" sz="1000" dirty="0">
                        <a:effectLst/>
                        <a:latin typeface="Calibri"/>
                        <a:ea typeface="Calibri"/>
                        <a:cs typeface="Angsana New"/>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86">
                <a:tc>
                  <a:txBody>
                    <a:bodyPr/>
                    <a:lstStyle/>
                    <a:p>
                      <a:pPr algn="just">
                        <a:lnSpc>
                          <a:spcPct val="115000"/>
                        </a:lnSpc>
                        <a:spcAft>
                          <a:spcPts val="0"/>
                        </a:spcAft>
                      </a:pPr>
                      <a:r>
                        <a:rPr lang="lo-LA" sz="1400" kern="1200" dirty="0">
                          <a:solidFill>
                            <a:srgbClr val="000000"/>
                          </a:solidFill>
                          <a:effectLst/>
                          <a:latin typeface="Calibri"/>
                          <a:ea typeface="Calibri"/>
                          <a:cs typeface="Phetsarath OT"/>
                        </a:rPr>
                        <a:t>ຄ. ໄມ້ </a:t>
                      </a:r>
                      <a:endParaRPr lang="en-US" sz="1000" dirty="0">
                        <a:effectLst/>
                        <a:latin typeface="Calibri"/>
                        <a:ea typeface="Calibri"/>
                        <a:cs typeface="Angsana New"/>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86">
                <a:tc>
                  <a:txBody>
                    <a:bodyPr/>
                    <a:lstStyle/>
                    <a:p>
                      <a:pPr algn="just">
                        <a:lnSpc>
                          <a:spcPct val="115000"/>
                        </a:lnSpc>
                        <a:spcAft>
                          <a:spcPts val="0"/>
                        </a:spcAft>
                      </a:pPr>
                      <a:r>
                        <a:rPr lang="lo-LA" sz="1400" kern="1200" dirty="0">
                          <a:solidFill>
                            <a:srgbClr val="000000"/>
                          </a:solidFill>
                          <a:effectLst/>
                          <a:latin typeface="Calibri"/>
                          <a:ea typeface="Calibri"/>
                          <a:cs typeface="Phetsarath OT"/>
                        </a:rPr>
                        <a:t>ງ. ອື່ນໆ </a:t>
                      </a:r>
                      <a:endParaRPr lang="en-US" sz="1000" dirty="0">
                        <a:effectLst/>
                        <a:latin typeface="Calibri"/>
                        <a:ea typeface="Calibri"/>
                        <a:cs typeface="Angsana New"/>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a:effectLst/>
                          <a:latin typeface="Phetsarath OT"/>
                          <a:ea typeface="Times New Roman"/>
                          <a:cs typeface="Angsana New"/>
                        </a:rPr>
                        <a:t> </a:t>
                      </a:r>
                      <a:endParaRPr lang="en-US" sz="11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dirty="0">
                          <a:effectLst/>
                          <a:latin typeface="Phetsarath OT"/>
                          <a:ea typeface="Times New Roman"/>
                          <a:cs typeface="Angsana New"/>
                        </a:rPr>
                        <a:t> </a:t>
                      </a:r>
                      <a:endParaRPr lang="en-US" sz="1100" dirty="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246646" y="1522148"/>
            <a:ext cx="8249654" cy="523220"/>
          </a:xfrm>
          <a:prstGeom prst="rect">
            <a:avLst/>
          </a:prstGeom>
          <a:noFill/>
        </p:spPr>
        <p:txBody>
          <a:bodyPr wrap="square" rtlCol="0">
            <a:spAutoFit/>
          </a:bodyPr>
          <a:lstStyle/>
          <a:p>
            <a:r>
              <a:rPr lang="lo-LA" sz="1600" dirty="0">
                <a:latin typeface="Phetsarath OT" panose="02000500000000000000" pitchFamily="2" charset="0"/>
                <a:cs typeface="Phetsarath OT" panose="02000500000000000000" pitchFamily="2" charset="0"/>
              </a:rPr>
              <a:t>ຕາຕະລາງ</a:t>
            </a:r>
            <a:r>
              <a:rPr lang="en-US" sz="1600" dirty="0">
                <a:latin typeface="Phetsarath OT" panose="02000500000000000000" pitchFamily="2" charset="0"/>
                <a:cs typeface="Phetsarath OT" panose="02000500000000000000" pitchFamily="2" charset="0"/>
              </a:rPr>
              <a:t>5.</a:t>
            </a:r>
            <a:r>
              <a:rPr lang="en-US" sz="1600" i="1" dirty="0">
                <a:latin typeface="Phetsarath OT" panose="02000500000000000000" pitchFamily="2" charset="0"/>
                <a:cs typeface="Phetsarath OT" panose="02000500000000000000" pitchFamily="2" charset="0"/>
              </a:rPr>
              <a:t> </a:t>
            </a:r>
            <a:r>
              <a:rPr lang="lo-LA" sz="1600" dirty="0">
                <a:latin typeface="Phetsarath OT" panose="02000500000000000000" pitchFamily="2" charset="0"/>
                <a:cs typeface="Phetsarath OT" panose="02000500000000000000" pitchFamily="2" charset="0"/>
              </a:rPr>
              <a:t>ຄວາມ​ເສຍ​ຫາຍ​ຕໍ່​ເສັ້ນທາງ ​ແລະ ຂົວ ​ໃນ​ເມືອງໜ</a:t>
            </a:r>
            <a:r>
              <a:rPr lang="lo-LA" sz="1600" dirty="0" smtClean="0">
                <a:latin typeface="Phetsarath OT" panose="02000500000000000000" pitchFamily="2" charset="0"/>
                <a:cs typeface="Phetsarath OT" panose="02000500000000000000" pitchFamily="2" charset="0"/>
              </a:rPr>
              <a:t>ຶ່ງ</a:t>
            </a:r>
            <a:r>
              <a:rPr lang="en-US" sz="1600" dirty="0" smtClean="0">
                <a:latin typeface="Phetsarath OT" panose="02000500000000000000" pitchFamily="2" charset="0"/>
                <a:cs typeface="Phetsarath OT" panose="02000500000000000000" pitchFamily="2" charset="0"/>
              </a:rPr>
              <a:t> </a:t>
            </a:r>
          </a:p>
          <a:p>
            <a:r>
              <a:rPr lang="en-US" sz="1200" dirty="0" smtClean="0">
                <a:solidFill>
                  <a:srgbClr val="FF0000"/>
                </a:solidFill>
                <a:latin typeface="Phetsarath OT" panose="02000500000000000000" pitchFamily="2" charset="0"/>
                <a:cs typeface="Phetsarath OT" panose="02000500000000000000" pitchFamily="2" charset="0"/>
              </a:rPr>
              <a:t>Table </a:t>
            </a:r>
            <a:r>
              <a:rPr lang="en-US" sz="1200" dirty="0">
                <a:solidFill>
                  <a:srgbClr val="FF0000"/>
                </a:solidFill>
                <a:latin typeface="Phetsarath OT" panose="02000500000000000000" pitchFamily="2" charset="0"/>
                <a:cs typeface="Phetsarath OT" panose="02000500000000000000" pitchFamily="2" charset="0"/>
              </a:rPr>
              <a:t>5. Damages to roads and bridges in a district </a:t>
            </a:r>
          </a:p>
        </p:txBody>
      </p:sp>
    </p:spTree>
    <p:extLst>
      <p:ext uri="{BB962C8B-B14F-4D97-AF65-F5344CB8AC3E}">
        <p14:creationId xmlns:p14="http://schemas.microsoft.com/office/powerpoint/2010/main" val="1503660827"/>
      </p:ext>
    </p:extLst>
  </p:cSld>
  <p:clrMapOvr>
    <a:masterClrMapping/>
  </p:clrMapOvr>
  <p:transition spd="med">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540" y="324705"/>
            <a:ext cx="8761863" cy="459354"/>
          </a:xfrm>
        </p:spPr>
        <p:txBody>
          <a:bodyPr>
            <a:noAutofit/>
          </a:bodyPr>
          <a:lstStyle/>
          <a:p>
            <a:r>
              <a:rPr lang="en-US" sz="2800" dirty="0" err="1" smtClean="0">
                <a:solidFill>
                  <a:schemeClr val="accent3"/>
                </a:solidFill>
                <a:latin typeface="Phetsarath OT" panose="02000500000000000000" pitchFamily="2" charset="0"/>
                <a:cs typeface="Phetsarath OT" panose="02000500000000000000" pitchFamily="2" charset="0"/>
              </a:rPr>
              <a:t>ຂໍ້ສັງເກດໃນການຕື່ມຂໍ້ມູນໃສ່ຕາຕະລາງ5</a:t>
            </a:r>
            <a:r>
              <a:rPr lang="en-US" sz="2800" dirty="0" smtClean="0">
                <a:solidFill>
                  <a:schemeClr val="accent3"/>
                </a:solidFill>
                <a:latin typeface="Phetsarath OT" panose="02000500000000000000" pitchFamily="2" charset="0"/>
                <a:cs typeface="Phetsarath OT" panose="02000500000000000000" pitchFamily="2" charset="0"/>
              </a:rPr>
              <a:t>. </a:t>
            </a:r>
            <a:br>
              <a:rPr lang="en-US" sz="2800" dirty="0" smtClean="0">
                <a:solidFill>
                  <a:schemeClr val="accent3"/>
                </a:solidFill>
                <a:latin typeface="Phetsarath OT" panose="02000500000000000000" pitchFamily="2" charset="0"/>
                <a:cs typeface="Phetsarath OT" panose="02000500000000000000" pitchFamily="2" charset="0"/>
              </a:rPr>
            </a:br>
            <a:r>
              <a:rPr lang="en-US" sz="1800" dirty="0" smtClean="0">
                <a:solidFill>
                  <a:srgbClr val="FF0000"/>
                </a:solidFill>
                <a:latin typeface="Phetsarath OT" panose="02000500000000000000" pitchFamily="2" charset="0"/>
                <a:cs typeface="Phetsarath OT" panose="02000500000000000000" pitchFamily="2" charset="0"/>
              </a:rPr>
              <a:t>Notes </a:t>
            </a:r>
            <a:r>
              <a:rPr lang="en-US" sz="1800" dirty="0">
                <a:solidFill>
                  <a:srgbClr val="FF0000"/>
                </a:solidFill>
                <a:latin typeface="Phetsarath OT" panose="02000500000000000000" pitchFamily="2" charset="0"/>
                <a:cs typeface="Phetsarath OT" panose="02000500000000000000" pitchFamily="2" charset="0"/>
              </a:rPr>
              <a:t>in filling out Table 5</a:t>
            </a:r>
            <a:r>
              <a:rPr lang="en-US" sz="1800" dirty="0" smtClean="0">
                <a:solidFill>
                  <a:srgbClr val="FF0000"/>
                </a:solidFill>
                <a:latin typeface="Phetsarath OT" panose="02000500000000000000" pitchFamily="2" charset="0"/>
                <a:cs typeface="Phetsarath OT" panose="02000500000000000000" pitchFamily="2" charset="0"/>
              </a:rPr>
              <a:t>.</a:t>
            </a:r>
            <a:endParaRPr lang="en-AU" sz="3600" dirty="0">
              <a:solidFill>
                <a:srgbClr val="FF0000"/>
              </a:solidFill>
              <a:latin typeface="Phetsarath OT" panose="02000500000000000000" pitchFamily="2" charset="0"/>
              <a:cs typeface="Phetsarath OT" panose="02000500000000000000" pitchFamily="2"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992519770"/>
              </p:ext>
            </p:extLst>
          </p:nvPr>
        </p:nvGraphicFramePr>
        <p:xfrm>
          <a:off x="5459104" y="1146412"/>
          <a:ext cx="3603014" cy="5500048"/>
        </p:xfrm>
        <a:graphic>
          <a:graphicData uri="http://schemas.openxmlformats.org/drawingml/2006/table">
            <a:tbl>
              <a:tblPr firstRow="1" firstCol="1" bandRow="1"/>
              <a:tblGrid>
                <a:gridCol w="3603014"/>
              </a:tblGrid>
              <a:tr h="5500048">
                <a:tc>
                  <a:txBody>
                    <a:bodyPr/>
                    <a:lstStyle/>
                    <a:p>
                      <a:pPr marL="231775" lvl="0" indent="-231775" algn="just">
                        <a:lnSpc>
                          <a:spcPct val="115000"/>
                        </a:lnSpc>
                        <a:spcAft>
                          <a:spcPts val="0"/>
                        </a:spcAft>
                        <a:buFont typeface="Symbol"/>
                        <a:buChar char=""/>
                      </a:pPr>
                      <a:r>
                        <a:rPr lang="en-US" sz="1200" dirty="0" smtClean="0">
                          <a:effectLst/>
                          <a:latin typeface="Phetsarath OT"/>
                          <a:ea typeface="Calibri"/>
                          <a:cs typeface="Angsana New"/>
                        </a:rPr>
                        <a:t>The </a:t>
                      </a:r>
                      <a:r>
                        <a:rPr lang="en-US" sz="1200" dirty="0">
                          <a:effectLst/>
                          <a:latin typeface="Phetsarath OT"/>
                          <a:ea typeface="Calibri"/>
                          <a:cs typeface="Angsana New"/>
                        </a:rPr>
                        <a:t>values in the baseline information should be used in estimating damages. For example, if 20 kilometers of the road are partially destroyed, the damage will be the cost of repair per kilometer multiplied by 20 kilometers. On the other hand, if the whole stretch of the road is totally destroyed, the value of damage will be its replacement cost at post-disaster (current) prices.   </a:t>
                      </a:r>
                      <a:endParaRPr lang="en-US" sz="1200" dirty="0" smtClean="0">
                        <a:effectLst/>
                        <a:latin typeface="Phetsarath OT"/>
                        <a:ea typeface="Calibri"/>
                        <a:cs typeface="Angsana New"/>
                      </a:endParaRPr>
                    </a:p>
                    <a:p>
                      <a:pPr marL="231775" lvl="0" indent="-231775" algn="just">
                        <a:lnSpc>
                          <a:spcPct val="115000"/>
                        </a:lnSpc>
                        <a:spcAft>
                          <a:spcPts val="0"/>
                        </a:spcAft>
                        <a:buFont typeface="Symbol"/>
                        <a:buChar char=""/>
                      </a:pPr>
                      <a:endParaRPr lang="en-US" sz="1000" dirty="0">
                        <a:effectLst/>
                        <a:latin typeface="Times New Roman"/>
                        <a:ea typeface="Times New Roman"/>
                        <a:cs typeface="Angsana New"/>
                      </a:endParaRPr>
                    </a:p>
                    <a:p>
                      <a:pPr marL="231775" lvl="0" indent="-231775" algn="just">
                        <a:lnSpc>
                          <a:spcPct val="115000"/>
                        </a:lnSpc>
                        <a:spcAft>
                          <a:spcPts val="0"/>
                        </a:spcAft>
                        <a:buFont typeface="Symbol"/>
                        <a:buChar char=""/>
                      </a:pPr>
                      <a:r>
                        <a:rPr lang="en-US" sz="1200" dirty="0">
                          <a:effectLst/>
                          <a:latin typeface="Phetsarath OT"/>
                          <a:ea typeface="Calibri"/>
                          <a:cs typeface="Angsana New"/>
                        </a:rPr>
                        <a:t>The total for the totally destroyed (or partially damaged) assets will be the total number multiplied by the replacement cost (or average repair cost). The average replacement and repair costs are in the baseline information</a:t>
                      </a:r>
                      <a:r>
                        <a:rPr lang="en-US" sz="1200" dirty="0" smtClean="0">
                          <a:effectLst/>
                          <a:latin typeface="Phetsarath OT"/>
                          <a:ea typeface="Calibri"/>
                          <a:cs typeface="Angsana New"/>
                        </a:rPr>
                        <a:t>.</a:t>
                      </a:r>
                    </a:p>
                    <a:p>
                      <a:pPr marL="231775" lvl="0" indent="-231775" algn="just">
                        <a:lnSpc>
                          <a:spcPct val="115000"/>
                        </a:lnSpc>
                        <a:spcAft>
                          <a:spcPts val="0"/>
                        </a:spcAft>
                        <a:buFont typeface="Symbol"/>
                        <a:buChar char=""/>
                      </a:pPr>
                      <a:endParaRPr lang="en-US" sz="1050" dirty="0">
                        <a:effectLst/>
                        <a:latin typeface="Calibri"/>
                        <a:ea typeface="Calibri"/>
                        <a:cs typeface="Angsana New"/>
                      </a:endParaRPr>
                    </a:p>
                    <a:p>
                      <a:pPr marL="231775" lvl="0" indent="-231775" algn="just">
                        <a:lnSpc>
                          <a:spcPct val="115000"/>
                        </a:lnSpc>
                        <a:spcAft>
                          <a:spcPts val="0"/>
                        </a:spcAft>
                        <a:buFont typeface="Courier New"/>
                        <a:buChar char="o"/>
                      </a:pPr>
                      <a:r>
                        <a:rPr lang="en-US" sz="1200" dirty="0">
                          <a:effectLst/>
                          <a:latin typeface="Phetsarath OT"/>
                          <a:ea typeface="Calibri"/>
                          <a:cs typeface="Angsana New"/>
                        </a:rPr>
                        <a:t>Column B = (Column A) x replacement cost</a:t>
                      </a:r>
                      <a:endParaRPr lang="en-US" sz="1050" dirty="0">
                        <a:effectLst/>
                        <a:latin typeface="Calibri"/>
                        <a:ea typeface="Calibri"/>
                        <a:cs typeface="Angsana New"/>
                      </a:endParaRPr>
                    </a:p>
                    <a:p>
                      <a:pPr marL="231775" lvl="0" indent="-231775" algn="just">
                        <a:lnSpc>
                          <a:spcPct val="115000"/>
                        </a:lnSpc>
                        <a:spcAft>
                          <a:spcPts val="0"/>
                        </a:spcAft>
                        <a:buFont typeface="Courier New"/>
                        <a:buChar char="o"/>
                      </a:pPr>
                      <a:r>
                        <a:rPr lang="en-US" sz="1200" dirty="0">
                          <a:effectLst/>
                          <a:latin typeface="Phetsarath OT"/>
                          <a:ea typeface="Calibri"/>
                          <a:cs typeface="Angsana New"/>
                        </a:rPr>
                        <a:t>Column D = (Column C) x repair cost</a:t>
                      </a:r>
                      <a:endParaRPr lang="en-US" sz="1050" dirty="0">
                        <a:effectLst/>
                        <a:latin typeface="Calibri"/>
                        <a:ea typeface="Calibri"/>
                        <a:cs typeface="Angsana New"/>
                      </a:endParaRPr>
                    </a:p>
                    <a:p>
                      <a:pPr marL="231775" lvl="0" indent="-231775" algn="just">
                        <a:lnSpc>
                          <a:spcPct val="115000"/>
                        </a:lnSpc>
                        <a:spcAft>
                          <a:spcPts val="0"/>
                        </a:spcAft>
                        <a:buFont typeface="Symbol"/>
                        <a:buChar char=""/>
                      </a:pPr>
                      <a:r>
                        <a:rPr lang="en-US" sz="1200" dirty="0">
                          <a:effectLst/>
                          <a:latin typeface="Phetsarath OT"/>
                          <a:ea typeface="Calibri"/>
                          <a:cs typeface="Angsana New"/>
                        </a:rPr>
                        <a:t>In formula, </a:t>
                      </a:r>
                      <a:r>
                        <a:rPr lang="en-US" sz="1200" dirty="0">
                          <a:effectLst/>
                          <a:latin typeface="Times New Roman"/>
                          <a:ea typeface="Calibri"/>
                          <a:cs typeface="Angsana New"/>
                        </a:rPr>
                        <a:t>‘</a:t>
                      </a:r>
                      <a:r>
                        <a:rPr lang="en-US" sz="1200" dirty="0">
                          <a:effectLst/>
                          <a:latin typeface="Phetsarath OT"/>
                          <a:ea typeface="Calibri"/>
                          <a:cs typeface="Angsana New"/>
                        </a:rPr>
                        <a:t>Total damages</a:t>
                      </a:r>
                      <a:r>
                        <a:rPr lang="en-US" sz="1200" dirty="0">
                          <a:effectLst/>
                          <a:latin typeface="Times New Roman"/>
                          <a:ea typeface="Calibri"/>
                          <a:cs typeface="Angsana New"/>
                        </a:rPr>
                        <a:t>’</a:t>
                      </a:r>
                      <a:r>
                        <a:rPr lang="en-US" sz="1200" dirty="0">
                          <a:effectLst/>
                          <a:latin typeface="Phetsarath OT"/>
                          <a:ea typeface="Calibri"/>
                          <a:cs typeface="Angsana New"/>
                        </a:rPr>
                        <a:t> Column E will be: = (Column B) + (Column D) </a:t>
                      </a:r>
                      <a:endParaRPr lang="en-US" sz="1200" dirty="0" smtClean="0">
                        <a:effectLst/>
                        <a:latin typeface="Phetsarath OT"/>
                        <a:ea typeface="Calibri"/>
                        <a:cs typeface="Angsana New"/>
                      </a:endParaRPr>
                    </a:p>
                    <a:p>
                      <a:pPr marL="231775" lvl="0" indent="-231775" algn="just">
                        <a:lnSpc>
                          <a:spcPct val="115000"/>
                        </a:lnSpc>
                        <a:spcAft>
                          <a:spcPts val="0"/>
                        </a:spcAft>
                        <a:buFont typeface="Symbol"/>
                        <a:buChar char=""/>
                      </a:pPr>
                      <a:endParaRPr lang="en-US" sz="1050" dirty="0">
                        <a:effectLst/>
                        <a:latin typeface="Calibri"/>
                        <a:ea typeface="Calibri"/>
                        <a:cs typeface="Angsana New"/>
                      </a:endParaRPr>
                    </a:p>
                    <a:p>
                      <a:pPr marL="231775" lvl="0" indent="-231775" algn="just">
                        <a:lnSpc>
                          <a:spcPct val="115000"/>
                        </a:lnSpc>
                        <a:spcAft>
                          <a:spcPts val="600"/>
                        </a:spcAft>
                        <a:buFont typeface="Symbol"/>
                        <a:buChar char=""/>
                      </a:pPr>
                      <a:r>
                        <a:rPr lang="en-US" sz="1200" dirty="0">
                          <a:effectLst/>
                          <a:latin typeface="Phetsarath OT"/>
                          <a:ea typeface="Calibri"/>
                          <a:cs typeface="Angsana New"/>
                        </a:rPr>
                        <a:t>The average time to repair refers to the time to restore the affected structures to their pre-disaster levels. This will give an indication on the number of days before normal services will be restored. </a:t>
                      </a:r>
                      <a:endParaRPr lang="en-US" sz="1050" dirty="0">
                        <a:effectLst/>
                        <a:latin typeface="Calibri"/>
                        <a:ea typeface="Calibri"/>
                        <a:cs typeface="Angsana New"/>
                      </a:endParaRPr>
                    </a:p>
                  </a:txBody>
                  <a:tcPr marL="68580" marR="68580"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BD4B4"/>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367366072"/>
              </p:ext>
            </p:extLst>
          </p:nvPr>
        </p:nvGraphicFramePr>
        <p:xfrm>
          <a:off x="68202" y="1160057"/>
          <a:ext cx="5295368" cy="5431812"/>
        </p:xfrm>
        <a:graphic>
          <a:graphicData uri="http://schemas.openxmlformats.org/drawingml/2006/table">
            <a:tbl>
              <a:tblPr firstRow="1" firstCol="1" bandRow="1"/>
              <a:tblGrid>
                <a:gridCol w="5295368"/>
              </a:tblGrid>
              <a:tr h="5431812">
                <a:tc>
                  <a:txBody>
                    <a:bodyPr/>
                    <a:lstStyle/>
                    <a:p>
                      <a:pPr marL="342900" lvl="0" indent="-342900" algn="just">
                        <a:lnSpc>
                          <a:spcPct val="115000"/>
                        </a:lnSpc>
                        <a:buFont typeface="Symbol"/>
                        <a:buChar char=""/>
                      </a:pPr>
                      <a:r>
                        <a:rPr lang="lo-LA" sz="1600" dirty="0" smtClean="0">
                          <a:effectLst/>
                          <a:latin typeface="Calibri"/>
                          <a:ea typeface="Calibri"/>
                          <a:cs typeface="Phetsarath OT"/>
                        </a:rPr>
                        <a:t>ມູນຄ່າໃນຂໍ້ມູນພື້ນຖານ ຄວນໃຊ້ຄິດໄລ່ເພື່ອການຄາດຄະເນຄວາມເສຍຫາຍ</a:t>
                      </a:r>
                      <a:r>
                        <a:rPr lang="lo-LA" sz="1600" baseline="0" dirty="0" smtClean="0">
                          <a:effectLst/>
                          <a:latin typeface="Calibri"/>
                          <a:ea typeface="Calibri"/>
                          <a:cs typeface="Phetsarath OT"/>
                        </a:rPr>
                        <a:t> </a:t>
                      </a:r>
                      <a:r>
                        <a:rPr lang="lo-LA" sz="1600" dirty="0" smtClean="0">
                          <a:effectLst/>
                          <a:latin typeface="Calibri"/>
                          <a:ea typeface="Calibri"/>
                          <a:cs typeface="Phetsarath OT"/>
                        </a:rPr>
                        <a:t>ຕົວຢ່າງ</a:t>
                      </a:r>
                      <a:r>
                        <a:rPr lang="en-US" sz="1600" i="1" dirty="0">
                          <a:effectLst/>
                          <a:latin typeface="Phetsarath OT"/>
                          <a:ea typeface="Calibri"/>
                          <a:cs typeface="Cordia New"/>
                        </a:rPr>
                        <a:t>, </a:t>
                      </a:r>
                      <a:r>
                        <a:rPr lang="lo-LA" sz="1600" dirty="0">
                          <a:effectLst/>
                          <a:latin typeface="Calibri"/>
                          <a:ea typeface="Calibri"/>
                          <a:cs typeface="Phetsarath OT"/>
                        </a:rPr>
                        <a:t>ຖ້າຫາກວ່າທາງເສຍຫາຍບາງສ່ວນ</a:t>
                      </a:r>
                      <a:r>
                        <a:rPr lang="lo-LA" sz="1600" i="1" dirty="0">
                          <a:effectLst/>
                          <a:latin typeface="Calibri"/>
                          <a:ea typeface="Calibri"/>
                          <a:cs typeface="Phetsarath OT"/>
                        </a:rPr>
                        <a:t> </a:t>
                      </a:r>
                      <a:r>
                        <a:rPr lang="lo-LA" sz="1600" dirty="0">
                          <a:effectLst/>
                          <a:latin typeface="Calibri"/>
                          <a:ea typeface="Calibri"/>
                          <a:cs typeface="Phetsarath OT"/>
                        </a:rPr>
                        <a:t>ລວມ</a:t>
                      </a:r>
                      <a:r>
                        <a:rPr lang="lo-LA" sz="1600" i="1" dirty="0">
                          <a:effectLst/>
                          <a:latin typeface="Calibri"/>
                          <a:ea typeface="Calibri"/>
                          <a:cs typeface="Phetsarath OT"/>
                        </a:rPr>
                        <a:t> </a:t>
                      </a:r>
                      <a:r>
                        <a:rPr lang="en-US" sz="1600" dirty="0">
                          <a:effectLst/>
                          <a:latin typeface="Phetsarath OT"/>
                          <a:ea typeface="Calibri"/>
                          <a:cs typeface="Cordia New"/>
                        </a:rPr>
                        <a:t>20 </a:t>
                      </a:r>
                      <a:r>
                        <a:rPr lang="lo-LA" sz="1600" dirty="0">
                          <a:effectLst/>
                          <a:latin typeface="Calibri"/>
                          <a:ea typeface="Calibri"/>
                          <a:cs typeface="Phetsarath OT"/>
                        </a:rPr>
                        <a:t>ກມ</a:t>
                      </a:r>
                      <a:r>
                        <a:rPr lang="en-US" sz="1600" i="1" dirty="0">
                          <a:effectLst/>
                          <a:latin typeface="Phetsarath OT"/>
                          <a:ea typeface="Calibri"/>
                          <a:cs typeface="Cordia New"/>
                        </a:rPr>
                        <a:t>, </a:t>
                      </a:r>
                      <a:r>
                        <a:rPr lang="lo-LA" sz="1600" dirty="0">
                          <a:effectLst/>
                          <a:latin typeface="Calibri"/>
                          <a:ea typeface="Calibri"/>
                          <a:cs typeface="Phetsarath OT"/>
                        </a:rPr>
                        <a:t>ຄວາມ​ເສຍ​ຫາຍ​ຈະ​ເປັນ​ມູນ​ຄ່າ​ການ​ສ້ອມ​ແປງ​ຕໍ່​ກິ​ໂລ​ແມັດ ຄູນ​ກັບ </a:t>
                      </a:r>
                      <a:r>
                        <a:rPr lang="en-US" sz="1600" dirty="0">
                          <a:effectLst/>
                          <a:latin typeface="Phetsarath OT"/>
                          <a:ea typeface="Calibri"/>
                          <a:cs typeface="Cordia New"/>
                        </a:rPr>
                        <a:t>20 </a:t>
                      </a:r>
                      <a:r>
                        <a:rPr lang="lo-LA" sz="1600" dirty="0">
                          <a:effectLst/>
                          <a:latin typeface="Calibri"/>
                          <a:ea typeface="Calibri"/>
                          <a:cs typeface="Phetsarath OT"/>
                        </a:rPr>
                        <a:t>ກມ</a:t>
                      </a:r>
                      <a:r>
                        <a:rPr lang="en-US" sz="1600" i="1" dirty="0">
                          <a:effectLst/>
                          <a:latin typeface="Phetsarath OT"/>
                          <a:ea typeface="Calibri"/>
                          <a:cs typeface="Cordia New"/>
                        </a:rPr>
                        <a:t>. </a:t>
                      </a:r>
                      <a:r>
                        <a:rPr lang="lo-LA" sz="1600" dirty="0">
                          <a:effectLst/>
                          <a:latin typeface="Calibri"/>
                          <a:ea typeface="Calibri"/>
                          <a:cs typeface="Phetsarath OT"/>
                        </a:rPr>
                        <a:t>ກົງກັນຂ້າມ</a:t>
                      </a:r>
                      <a:r>
                        <a:rPr lang="en-US" sz="1600" i="1" dirty="0">
                          <a:effectLst/>
                          <a:latin typeface="Phetsarath OT"/>
                          <a:ea typeface="Calibri"/>
                          <a:cs typeface="Cordia New"/>
                        </a:rPr>
                        <a:t>, </a:t>
                      </a:r>
                      <a:r>
                        <a:rPr lang="lo-LA" sz="1600" dirty="0">
                          <a:effectLst/>
                          <a:latin typeface="Calibri"/>
                          <a:ea typeface="Calibri"/>
                          <a:cs typeface="Phetsarath OT"/>
                        </a:rPr>
                        <a:t>ຖ້າ​ຫາກ​ລວງ​ຍາວ​ຂອງ​ທາງ​ຫາກ​ຖືກ​ທໍາລາຍ​ທັງ​ໝົດ</a:t>
                      </a:r>
                      <a:r>
                        <a:rPr lang="en-US" sz="1600" i="1" dirty="0">
                          <a:effectLst/>
                          <a:latin typeface="Phetsarath OT"/>
                          <a:ea typeface="Calibri"/>
                          <a:cs typeface="Cordia New"/>
                        </a:rPr>
                        <a:t>, </a:t>
                      </a:r>
                      <a:r>
                        <a:rPr lang="lo-LA" sz="1600" dirty="0">
                          <a:effectLst/>
                          <a:latin typeface="Calibri"/>
                          <a:ea typeface="Calibri"/>
                          <a:cs typeface="Phetsarath OT"/>
                        </a:rPr>
                        <a:t>ມູນ​ຄ່າ​ຂອງ​ຄວາມ​ເສຍ​ຫາຍ​ຈະ​ເປັນມູນ​ຄ່າ​ຂອງ​ການ​ທົດ​ແທນ​ຄືນ ຫຼັງ​ໄພພິບັດ </a:t>
                      </a:r>
                      <a:r>
                        <a:rPr lang="en-US" sz="1600" dirty="0">
                          <a:effectLst/>
                          <a:latin typeface="Phetsarath OT"/>
                          <a:ea typeface="Calibri"/>
                          <a:cs typeface="Cordia New"/>
                        </a:rPr>
                        <a:t>(</a:t>
                      </a:r>
                      <a:r>
                        <a:rPr lang="lo-LA" sz="1600" dirty="0">
                          <a:effectLst/>
                          <a:latin typeface="Calibri"/>
                          <a:ea typeface="Calibri"/>
                          <a:cs typeface="Phetsarath OT"/>
                        </a:rPr>
                        <a:t>ລາຄາ​ປັດ​ຈຸ​ບັນ</a:t>
                      </a:r>
                      <a:r>
                        <a:rPr lang="en-US" sz="1600" dirty="0" smtClean="0">
                          <a:effectLst/>
                          <a:latin typeface="Phetsarath OT"/>
                          <a:ea typeface="Calibri"/>
                          <a:cs typeface="Cordia New"/>
                        </a:rPr>
                        <a:t>)</a:t>
                      </a:r>
                    </a:p>
                    <a:p>
                      <a:pPr marL="342900" lvl="0" indent="-342900" algn="just">
                        <a:lnSpc>
                          <a:spcPct val="115000"/>
                        </a:lnSpc>
                        <a:buFont typeface="Symbol"/>
                        <a:buChar char=""/>
                      </a:pPr>
                      <a:endParaRPr lang="en-US" sz="1600" dirty="0" smtClean="0">
                        <a:effectLst/>
                        <a:latin typeface="Calibri"/>
                        <a:ea typeface="Calibri"/>
                        <a:cs typeface="Cordia New"/>
                      </a:endParaRPr>
                    </a:p>
                    <a:p>
                      <a:pPr marL="342900" lvl="0" indent="-342900" algn="just">
                        <a:lnSpc>
                          <a:spcPct val="115000"/>
                        </a:lnSpc>
                        <a:spcAft>
                          <a:spcPts val="0"/>
                        </a:spcAft>
                        <a:buFont typeface="Symbol"/>
                        <a:buChar char=""/>
                      </a:pPr>
                      <a:r>
                        <a:rPr lang="lo-LA" sz="1600" dirty="0" smtClean="0">
                          <a:effectLst/>
                          <a:latin typeface="Calibri"/>
                          <a:ea typeface="Calibri"/>
                          <a:cs typeface="Phetsarath OT"/>
                        </a:rPr>
                        <a:t>ສັງ</a:t>
                      </a:r>
                      <a:r>
                        <a:rPr lang="en-US" sz="1600" b="1" dirty="0">
                          <a:effectLst/>
                          <a:latin typeface="Phetsarath OT"/>
                          <a:ea typeface="Calibri"/>
                          <a:cs typeface="Angsana New"/>
                        </a:rPr>
                        <a:t>​</a:t>
                      </a:r>
                      <a:r>
                        <a:rPr lang="lo-LA" sz="1600" dirty="0">
                          <a:effectLst/>
                          <a:latin typeface="Calibri"/>
                          <a:ea typeface="Calibri"/>
                          <a:cs typeface="Phetsarath OT"/>
                        </a:rPr>
                        <a:t>ລວມຊັບ</a:t>
                      </a:r>
                      <a:r>
                        <a:rPr lang="en-US" sz="1600" b="1" dirty="0">
                          <a:effectLst/>
                          <a:latin typeface="Phetsarath OT"/>
                          <a:ea typeface="Calibri"/>
                          <a:cs typeface="Angsana New"/>
                        </a:rPr>
                        <a:t>​</a:t>
                      </a:r>
                      <a:r>
                        <a:rPr lang="lo-LA" sz="1600" dirty="0">
                          <a:effectLst/>
                          <a:latin typeface="Calibri"/>
                          <a:ea typeface="Calibri"/>
                          <a:cs typeface="Phetsarath OT"/>
                        </a:rPr>
                        <a:t>ສິນ</a:t>
                      </a:r>
                      <a:r>
                        <a:rPr lang="en-US" sz="1600" b="1" dirty="0">
                          <a:effectLst/>
                          <a:latin typeface="Phetsarath OT"/>
                          <a:ea typeface="Calibri"/>
                          <a:cs typeface="Angsana New"/>
                        </a:rPr>
                        <a:t>​</a:t>
                      </a:r>
                      <a:r>
                        <a:rPr lang="lo-LA" sz="1600" dirty="0">
                          <a:effectLst/>
                          <a:latin typeface="Calibri"/>
                          <a:ea typeface="Calibri"/>
                          <a:cs typeface="Phetsarath OT"/>
                        </a:rPr>
                        <a:t>ຖືກ</a:t>
                      </a:r>
                      <a:r>
                        <a:rPr lang="en-US" sz="1600" b="1" dirty="0">
                          <a:effectLst/>
                          <a:latin typeface="Phetsarath OT"/>
                          <a:ea typeface="Calibri"/>
                          <a:cs typeface="Angsana New"/>
                        </a:rPr>
                        <a:t>​</a:t>
                      </a:r>
                      <a:r>
                        <a:rPr lang="lo-LA" sz="1600" dirty="0">
                          <a:effectLst/>
                          <a:latin typeface="Calibri"/>
                          <a:ea typeface="Calibri"/>
                          <a:cs typeface="Phetsarath OT"/>
                        </a:rPr>
                        <a:t>ທໍາລາຍ</a:t>
                      </a:r>
                      <a:r>
                        <a:rPr lang="en-US" sz="1600" b="1" dirty="0">
                          <a:effectLst/>
                          <a:latin typeface="Phetsarath OT"/>
                          <a:ea typeface="Calibri"/>
                          <a:cs typeface="Angsana New"/>
                        </a:rPr>
                        <a:t>​</a:t>
                      </a:r>
                      <a:r>
                        <a:rPr lang="lo-LA" sz="1600" dirty="0">
                          <a:effectLst/>
                          <a:latin typeface="Calibri"/>
                          <a:ea typeface="Calibri"/>
                          <a:cs typeface="Phetsarath OT"/>
                        </a:rPr>
                        <a:t>ທັງ</a:t>
                      </a:r>
                      <a:r>
                        <a:rPr lang="en-US" sz="1600" b="1" dirty="0">
                          <a:effectLst/>
                          <a:latin typeface="Phetsarath OT"/>
                          <a:ea typeface="Calibri"/>
                          <a:cs typeface="Angsana New"/>
                        </a:rPr>
                        <a:t>​</a:t>
                      </a:r>
                      <a:r>
                        <a:rPr lang="lo-LA" sz="1600" dirty="0">
                          <a:effectLst/>
                          <a:latin typeface="Calibri"/>
                          <a:ea typeface="Calibri"/>
                          <a:cs typeface="Phetsarath OT"/>
                        </a:rPr>
                        <a:t>ໝົດ</a:t>
                      </a:r>
                      <a:r>
                        <a:rPr lang="lo-LA" sz="1600" b="1" dirty="0">
                          <a:effectLst/>
                          <a:latin typeface="Calibri"/>
                          <a:ea typeface="Calibri"/>
                          <a:cs typeface="Phetsarath OT"/>
                        </a:rPr>
                        <a:t> </a:t>
                      </a:r>
                      <a:r>
                        <a:rPr lang="en-US" sz="1600" dirty="0">
                          <a:effectLst/>
                          <a:latin typeface="Phetsarath OT"/>
                          <a:ea typeface="Calibri"/>
                          <a:cs typeface="Angsana New"/>
                        </a:rPr>
                        <a:t>(</a:t>
                      </a:r>
                      <a:r>
                        <a:rPr lang="lo-LA" sz="1600" dirty="0">
                          <a:effectLst/>
                          <a:latin typeface="Calibri"/>
                          <a:ea typeface="Calibri"/>
                          <a:cs typeface="Phetsarath OT"/>
                        </a:rPr>
                        <a:t>ຫຼື</a:t>
                      </a:r>
                      <a:r>
                        <a:rPr lang="en-US" sz="1600" b="1" dirty="0">
                          <a:effectLst/>
                          <a:latin typeface="Phetsarath OT"/>
                          <a:ea typeface="Calibri"/>
                          <a:cs typeface="Angsana New"/>
                        </a:rPr>
                        <a:t>​</a:t>
                      </a:r>
                      <a:r>
                        <a:rPr lang="lo-LA" sz="1600" dirty="0">
                          <a:effectLst/>
                          <a:latin typeface="Calibri"/>
                          <a:ea typeface="Calibri"/>
                          <a:cs typeface="Phetsarath OT"/>
                        </a:rPr>
                        <a:t>ເສຍ</a:t>
                      </a:r>
                      <a:r>
                        <a:rPr lang="en-US" sz="1600" b="1" dirty="0">
                          <a:effectLst/>
                          <a:latin typeface="Phetsarath OT"/>
                          <a:ea typeface="Calibri"/>
                          <a:cs typeface="Angsana New"/>
                        </a:rPr>
                        <a:t>​</a:t>
                      </a:r>
                      <a:r>
                        <a:rPr lang="lo-LA" sz="1600" dirty="0">
                          <a:effectLst/>
                          <a:latin typeface="Calibri"/>
                          <a:ea typeface="Calibri"/>
                          <a:cs typeface="Phetsarath OT"/>
                        </a:rPr>
                        <a:t>ຫາຍ</a:t>
                      </a:r>
                      <a:r>
                        <a:rPr lang="en-US" sz="1600" b="1" dirty="0">
                          <a:effectLst/>
                          <a:latin typeface="Phetsarath OT"/>
                          <a:ea typeface="Calibri"/>
                          <a:cs typeface="Angsana New"/>
                        </a:rPr>
                        <a:t>​</a:t>
                      </a:r>
                      <a:r>
                        <a:rPr lang="lo-LA" sz="1600" dirty="0">
                          <a:effectLst/>
                          <a:latin typeface="Calibri"/>
                          <a:ea typeface="Calibri"/>
                          <a:cs typeface="Phetsarath OT"/>
                        </a:rPr>
                        <a:t>ບາງ</a:t>
                      </a:r>
                      <a:r>
                        <a:rPr lang="en-US" sz="1600" b="1" dirty="0">
                          <a:effectLst/>
                          <a:latin typeface="Phetsarath OT"/>
                          <a:ea typeface="Calibri"/>
                          <a:cs typeface="Angsana New"/>
                        </a:rPr>
                        <a:t>​</a:t>
                      </a:r>
                      <a:r>
                        <a:rPr lang="lo-LA" sz="1600" dirty="0">
                          <a:effectLst/>
                          <a:latin typeface="Calibri"/>
                          <a:ea typeface="Calibri"/>
                          <a:cs typeface="Phetsarath OT"/>
                        </a:rPr>
                        <a:t>ສ່ວນ</a:t>
                      </a:r>
                      <a:r>
                        <a:rPr lang="en-US" sz="1600" dirty="0">
                          <a:effectLst/>
                          <a:latin typeface="Phetsarath OT"/>
                          <a:ea typeface="Calibri"/>
                          <a:cs typeface="Angsana New"/>
                        </a:rPr>
                        <a:t>)</a:t>
                      </a:r>
                      <a:r>
                        <a:rPr lang="en-US" sz="1600" b="1" dirty="0">
                          <a:effectLst/>
                          <a:latin typeface="Phetsarath OT"/>
                          <a:ea typeface="Calibri"/>
                          <a:cs typeface="Angsana New"/>
                        </a:rPr>
                        <a:t> </a:t>
                      </a:r>
                      <a:r>
                        <a:rPr lang="lo-LA" sz="1600" dirty="0">
                          <a:effectLst/>
                          <a:latin typeface="Calibri"/>
                          <a:ea typeface="Calibri"/>
                          <a:cs typeface="Phetsarath OT"/>
                        </a:rPr>
                        <a:t>ຈະ</a:t>
                      </a:r>
                      <a:r>
                        <a:rPr lang="en-US" sz="1600" b="1" dirty="0">
                          <a:effectLst/>
                          <a:latin typeface="Phetsarath OT"/>
                          <a:ea typeface="Calibri"/>
                          <a:cs typeface="Angsana New"/>
                        </a:rPr>
                        <a:t>​</a:t>
                      </a:r>
                      <a:r>
                        <a:rPr lang="lo-LA" sz="1600" dirty="0">
                          <a:effectLst/>
                          <a:latin typeface="Calibri"/>
                          <a:ea typeface="Calibri"/>
                          <a:cs typeface="Phetsarath OT"/>
                        </a:rPr>
                        <a:t>ເປັນ</a:t>
                      </a:r>
                      <a:r>
                        <a:rPr lang="en-US" sz="1600" b="1" dirty="0">
                          <a:effectLst/>
                          <a:latin typeface="Phetsarath OT"/>
                          <a:ea typeface="Calibri"/>
                          <a:cs typeface="Angsana New"/>
                        </a:rPr>
                        <a:t>​</a:t>
                      </a:r>
                      <a:r>
                        <a:rPr lang="lo-LA" sz="1600" dirty="0">
                          <a:effectLst/>
                          <a:latin typeface="Calibri"/>
                          <a:ea typeface="Calibri"/>
                          <a:cs typeface="Phetsarath OT"/>
                        </a:rPr>
                        <a:t>ຈໍານວນ</a:t>
                      </a:r>
                      <a:r>
                        <a:rPr lang="en-US" sz="1600" b="1" dirty="0">
                          <a:effectLst/>
                          <a:latin typeface="Phetsarath OT"/>
                          <a:ea typeface="Calibri"/>
                          <a:cs typeface="Angsana New"/>
                        </a:rPr>
                        <a:t>​</a:t>
                      </a:r>
                      <a:r>
                        <a:rPr lang="lo-LA" sz="1600" dirty="0">
                          <a:effectLst/>
                          <a:latin typeface="Calibri"/>
                          <a:ea typeface="Calibri"/>
                          <a:cs typeface="Phetsarath OT"/>
                        </a:rPr>
                        <a:t>ລວມທັງ</a:t>
                      </a:r>
                      <a:r>
                        <a:rPr lang="en-US" sz="1600" b="1" dirty="0">
                          <a:effectLst/>
                          <a:latin typeface="Phetsarath OT"/>
                          <a:ea typeface="Calibri"/>
                          <a:cs typeface="Angsana New"/>
                        </a:rPr>
                        <a:t>​</a:t>
                      </a:r>
                      <a:r>
                        <a:rPr lang="lo-LA" sz="1600" dirty="0">
                          <a:effectLst/>
                          <a:latin typeface="Calibri"/>
                          <a:ea typeface="Calibri"/>
                          <a:cs typeface="Phetsarath OT"/>
                        </a:rPr>
                        <a:t>ໝົດ</a:t>
                      </a:r>
                      <a:r>
                        <a:rPr lang="lo-LA" sz="1600" b="1" dirty="0">
                          <a:effectLst/>
                          <a:latin typeface="Calibri"/>
                          <a:ea typeface="Calibri"/>
                          <a:cs typeface="Phetsarath OT"/>
                        </a:rPr>
                        <a:t> </a:t>
                      </a:r>
                      <a:r>
                        <a:rPr lang="lo-LA" sz="1600" dirty="0">
                          <a:effectLst/>
                          <a:latin typeface="Calibri"/>
                          <a:ea typeface="Calibri"/>
                          <a:cs typeface="Phetsarath OT"/>
                        </a:rPr>
                        <a:t>ຄູນ</a:t>
                      </a:r>
                      <a:r>
                        <a:rPr lang="en-US" sz="1600" b="1" dirty="0">
                          <a:effectLst/>
                          <a:latin typeface="Phetsarath OT"/>
                          <a:ea typeface="Calibri"/>
                          <a:cs typeface="Angsana New"/>
                        </a:rPr>
                        <a:t>​</a:t>
                      </a:r>
                      <a:r>
                        <a:rPr lang="lo-LA" sz="1600" dirty="0">
                          <a:effectLst/>
                          <a:latin typeface="Calibri"/>
                          <a:ea typeface="Calibri"/>
                          <a:cs typeface="Phetsarath OT"/>
                        </a:rPr>
                        <a:t>ໃຫ້</a:t>
                      </a:r>
                      <a:r>
                        <a:rPr lang="en-US" sz="1600" b="1" dirty="0">
                          <a:effectLst/>
                          <a:latin typeface="Phetsarath OT"/>
                          <a:ea typeface="Calibri"/>
                          <a:cs typeface="Angsana New"/>
                        </a:rPr>
                        <a:t>​</a:t>
                      </a:r>
                      <a:r>
                        <a:rPr lang="lo-LA" sz="1600" dirty="0">
                          <a:effectLst/>
                          <a:latin typeface="Calibri"/>
                          <a:ea typeface="Calibri"/>
                          <a:cs typeface="Phetsarath OT"/>
                        </a:rPr>
                        <a:t>ກັບ</a:t>
                      </a:r>
                      <a:r>
                        <a:rPr lang="en-US" sz="1600" b="1" dirty="0">
                          <a:effectLst/>
                          <a:latin typeface="Phetsarath OT"/>
                          <a:ea typeface="Calibri"/>
                          <a:cs typeface="Angsana New"/>
                        </a:rPr>
                        <a:t>​</a:t>
                      </a:r>
                      <a:r>
                        <a:rPr lang="lo-LA" sz="1600" dirty="0">
                          <a:effectLst/>
                          <a:latin typeface="Calibri"/>
                          <a:ea typeface="Calibri"/>
                          <a:cs typeface="Phetsarath OT"/>
                        </a:rPr>
                        <a:t>ມູນ</a:t>
                      </a:r>
                      <a:r>
                        <a:rPr lang="en-US" sz="1600" b="1" dirty="0">
                          <a:effectLst/>
                          <a:latin typeface="Phetsarath OT"/>
                          <a:ea typeface="Calibri"/>
                          <a:cs typeface="Angsana New"/>
                        </a:rPr>
                        <a:t>​</a:t>
                      </a:r>
                      <a:r>
                        <a:rPr lang="lo-LA" sz="1600" dirty="0">
                          <a:effectLst/>
                          <a:latin typeface="Calibri"/>
                          <a:ea typeface="Calibri"/>
                          <a:cs typeface="Phetsarath OT"/>
                        </a:rPr>
                        <a:t>ຄ່າ</a:t>
                      </a:r>
                      <a:r>
                        <a:rPr lang="en-US" sz="1600" b="1" dirty="0">
                          <a:effectLst/>
                          <a:latin typeface="Phetsarath OT"/>
                          <a:ea typeface="Calibri"/>
                          <a:cs typeface="Angsana New"/>
                        </a:rPr>
                        <a:t>​</a:t>
                      </a:r>
                      <a:r>
                        <a:rPr lang="lo-LA" sz="1600" dirty="0">
                          <a:effectLst/>
                          <a:latin typeface="Calibri"/>
                          <a:ea typeface="Calibri"/>
                          <a:cs typeface="Phetsarath OT"/>
                        </a:rPr>
                        <a:t>ທົດ</a:t>
                      </a:r>
                      <a:r>
                        <a:rPr lang="en-US" sz="1600" b="1" dirty="0">
                          <a:effectLst/>
                          <a:latin typeface="Phetsarath OT"/>
                          <a:ea typeface="Calibri"/>
                          <a:cs typeface="Angsana New"/>
                        </a:rPr>
                        <a:t>​</a:t>
                      </a:r>
                      <a:r>
                        <a:rPr lang="lo-LA" sz="1600" dirty="0">
                          <a:effectLst/>
                          <a:latin typeface="Calibri"/>
                          <a:ea typeface="Calibri"/>
                          <a:cs typeface="Phetsarath OT"/>
                        </a:rPr>
                        <a:t>ແທນ</a:t>
                      </a:r>
                      <a:r>
                        <a:rPr lang="lo-LA" sz="1600" b="1" dirty="0">
                          <a:effectLst/>
                          <a:latin typeface="Calibri"/>
                          <a:ea typeface="Calibri"/>
                          <a:cs typeface="Phetsarath OT"/>
                        </a:rPr>
                        <a:t> </a:t>
                      </a:r>
                      <a:r>
                        <a:rPr lang="en-US" sz="1600" dirty="0">
                          <a:effectLst/>
                          <a:latin typeface="Phetsarath OT"/>
                          <a:ea typeface="Calibri"/>
                          <a:cs typeface="Angsana New"/>
                        </a:rPr>
                        <a:t>(</a:t>
                      </a:r>
                      <a:r>
                        <a:rPr lang="lo-LA" sz="1600" dirty="0">
                          <a:effectLst/>
                          <a:latin typeface="Calibri"/>
                          <a:ea typeface="Calibri"/>
                          <a:cs typeface="Phetsarath OT"/>
                        </a:rPr>
                        <a:t>ຫຼື</a:t>
                      </a:r>
                      <a:r>
                        <a:rPr lang="en-US" sz="1600" b="1" dirty="0">
                          <a:effectLst/>
                          <a:latin typeface="Phetsarath OT"/>
                          <a:ea typeface="Calibri"/>
                          <a:cs typeface="Angsana New"/>
                        </a:rPr>
                        <a:t>​</a:t>
                      </a:r>
                      <a:r>
                        <a:rPr lang="lo-LA" sz="1600" dirty="0">
                          <a:effectLst/>
                          <a:latin typeface="Calibri"/>
                          <a:ea typeface="Calibri"/>
                          <a:cs typeface="Phetsarath OT"/>
                        </a:rPr>
                        <a:t>ມູນ</a:t>
                      </a:r>
                      <a:r>
                        <a:rPr lang="en-US" sz="1600" b="1" dirty="0">
                          <a:effectLst/>
                          <a:latin typeface="Phetsarath OT"/>
                          <a:ea typeface="Calibri"/>
                          <a:cs typeface="Angsana New"/>
                        </a:rPr>
                        <a:t>​</a:t>
                      </a:r>
                      <a:r>
                        <a:rPr lang="lo-LA" sz="1600" dirty="0">
                          <a:effectLst/>
                          <a:latin typeface="Calibri"/>
                          <a:ea typeface="Calibri"/>
                          <a:cs typeface="Phetsarath OT"/>
                        </a:rPr>
                        <a:t>ຄ່າ</a:t>
                      </a:r>
                      <a:r>
                        <a:rPr lang="en-US" sz="1600" b="1" dirty="0">
                          <a:effectLst/>
                          <a:latin typeface="Phetsarath OT"/>
                          <a:ea typeface="Calibri"/>
                          <a:cs typeface="Angsana New"/>
                        </a:rPr>
                        <a:t>​</a:t>
                      </a:r>
                      <a:r>
                        <a:rPr lang="lo-LA" sz="1600" dirty="0">
                          <a:effectLst/>
                          <a:latin typeface="Calibri"/>
                          <a:ea typeface="Calibri"/>
                          <a:cs typeface="Phetsarath OT"/>
                        </a:rPr>
                        <a:t>ສະ</a:t>
                      </a:r>
                      <a:r>
                        <a:rPr lang="en-US" sz="1600" b="1" dirty="0">
                          <a:effectLst/>
                          <a:latin typeface="Phetsarath OT"/>
                          <a:ea typeface="Calibri"/>
                          <a:cs typeface="Angsana New"/>
                        </a:rPr>
                        <a:t>​</a:t>
                      </a:r>
                      <a:r>
                        <a:rPr lang="lo-LA" sz="1600" dirty="0">
                          <a:effectLst/>
                          <a:latin typeface="Calibri"/>
                          <a:ea typeface="Calibri"/>
                          <a:cs typeface="Phetsarath OT"/>
                        </a:rPr>
                        <a:t>ເລ່ຍຂອງ</a:t>
                      </a:r>
                      <a:r>
                        <a:rPr lang="en-US" sz="1600" b="1" dirty="0">
                          <a:effectLst/>
                          <a:latin typeface="Phetsarath OT"/>
                          <a:ea typeface="Calibri"/>
                          <a:cs typeface="Angsana New"/>
                        </a:rPr>
                        <a:t>​</a:t>
                      </a:r>
                      <a:r>
                        <a:rPr lang="lo-LA" sz="1600" dirty="0">
                          <a:effectLst/>
                          <a:latin typeface="Calibri"/>
                          <a:ea typeface="Calibri"/>
                          <a:cs typeface="Phetsarath OT"/>
                        </a:rPr>
                        <a:t>ການ</a:t>
                      </a:r>
                      <a:r>
                        <a:rPr lang="en-US" sz="1600" b="1" dirty="0">
                          <a:effectLst/>
                          <a:latin typeface="Phetsarath OT"/>
                          <a:ea typeface="Calibri"/>
                          <a:cs typeface="Angsana New"/>
                        </a:rPr>
                        <a:t>​</a:t>
                      </a:r>
                      <a:r>
                        <a:rPr lang="lo-LA" sz="1600" dirty="0">
                          <a:effectLst/>
                          <a:latin typeface="Calibri"/>
                          <a:ea typeface="Calibri"/>
                          <a:cs typeface="Phetsarath OT"/>
                        </a:rPr>
                        <a:t>ສ້ອມ</a:t>
                      </a:r>
                      <a:r>
                        <a:rPr lang="en-US" sz="1600" b="1" dirty="0">
                          <a:effectLst/>
                          <a:latin typeface="Phetsarath OT"/>
                          <a:ea typeface="Calibri"/>
                          <a:cs typeface="Angsana New"/>
                        </a:rPr>
                        <a:t>​</a:t>
                      </a:r>
                      <a:r>
                        <a:rPr lang="lo-LA" sz="1600" dirty="0">
                          <a:effectLst/>
                          <a:latin typeface="Calibri"/>
                          <a:ea typeface="Calibri"/>
                          <a:cs typeface="Phetsarath OT"/>
                        </a:rPr>
                        <a:t>ແປງ</a:t>
                      </a:r>
                      <a:r>
                        <a:rPr lang="en-US" sz="1600" dirty="0">
                          <a:effectLst/>
                          <a:latin typeface="Phetsarath OT"/>
                          <a:ea typeface="Calibri"/>
                          <a:cs typeface="Angsana New"/>
                        </a:rPr>
                        <a:t>)</a:t>
                      </a:r>
                      <a:r>
                        <a:rPr lang="en-US" sz="1600" b="1" dirty="0">
                          <a:effectLst/>
                          <a:latin typeface="Phetsarath OT"/>
                          <a:ea typeface="Calibri"/>
                          <a:cs typeface="Angsana New"/>
                        </a:rPr>
                        <a:t>. </a:t>
                      </a:r>
                      <a:r>
                        <a:rPr lang="lo-LA" sz="1600" dirty="0">
                          <a:effectLst/>
                          <a:latin typeface="Calibri"/>
                          <a:ea typeface="Calibri"/>
                          <a:cs typeface="Phetsarath OT"/>
                        </a:rPr>
                        <a:t>ມູນ</a:t>
                      </a:r>
                      <a:r>
                        <a:rPr lang="en-US" sz="1600" b="1" dirty="0">
                          <a:effectLst/>
                          <a:latin typeface="Phetsarath OT"/>
                          <a:ea typeface="Calibri"/>
                          <a:cs typeface="Angsana New"/>
                        </a:rPr>
                        <a:t>​</a:t>
                      </a:r>
                      <a:r>
                        <a:rPr lang="lo-LA" sz="1600" dirty="0">
                          <a:effectLst/>
                          <a:latin typeface="Calibri"/>
                          <a:ea typeface="Calibri"/>
                          <a:cs typeface="Phetsarath OT"/>
                        </a:rPr>
                        <a:t>ຄ່າ</a:t>
                      </a:r>
                      <a:r>
                        <a:rPr lang="en-US" sz="1600" b="1" dirty="0">
                          <a:effectLst/>
                          <a:latin typeface="Phetsarath OT"/>
                          <a:ea typeface="Calibri"/>
                          <a:cs typeface="Angsana New"/>
                        </a:rPr>
                        <a:t>​</a:t>
                      </a:r>
                      <a:r>
                        <a:rPr lang="lo-LA" sz="1600" dirty="0">
                          <a:effectLst/>
                          <a:latin typeface="Calibri"/>
                          <a:ea typeface="Calibri"/>
                          <a:cs typeface="Phetsarath OT"/>
                        </a:rPr>
                        <a:t>ທົດ</a:t>
                      </a:r>
                      <a:r>
                        <a:rPr lang="en-US" sz="1600" b="1" dirty="0">
                          <a:effectLst/>
                          <a:latin typeface="Phetsarath OT"/>
                          <a:ea typeface="Calibri"/>
                          <a:cs typeface="Angsana New"/>
                        </a:rPr>
                        <a:t>​</a:t>
                      </a:r>
                      <a:r>
                        <a:rPr lang="lo-LA" sz="1600" dirty="0">
                          <a:effectLst/>
                          <a:latin typeface="Calibri"/>
                          <a:ea typeface="Calibri"/>
                          <a:cs typeface="Phetsarath OT"/>
                        </a:rPr>
                        <a:t>ແທນ</a:t>
                      </a:r>
                      <a:r>
                        <a:rPr lang="en-US" sz="1600" b="1" dirty="0">
                          <a:effectLst/>
                          <a:latin typeface="Phetsarath OT"/>
                          <a:ea typeface="Calibri"/>
                          <a:cs typeface="Angsana New"/>
                        </a:rPr>
                        <a:t>​</a:t>
                      </a:r>
                      <a:r>
                        <a:rPr lang="lo-LA" sz="1600" dirty="0">
                          <a:effectLst/>
                          <a:latin typeface="Calibri"/>
                          <a:ea typeface="Calibri"/>
                          <a:cs typeface="Phetsarath OT"/>
                        </a:rPr>
                        <a:t>ແລະ</a:t>
                      </a:r>
                      <a:r>
                        <a:rPr lang="en-US" sz="1600" b="1" dirty="0">
                          <a:effectLst/>
                          <a:latin typeface="Phetsarath OT"/>
                          <a:ea typeface="Calibri"/>
                          <a:cs typeface="Angsana New"/>
                        </a:rPr>
                        <a:t>​</a:t>
                      </a:r>
                      <a:r>
                        <a:rPr lang="lo-LA" sz="1600" dirty="0">
                          <a:effectLst/>
                          <a:latin typeface="Calibri"/>
                          <a:ea typeface="Calibri"/>
                          <a:cs typeface="Phetsarath OT"/>
                        </a:rPr>
                        <a:t>ສ້ອມ</a:t>
                      </a:r>
                      <a:r>
                        <a:rPr lang="en-US" sz="1600" b="1" dirty="0">
                          <a:effectLst/>
                          <a:latin typeface="Phetsarath OT"/>
                          <a:ea typeface="Calibri"/>
                          <a:cs typeface="Angsana New"/>
                        </a:rPr>
                        <a:t>​</a:t>
                      </a:r>
                      <a:r>
                        <a:rPr lang="lo-LA" sz="1600" dirty="0">
                          <a:effectLst/>
                          <a:latin typeface="Calibri"/>
                          <a:ea typeface="Calibri"/>
                          <a:cs typeface="Phetsarath OT"/>
                        </a:rPr>
                        <a:t>ແປງ</a:t>
                      </a:r>
                      <a:r>
                        <a:rPr lang="en-US" sz="1600" b="1" dirty="0">
                          <a:effectLst/>
                          <a:latin typeface="Phetsarath OT"/>
                          <a:ea typeface="Calibri"/>
                          <a:cs typeface="Angsana New"/>
                        </a:rPr>
                        <a:t>​</a:t>
                      </a:r>
                      <a:r>
                        <a:rPr lang="lo-LA" sz="1600" dirty="0">
                          <a:effectLst/>
                          <a:latin typeface="Calibri"/>
                          <a:ea typeface="Calibri"/>
                          <a:cs typeface="Phetsarath OT"/>
                        </a:rPr>
                        <a:t>ສະ</a:t>
                      </a:r>
                      <a:r>
                        <a:rPr lang="en-US" sz="1600" b="1" dirty="0">
                          <a:effectLst/>
                          <a:latin typeface="Phetsarath OT"/>
                          <a:ea typeface="Calibri"/>
                          <a:cs typeface="Angsana New"/>
                        </a:rPr>
                        <a:t>​</a:t>
                      </a:r>
                      <a:r>
                        <a:rPr lang="lo-LA" sz="1600" dirty="0">
                          <a:effectLst/>
                          <a:latin typeface="Calibri"/>
                          <a:ea typeface="Calibri"/>
                          <a:cs typeface="Phetsarath OT"/>
                        </a:rPr>
                        <a:t>ເລ່ຍນີ້</a:t>
                      </a:r>
                      <a:r>
                        <a:rPr lang="en-US" sz="1600" b="1" dirty="0">
                          <a:effectLst/>
                          <a:latin typeface="Phetsarath OT"/>
                          <a:ea typeface="Calibri"/>
                          <a:cs typeface="Angsana New"/>
                        </a:rPr>
                        <a:t> ​</a:t>
                      </a:r>
                      <a:r>
                        <a:rPr lang="lo-LA" sz="1600" dirty="0">
                          <a:effectLst/>
                          <a:latin typeface="Calibri"/>
                          <a:ea typeface="Calibri"/>
                          <a:cs typeface="Phetsarath OT"/>
                        </a:rPr>
                        <a:t>ແມ່ນ</a:t>
                      </a:r>
                      <a:r>
                        <a:rPr lang="en-US" sz="1600" b="1" dirty="0">
                          <a:effectLst/>
                          <a:latin typeface="Phetsarath OT"/>
                          <a:ea typeface="Calibri"/>
                          <a:cs typeface="Angsana New"/>
                        </a:rPr>
                        <a:t>​</a:t>
                      </a:r>
                      <a:r>
                        <a:rPr lang="lo-LA" sz="1600" dirty="0">
                          <a:effectLst/>
                          <a:latin typeface="Calibri"/>
                          <a:ea typeface="Calibri"/>
                          <a:cs typeface="Phetsarath OT"/>
                        </a:rPr>
                        <a:t>ຂໍ້</a:t>
                      </a:r>
                      <a:r>
                        <a:rPr lang="en-US" sz="1600" b="1" dirty="0">
                          <a:effectLst/>
                          <a:latin typeface="Phetsarath OT"/>
                          <a:ea typeface="Calibri"/>
                          <a:cs typeface="Angsana New"/>
                        </a:rPr>
                        <a:t>​</a:t>
                      </a:r>
                      <a:r>
                        <a:rPr lang="lo-LA" sz="1600" dirty="0">
                          <a:effectLst/>
                          <a:latin typeface="Calibri"/>
                          <a:ea typeface="Calibri"/>
                          <a:cs typeface="Phetsarath OT"/>
                        </a:rPr>
                        <a:t>ມູນ</a:t>
                      </a:r>
                      <a:r>
                        <a:rPr lang="en-US" sz="1600" b="1" dirty="0">
                          <a:effectLst/>
                          <a:latin typeface="Phetsarath OT"/>
                          <a:ea typeface="Calibri"/>
                          <a:cs typeface="Angsana New"/>
                        </a:rPr>
                        <a:t>​</a:t>
                      </a:r>
                      <a:r>
                        <a:rPr lang="lo-LA" sz="1600" dirty="0">
                          <a:effectLst/>
                          <a:latin typeface="Calibri"/>
                          <a:ea typeface="Calibri"/>
                          <a:cs typeface="Phetsarath OT"/>
                        </a:rPr>
                        <a:t>ພື້ນຖານ</a:t>
                      </a:r>
                      <a:r>
                        <a:rPr lang="en-US" sz="1600" b="1" dirty="0">
                          <a:effectLst/>
                          <a:latin typeface="Phetsarath OT"/>
                          <a:ea typeface="Calibri"/>
                          <a:cs typeface="Angsana New"/>
                        </a:rPr>
                        <a:t>.  </a:t>
                      </a:r>
                      <a:endParaRPr lang="en-US" sz="1600" b="1" dirty="0" smtClean="0">
                        <a:effectLst/>
                        <a:latin typeface="Phetsarath OT"/>
                        <a:ea typeface="Calibri"/>
                        <a:cs typeface="Angsana New"/>
                      </a:endParaRPr>
                    </a:p>
                    <a:p>
                      <a:pPr marL="342900" lvl="0" indent="-342900" algn="just">
                        <a:lnSpc>
                          <a:spcPct val="115000"/>
                        </a:lnSpc>
                        <a:spcAft>
                          <a:spcPts val="0"/>
                        </a:spcAft>
                        <a:buFont typeface="Symbol"/>
                        <a:buChar char=""/>
                      </a:pPr>
                      <a:endParaRPr lang="en-US" sz="1200" dirty="0">
                        <a:effectLst/>
                        <a:latin typeface="Calibri"/>
                        <a:ea typeface="Calibri"/>
                        <a:cs typeface="Angsana New"/>
                      </a:endParaRPr>
                    </a:p>
                    <a:p>
                      <a:pPr marL="342900" lvl="0" indent="-342900" algn="just">
                        <a:lnSpc>
                          <a:spcPct val="115000"/>
                        </a:lnSpc>
                        <a:spcAft>
                          <a:spcPts val="0"/>
                        </a:spcAft>
                        <a:buFont typeface="Symbol"/>
                        <a:buChar char=""/>
                      </a:pPr>
                      <a:r>
                        <a:rPr lang="lo-LA" sz="1600" dirty="0">
                          <a:effectLst/>
                          <a:latin typeface="Calibri"/>
                          <a:ea typeface="Calibri"/>
                          <a:cs typeface="Phetsarath OT"/>
                        </a:rPr>
                        <a:t>ຖັນ</a:t>
                      </a:r>
                      <a:r>
                        <a:rPr lang="lo-LA" sz="1600" b="1" dirty="0">
                          <a:effectLst/>
                          <a:latin typeface="Calibri"/>
                          <a:ea typeface="Calibri"/>
                          <a:cs typeface="Phetsarath OT"/>
                        </a:rPr>
                        <a:t> </a:t>
                      </a:r>
                      <a:r>
                        <a:rPr lang="lo-LA" sz="1600" dirty="0">
                          <a:effectLst/>
                          <a:latin typeface="Calibri"/>
                          <a:ea typeface="Calibri"/>
                          <a:cs typeface="Phetsarath OT"/>
                        </a:rPr>
                        <a:t>ຂ</a:t>
                      </a:r>
                      <a:r>
                        <a:rPr lang="en-US" sz="1600" b="1" dirty="0">
                          <a:effectLst/>
                          <a:latin typeface="Phetsarath OT"/>
                          <a:ea typeface="Calibri"/>
                          <a:cs typeface="Angsana New"/>
                        </a:rPr>
                        <a:t>. = (</a:t>
                      </a:r>
                      <a:r>
                        <a:rPr lang="lo-LA" sz="1600" dirty="0">
                          <a:effectLst/>
                          <a:latin typeface="Calibri"/>
                          <a:ea typeface="Calibri"/>
                          <a:cs typeface="Phetsarath OT"/>
                        </a:rPr>
                        <a:t>ຖັນ</a:t>
                      </a:r>
                      <a:r>
                        <a:rPr lang="lo-LA" sz="1600" b="1" dirty="0">
                          <a:effectLst/>
                          <a:latin typeface="Calibri"/>
                          <a:ea typeface="Calibri"/>
                          <a:cs typeface="Phetsarath OT"/>
                        </a:rPr>
                        <a:t> </a:t>
                      </a:r>
                      <a:r>
                        <a:rPr lang="lo-LA" sz="1600" dirty="0">
                          <a:effectLst/>
                          <a:latin typeface="Calibri"/>
                          <a:ea typeface="Calibri"/>
                          <a:cs typeface="Phetsarath OT"/>
                        </a:rPr>
                        <a:t>ກ</a:t>
                      </a:r>
                      <a:r>
                        <a:rPr lang="en-US" sz="1600" b="1" dirty="0">
                          <a:effectLst/>
                          <a:latin typeface="Phetsarath OT"/>
                          <a:ea typeface="Calibri"/>
                          <a:cs typeface="Angsana New"/>
                        </a:rPr>
                        <a:t>) x </a:t>
                      </a:r>
                      <a:r>
                        <a:rPr lang="lo-LA" sz="1600" dirty="0">
                          <a:effectLst/>
                          <a:latin typeface="Calibri"/>
                          <a:ea typeface="Calibri"/>
                          <a:cs typeface="Phetsarath OT"/>
                        </a:rPr>
                        <a:t>ມູນ</a:t>
                      </a:r>
                      <a:r>
                        <a:rPr lang="en-US" sz="1600" b="1" dirty="0">
                          <a:effectLst/>
                          <a:latin typeface="Phetsarath OT"/>
                          <a:ea typeface="Calibri"/>
                          <a:cs typeface="Angsana New"/>
                        </a:rPr>
                        <a:t>​</a:t>
                      </a:r>
                      <a:r>
                        <a:rPr lang="lo-LA" sz="1600" dirty="0">
                          <a:effectLst/>
                          <a:latin typeface="Calibri"/>
                          <a:ea typeface="Calibri"/>
                          <a:cs typeface="Phetsarath OT"/>
                        </a:rPr>
                        <a:t>ຄ່າ</a:t>
                      </a:r>
                      <a:r>
                        <a:rPr lang="en-US" sz="1600" b="1" dirty="0">
                          <a:effectLst/>
                          <a:latin typeface="Phetsarath OT"/>
                          <a:ea typeface="Calibri"/>
                          <a:cs typeface="Angsana New"/>
                        </a:rPr>
                        <a:t>​</a:t>
                      </a:r>
                      <a:r>
                        <a:rPr lang="lo-LA" sz="1600" dirty="0">
                          <a:effectLst/>
                          <a:latin typeface="Calibri"/>
                          <a:ea typeface="Calibri"/>
                          <a:cs typeface="Phetsarath OT"/>
                        </a:rPr>
                        <a:t>ທົດ</a:t>
                      </a:r>
                      <a:r>
                        <a:rPr lang="en-US" sz="1600" b="1" dirty="0">
                          <a:effectLst/>
                          <a:latin typeface="Phetsarath OT"/>
                          <a:ea typeface="Calibri"/>
                          <a:cs typeface="Angsana New"/>
                        </a:rPr>
                        <a:t>​</a:t>
                      </a:r>
                      <a:r>
                        <a:rPr lang="lo-LA" sz="1600" dirty="0">
                          <a:effectLst/>
                          <a:latin typeface="Calibri"/>
                          <a:ea typeface="Calibri"/>
                          <a:cs typeface="Phetsarath OT"/>
                        </a:rPr>
                        <a:t>ແທນ</a:t>
                      </a:r>
                      <a:r>
                        <a:rPr lang="lo-LA" sz="1600" b="1" dirty="0">
                          <a:effectLst/>
                          <a:latin typeface="Calibri"/>
                          <a:ea typeface="Calibri"/>
                          <a:cs typeface="Phetsarath OT"/>
                        </a:rPr>
                        <a:t> </a:t>
                      </a:r>
                      <a:endParaRPr lang="en-US" sz="1200" dirty="0">
                        <a:effectLst/>
                        <a:latin typeface="Calibri"/>
                        <a:ea typeface="Calibri"/>
                        <a:cs typeface="Angsana New"/>
                      </a:endParaRPr>
                    </a:p>
                    <a:p>
                      <a:pPr marL="342900" lvl="0" indent="-342900" algn="just">
                        <a:lnSpc>
                          <a:spcPct val="115000"/>
                        </a:lnSpc>
                        <a:spcAft>
                          <a:spcPts val="0"/>
                        </a:spcAft>
                        <a:buFont typeface="Symbol"/>
                        <a:buChar char=""/>
                      </a:pPr>
                      <a:r>
                        <a:rPr lang="lo-LA" sz="1600" dirty="0">
                          <a:effectLst/>
                          <a:latin typeface="Calibri"/>
                          <a:ea typeface="Calibri"/>
                          <a:cs typeface="Phetsarath OT"/>
                        </a:rPr>
                        <a:t>ຖັນ</a:t>
                      </a:r>
                      <a:r>
                        <a:rPr lang="lo-LA" sz="1600" b="1" dirty="0">
                          <a:effectLst/>
                          <a:latin typeface="Calibri"/>
                          <a:ea typeface="Calibri"/>
                          <a:cs typeface="Phetsarath OT"/>
                        </a:rPr>
                        <a:t> </a:t>
                      </a:r>
                      <a:r>
                        <a:rPr lang="lo-LA" sz="1600" dirty="0">
                          <a:effectLst/>
                          <a:latin typeface="Calibri"/>
                          <a:ea typeface="Calibri"/>
                          <a:cs typeface="Phetsarath OT"/>
                        </a:rPr>
                        <a:t>ງ</a:t>
                      </a:r>
                      <a:r>
                        <a:rPr lang="en-US" sz="1600" b="1" dirty="0">
                          <a:effectLst/>
                          <a:latin typeface="Phetsarath OT"/>
                          <a:ea typeface="Calibri"/>
                          <a:cs typeface="Angsana New"/>
                        </a:rPr>
                        <a:t> = (</a:t>
                      </a:r>
                      <a:r>
                        <a:rPr lang="lo-LA" sz="1600" dirty="0">
                          <a:effectLst/>
                          <a:latin typeface="Calibri"/>
                          <a:ea typeface="Calibri"/>
                          <a:cs typeface="Phetsarath OT"/>
                        </a:rPr>
                        <a:t>ຖັນ</a:t>
                      </a:r>
                      <a:r>
                        <a:rPr lang="lo-LA" sz="1600" b="1" dirty="0">
                          <a:effectLst/>
                          <a:latin typeface="Calibri"/>
                          <a:ea typeface="Calibri"/>
                          <a:cs typeface="Phetsarath OT"/>
                        </a:rPr>
                        <a:t> </a:t>
                      </a:r>
                      <a:r>
                        <a:rPr lang="lo-LA" sz="1600" dirty="0">
                          <a:effectLst/>
                          <a:latin typeface="Calibri"/>
                          <a:ea typeface="Calibri"/>
                          <a:cs typeface="Phetsarath OT"/>
                        </a:rPr>
                        <a:t>ຄ</a:t>
                      </a:r>
                      <a:r>
                        <a:rPr lang="en-US" sz="1600" b="1" dirty="0">
                          <a:effectLst/>
                          <a:latin typeface="Phetsarath OT"/>
                          <a:ea typeface="Calibri"/>
                          <a:cs typeface="Angsana New"/>
                        </a:rPr>
                        <a:t>) x </a:t>
                      </a:r>
                      <a:r>
                        <a:rPr lang="lo-LA" sz="1600" dirty="0">
                          <a:effectLst/>
                          <a:latin typeface="Calibri"/>
                          <a:ea typeface="Calibri"/>
                          <a:cs typeface="Phetsarath OT"/>
                        </a:rPr>
                        <a:t>ມູນ</a:t>
                      </a:r>
                      <a:r>
                        <a:rPr lang="en-US" sz="1600" b="1" dirty="0">
                          <a:effectLst/>
                          <a:latin typeface="Phetsarath OT"/>
                          <a:ea typeface="Calibri"/>
                          <a:cs typeface="Angsana New"/>
                        </a:rPr>
                        <a:t>​</a:t>
                      </a:r>
                      <a:r>
                        <a:rPr lang="lo-LA" sz="1600" dirty="0">
                          <a:effectLst/>
                          <a:latin typeface="Calibri"/>
                          <a:ea typeface="Calibri"/>
                          <a:cs typeface="Phetsarath OT"/>
                        </a:rPr>
                        <a:t>ຄ່າ</a:t>
                      </a:r>
                      <a:r>
                        <a:rPr lang="en-US" sz="1600" b="1" dirty="0">
                          <a:effectLst/>
                          <a:latin typeface="Phetsarath OT"/>
                          <a:ea typeface="Calibri"/>
                          <a:cs typeface="Angsana New"/>
                        </a:rPr>
                        <a:t>​</a:t>
                      </a:r>
                      <a:r>
                        <a:rPr lang="lo-LA" sz="1600" dirty="0">
                          <a:effectLst/>
                          <a:latin typeface="Calibri"/>
                          <a:ea typeface="Calibri"/>
                          <a:cs typeface="Phetsarath OT"/>
                        </a:rPr>
                        <a:t>ການ</a:t>
                      </a:r>
                      <a:r>
                        <a:rPr lang="en-US" sz="1600" b="1" dirty="0">
                          <a:effectLst/>
                          <a:latin typeface="Phetsarath OT"/>
                          <a:ea typeface="Calibri"/>
                          <a:cs typeface="Angsana New"/>
                        </a:rPr>
                        <a:t>​</a:t>
                      </a:r>
                      <a:r>
                        <a:rPr lang="lo-LA" sz="1600" dirty="0">
                          <a:effectLst/>
                          <a:latin typeface="Calibri"/>
                          <a:ea typeface="Calibri"/>
                          <a:cs typeface="Phetsarath OT"/>
                        </a:rPr>
                        <a:t>ສ້ອມ</a:t>
                      </a:r>
                      <a:r>
                        <a:rPr lang="en-US" sz="1600" b="1" dirty="0">
                          <a:effectLst/>
                          <a:latin typeface="Phetsarath OT"/>
                          <a:ea typeface="Calibri"/>
                          <a:cs typeface="Angsana New"/>
                        </a:rPr>
                        <a:t>​</a:t>
                      </a:r>
                      <a:r>
                        <a:rPr lang="lo-LA" sz="1600" dirty="0">
                          <a:effectLst/>
                          <a:latin typeface="Calibri"/>
                          <a:ea typeface="Calibri"/>
                          <a:cs typeface="Phetsarath OT"/>
                        </a:rPr>
                        <a:t>ແປງ</a:t>
                      </a:r>
                      <a:r>
                        <a:rPr lang="lo-LA" sz="1600" b="1" dirty="0">
                          <a:effectLst/>
                          <a:latin typeface="Calibri"/>
                          <a:ea typeface="Calibri"/>
                          <a:cs typeface="Phetsarath OT"/>
                        </a:rPr>
                        <a:t> </a:t>
                      </a:r>
                      <a:endParaRPr lang="en-US" sz="1200" dirty="0">
                        <a:effectLst/>
                        <a:latin typeface="Calibri"/>
                        <a:ea typeface="Calibri"/>
                        <a:cs typeface="Angsana New"/>
                      </a:endParaRPr>
                    </a:p>
                    <a:p>
                      <a:pPr marL="342900" lvl="0" indent="-342900" algn="just">
                        <a:lnSpc>
                          <a:spcPct val="115000"/>
                        </a:lnSpc>
                        <a:spcAft>
                          <a:spcPts val="0"/>
                        </a:spcAft>
                        <a:buFont typeface="Symbol"/>
                        <a:buChar char=""/>
                      </a:pPr>
                      <a:r>
                        <a:rPr lang="lo-LA" sz="1600" dirty="0">
                          <a:effectLst/>
                          <a:latin typeface="Calibri"/>
                          <a:ea typeface="Calibri"/>
                          <a:cs typeface="Phetsarath OT"/>
                        </a:rPr>
                        <a:t>ສູດ</a:t>
                      </a:r>
                      <a:r>
                        <a:rPr lang="en-US" sz="1600" b="1" dirty="0">
                          <a:effectLst/>
                          <a:latin typeface="Phetsarath OT"/>
                          <a:ea typeface="Calibri"/>
                          <a:cs typeface="Angsana New"/>
                        </a:rPr>
                        <a:t>, </a:t>
                      </a:r>
                      <a:r>
                        <a:rPr lang="lo-LA" sz="1600" dirty="0">
                          <a:effectLst/>
                          <a:latin typeface="Calibri"/>
                          <a:ea typeface="Calibri"/>
                          <a:cs typeface="Phetsarath OT"/>
                        </a:rPr>
                        <a:t>ສັງ</a:t>
                      </a:r>
                      <a:r>
                        <a:rPr lang="en-US" sz="1600" b="1" dirty="0">
                          <a:effectLst/>
                          <a:latin typeface="Phetsarath OT"/>
                          <a:ea typeface="Calibri"/>
                          <a:cs typeface="Angsana New"/>
                        </a:rPr>
                        <a:t>​</a:t>
                      </a:r>
                      <a:r>
                        <a:rPr lang="lo-LA" sz="1600" dirty="0">
                          <a:effectLst/>
                          <a:latin typeface="Calibri"/>
                          <a:ea typeface="Calibri"/>
                          <a:cs typeface="Phetsarath OT"/>
                        </a:rPr>
                        <a:t>ລວມຄວາມ</a:t>
                      </a:r>
                      <a:r>
                        <a:rPr lang="en-US" sz="1600" b="1" dirty="0">
                          <a:effectLst/>
                          <a:latin typeface="Phetsarath OT"/>
                          <a:ea typeface="Calibri"/>
                          <a:cs typeface="Angsana New"/>
                        </a:rPr>
                        <a:t>​</a:t>
                      </a:r>
                      <a:r>
                        <a:rPr lang="lo-LA" sz="1600" dirty="0">
                          <a:effectLst/>
                          <a:latin typeface="Calibri"/>
                          <a:ea typeface="Calibri"/>
                          <a:cs typeface="Phetsarath OT"/>
                        </a:rPr>
                        <a:t>ເສຍ</a:t>
                      </a:r>
                      <a:r>
                        <a:rPr lang="en-US" sz="1600" b="1" dirty="0">
                          <a:effectLst/>
                          <a:latin typeface="Phetsarath OT"/>
                          <a:ea typeface="Calibri"/>
                          <a:cs typeface="Angsana New"/>
                        </a:rPr>
                        <a:t>​</a:t>
                      </a:r>
                      <a:r>
                        <a:rPr lang="lo-LA" sz="1600" dirty="0">
                          <a:effectLst/>
                          <a:latin typeface="Calibri"/>
                          <a:ea typeface="Calibri"/>
                          <a:cs typeface="Phetsarath OT"/>
                        </a:rPr>
                        <a:t>ຫາຍ</a:t>
                      </a:r>
                      <a:r>
                        <a:rPr lang="lo-LA" sz="1600" b="1" dirty="0">
                          <a:effectLst/>
                          <a:latin typeface="Calibri"/>
                          <a:ea typeface="Calibri"/>
                          <a:cs typeface="Phetsarath OT"/>
                        </a:rPr>
                        <a:t> </a:t>
                      </a:r>
                      <a:r>
                        <a:rPr lang="en-US" sz="1600" b="1" dirty="0">
                          <a:effectLst/>
                          <a:latin typeface="Times New Roman"/>
                          <a:ea typeface="Calibri"/>
                          <a:cs typeface="Angsana New"/>
                        </a:rPr>
                        <a:t>”</a:t>
                      </a:r>
                      <a:r>
                        <a:rPr lang="en-US" sz="1600" b="1" dirty="0">
                          <a:effectLst/>
                          <a:latin typeface="Phetsarath OT"/>
                          <a:ea typeface="Calibri"/>
                          <a:cs typeface="Angsana New"/>
                        </a:rPr>
                        <a:t> </a:t>
                      </a:r>
                      <a:r>
                        <a:rPr lang="lo-LA" sz="1600" dirty="0">
                          <a:effectLst/>
                          <a:latin typeface="Calibri"/>
                          <a:ea typeface="Calibri"/>
                          <a:cs typeface="Phetsarath OT"/>
                        </a:rPr>
                        <a:t>ຖັນ</a:t>
                      </a:r>
                      <a:r>
                        <a:rPr lang="lo-LA" sz="1600" b="1" dirty="0">
                          <a:effectLst/>
                          <a:latin typeface="Calibri"/>
                          <a:ea typeface="Calibri"/>
                          <a:cs typeface="Phetsarath OT"/>
                        </a:rPr>
                        <a:t> </a:t>
                      </a:r>
                      <a:r>
                        <a:rPr lang="lo-LA" sz="1600" dirty="0">
                          <a:effectLst/>
                          <a:latin typeface="Calibri"/>
                          <a:ea typeface="Calibri"/>
                          <a:cs typeface="Phetsarath OT"/>
                        </a:rPr>
                        <a:t>ຈ</a:t>
                      </a:r>
                      <a:r>
                        <a:rPr lang="en-US" sz="1600" b="1" dirty="0">
                          <a:effectLst/>
                          <a:latin typeface="Phetsarath OT"/>
                          <a:ea typeface="Calibri"/>
                          <a:cs typeface="Angsana New"/>
                        </a:rPr>
                        <a:t>. = (</a:t>
                      </a:r>
                      <a:r>
                        <a:rPr lang="lo-LA" sz="1600" dirty="0">
                          <a:effectLst/>
                          <a:latin typeface="Calibri"/>
                          <a:ea typeface="Calibri"/>
                          <a:cs typeface="Phetsarath OT"/>
                        </a:rPr>
                        <a:t>ຖັນ</a:t>
                      </a:r>
                      <a:r>
                        <a:rPr lang="lo-LA" sz="1600" b="1" dirty="0">
                          <a:effectLst/>
                          <a:latin typeface="Calibri"/>
                          <a:ea typeface="Calibri"/>
                          <a:cs typeface="Phetsarath OT"/>
                        </a:rPr>
                        <a:t> </a:t>
                      </a:r>
                      <a:r>
                        <a:rPr lang="lo-LA" sz="1600" dirty="0">
                          <a:effectLst/>
                          <a:latin typeface="Calibri"/>
                          <a:ea typeface="Calibri"/>
                          <a:cs typeface="Phetsarath OT"/>
                        </a:rPr>
                        <a:t>ຂ</a:t>
                      </a:r>
                      <a:r>
                        <a:rPr lang="en-US" sz="1600" b="1" dirty="0">
                          <a:effectLst/>
                          <a:latin typeface="Phetsarath OT"/>
                          <a:ea typeface="Calibri"/>
                          <a:cs typeface="Angsana New"/>
                        </a:rPr>
                        <a:t>.) + (</a:t>
                      </a:r>
                      <a:r>
                        <a:rPr lang="lo-LA" sz="1600" dirty="0">
                          <a:effectLst/>
                          <a:latin typeface="Calibri"/>
                          <a:ea typeface="Calibri"/>
                          <a:cs typeface="Phetsarath OT"/>
                        </a:rPr>
                        <a:t>ຖັນ</a:t>
                      </a:r>
                      <a:r>
                        <a:rPr lang="lo-LA" sz="1600" b="1" dirty="0">
                          <a:effectLst/>
                          <a:latin typeface="Calibri"/>
                          <a:ea typeface="Calibri"/>
                          <a:cs typeface="Phetsarath OT"/>
                        </a:rPr>
                        <a:t> </a:t>
                      </a:r>
                      <a:r>
                        <a:rPr lang="lo-LA" sz="1600" dirty="0">
                          <a:effectLst/>
                          <a:latin typeface="Calibri"/>
                          <a:ea typeface="Calibri"/>
                          <a:cs typeface="Phetsarath OT"/>
                        </a:rPr>
                        <a:t>ງ</a:t>
                      </a:r>
                      <a:r>
                        <a:rPr lang="en-US" sz="1600" b="1" dirty="0">
                          <a:effectLst/>
                          <a:latin typeface="Phetsarath OT"/>
                          <a:ea typeface="Calibri"/>
                          <a:cs typeface="Angsana New"/>
                        </a:rPr>
                        <a:t>. </a:t>
                      </a:r>
                      <a:r>
                        <a:rPr lang="en-US" sz="1600" b="1" dirty="0" smtClean="0">
                          <a:effectLst/>
                          <a:latin typeface="Phetsarath OT"/>
                          <a:ea typeface="Calibri"/>
                          <a:cs typeface="Angsana New"/>
                        </a:rPr>
                        <a:t>)</a:t>
                      </a:r>
                    </a:p>
                    <a:p>
                      <a:pPr marL="342900" lvl="0" indent="-342900" algn="just">
                        <a:lnSpc>
                          <a:spcPct val="115000"/>
                        </a:lnSpc>
                        <a:spcAft>
                          <a:spcPts val="0"/>
                        </a:spcAft>
                        <a:buFont typeface="Symbol"/>
                        <a:buChar char=""/>
                      </a:pPr>
                      <a:endParaRPr lang="en-US" sz="1200" dirty="0">
                        <a:effectLst/>
                        <a:latin typeface="Calibri"/>
                        <a:ea typeface="Calibri"/>
                        <a:cs typeface="Angsana New"/>
                      </a:endParaRPr>
                    </a:p>
                    <a:p>
                      <a:pPr marL="342900" lvl="0" indent="-342900" algn="just">
                        <a:lnSpc>
                          <a:spcPct val="115000"/>
                        </a:lnSpc>
                        <a:spcAft>
                          <a:spcPts val="600"/>
                        </a:spcAft>
                        <a:buFont typeface="Symbol"/>
                        <a:buChar char=""/>
                      </a:pPr>
                      <a:r>
                        <a:rPr lang="lo-LA" sz="1600" dirty="0">
                          <a:effectLst/>
                          <a:latin typeface="Calibri"/>
                          <a:ea typeface="Calibri"/>
                          <a:cs typeface="Phetsarath OT"/>
                        </a:rPr>
                        <a:t>ເວລາການສ້ອມແປງສະເລ່ຍໝາຍ</a:t>
                      </a:r>
                      <a:r>
                        <a:rPr lang="en-US" sz="1600" b="1" dirty="0">
                          <a:effectLst/>
                          <a:latin typeface="Phetsarath OT"/>
                          <a:ea typeface="Calibri"/>
                          <a:cs typeface="Angsana New"/>
                        </a:rPr>
                        <a:t>​</a:t>
                      </a:r>
                      <a:r>
                        <a:rPr lang="lo-LA" sz="1600" dirty="0">
                          <a:effectLst/>
                          <a:latin typeface="Calibri"/>
                          <a:ea typeface="Calibri"/>
                          <a:cs typeface="Phetsarath OT"/>
                        </a:rPr>
                        <a:t>ເຖິງ</a:t>
                      </a:r>
                      <a:r>
                        <a:rPr lang="en-US" sz="1600" b="1" dirty="0">
                          <a:effectLst/>
                          <a:latin typeface="Phetsarath OT"/>
                          <a:ea typeface="Calibri"/>
                          <a:cs typeface="Angsana New"/>
                        </a:rPr>
                        <a:t> ​</a:t>
                      </a:r>
                      <a:r>
                        <a:rPr lang="lo-LA" sz="1600" dirty="0">
                          <a:effectLst/>
                          <a:latin typeface="Calibri"/>
                          <a:ea typeface="Calibri"/>
                          <a:cs typeface="Phetsarath OT"/>
                        </a:rPr>
                        <a:t>ເວລາ</a:t>
                      </a:r>
                      <a:r>
                        <a:rPr lang="en-US" sz="1600" b="1" dirty="0">
                          <a:effectLst/>
                          <a:latin typeface="Phetsarath OT"/>
                          <a:ea typeface="Calibri"/>
                          <a:cs typeface="Angsana New"/>
                        </a:rPr>
                        <a:t>​</a:t>
                      </a:r>
                      <a:r>
                        <a:rPr lang="lo-LA" sz="1600" dirty="0">
                          <a:effectLst/>
                          <a:latin typeface="Calibri"/>
                          <a:ea typeface="Calibri"/>
                          <a:cs typeface="Phetsarath OT"/>
                        </a:rPr>
                        <a:t>ໃນ</a:t>
                      </a:r>
                      <a:r>
                        <a:rPr lang="en-US" sz="1600" b="1" dirty="0">
                          <a:effectLst/>
                          <a:latin typeface="Phetsarath OT"/>
                          <a:ea typeface="Calibri"/>
                          <a:cs typeface="Angsana New"/>
                        </a:rPr>
                        <a:t>​</a:t>
                      </a:r>
                      <a:r>
                        <a:rPr lang="lo-LA" sz="1600" dirty="0">
                          <a:effectLst/>
                          <a:latin typeface="Calibri"/>
                          <a:ea typeface="Calibri"/>
                          <a:cs typeface="Phetsarath OT"/>
                        </a:rPr>
                        <a:t>ການ</a:t>
                      </a:r>
                      <a:r>
                        <a:rPr lang="en-US" sz="1600" b="1" dirty="0">
                          <a:effectLst/>
                          <a:latin typeface="Phetsarath OT"/>
                          <a:ea typeface="Calibri"/>
                          <a:cs typeface="Angsana New"/>
                        </a:rPr>
                        <a:t>​</a:t>
                      </a:r>
                      <a:r>
                        <a:rPr lang="lo-LA" sz="1600" dirty="0">
                          <a:effectLst/>
                          <a:latin typeface="Calibri"/>
                          <a:ea typeface="Calibri"/>
                          <a:cs typeface="Phetsarath OT"/>
                        </a:rPr>
                        <a:t>ຟື້ນ</a:t>
                      </a:r>
                      <a:r>
                        <a:rPr lang="en-US" sz="1600" b="1" dirty="0">
                          <a:effectLst/>
                          <a:latin typeface="Phetsarath OT"/>
                          <a:ea typeface="Calibri"/>
                          <a:cs typeface="Angsana New"/>
                        </a:rPr>
                        <a:t>​</a:t>
                      </a:r>
                      <a:r>
                        <a:rPr lang="lo-LA" sz="1600" dirty="0">
                          <a:effectLst/>
                          <a:latin typeface="Calibri"/>
                          <a:ea typeface="Calibri"/>
                          <a:cs typeface="Phetsarath OT"/>
                        </a:rPr>
                        <a:t>ຟູ</a:t>
                      </a:r>
                      <a:r>
                        <a:rPr lang="en-US" sz="1600" b="1" dirty="0">
                          <a:effectLst/>
                          <a:latin typeface="Phetsarath OT"/>
                          <a:ea typeface="Calibri"/>
                          <a:cs typeface="Angsana New"/>
                        </a:rPr>
                        <a:t>​</a:t>
                      </a:r>
                      <a:r>
                        <a:rPr lang="lo-LA" sz="1600" dirty="0">
                          <a:effectLst/>
                          <a:latin typeface="Calibri"/>
                          <a:ea typeface="Calibri"/>
                          <a:cs typeface="Phetsarath OT"/>
                        </a:rPr>
                        <a:t>ໂຄງ</a:t>
                      </a:r>
                      <a:r>
                        <a:rPr lang="en-US" sz="1600" b="1" dirty="0">
                          <a:effectLst/>
                          <a:latin typeface="Phetsarath OT"/>
                          <a:ea typeface="Calibri"/>
                          <a:cs typeface="Angsana New"/>
                        </a:rPr>
                        <a:t>​</a:t>
                      </a:r>
                      <a:r>
                        <a:rPr lang="lo-LA" sz="1600" dirty="0">
                          <a:effectLst/>
                          <a:latin typeface="Calibri"/>
                          <a:ea typeface="Calibri"/>
                          <a:cs typeface="Phetsarath OT"/>
                        </a:rPr>
                        <a:t>ສ້າງ</a:t>
                      </a:r>
                      <a:r>
                        <a:rPr lang="en-US" sz="1600" b="1" dirty="0">
                          <a:effectLst/>
                          <a:latin typeface="Phetsarath OT"/>
                          <a:ea typeface="Calibri"/>
                          <a:cs typeface="Angsana New"/>
                        </a:rPr>
                        <a:t>​</a:t>
                      </a:r>
                      <a:r>
                        <a:rPr lang="lo-LA" sz="1600" dirty="0">
                          <a:effectLst/>
                          <a:latin typeface="Calibri"/>
                          <a:ea typeface="Calibri"/>
                          <a:cs typeface="Phetsarath OT"/>
                        </a:rPr>
                        <a:t>ທີ່</a:t>
                      </a:r>
                      <a:r>
                        <a:rPr lang="en-US" sz="1600" b="1" dirty="0">
                          <a:effectLst/>
                          <a:latin typeface="Phetsarath OT"/>
                          <a:ea typeface="Calibri"/>
                          <a:cs typeface="Angsana New"/>
                        </a:rPr>
                        <a:t>​</a:t>
                      </a:r>
                      <a:r>
                        <a:rPr lang="lo-LA" sz="1600" dirty="0">
                          <a:effectLst/>
                          <a:latin typeface="Calibri"/>
                          <a:ea typeface="Calibri"/>
                          <a:cs typeface="Phetsarath OT"/>
                        </a:rPr>
                        <a:t>ຖືກ</a:t>
                      </a:r>
                      <a:r>
                        <a:rPr lang="en-US" sz="1600" b="1" dirty="0">
                          <a:effectLst/>
                          <a:latin typeface="Phetsarath OT"/>
                          <a:ea typeface="Calibri"/>
                          <a:cs typeface="Angsana New"/>
                        </a:rPr>
                        <a:t>​</a:t>
                      </a:r>
                      <a:r>
                        <a:rPr lang="lo-LA" sz="1600" dirty="0">
                          <a:effectLst/>
                          <a:latin typeface="Calibri"/>
                          <a:ea typeface="Calibri"/>
                          <a:cs typeface="Phetsarath OT"/>
                        </a:rPr>
                        <a:t>ກະທົບ</a:t>
                      </a:r>
                      <a:r>
                        <a:rPr lang="lo-LA" sz="1600" b="1" dirty="0">
                          <a:effectLst/>
                          <a:latin typeface="Calibri"/>
                          <a:ea typeface="Calibri"/>
                          <a:cs typeface="Phetsarath OT"/>
                        </a:rPr>
                        <a:t> </a:t>
                      </a:r>
                      <a:r>
                        <a:rPr lang="lo-LA" sz="1600" dirty="0">
                          <a:effectLst/>
                          <a:latin typeface="Calibri"/>
                          <a:ea typeface="Calibri"/>
                          <a:cs typeface="Phetsarath OT"/>
                        </a:rPr>
                        <a:t>ຄື</a:t>
                      </a:r>
                      <a:r>
                        <a:rPr lang="en-US" sz="1600" b="1" dirty="0">
                          <a:effectLst/>
                          <a:latin typeface="Phetsarath OT"/>
                          <a:ea typeface="Calibri"/>
                          <a:cs typeface="Angsana New"/>
                        </a:rPr>
                        <a:t>​</a:t>
                      </a:r>
                      <a:r>
                        <a:rPr lang="lo-LA" sz="1600" dirty="0">
                          <a:effectLst/>
                          <a:latin typeface="Calibri"/>
                          <a:ea typeface="Calibri"/>
                          <a:cs typeface="Phetsarath OT"/>
                        </a:rPr>
                        <a:t>ກັບ</a:t>
                      </a:r>
                      <a:r>
                        <a:rPr lang="en-US" sz="1600" b="1" dirty="0">
                          <a:effectLst/>
                          <a:latin typeface="Phetsarath OT"/>
                          <a:ea typeface="Calibri"/>
                          <a:cs typeface="Angsana New"/>
                        </a:rPr>
                        <a:t>​</a:t>
                      </a:r>
                      <a:r>
                        <a:rPr lang="lo-LA" sz="1600" dirty="0">
                          <a:effectLst/>
                          <a:latin typeface="Calibri"/>
                          <a:ea typeface="Calibri"/>
                          <a:cs typeface="Phetsarath OT"/>
                        </a:rPr>
                        <a:t>ເວລາ</a:t>
                      </a:r>
                      <a:r>
                        <a:rPr lang="en-US" sz="1600" b="1" dirty="0">
                          <a:effectLst/>
                          <a:latin typeface="Phetsarath OT"/>
                          <a:ea typeface="Calibri"/>
                          <a:cs typeface="Angsana New"/>
                        </a:rPr>
                        <a:t>​</a:t>
                      </a:r>
                      <a:r>
                        <a:rPr lang="lo-LA" sz="1600" dirty="0">
                          <a:effectLst/>
                          <a:latin typeface="Calibri"/>
                          <a:ea typeface="Calibri"/>
                          <a:cs typeface="Phetsarath OT"/>
                        </a:rPr>
                        <a:t>ໃນ</a:t>
                      </a:r>
                      <a:r>
                        <a:rPr lang="en-US" sz="1600" b="1" dirty="0">
                          <a:effectLst/>
                          <a:latin typeface="Phetsarath OT"/>
                          <a:ea typeface="Calibri"/>
                          <a:cs typeface="Angsana New"/>
                        </a:rPr>
                        <a:t>​</a:t>
                      </a:r>
                      <a:r>
                        <a:rPr lang="lo-LA" sz="1600" dirty="0">
                          <a:effectLst/>
                          <a:latin typeface="Calibri"/>
                          <a:ea typeface="Calibri"/>
                          <a:cs typeface="Phetsarath OT"/>
                        </a:rPr>
                        <a:t>ການ</a:t>
                      </a:r>
                      <a:r>
                        <a:rPr lang="en-US" sz="1600" b="1" dirty="0">
                          <a:effectLst/>
                          <a:latin typeface="Phetsarath OT"/>
                          <a:ea typeface="Calibri"/>
                          <a:cs typeface="Angsana New"/>
                        </a:rPr>
                        <a:t>​</a:t>
                      </a:r>
                      <a:r>
                        <a:rPr lang="lo-LA" sz="1600" dirty="0">
                          <a:effectLst/>
                          <a:latin typeface="Calibri"/>
                          <a:ea typeface="Calibri"/>
                          <a:cs typeface="Phetsarath OT"/>
                        </a:rPr>
                        <a:t>ສ້ອມ</a:t>
                      </a:r>
                      <a:r>
                        <a:rPr lang="en-US" sz="1600" b="1" dirty="0">
                          <a:effectLst/>
                          <a:latin typeface="Phetsarath OT"/>
                          <a:ea typeface="Calibri"/>
                          <a:cs typeface="Angsana New"/>
                        </a:rPr>
                        <a:t>​</a:t>
                      </a:r>
                      <a:r>
                        <a:rPr lang="lo-LA" sz="1600" dirty="0">
                          <a:effectLst/>
                          <a:latin typeface="Calibri"/>
                          <a:ea typeface="Calibri"/>
                          <a:cs typeface="Phetsarath OT"/>
                        </a:rPr>
                        <a:t>ແປງ</a:t>
                      </a:r>
                      <a:r>
                        <a:rPr lang="en-US" sz="1600" b="1" dirty="0">
                          <a:effectLst/>
                          <a:latin typeface="Phetsarath OT"/>
                          <a:ea typeface="Calibri"/>
                          <a:cs typeface="Angsana New"/>
                        </a:rPr>
                        <a:t>​</a:t>
                      </a:r>
                      <a:r>
                        <a:rPr lang="lo-LA" sz="1600" dirty="0">
                          <a:effectLst/>
                          <a:latin typeface="Calibri"/>
                          <a:ea typeface="Calibri"/>
                          <a:cs typeface="Phetsarath OT"/>
                        </a:rPr>
                        <a:t>ກ່ອນ</a:t>
                      </a:r>
                      <a:r>
                        <a:rPr lang="en-US" sz="1600" b="1" dirty="0">
                          <a:effectLst/>
                          <a:latin typeface="Phetsarath OT"/>
                          <a:ea typeface="Calibri"/>
                          <a:cs typeface="Angsana New"/>
                        </a:rPr>
                        <a:t>​</a:t>
                      </a:r>
                      <a:r>
                        <a:rPr lang="lo-LA" sz="1600" dirty="0">
                          <a:effectLst/>
                          <a:latin typeface="Calibri"/>
                          <a:ea typeface="Calibri"/>
                          <a:cs typeface="Phetsarath OT"/>
                        </a:rPr>
                        <a:t>ເກີດ</a:t>
                      </a:r>
                      <a:r>
                        <a:rPr lang="en-US" sz="1600" b="1" dirty="0">
                          <a:effectLst/>
                          <a:latin typeface="Phetsarath OT"/>
                          <a:ea typeface="Calibri"/>
                          <a:cs typeface="Angsana New"/>
                        </a:rPr>
                        <a:t>​</a:t>
                      </a:r>
                      <a:r>
                        <a:rPr lang="lo-LA" sz="1600" dirty="0">
                          <a:effectLst/>
                          <a:latin typeface="Calibri"/>
                          <a:ea typeface="Calibri"/>
                          <a:cs typeface="Phetsarath OT"/>
                        </a:rPr>
                        <a:t>ໄພພິບັດ</a:t>
                      </a:r>
                      <a:r>
                        <a:rPr lang="en-US" sz="1600" b="1" dirty="0">
                          <a:effectLst/>
                          <a:latin typeface="Phetsarath OT"/>
                          <a:ea typeface="Calibri"/>
                          <a:cs typeface="Angsana New"/>
                        </a:rPr>
                        <a:t>. </a:t>
                      </a:r>
                      <a:r>
                        <a:rPr lang="lo-LA" sz="1600" dirty="0">
                          <a:effectLst/>
                          <a:latin typeface="Calibri"/>
                          <a:ea typeface="Calibri"/>
                          <a:cs typeface="Phetsarath OT"/>
                        </a:rPr>
                        <a:t>ນີ້</a:t>
                      </a:r>
                      <a:r>
                        <a:rPr lang="en-US" sz="1600" b="1" dirty="0">
                          <a:effectLst/>
                          <a:latin typeface="Phetsarath OT"/>
                          <a:ea typeface="Calibri"/>
                          <a:cs typeface="Angsana New"/>
                        </a:rPr>
                        <a:t>​</a:t>
                      </a:r>
                      <a:r>
                        <a:rPr lang="lo-LA" sz="1600" dirty="0">
                          <a:effectLst/>
                          <a:latin typeface="Calibri"/>
                          <a:ea typeface="Calibri"/>
                          <a:cs typeface="Phetsarath OT"/>
                        </a:rPr>
                        <a:t>ແມ່ນ</a:t>
                      </a:r>
                      <a:r>
                        <a:rPr lang="en-US" sz="1600" b="1" dirty="0">
                          <a:effectLst/>
                          <a:latin typeface="Phetsarath OT"/>
                          <a:ea typeface="Calibri"/>
                          <a:cs typeface="Angsana New"/>
                        </a:rPr>
                        <a:t>​</a:t>
                      </a:r>
                      <a:r>
                        <a:rPr lang="lo-LA" sz="1600" dirty="0">
                          <a:effectLst/>
                          <a:latin typeface="Calibri"/>
                          <a:ea typeface="Calibri"/>
                          <a:cs typeface="Phetsarath OT"/>
                        </a:rPr>
                        <a:t>ຈໍານວນ</a:t>
                      </a:r>
                      <a:r>
                        <a:rPr lang="en-US" sz="1600" b="1" dirty="0">
                          <a:effectLst/>
                          <a:latin typeface="Phetsarath OT"/>
                          <a:ea typeface="Calibri"/>
                          <a:cs typeface="Angsana New"/>
                        </a:rPr>
                        <a:t>​</a:t>
                      </a:r>
                      <a:r>
                        <a:rPr lang="lo-LA" sz="1600" dirty="0">
                          <a:effectLst/>
                          <a:latin typeface="Calibri"/>
                          <a:ea typeface="Calibri"/>
                          <a:cs typeface="Phetsarath OT"/>
                        </a:rPr>
                        <a:t>ມື້</a:t>
                      </a:r>
                      <a:r>
                        <a:rPr lang="lo-LA" sz="1600" b="1" dirty="0">
                          <a:effectLst/>
                          <a:latin typeface="Calibri"/>
                          <a:ea typeface="Calibri"/>
                          <a:cs typeface="Phetsarath OT"/>
                        </a:rPr>
                        <a:t> </a:t>
                      </a:r>
                      <a:r>
                        <a:rPr lang="lo-LA" sz="1600" dirty="0">
                          <a:effectLst/>
                          <a:latin typeface="Calibri"/>
                          <a:ea typeface="Calibri"/>
                          <a:cs typeface="Phetsarath OT"/>
                        </a:rPr>
                        <a:t>ກ່ອນການສ້ອມແປງຈະເລີ້ມເປັນປົກກະຕິ</a:t>
                      </a:r>
                      <a:endParaRPr lang="en-US" sz="1200" dirty="0">
                        <a:effectLst/>
                        <a:latin typeface="Calibri"/>
                        <a:ea typeface="Calibri"/>
                        <a:cs typeface="Angsana New"/>
                      </a:endParaRPr>
                    </a:p>
                  </a:txBody>
                  <a:tcPr marL="68580" marR="68580"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BD4B4"/>
                    </a:solidFill>
                  </a:tcPr>
                </a:tc>
              </a:tr>
            </a:tbl>
          </a:graphicData>
        </a:graphic>
      </p:graphicFrame>
    </p:spTree>
    <p:extLst>
      <p:ext uri="{BB962C8B-B14F-4D97-AF65-F5344CB8AC3E}">
        <p14:creationId xmlns:p14="http://schemas.microsoft.com/office/powerpoint/2010/main" val="2061521075"/>
      </p:ext>
    </p:extLst>
  </p:cSld>
  <p:clrMapOvr>
    <a:masterClrMapping/>
  </p:clrMapOvr>
  <p:transition spd="med">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altLang="en-US" b="1" dirty="0" err="1" smtClean="0">
                <a:latin typeface="Phetsarath OT" panose="02000500000000020004" pitchFamily="2" charset="0"/>
                <a:cs typeface="Phetsarath OT" panose="02000500000000020004" pitchFamily="2" charset="0"/>
              </a:rPr>
              <a:t>ຈຸດປະສົງ</a:t>
            </a:r>
            <a:r>
              <a:rPr lang="en-US" altLang="en-US" b="1" dirty="0" smtClean="0">
                <a:latin typeface="Phetsarath OT" panose="02000500000000020004" pitchFamily="2" charset="0"/>
                <a:cs typeface="Phetsarath OT" panose="02000500000000020004" pitchFamily="2" charset="0"/>
              </a:rPr>
              <a:t>(</a:t>
            </a:r>
            <a:r>
              <a:rPr lang="en-US" altLang="en-US" b="1" dirty="0" smtClean="0"/>
              <a:t>Session Objectives)</a:t>
            </a:r>
            <a:endParaRPr lang="th-TH" altLang="en-US" b="1" dirty="0"/>
          </a:p>
        </p:txBody>
      </p:sp>
      <p:sp>
        <p:nvSpPr>
          <p:cNvPr id="3" name="Content Placeholder 2"/>
          <p:cNvSpPr>
            <a:spLocks noGrp="1"/>
          </p:cNvSpPr>
          <p:nvPr>
            <p:ph idx="1"/>
          </p:nvPr>
        </p:nvSpPr>
        <p:spPr>
          <a:xfrm>
            <a:off x="6400800" y="1570037"/>
            <a:ext cx="2667000" cy="4525963"/>
          </a:xfrm>
        </p:spPr>
        <p:txBody>
          <a:bodyPr rtlCol="0">
            <a:noAutofit/>
          </a:bodyPr>
          <a:lstStyle/>
          <a:p>
            <a:pPr eaLnBrk="1" fontAlgn="auto" hangingPunct="1">
              <a:spcAft>
                <a:spcPts val="0"/>
              </a:spcAft>
              <a:defRPr/>
            </a:pPr>
            <a:r>
              <a:rPr lang="en-US" sz="1400" dirty="0" smtClean="0">
                <a:latin typeface="+mj-lt"/>
              </a:rPr>
              <a:t>At the end of the sessions the participants would be able to understand</a:t>
            </a:r>
          </a:p>
          <a:p>
            <a:pPr lvl="1" eaLnBrk="1" fontAlgn="auto" hangingPunct="1">
              <a:spcAft>
                <a:spcPts val="0"/>
              </a:spcAft>
              <a:defRPr/>
            </a:pPr>
            <a:r>
              <a:rPr lang="en-US" sz="1200" dirty="0" smtClean="0">
                <a:latin typeface="+mj-lt"/>
              </a:rPr>
              <a:t>The </a:t>
            </a:r>
            <a:r>
              <a:rPr lang="en-US" sz="1200" b="1" dirty="0" smtClean="0">
                <a:solidFill>
                  <a:srgbClr val="C00000"/>
                </a:solidFill>
                <a:latin typeface="+mj-lt"/>
              </a:rPr>
              <a:t>effects of disaster </a:t>
            </a:r>
            <a:r>
              <a:rPr lang="en-US" sz="1200" dirty="0" smtClean="0">
                <a:latin typeface="+mj-lt"/>
              </a:rPr>
              <a:t>–</a:t>
            </a:r>
            <a:r>
              <a:rPr lang="en-US" sz="1200" dirty="0" smtClean="0">
                <a:latin typeface="+mj-lt"/>
              </a:rPr>
              <a:t>concept of </a:t>
            </a:r>
            <a:r>
              <a:rPr lang="en-US" sz="1200" b="1" dirty="0" smtClean="0">
                <a:solidFill>
                  <a:srgbClr val="C00000"/>
                </a:solidFill>
                <a:latin typeface="+mj-lt"/>
              </a:rPr>
              <a:t>damage and losses</a:t>
            </a:r>
          </a:p>
          <a:p>
            <a:pPr lvl="1" eaLnBrk="1" fontAlgn="auto" hangingPunct="1">
              <a:spcAft>
                <a:spcPts val="0"/>
              </a:spcAft>
              <a:defRPr/>
            </a:pPr>
            <a:r>
              <a:rPr lang="en-US" sz="1200" b="1" dirty="0" smtClean="0">
                <a:solidFill>
                  <a:srgbClr val="C00000"/>
                </a:solidFill>
                <a:latin typeface="+mj-lt"/>
              </a:rPr>
              <a:t>Step by step procedure </a:t>
            </a:r>
            <a:r>
              <a:rPr lang="en-US" sz="1200" dirty="0" smtClean="0">
                <a:latin typeface="+mj-lt"/>
              </a:rPr>
              <a:t>for assessing damage and losses in the </a:t>
            </a:r>
            <a:r>
              <a:rPr lang="en-US" sz="1200" dirty="0" smtClean="0">
                <a:latin typeface="+mj-lt"/>
              </a:rPr>
              <a:t>sector  </a:t>
            </a:r>
            <a:endParaRPr lang="en-US" sz="1200" dirty="0" smtClean="0">
              <a:latin typeface="+mj-lt"/>
            </a:endParaRPr>
          </a:p>
          <a:p>
            <a:pPr lvl="1" eaLnBrk="1" fontAlgn="auto" hangingPunct="1">
              <a:spcAft>
                <a:spcPts val="0"/>
              </a:spcAft>
              <a:defRPr/>
            </a:pPr>
            <a:r>
              <a:rPr lang="en-US" sz="1200" b="1" dirty="0" smtClean="0">
                <a:solidFill>
                  <a:srgbClr val="C00000"/>
                </a:solidFill>
                <a:latin typeface="+mj-lt"/>
              </a:rPr>
              <a:t>How to identify, prioritize and estimates needs </a:t>
            </a:r>
            <a:r>
              <a:rPr lang="en-US" sz="1200" dirty="0" smtClean="0">
                <a:latin typeface="+mj-lt"/>
              </a:rPr>
              <a:t>based on the damage and losses</a:t>
            </a:r>
          </a:p>
          <a:p>
            <a:pPr lvl="1" eaLnBrk="1" fontAlgn="auto" hangingPunct="1">
              <a:spcAft>
                <a:spcPts val="0"/>
              </a:spcAft>
              <a:defRPr/>
            </a:pPr>
            <a:endParaRPr lang="en-US" sz="1200" dirty="0" smtClean="0">
              <a:latin typeface="+mj-lt"/>
            </a:endParaRPr>
          </a:p>
          <a:p>
            <a:pPr eaLnBrk="1" fontAlgn="auto" hangingPunct="1">
              <a:spcAft>
                <a:spcPts val="0"/>
              </a:spcAft>
              <a:defRPr/>
            </a:pPr>
            <a:r>
              <a:rPr lang="en-US" sz="1400" dirty="0" smtClean="0">
                <a:latin typeface="+mj-lt"/>
              </a:rPr>
              <a:t>The participants would also be able to </a:t>
            </a:r>
          </a:p>
          <a:p>
            <a:pPr lvl="1" eaLnBrk="1" fontAlgn="auto" hangingPunct="1">
              <a:spcAft>
                <a:spcPts val="0"/>
              </a:spcAft>
              <a:defRPr/>
            </a:pPr>
            <a:r>
              <a:rPr lang="en-US" sz="1200" dirty="0" smtClean="0">
                <a:latin typeface="+mj-lt"/>
              </a:rPr>
              <a:t>Identify the </a:t>
            </a:r>
            <a:r>
              <a:rPr lang="en-US" sz="1200" b="1" dirty="0" smtClean="0">
                <a:solidFill>
                  <a:srgbClr val="C00000"/>
                </a:solidFill>
                <a:latin typeface="+mj-lt"/>
              </a:rPr>
              <a:t>sources of information </a:t>
            </a:r>
            <a:r>
              <a:rPr lang="en-US" sz="1200" dirty="0" smtClean="0">
                <a:latin typeface="+mj-lt"/>
              </a:rPr>
              <a:t>for undertaking assessment </a:t>
            </a:r>
          </a:p>
          <a:p>
            <a:pPr lvl="1" eaLnBrk="1" fontAlgn="auto" hangingPunct="1">
              <a:spcAft>
                <a:spcPts val="0"/>
              </a:spcAft>
              <a:defRPr/>
            </a:pPr>
            <a:r>
              <a:rPr lang="en-US" sz="1200" b="1" dirty="0" smtClean="0">
                <a:solidFill>
                  <a:srgbClr val="FF0000"/>
                </a:solidFill>
                <a:latin typeface="+mj-lt"/>
              </a:rPr>
              <a:t>Draft a post-disaster report</a:t>
            </a:r>
            <a:r>
              <a:rPr lang="en-US" sz="1200" dirty="0" smtClean="0">
                <a:latin typeface="+mj-lt"/>
              </a:rPr>
              <a:t> based on the findings from the field</a:t>
            </a:r>
          </a:p>
          <a:p>
            <a:pPr lvl="1" eaLnBrk="1" fontAlgn="auto" hangingPunct="1">
              <a:spcAft>
                <a:spcPts val="0"/>
              </a:spcAft>
              <a:defRPr/>
            </a:pPr>
            <a:endParaRPr lang="en-US" sz="1200" b="1" dirty="0" smtClean="0">
              <a:solidFill>
                <a:srgbClr val="C00000"/>
              </a:solidFill>
              <a:latin typeface="+mj-lt"/>
            </a:endParaRPr>
          </a:p>
          <a:p>
            <a:pPr eaLnBrk="1" fontAlgn="auto" hangingPunct="1">
              <a:spcAft>
                <a:spcPts val="0"/>
              </a:spcAft>
              <a:defRPr/>
            </a:pPr>
            <a:endParaRPr lang="en-US" sz="1400" dirty="0" smtClean="0">
              <a:latin typeface="+mj-lt"/>
            </a:endParaRPr>
          </a:p>
          <a:p>
            <a:pPr eaLnBrk="1" fontAlgn="auto" hangingPunct="1">
              <a:spcAft>
                <a:spcPts val="0"/>
              </a:spcAft>
              <a:defRPr/>
            </a:pPr>
            <a:endParaRPr lang="th-TH" sz="1400" dirty="0">
              <a:latin typeface="+mj-lt"/>
            </a:endParaRPr>
          </a:p>
        </p:txBody>
      </p:sp>
      <p:sp>
        <p:nvSpPr>
          <p:cNvPr id="4" name="TextBox 3"/>
          <p:cNvSpPr txBox="1"/>
          <p:nvPr/>
        </p:nvSpPr>
        <p:spPr>
          <a:xfrm>
            <a:off x="381000" y="1488280"/>
            <a:ext cx="6019800" cy="4708981"/>
          </a:xfrm>
          <a:prstGeom prst="rect">
            <a:avLst/>
          </a:prstGeom>
          <a:noFill/>
        </p:spPr>
        <p:txBody>
          <a:bodyPr wrap="square" rtlCol="0">
            <a:spAutoFit/>
          </a:bodyPr>
          <a:lstStyle/>
          <a:p>
            <a:pPr marL="285750" indent="-285750">
              <a:buFont typeface="Arial" panose="020B0604020202020204" pitchFamily="34" charset="0"/>
              <a:buChar char="•"/>
            </a:pPr>
            <a:r>
              <a:rPr lang="en-US" sz="2000" dirty="0" err="1" smtClean="0">
                <a:latin typeface="Phetsarath OT" panose="02000500000000020004" pitchFamily="2" charset="0"/>
                <a:cs typeface="Phetsarath OT" panose="02000500000000020004" pitchFamily="2" charset="0"/>
              </a:rPr>
              <a:t>ພາຍຫຼັງກອງປະຊຸມຈະຈົບລົງຜູ້ເຂົ້າຮ່ວມອາດສາມາດເຂົ້າໃຈ</a:t>
            </a:r>
            <a:r>
              <a:rPr lang="en-US" sz="2000" dirty="0" smtClean="0">
                <a:latin typeface="Phetsarath OT" panose="02000500000000020004" pitchFamily="2" charset="0"/>
                <a:cs typeface="Phetsarath OT" panose="02000500000000020004" pitchFamily="2" charset="0"/>
              </a:rPr>
              <a:t>:</a:t>
            </a:r>
          </a:p>
          <a:p>
            <a:pPr marL="285750" indent="-285750">
              <a:buFont typeface="Arial" panose="020B0604020202020204" pitchFamily="34" charset="0"/>
              <a:buChar char="•"/>
            </a:pPr>
            <a:endParaRPr lang="en-US" sz="2000" dirty="0" smtClean="0">
              <a:latin typeface="Phetsarath OT" panose="02000500000000020004" pitchFamily="2" charset="0"/>
              <a:cs typeface="Phetsarath OT" panose="02000500000000020004" pitchFamily="2" charset="0"/>
            </a:endParaRPr>
          </a:p>
          <a:p>
            <a:pPr marL="520700" indent="-285750">
              <a:buFont typeface="Phetsarath OT" panose="02000500000000020004" pitchFamily="2" charset="0"/>
              <a:buChar char="–"/>
            </a:pPr>
            <a:r>
              <a:rPr lang="en-US" sz="2000" b="1" dirty="0" err="1" smtClean="0">
                <a:solidFill>
                  <a:srgbClr val="FF0000"/>
                </a:solidFill>
                <a:latin typeface="Phetsarath OT" panose="02000500000000020004" pitchFamily="2" charset="0"/>
                <a:cs typeface="Phetsarath OT" panose="02000500000000020004" pitchFamily="2" charset="0"/>
              </a:rPr>
              <a:t>ຜົນກະທົບຂອງໄພພິບັດຕໍ່</a:t>
            </a:r>
            <a:r>
              <a:rPr lang="en-US" sz="2000" b="1" dirty="0" err="1" smtClean="0">
                <a:solidFill>
                  <a:srgbClr val="FF0000"/>
                </a:solidFill>
                <a:latin typeface="Phetsarath OT" panose="02000500000000020004" pitchFamily="2" charset="0"/>
                <a:cs typeface="Phetsarath OT" panose="02000500000000020004" pitchFamily="2" charset="0"/>
              </a:rPr>
              <a:t>ການ</a:t>
            </a:r>
            <a:r>
              <a:rPr lang="en-US" sz="2000" dirty="0" err="1" smtClean="0">
                <a:latin typeface="Phetsarath OT" panose="02000500000000020004" pitchFamily="2" charset="0"/>
                <a:cs typeface="Phetsarath OT" panose="02000500000000020004" pitchFamily="2" charset="0"/>
              </a:rPr>
              <a:t>-</a:t>
            </a:r>
            <a:r>
              <a:rPr lang="en-US" sz="2000" dirty="0" err="1" smtClean="0">
                <a:latin typeface="Phetsarath OT" panose="02000500000000020004" pitchFamily="2" charset="0"/>
                <a:cs typeface="Phetsarath OT" panose="02000500000000020004" pitchFamily="2" charset="0"/>
              </a:rPr>
              <a:t>ແນວຄວາມຄິດຂອງ</a:t>
            </a:r>
            <a:r>
              <a:rPr lang="en-US" sz="2000" dirty="0" err="1" smtClean="0">
                <a:solidFill>
                  <a:srgbClr val="FF0000"/>
                </a:solidFill>
                <a:latin typeface="Phetsarath OT" panose="02000500000000020004" pitchFamily="2" charset="0"/>
                <a:cs typeface="Phetsarath OT" panose="02000500000000020004" pitchFamily="2" charset="0"/>
              </a:rPr>
              <a:t>ຄວາມເສຍຫາຍ</a:t>
            </a:r>
            <a:r>
              <a:rPr lang="en-US" sz="2000" dirty="0" smtClean="0">
                <a:solidFill>
                  <a:srgbClr val="FF0000"/>
                </a:solidFill>
                <a:latin typeface="Phetsarath OT" panose="02000500000000020004" pitchFamily="2" charset="0"/>
                <a:cs typeface="Phetsarath OT" panose="02000500000000020004" pitchFamily="2" charset="0"/>
              </a:rPr>
              <a:t> </a:t>
            </a:r>
            <a:r>
              <a:rPr lang="en-US" sz="2000" dirty="0" err="1" smtClean="0">
                <a:solidFill>
                  <a:srgbClr val="FF0000"/>
                </a:solidFill>
                <a:latin typeface="Phetsarath OT" panose="02000500000000020004" pitchFamily="2" charset="0"/>
                <a:cs typeface="Phetsarath OT" panose="02000500000000020004" pitchFamily="2" charset="0"/>
              </a:rPr>
              <a:t>ແລະ</a:t>
            </a:r>
            <a:r>
              <a:rPr lang="en-US" sz="2000" dirty="0" smtClean="0">
                <a:solidFill>
                  <a:srgbClr val="FF0000"/>
                </a:solidFill>
                <a:latin typeface="Phetsarath OT" panose="02000500000000020004" pitchFamily="2" charset="0"/>
                <a:cs typeface="Phetsarath OT" panose="02000500000000020004" pitchFamily="2" charset="0"/>
              </a:rPr>
              <a:t> </a:t>
            </a:r>
            <a:r>
              <a:rPr lang="en-US" sz="2000" dirty="0" err="1" smtClean="0">
                <a:solidFill>
                  <a:srgbClr val="FF0000"/>
                </a:solidFill>
                <a:latin typeface="Phetsarath OT" panose="02000500000000020004" pitchFamily="2" charset="0"/>
                <a:cs typeface="Phetsarath OT" panose="02000500000000020004" pitchFamily="2" charset="0"/>
              </a:rPr>
              <a:t>ການສູນເສຍ</a:t>
            </a:r>
            <a:endParaRPr lang="en-US" sz="2000" dirty="0" smtClean="0">
              <a:solidFill>
                <a:srgbClr val="FF0000"/>
              </a:solidFill>
              <a:latin typeface="Phetsarath OT" panose="02000500000000020004" pitchFamily="2" charset="0"/>
              <a:cs typeface="Phetsarath OT" panose="02000500000000020004" pitchFamily="2" charset="0"/>
            </a:endParaRPr>
          </a:p>
          <a:p>
            <a:pPr marL="520700" indent="-285750">
              <a:buFont typeface="Phetsarath OT" panose="02000500000000020004" pitchFamily="2" charset="0"/>
              <a:buChar char="–"/>
            </a:pPr>
            <a:endParaRPr lang="en-US" sz="2000" dirty="0" smtClean="0">
              <a:solidFill>
                <a:srgbClr val="FF0000"/>
              </a:solidFill>
              <a:latin typeface="Phetsarath OT" panose="02000500000000020004" pitchFamily="2" charset="0"/>
              <a:cs typeface="Phetsarath OT" panose="02000500000000020004" pitchFamily="2" charset="0"/>
            </a:endParaRPr>
          </a:p>
          <a:p>
            <a:pPr marL="520700" indent="-285750">
              <a:buFont typeface="Phetsarath OT" panose="02000500000000020004" pitchFamily="2" charset="0"/>
              <a:buChar char="–"/>
            </a:pPr>
            <a:r>
              <a:rPr lang="en-US" sz="2000" dirty="0" err="1" smtClean="0">
                <a:solidFill>
                  <a:srgbClr val="FF0000"/>
                </a:solidFill>
                <a:latin typeface="Phetsarath OT" panose="02000500000000020004" pitchFamily="2" charset="0"/>
                <a:cs typeface="Phetsarath OT" panose="02000500000000020004" pitchFamily="2" charset="0"/>
              </a:rPr>
              <a:t>ແຕ່ລະບາດກ້າວ</a:t>
            </a:r>
            <a:r>
              <a:rPr lang="en-US" sz="2000" dirty="0" err="1" smtClean="0">
                <a:latin typeface="Phetsarath OT" panose="02000500000000020004" pitchFamily="2" charset="0"/>
                <a:cs typeface="Phetsarath OT" panose="02000500000000020004" pitchFamily="2" charset="0"/>
              </a:rPr>
              <a:t>ສຳລັບການປະເມີນຄວາມເສຍຫາຍ,ການສູນເສຍໃນຂະແໜ</a:t>
            </a:r>
            <a:r>
              <a:rPr lang="en-US" sz="2000" dirty="0" err="1" smtClean="0">
                <a:latin typeface="Phetsarath OT" panose="02000500000000020004" pitchFamily="2" charset="0"/>
                <a:cs typeface="Phetsarath OT" panose="02000500000000020004" pitchFamily="2" charset="0"/>
              </a:rPr>
              <a:t>ງ</a:t>
            </a:r>
            <a:r>
              <a:rPr lang="en-US" sz="2000" dirty="0" smtClean="0">
                <a:latin typeface="Phetsarath OT" panose="02000500000000020004" pitchFamily="2" charset="0"/>
                <a:cs typeface="Phetsarath OT" panose="02000500000000020004" pitchFamily="2" charset="0"/>
              </a:rPr>
              <a:t>.</a:t>
            </a:r>
            <a:endParaRPr lang="en-US" sz="2000" dirty="0" smtClean="0">
              <a:latin typeface="Phetsarath OT" panose="02000500000000020004" pitchFamily="2" charset="0"/>
              <a:cs typeface="Phetsarath OT" panose="02000500000000020004" pitchFamily="2" charset="0"/>
            </a:endParaRPr>
          </a:p>
          <a:p>
            <a:pPr marL="520700" indent="-285750">
              <a:buFont typeface="Phetsarath OT" panose="02000500000000020004" pitchFamily="2" charset="0"/>
              <a:buChar char="–"/>
            </a:pPr>
            <a:r>
              <a:rPr lang="en-US" sz="2000" dirty="0" err="1" smtClean="0">
                <a:solidFill>
                  <a:srgbClr val="FF0000"/>
                </a:solidFill>
                <a:latin typeface="Phetsarath OT" panose="02000500000000020004" pitchFamily="2" charset="0"/>
                <a:cs typeface="Phetsarath OT" panose="02000500000000020004" pitchFamily="2" charset="0"/>
              </a:rPr>
              <a:t>ວິທີການກໍານົດ</a:t>
            </a:r>
            <a:r>
              <a:rPr lang="en-US" sz="2000" dirty="0" smtClean="0">
                <a:solidFill>
                  <a:srgbClr val="FF0000"/>
                </a:solidFill>
                <a:latin typeface="Phetsarath OT" panose="02000500000000020004" pitchFamily="2" charset="0"/>
                <a:cs typeface="Phetsarath OT" panose="02000500000000020004" pitchFamily="2" charset="0"/>
              </a:rPr>
              <a:t>, </a:t>
            </a:r>
            <a:r>
              <a:rPr lang="en-US" sz="2000" dirty="0" err="1" smtClean="0">
                <a:solidFill>
                  <a:srgbClr val="FF0000"/>
                </a:solidFill>
                <a:latin typeface="Phetsarath OT" panose="02000500000000020004" pitchFamily="2" charset="0"/>
                <a:cs typeface="Phetsarath OT" panose="02000500000000020004" pitchFamily="2" charset="0"/>
              </a:rPr>
              <a:t>ຈັດລຽງບຸລິມະສິດ</a:t>
            </a:r>
            <a:r>
              <a:rPr lang="en-US" sz="2000" dirty="0" smtClean="0">
                <a:solidFill>
                  <a:srgbClr val="FF0000"/>
                </a:solidFill>
                <a:latin typeface="Phetsarath OT" panose="02000500000000020004" pitchFamily="2" charset="0"/>
                <a:cs typeface="Phetsarath OT" panose="02000500000000020004" pitchFamily="2" charset="0"/>
              </a:rPr>
              <a:t> </a:t>
            </a:r>
            <a:r>
              <a:rPr lang="en-US" sz="2000" dirty="0" err="1" smtClean="0">
                <a:solidFill>
                  <a:srgbClr val="FF0000"/>
                </a:solidFill>
                <a:latin typeface="Phetsarath OT" panose="02000500000000020004" pitchFamily="2" charset="0"/>
                <a:cs typeface="Phetsarath OT" panose="02000500000000020004" pitchFamily="2" charset="0"/>
              </a:rPr>
              <a:t>ແລະຄາດຄະເນຄວາມຕ້ອງການ</a:t>
            </a:r>
            <a:r>
              <a:rPr lang="en-US" sz="2000" dirty="0" smtClean="0">
                <a:solidFill>
                  <a:srgbClr val="FF0000"/>
                </a:solidFill>
                <a:latin typeface="Phetsarath OT" panose="02000500000000020004" pitchFamily="2" charset="0"/>
                <a:cs typeface="Phetsarath OT" panose="02000500000000020004" pitchFamily="2" charset="0"/>
              </a:rPr>
              <a:t> </a:t>
            </a:r>
            <a:r>
              <a:rPr lang="en-US" sz="2000" dirty="0" err="1" smtClean="0">
                <a:latin typeface="Phetsarath OT" panose="02000500000000020004" pitchFamily="2" charset="0"/>
                <a:cs typeface="Phetsarath OT" panose="02000500000000020004" pitchFamily="2" charset="0"/>
              </a:rPr>
              <a:t>ໂດຍຂື້ນກັບຄວາມເສຍຫາຍແລະການສູນເສຍ</a:t>
            </a:r>
            <a:r>
              <a:rPr lang="en-US" sz="2000" dirty="0" smtClean="0">
                <a:latin typeface="Phetsarath OT" panose="02000500000000020004" pitchFamily="2" charset="0"/>
                <a:cs typeface="Phetsarath OT" panose="02000500000000020004" pitchFamily="2" charset="0"/>
              </a:rPr>
              <a:t>.</a:t>
            </a:r>
          </a:p>
          <a:p>
            <a:pPr marL="520700" indent="-285750">
              <a:buFont typeface="Phetsarath OT" panose="02000500000000020004" pitchFamily="2" charset="0"/>
              <a:buChar char="–"/>
            </a:pPr>
            <a:endParaRPr lang="en-US" sz="2000" dirty="0" smtClean="0">
              <a:latin typeface="Phetsarath OT" panose="02000500000000020004" pitchFamily="2" charset="0"/>
              <a:cs typeface="Phetsarath OT" panose="02000500000000020004" pitchFamily="2" charset="0"/>
            </a:endParaRPr>
          </a:p>
          <a:p>
            <a:pPr marL="285750" indent="-285750">
              <a:buFont typeface="Arial" panose="020B0604020202020204" pitchFamily="34" charset="0"/>
              <a:buChar char="•"/>
            </a:pPr>
            <a:r>
              <a:rPr lang="en-US" sz="2000" dirty="0" err="1" smtClean="0">
                <a:latin typeface="Phetsarath OT" panose="02000500000000020004" pitchFamily="2" charset="0"/>
                <a:cs typeface="Phetsarath OT" panose="02000500000000020004" pitchFamily="2" charset="0"/>
              </a:rPr>
              <a:t>ຜູ້ເຂົ້າຮ່ວມສາມາດ</a:t>
            </a:r>
            <a:endParaRPr lang="en-US" sz="2000" dirty="0" smtClean="0">
              <a:latin typeface="Phetsarath OT" panose="02000500000000020004" pitchFamily="2" charset="0"/>
              <a:cs typeface="Phetsarath OT" panose="02000500000000020004" pitchFamily="2" charset="0"/>
            </a:endParaRPr>
          </a:p>
          <a:p>
            <a:pPr marL="520700" indent="-285750">
              <a:buFont typeface="Phetsarath OT" panose="02000500000000020004" pitchFamily="2" charset="0"/>
              <a:buChar char="–"/>
            </a:pPr>
            <a:r>
              <a:rPr lang="en-US" sz="2000" dirty="0" err="1" smtClean="0">
                <a:latin typeface="Phetsarath OT" panose="02000500000000020004" pitchFamily="2" charset="0"/>
                <a:cs typeface="Phetsarath OT" panose="02000500000000020004" pitchFamily="2" charset="0"/>
              </a:rPr>
              <a:t>ກໍານົດ</a:t>
            </a:r>
            <a:r>
              <a:rPr lang="en-US" sz="2000" dirty="0" smtClean="0">
                <a:latin typeface="Phetsarath OT" panose="02000500000000020004" pitchFamily="2" charset="0"/>
                <a:cs typeface="Phetsarath OT" panose="02000500000000020004" pitchFamily="2" charset="0"/>
              </a:rPr>
              <a:t> </a:t>
            </a:r>
            <a:r>
              <a:rPr lang="en-US" sz="2000" dirty="0" err="1" smtClean="0">
                <a:solidFill>
                  <a:srgbClr val="FF0000"/>
                </a:solidFill>
                <a:latin typeface="Phetsarath OT" panose="02000500000000020004" pitchFamily="2" charset="0"/>
                <a:cs typeface="Phetsarath OT" panose="02000500000000020004" pitchFamily="2" charset="0"/>
              </a:rPr>
              <a:t>ແຫຼ່ງຂໍ້ມູນ</a:t>
            </a:r>
            <a:r>
              <a:rPr lang="en-US" sz="2000" dirty="0" err="1" smtClean="0">
                <a:latin typeface="Phetsarath OT" panose="02000500000000020004" pitchFamily="2" charset="0"/>
                <a:cs typeface="Phetsarath OT" panose="02000500000000020004" pitchFamily="2" charset="0"/>
              </a:rPr>
              <a:t>ສຳລັບການດຳເນີນການປະເມີນ</a:t>
            </a:r>
            <a:endParaRPr lang="en-US" sz="2000" dirty="0" smtClean="0">
              <a:latin typeface="Phetsarath OT" panose="02000500000000020004" pitchFamily="2" charset="0"/>
              <a:cs typeface="Phetsarath OT" panose="02000500000000020004" pitchFamily="2" charset="0"/>
            </a:endParaRPr>
          </a:p>
          <a:p>
            <a:pPr marL="520700" indent="-285750">
              <a:buFont typeface="Phetsarath OT" panose="02000500000000020004" pitchFamily="2" charset="0"/>
              <a:buChar char="–"/>
            </a:pPr>
            <a:r>
              <a:rPr lang="en-US" sz="2000" dirty="0" err="1" smtClean="0">
                <a:solidFill>
                  <a:srgbClr val="FF0000"/>
                </a:solidFill>
                <a:latin typeface="Phetsarath OT" panose="02000500000000020004" pitchFamily="2" charset="0"/>
                <a:cs typeface="Phetsarath OT" panose="02000500000000020004" pitchFamily="2" charset="0"/>
              </a:rPr>
              <a:t>ຮ່າງບົດລາຍງານຫຼັງໄພພິບັດ</a:t>
            </a:r>
            <a:r>
              <a:rPr lang="en-US" sz="2000" dirty="0" err="1" smtClean="0">
                <a:latin typeface="Phetsarath OT" panose="02000500000000020004" pitchFamily="2" charset="0"/>
                <a:cs typeface="Phetsarath OT" panose="02000500000000020004" pitchFamily="2" charset="0"/>
              </a:rPr>
              <a:t>ໂດຍຂື້ນກັບການຄົ້ນພົບຂໍ້ມູນຈາກພາກສະໜາມ</a:t>
            </a:r>
            <a:r>
              <a:rPr lang="en-US" sz="2000" dirty="0" smtClean="0">
                <a:latin typeface="Phetsarath OT" panose="02000500000000020004" pitchFamily="2" charset="0"/>
                <a:cs typeface="Phetsarath OT" panose="02000500000000020004" pitchFamily="2" charset="0"/>
              </a:rPr>
              <a:t>.</a:t>
            </a:r>
          </a:p>
          <a:p>
            <a:pPr marL="285750" indent="-285750">
              <a:buFont typeface="Arial" panose="020B0604020202020204" pitchFamily="34" charset="0"/>
              <a:buChar char="•"/>
            </a:pPr>
            <a:endParaRPr lang="en-US" sz="2000" dirty="0">
              <a:latin typeface="Phetsarath OT" panose="02000500000000020004" pitchFamily="2" charset="0"/>
              <a:cs typeface="Phetsarath OT" panose="02000500000000020004" pitchFamily="2" charset="0"/>
            </a:endParaRPr>
          </a:p>
        </p:txBody>
      </p:sp>
    </p:spTree>
    <p:extLst>
      <p:ext uri="{BB962C8B-B14F-4D97-AF65-F5344CB8AC3E}">
        <p14:creationId xmlns:p14="http://schemas.microsoft.com/office/powerpoint/2010/main" val="3927323483"/>
      </p:ext>
    </p:extLst>
  </p:cSld>
  <p:clrMapOvr>
    <a:masterClrMapping/>
  </p:clrMapOvr>
  <p:transition spd="med">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955" y="-40944"/>
            <a:ext cx="8700448" cy="832333"/>
          </a:xfrm>
        </p:spPr>
        <p:txBody>
          <a:bodyPr>
            <a:noAutofit/>
          </a:bodyPr>
          <a:lstStyle/>
          <a:p>
            <a:pPr lvl="0"/>
            <a:r>
              <a:rPr lang="en-US" sz="2400" b="1" dirty="0" smtClean="0">
                <a:solidFill>
                  <a:schemeClr val="accent3"/>
                </a:solidFill>
                <a:latin typeface="Phetsarath OT" panose="02000500000000000000" pitchFamily="2" charset="0"/>
                <a:cs typeface="Phetsarath OT" panose="02000500000000000000" pitchFamily="2" charset="0"/>
              </a:rPr>
              <a:t/>
            </a:r>
            <a:br>
              <a:rPr lang="en-US" sz="2400" b="1" dirty="0" smtClean="0">
                <a:solidFill>
                  <a:schemeClr val="accent3"/>
                </a:solidFill>
                <a:latin typeface="Phetsarath OT" panose="02000500000000000000" pitchFamily="2" charset="0"/>
                <a:cs typeface="Phetsarath OT" panose="02000500000000000000" pitchFamily="2" charset="0"/>
              </a:rPr>
            </a:br>
            <a:r>
              <a:rPr lang="en-US" sz="2400" b="1" dirty="0" err="1" smtClean="0">
                <a:solidFill>
                  <a:srgbClr val="7030A0"/>
                </a:solidFill>
                <a:latin typeface="Phetsarath OT" panose="02000500000000000000" pitchFamily="2" charset="0"/>
                <a:cs typeface="Phetsarath OT" panose="02000500000000000000" pitchFamily="2" charset="0"/>
              </a:rPr>
              <a:t>ໂຄງສ້າງ</a:t>
            </a:r>
            <a:r>
              <a:rPr lang="en-US" sz="2400" b="1" dirty="0" smtClean="0">
                <a:solidFill>
                  <a:srgbClr val="7030A0"/>
                </a:solidFill>
                <a:latin typeface="Phetsarath OT" panose="02000500000000000000" pitchFamily="2" charset="0"/>
                <a:cs typeface="Phetsarath OT" panose="02000500000000000000" pitchFamily="2" charset="0"/>
              </a:rPr>
              <a:t>, </a:t>
            </a:r>
            <a:r>
              <a:rPr lang="en-US" sz="2400" b="1" dirty="0" err="1" smtClean="0">
                <a:solidFill>
                  <a:srgbClr val="7030A0"/>
                </a:solidFill>
                <a:latin typeface="Phetsarath OT" panose="02000500000000000000" pitchFamily="2" charset="0"/>
                <a:cs typeface="Phetsarath OT" panose="02000500000000000000" pitchFamily="2" charset="0"/>
              </a:rPr>
              <a:t>ອຸປະກອນ</a:t>
            </a:r>
            <a:r>
              <a:rPr lang="en-US" sz="2400" b="1" dirty="0" smtClean="0">
                <a:solidFill>
                  <a:srgbClr val="7030A0"/>
                </a:solidFill>
                <a:latin typeface="Phetsarath OT" panose="02000500000000000000" pitchFamily="2" charset="0"/>
                <a:cs typeface="Phetsarath OT" panose="02000500000000000000" pitchFamily="2" charset="0"/>
              </a:rPr>
              <a:t> </a:t>
            </a:r>
            <a:r>
              <a:rPr lang="en-US" sz="2400" b="1" dirty="0" err="1" smtClean="0">
                <a:solidFill>
                  <a:srgbClr val="7030A0"/>
                </a:solidFill>
                <a:latin typeface="Phetsarath OT" panose="02000500000000000000" pitchFamily="2" charset="0"/>
                <a:cs typeface="Phetsarath OT" panose="02000500000000000000" pitchFamily="2" charset="0"/>
              </a:rPr>
              <a:t>ແລະ</a:t>
            </a:r>
            <a:r>
              <a:rPr lang="en-US" sz="2400" b="1" dirty="0" smtClean="0">
                <a:solidFill>
                  <a:srgbClr val="7030A0"/>
                </a:solidFill>
                <a:latin typeface="Phetsarath OT" panose="02000500000000000000" pitchFamily="2" charset="0"/>
                <a:cs typeface="Phetsarath OT" panose="02000500000000000000" pitchFamily="2" charset="0"/>
              </a:rPr>
              <a:t> </a:t>
            </a:r>
            <a:r>
              <a:rPr lang="en-US" sz="2400" b="1" dirty="0" err="1" smtClean="0">
                <a:solidFill>
                  <a:srgbClr val="7030A0"/>
                </a:solidFill>
                <a:latin typeface="Phetsarath OT" panose="02000500000000000000" pitchFamily="2" charset="0"/>
                <a:cs typeface="Phetsarath OT" panose="02000500000000000000" pitchFamily="2" charset="0"/>
              </a:rPr>
              <a:t>ເຄື່ອງຈັກອື່ນ</a:t>
            </a:r>
            <a:r>
              <a:rPr lang="en-US" sz="2400" b="1" dirty="0" smtClean="0">
                <a:solidFill>
                  <a:srgbClr val="7030A0"/>
                </a:solidFill>
                <a:latin typeface="Phetsarath OT" panose="02000500000000000000" pitchFamily="2" charset="0"/>
                <a:cs typeface="Phetsarath OT" panose="02000500000000000000" pitchFamily="2" charset="0"/>
              </a:rPr>
              <a:t>ໆ </a:t>
            </a:r>
            <a:r>
              <a:rPr lang="en-US" sz="2400" b="1" dirty="0" smtClean="0">
                <a:solidFill>
                  <a:schemeClr val="accent3"/>
                </a:solidFill>
                <a:latin typeface="Phetsarath OT" panose="02000500000000000000" pitchFamily="2" charset="0"/>
                <a:cs typeface="Phetsarath OT" panose="02000500000000000000" pitchFamily="2" charset="0"/>
              </a:rPr>
              <a:t/>
            </a:r>
            <a:br>
              <a:rPr lang="en-US" sz="2400" b="1" dirty="0" smtClean="0">
                <a:solidFill>
                  <a:schemeClr val="accent3"/>
                </a:solidFill>
                <a:latin typeface="Phetsarath OT" panose="02000500000000000000" pitchFamily="2" charset="0"/>
                <a:cs typeface="Phetsarath OT" panose="02000500000000000000" pitchFamily="2" charset="0"/>
              </a:rPr>
            </a:br>
            <a:r>
              <a:rPr lang="en-US" sz="1800" dirty="0" smtClean="0">
                <a:solidFill>
                  <a:srgbClr val="FF0000"/>
                </a:solidFill>
                <a:latin typeface="Phetsarath OT" panose="02000500000000000000" pitchFamily="2" charset="0"/>
                <a:cs typeface="Phetsarath OT" panose="02000500000000000000" pitchFamily="2" charset="0"/>
              </a:rPr>
              <a:t>Structures, </a:t>
            </a:r>
            <a:r>
              <a:rPr lang="en-US" sz="1800" dirty="0">
                <a:solidFill>
                  <a:srgbClr val="FF0000"/>
                </a:solidFill>
                <a:latin typeface="Phetsarath OT" panose="02000500000000000000" pitchFamily="2" charset="0"/>
                <a:cs typeface="Phetsarath OT" panose="02000500000000000000" pitchFamily="2" charset="0"/>
              </a:rPr>
              <a:t>Equipment and Other </a:t>
            </a:r>
            <a:r>
              <a:rPr lang="en-US" sz="1800" dirty="0" smtClean="0">
                <a:solidFill>
                  <a:srgbClr val="FF0000"/>
                </a:solidFill>
                <a:latin typeface="Phetsarath OT" panose="02000500000000000000" pitchFamily="2" charset="0"/>
                <a:cs typeface="Phetsarath OT" panose="02000500000000000000" pitchFamily="2" charset="0"/>
              </a:rPr>
              <a:t>Machineries</a:t>
            </a:r>
            <a:endParaRPr lang="en-AU" sz="3600" dirty="0">
              <a:solidFill>
                <a:srgbClr val="FF0000"/>
              </a:solidFill>
              <a:latin typeface="Phetsarath OT" panose="02000500000000000000" pitchFamily="2" charset="0"/>
              <a:cs typeface="Phetsarath OT" panose="02000500000000000000" pitchFamily="2"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15742406"/>
              </p:ext>
            </p:extLst>
          </p:nvPr>
        </p:nvGraphicFramePr>
        <p:xfrm>
          <a:off x="-4" y="1227471"/>
          <a:ext cx="9089410" cy="5410651"/>
        </p:xfrm>
        <a:graphic>
          <a:graphicData uri="http://schemas.openxmlformats.org/drawingml/2006/table">
            <a:tbl>
              <a:tblPr firstRow="1" firstCol="1" bandRow="1" bandCol="1"/>
              <a:tblGrid>
                <a:gridCol w="2094199"/>
                <a:gridCol w="1098001"/>
                <a:gridCol w="1098001"/>
                <a:gridCol w="1098001"/>
                <a:gridCol w="1367444"/>
                <a:gridCol w="1372104"/>
                <a:gridCol w="961660"/>
              </a:tblGrid>
              <a:tr h="262165">
                <a:tc gridSpan="7">
                  <a:txBody>
                    <a:bodyPr/>
                    <a:lstStyle/>
                    <a:p>
                      <a:r>
                        <a:rPr lang="lo-LA" sz="1300" b="1" dirty="0" smtClean="0">
                          <a:effectLst/>
                          <a:latin typeface="Times New Roman"/>
                          <a:ea typeface="Times New Roman"/>
                          <a:cs typeface="Phetsarath OT"/>
                        </a:rPr>
                        <a:t>ຊື່</a:t>
                      </a:r>
                      <a:r>
                        <a:rPr lang="lo-LA" sz="1300" b="1" dirty="0">
                          <a:effectLst/>
                          <a:latin typeface="Times New Roman"/>
                          <a:ea typeface="Times New Roman"/>
                          <a:cs typeface="Phetsarath OT"/>
                        </a:rPr>
                        <a:t>​ເມືອງ</a:t>
                      </a:r>
                      <a:r>
                        <a:rPr lang="en-US" sz="1300" b="1" i="1" dirty="0">
                          <a:effectLst/>
                          <a:latin typeface="Phetsarath OT"/>
                          <a:ea typeface="Times New Roman"/>
                          <a:cs typeface="Angsana New"/>
                        </a:rPr>
                        <a:t>: </a:t>
                      </a:r>
                      <a:endParaRPr lang="en-US" sz="1300" dirty="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1692">
                <a:tc gridSpan="7">
                  <a:txBody>
                    <a:bodyPr/>
                    <a:lstStyle/>
                    <a:p>
                      <a:pPr algn="ctr"/>
                      <a:r>
                        <a:rPr lang="lo-LA" sz="1300" dirty="0">
                          <a:effectLst/>
                          <a:latin typeface="Times New Roman"/>
                          <a:ea typeface="Times New Roman"/>
                          <a:cs typeface="Phetsarath OT"/>
                        </a:rPr>
                        <a:t>ຄວາມ​ເສຍ​ຫາຍ​ທີ່ຕ້ອງ​ຄິດ​ໄລ່​ </a:t>
                      </a:r>
                      <a:endParaRPr lang="en-US" sz="1300" dirty="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65076">
                <a:tc rowSpan="3">
                  <a:txBody>
                    <a:bodyPr/>
                    <a:lstStyle/>
                    <a:p>
                      <a:pPr algn="ctr"/>
                      <a:r>
                        <a:rPr lang="lo-LA" sz="1300" dirty="0">
                          <a:effectLst/>
                          <a:latin typeface="Times New Roman"/>
                          <a:ea typeface="Times New Roman"/>
                          <a:cs typeface="Phetsarath OT"/>
                        </a:rPr>
                        <a:t>ຊັບສິນເສຍຫາຍ</a:t>
                      </a:r>
                      <a:r>
                        <a:rPr lang="lo-LA" sz="1300" i="1" dirty="0">
                          <a:effectLst/>
                          <a:latin typeface="Times New Roman"/>
                          <a:ea typeface="Times New Roman"/>
                          <a:cs typeface="Phetsarath OT"/>
                        </a:rPr>
                        <a:t> </a:t>
                      </a:r>
                      <a:endParaRPr lang="en-US" sz="1300" dirty="0">
                        <a:effectLst/>
                        <a:latin typeface="Times New Roman"/>
                        <a:ea typeface="Times New Roman"/>
                        <a:cs typeface="Angsana New"/>
                      </a:endParaRPr>
                    </a:p>
                    <a:p>
                      <a:pPr algn="ctr"/>
                      <a:r>
                        <a:rPr lang="en-US" sz="1300" dirty="0">
                          <a:effectLst/>
                          <a:latin typeface="Phetsarath OT"/>
                          <a:ea typeface="Times New Roman"/>
                          <a:cs typeface="Angsana New"/>
                        </a:rPr>
                        <a:t> </a:t>
                      </a:r>
                      <a:endParaRPr lang="en-US" sz="1300" dirty="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algn="ctr"/>
                      <a:r>
                        <a:rPr lang="lo-LA" sz="1300">
                          <a:effectLst/>
                          <a:latin typeface="Times New Roman"/>
                          <a:ea typeface="Times New Roman"/>
                          <a:cs typeface="Phetsarath OT"/>
                        </a:rPr>
                        <a:t>ຖືກທໍາລາຍທັງໝົດ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gridSpan="2">
                  <a:txBody>
                    <a:bodyPr/>
                    <a:lstStyle/>
                    <a:p>
                      <a:pPr algn="ctr"/>
                      <a:r>
                        <a:rPr lang="lo-LA" sz="1300">
                          <a:effectLst/>
                          <a:latin typeface="Times New Roman"/>
                          <a:ea typeface="Times New Roman"/>
                          <a:cs typeface="Phetsarath OT"/>
                        </a:rPr>
                        <a:t>ເສຍຫາຍບາງສ່ວນ</a:t>
                      </a:r>
                      <a:endParaRPr lang="en-US" sz="1300">
                        <a:effectLst/>
                        <a:latin typeface="Times New Roman"/>
                        <a:ea typeface="Times New Roman"/>
                        <a:cs typeface="Angsana New"/>
                      </a:endParaRPr>
                    </a:p>
                    <a:p>
                      <a:pPr algn="ctr"/>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pPr algn="ctr"/>
                      <a:r>
                        <a:rPr lang="lo-LA" sz="1300">
                          <a:effectLst/>
                          <a:latin typeface="Times New Roman"/>
                          <a:ea typeface="Times New Roman"/>
                          <a:cs typeface="Phetsarath OT"/>
                        </a:rPr>
                        <a:t>ລວມມູນຄ່າ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300">
                          <a:effectLst/>
                          <a:latin typeface="Times New Roman"/>
                          <a:ea typeface="Times New Roman"/>
                          <a:cs typeface="Phetsarath OT"/>
                        </a:rPr>
                        <a:t>ເວລາສ້ອມແປງສະເລ່ຍ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71262">
                <a:tc vMerge="1">
                  <a:txBody>
                    <a:bodyPr/>
                    <a:lstStyle/>
                    <a:p>
                      <a:endParaRPr lang="en-US"/>
                    </a:p>
                  </a:txBody>
                  <a:tcPr/>
                </a:tc>
                <a:tc>
                  <a:txBody>
                    <a:bodyPr/>
                    <a:lstStyle/>
                    <a:p>
                      <a:pPr algn="ctr"/>
                      <a:r>
                        <a:rPr lang="lo-LA" sz="1300" kern="1200">
                          <a:solidFill>
                            <a:srgbClr val="000000"/>
                          </a:solidFill>
                          <a:effectLst/>
                          <a:latin typeface="Times New Roman"/>
                          <a:ea typeface="Times New Roman"/>
                          <a:cs typeface="Phetsarath OT"/>
                        </a:rPr>
                        <a:t>ຈໍານວນ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300" kern="1200">
                          <a:solidFill>
                            <a:srgbClr val="000000"/>
                          </a:solidFill>
                          <a:effectLst/>
                          <a:latin typeface="Times New Roman"/>
                          <a:ea typeface="Times New Roman"/>
                          <a:cs typeface="Phetsarath OT"/>
                        </a:rPr>
                        <a:t>ມູນຄ່າລວມ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300" kern="1200">
                          <a:solidFill>
                            <a:srgbClr val="000000"/>
                          </a:solidFill>
                          <a:effectLst/>
                          <a:latin typeface="Times New Roman"/>
                          <a:ea typeface="Times New Roman"/>
                          <a:cs typeface="Phetsarath OT"/>
                        </a:rPr>
                        <a:t>ຈໍານວນ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300" kern="1200" dirty="0">
                          <a:solidFill>
                            <a:srgbClr val="000000"/>
                          </a:solidFill>
                          <a:effectLst/>
                          <a:latin typeface="Times New Roman"/>
                          <a:ea typeface="Times New Roman"/>
                          <a:cs typeface="Phetsarath OT"/>
                        </a:rPr>
                        <a:t>ມູນຄ່າລວມ </a:t>
                      </a:r>
                      <a:r>
                        <a:rPr lang="en-US" sz="1300" kern="1200" dirty="0" smtClean="0">
                          <a:solidFill>
                            <a:srgbClr val="000000"/>
                          </a:solidFill>
                          <a:effectLst/>
                          <a:latin typeface="Phetsarath OT"/>
                          <a:ea typeface="Times New Roman"/>
                          <a:cs typeface="Angsana New"/>
                        </a:rPr>
                        <a:t>(</a:t>
                      </a:r>
                      <a:r>
                        <a:rPr lang="lo-LA" sz="1300" kern="1200" dirty="0">
                          <a:solidFill>
                            <a:srgbClr val="000000"/>
                          </a:solidFill>
                          <a:effectLst/>
                          <a:latin typeface="Times New Roman"/>
                          <a:ea typeface="Times New Roman"/>
                          <a:cs typeface="Phetsarath OT"/>
                        </a:rPr>
                        <a:t>ກີບ</a:t>
                      </a:r>
                      <a:r>
                        <a:rPr lang="en-US" sz="1300" kern="1200" dirty="0">
                          <a:solidFill>
                            <a:srgbClr val="000000"/>
                          </a:solidFill>
                          <a:effectLst/>
                          <a:latin typeface="Phetsarath OT"/>
                          <a:ea typeface="Times New Roman"/>
                          <a:cs typeface="Angsana New"/>
                        </a:rPr>
                        <a:t>) </a:t>
                      </a:r>
                      <a:endParaRPr lang="en-US" sz="1300" dirty="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300" kern="1200">
                          <a:solidFill>
                            <a:srgbClr val="000000"/>
                          </a:solidFill>
                          <a:effectLst/>
                          <a:latin typeface="Times New Roman"/>
                          <a:ea typeface="Times New Roman"/>
                          <a:cs typeface="Phetsarath OT"/>
                        </a:rPr>
                        <a:t>ກີບ</a:t>
                      </a:r>
                      <a:r>
                        <a:rPr lang="en-US" sz="1300" kern="1200">
                          <a:solidFill>
                            <a:srgbClr val="000000"/>
                          </a:solidFill>
                          <a:effectLst/>
                          <a:latin typeface="Phetsarath OT"/>
                          <a:ea typeface="Times New Roman"/>
                          <a:cs typeface="Angsana New"/>
                        </a:rPr>
                        <a:t> (</a:t>
                      </a:r>
                      <a:r>
                        <a:rPr lang="lo-LA" sz="1300" kern="1200">
                          <a:solidFill>
                            <a:srgbClr val="000000"/>
                          </a:solidFill>
                          <a:effectLst/>
                          <a:latin typeface="Times New Roman"/>
                          <a:ea typeface="Times New Roman"/>
                          <a:cs typeface="Phetsarath OT"/>
                        </a:rPr>
                        <a:t>ກີບ</a:t>
                      </a:r>
                      <a:r>
                        <a:rPr lang="en-US" sz="1300" kern="1200">
                          <a:solidFill>
                            <a:srgbClr val="000000"/>
                          </a:solidFill>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300" kern="1200">
                          <a:solidFill>
                            <a:srgbClr val="000000"/>
                          </a:solidFill>
                          <a:effectLst/>
                          <a:latin typeface="Times New Roman"/>
                          <a:ea typeface="Times New Roman"/>
                          <a:cs typeface="Phetsarath OT"/>
                        </a:rPr>
                        <a:t>ມື້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21692">
                <a:tc vMerge="1">
                  <a:txBody>
                    <a:bodyPr/>
                    <a:lstStyle/>
                    <a:p>
                      <a:endParaRPr lang="en-US"/>
                    </a:p>
                  </a:txBody>
                  <a:tcPr/>
                </a:tc>
                <a:tc>
                  <a:txBody>
                    <a:bodyPr/>
                    <a:lstStyle/>
                    <a:p>
                      <a:pPr algn="ctr"/>
                      <a:r>
                        <a:rPr lang="en-US" sz="1300" kern="1200">
                          <a:solidFill>
                            <a:srgbClr val="000000"/>
                          </a:solidFill>
                          <a:effectLst/>
                          <a:latin typeface="Phetsarath OT"/>
                          <a:ea typeface="Times New Roman"/>
                          <a:cs typeface="Angsana New"/>
                        </a:rPr>
                        <a:t> </a:t>
                      </a:r>
                      <a:r>
                        <a:rPr lang="lo-LA" sz="1300" kern="1200">
                          <a:solidFill>
                            <a:srgbClr val="000000"/>
                          </a:solidFill>
                          <a:effectLst/>
                          <a:latin typeface="Times New Roman"/>
                          <a:ea typeface="Times New Roman"/>
                          <a:cs typeface="Phetsarath OT"/>
                        </a:rPr>
                        <a:t>ກ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300" kern="1200">
                          <a:solidFill>
                            <a:srgbClr val="000000"/>
                          </a:solidFill>
                          <a:effectLst/>
                          <a:latin typeface="Times New Roman"/>
                          <a:ea typeface="Times New Roman"/>
                          <a:cs typeface="Phetsarath OT"/>
                        </a:rPr>
                        <a:t>ຂ </a:t>
                      </a:r>
                      <a:r>
                        <a:rPr lang="en-US" sz="1300" kern="1200">
                          <a:solidFill>
                            <a:srgbClr val="000000"/>
                          </a:solidFill>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300" kern="1200">
                          <a:solidFill>
                            <a:srgbClr val="000000"/>
                          </a:solidFill>
                          <a:effectLst/>
                          <a:latin typeface="Times New Roman"/>
                          <a:ea typeface="Times New Roman"/>
                          <a:cs typeface="Phetsarath OT"/>
                        </a:rPr>
                        <a:t>ຄ </a:t>
                      </a:r>
                      <a:r>
                        <a:rPr lang="en-US" sz="1300" kern="1200">
                          <a:solidFill>
                            <a:srgbClr val="000000"/>
                          </a:solidFill>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300" kern="1200">
                          <a:solidFill>
                            <a:srgbClr val="000000"/>
                          </a:solidFill>
                          <a:effectLst/>
                          <a:latin typeface="Times New Roman"/>
                          <a:ea typeface="Times New Roman"/>
                          <a:cs typeface="Phetsarath OT"/>
                        </a:rPr>
                        <a:t>ງ </a:t>
                      </a:r>
                      <a:r>
                        <a:rPr lang="en-US" sz="1300" kern="1200">
                          <a:solidFill>
                            <a:srgbClr val="000000"/>
                          </a:solidFill>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300" kern="1200">
                          <a:solidFill>
                            <a:srgbClr val="000000"/>
                          </a:solidFill>
                          <a:effectLst/>
                          <a:latin typeface="Times New Roman"/>
                          <a:ea typeface="Times New Roman"/>
                          <a:cs typeface="Phetsarath OT"/>
                        </a:rPr>
                        <a:t>ຈ </a:t>
                      </a:r>
                      <a:r>
                        <a:rPr lang="en-US" sz="1300" kern="1200">
                          <a:solidFill>
                            <a:srgbClr val="000000"/>
                          </a:solidFill>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300" kern="1200">
                          <a:solidFill>
                            <a:srgbClr val="000000"/>
                          </a:solidFill>
                          <a:effectLst/>
                          <a:latin typeface="Times New Roman"/>
                          <a:ea typeface="Times New Roman"/>
                          <a:cs typeface="Phetsarath OT"/>
                        </a:rPr>
                        <a:t>ສ </a:t>
                      </a:r>
                      <a:r>
                        <a:rPr lang="en-US" sz="1300" kern="1200">
                          <a:solidFill>
                            <a:srgbClr val="000000"/>
                          </a:solidFill>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21692">
                <a:tc>
                  <a:txBody>
                    <a:bodyPr/>
                    <a:lstStyle/>
                    <a:p>
                      <a:pPr algn="just"/>
                      <a:r>
                        <a:rPr lang="lo-LA" sz="1300" b="1" kern="1200">
                          <a:solidFill>
                            <a:srgbClr val="000000"/>
                          </a:solidFill>
                          <a:effectLst/>
                          <a:latin typeface="Times New Roman"/>
                          <a:ea typeface="Times New Roman"/>
                          <a:cs typeface="Phetsarath OT"/>
                        </a:rPr>
                        <a:t>ໂຄງສ້າງ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692">
                <a:tc>
                  <a:txBody>
                    <a:bodyPr/>
                    <a:lstStyle/>
                    <a:p>
                      <a:pPr algn="just"/>
                      <a:r>
                        <a:rPr lang="lo-LA" sz="1300" kern="1200" dirty="0">
                          <a:solidFill>
                            <a:srgbClr val="000000"/>
                          </a:solidFill>
                          <a:effectLst/>
                          <a:latin typeface="Times New Roman"/>
                          <a:ea typeface="Times New Roman"/>
                          <a:cs typeface="Phetsarath OT"/>
                        </a:rPr>
                        <a:t>ກ. ສະຖານນີ </a:t>
                      </a:r>
                      <a:endParaRPr lang="en-US" sz="1300" dirty="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692">
                <a:tc>
                  <a:txBody>
                    <a:bodyPr/>
                    <a:lstStyle/>
                    <a:p>
                      <a:pPr algn="just"/>
                      <a:r>
                        <a:rPr lang="lo-LA" sz="1300" kern="1200">
                          <a:solidFill>
                            <a:srgbClr val="000000"/>
                          </a:solidFill>
                          <a:effectLst/>
                          <a:latin typeface="Times New Roman"/>
                          <a:ea typeface="Times New Roman"/>
                          <a:cs typeface="Phetsarath OT"/>
                        </a:rPr>
                        <a:t>ຂ. ຕຶກອາຄານ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692">
                <a:tc>
                  <a:txBody>
                    <a:bodyPr/>
                    <a:lstStyle/>
                    <a:p>
                      <a:pPr algn="just"/>
                      <a:r>
                        <a:rPr lang="lo-LA" sz="1300" kern="1200" dirty="0">
                          <a:solidFill>
                            <a:srgbClr val="000000"/>
                          </a:solidFill>
                          <a:effectLst/>
                          <a:latin typeface="Times New Roman"/>
                          <a:ea typeface="Times New Roman"/>
                          <a:cs typeface="Phetsarath OT"/>
                        </a:rPr>
                        <a:t>ຄ</a:t>
                      </a:r>
                      <a:r>
                        <a:rPr lang="en-US" sz="1300" kern="1200" dirty="0">
                          <a:solidFill>
                            <a:srgbClr val="000000"/>
                          </a:solidFill>
                          <a:effectLst/>
                          <a:latin typeface="Phetsarath OT"/>
                          <a:ea typeface="Times New Roman"/>
                          <a:cs typeface="Angsana New"/>
                        </a:rPr>
                        <a:t>. </a:t>
                      </a:r>
                      <a:r>
                        <a:rPr lang="lo-LA" sz="1300" kern="1200" dirty="0">
                          <a:solidFill>
                            <a:srgbClr val="000000"/>
                          </a:solidFill>
                          <a:effectLst/>
                          <a:latin typeface="Times New Roman"/>
                          <a:ea typeface="Times New Roman"/>
                          <a:cs typeface="Phetsarath OT"/>
                        </a:rPr>
                        <a:t>ອື່ນໆ </a:t>
                      </a:r>
                      <a:endParaRPr lang="en-US" sz="1300" dirty="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692">
                <a:tc>
                  <a:txBody>
                    <a:bodyPr/>
                    <a:lstStyle/>
                    <a:p>
                      <a:pPr algn="just"/>
                      <a:r>
                        <a:rPr lang="lo-LA" sz="1300" b="1" kern="1200">
                          <a:solidFill>
                            <a:srgbClr val="000000"/>
                          </a:solidFill>
                          <a:effectLst/>
                          <a:latin typeface="Times New Roman"/>
                          <a:ea typeface="Times New Roman"/>
                          <a:cs typeface="Phetsarath OT"/>
                        </a:rPr>
                        <a:t>ຊັບສິນເຄື່ອນທີ່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dirty="0">
                          <a:effectLst/>
                          <a:latin typeface="Phetsarath OT"/>
                          <a:ea typeface="Times New Roman"/>
                          <a:cs typeface="Angsana New"/>
                        </a:rPr>
                        <a:t> </a:t>
                      </a:r>
                      <a:endParaRPr lang="en-US" sz="1300" dirty="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692">
                <a:tc>
                  <a:txBody>
                    <a:bodyPr/>
                    <a:lstStyle/>
                    <a:p>
                      <a:pPr algn="just"/>
                      <a:r>
                        <a:rPr lang="lo-LA" sz="1300" kern="1200">
                          <a:solidFill>
                            <a:srgbClr val="000000"/>
                          </a:solidFill>
                          <a:effectLst/>
                          <a:latin typeface="Times New Roman"/>
                          <a:ea typeface="Times New Roman"/>
                          <a:cs typeface="Phetsarath OT"/>
                        </a:rPr>
                        <a:t>ກ. ລົດກະບະ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692">
                <a:tc>
                  <a:txBody>
                    <a:bodyPr/>
                    <a:lstStyle/>
                    <a:p>
                      <a:pPr algn="just"/>
                      <a:r>
                        <a:rPr lang="lo-LA" sz="1300" kern="1200">
                          <a:solidFill>
                            <a:srgbClr val="000000"/>
                          </a:solidFill>
                          <a:effectLst/>
                          <a:latin typeface="Times New Roman"/>
                          <a:ea typeface="Times New Roman"/>
                          <a:cs typeface="Phetsarath OT"/>
                        </a:rPr>
                        <a:t>ຂ</a:t>
                      </a:r>
                      <a:r>
                        <a:rPr lang="en-US" sz="1300" kern="1200">
                          <a:solidFill>
                            <a:srgbClr val="000000"/>
                          </a:solidFill>
                          <a:effectLst/>
                          <a:latin typeface="Phetsarath OT"/>
                          <a:ea typeface="Times New Roman"/>
                          <a:cs typeface="Angsana New"/>
                        </a:rPr>
                        <a:t>. </a:t>
                      </a:r>
                      <a:r>
                        <a:rPr lang="lo-LA" sz="1300" kern="1200">
                          <a:solidFill>
                            <a:srgbClr val="000000"/>
                          </a:solidFill>
                          <a:effectLst/>
                          <a:latin typeface="Times New Roman"/>
                          <a:ea typeface="Times New Roman"/>
                          <a:cs typeface="Phetsarath OT"/>
                        </a:rPr>
                        <a:t>ລົດຈັກ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692">
                <a:tc>
                  <a:txBody>
                    <a:bodyPr/>
                    <a:lstStyle/>
                    <a:p>
                      <a:pPr algn="just"/>
                      <a:r>
                        <a:rPr lang="lo-LA" sz="1300" kern="1200">
                          <a:solidFill>
                            <a:srgbClr val="000000"/>
                          </a:solidFill>
                          <a:effectLst/>
                          <a:latin typeface="Times New Roman"/>
                          <a:ea typeface="Times New Roman"/>
                          <a:cs typeface="Phetsarath OT"/>
                        </a:rPr>
                        <a:t>ຄ</a:t>
                      </a:r>
                      <a:r>
                        <a:rPr lang="en-US" sz="1300" kern="1200">
                          <a:solidFill>
                            <a:srgbClr val="000000"/>
                          </a:solidFill>
                          <a:effectLst/>
                          <a:latin typeface="Phetsarath OT"/>
                          <a:ea typeface="Times New Roman"/>
                          <a:cs typeface="Angsana New"/>
                        </a:rPr>
                        <a:t>. </a:t>
                      </a:r>
                      <a:r>
                        <a:rPr lang="lo-LA" sz="1300" kern="1200">
                          <a:solidFill>
                            <a:srgbClr val="000000"/>
                          </a:solidFill>
                          <a:effectLst/>
                          <a:latin typeface="Times New Roman"/>
                          <a:ea typeface="Times New Roman"/>
                          <a:cs typeface="Phetsarath OT"/>
                        </a:rPr>
                        <a:t>ລົດເມ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692">
                <a:tc>
                  <a:txBody>
                    <a:bodyPr/>
                    <a:lstStyle/>
                    <a:p>
                      <a:pPr algn="just"/>
                      <a:r>
                        <a:rPr lang="lo-LA" sz="1300" kern="1200">
                          <a:solidFill>
                            <a:srgbClr val="000000"/>
                          </a:solidFill>
                          <a:effectLst/>
                          <a:latin typeface="Times New Roman"/>
                          <a:ea typeface="Times New Roman"/>
                          <a:cs typeface="Phetsarath OT"/>
                        </a:rPr>
                        <a:t>ງ</a:t>
                      </a:r>
                      <a:r>
                        <a:rPr lang="en-US" sz="1300" kern="1200">
                          <a:solidFill>
                            <a:srgbClr val="000000"/>
                          </a:solidFill>
                          <a:effectLst/>
                          <a:latin typeface="Phetsarath OT"/>
                          <a:ea typeface="Times New Roman"/>
                          <a:cs typeface="Angsana New"/>
                        </a:rPr>
                        <a:t>. </a:t>
                      </a:r>
                      <a:r>
                        <a:rPr lang="lo-LA" sz="1300" kern="1200">
                          <a:solidFill>
                            <a:srgbClr val="000000"/>
                          </a:solidFill>
                          <a:effectLst/>
                          <a:latin typeface="Times New Roman"/>
                          <a:ea typeface="Times New Roman"/>
                          <a:cs typeface="Phetsarath OT"/>
                        </a:rPr>
                        <a:t>ຕຸກຕຸກ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692">
                <a:tc>
                  <a:txBody>
                    <a:bodyPr/>
                    <a:lstStyle/>
                    <a:p>
                      <a:pPr algn="just"/>
                      <a:r>
                        <a:rPr lang="lo-LA" sz="1300" kern="1200">
                          <a:solidFill>
                            <a:srgbClr val="000000"/>
                          </a:solidFill>
                          <a:effectLst/>
                          <a:latin typeface="Times New Roman"/>
                          <a:ea typeface="Times New Roman"/>
                          <a:cs typeface="Phetsarath OT"/>
                        </a:rPr>
                        <a:t>ຈ</a:t>
                      </a:r>
                      <a:r>
                        <a:rPr lang="en-US" sz="1300" kern="1200">
                          <a:solidFill>
                            <a:srgbClr val="000000"/>
                          </a:solidFill>
                          <a:effectLst/>
                          <a:latin typeface="Phetsarath OT"/>
                          <a:ea typeface="Times New Roman"/>
                          <a:cs typeface="Angsana New"/>
                        </a:rPr>
                        <a:t>. </a:t>
                      </a:r>
                      <a:r>
                        <a:rPr lang="lo-LA" sz="1300" kern="1200">
                          <a:solidFill>
                            <a:srgbClr val="000000"/>
                          </a:solidFill>
                          <a:effectLst/>
                          <a:latin typeface="Times New Roman"/>
                          <a:ea typeface="Times New Roman"/>
                          <a:cs typeface="Phetsarath OT"/>
                        </a:rPr>
                        <a:t>ເຮືອ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692">
                <a:tc>
                  <a:txBody>
                    <a:bodyPr/>
                    <a:lstStyle/>
                    <a:p>
                      <a:pPr algn="just"/>
                      <a:r>
                        <a:rPr lang="lo-LA" sz="1300" kern="1200">
                          <a:solidFill>
                            <a:srgbClr val="000000"/>
                          </a:solidFill>
                          <a:effectLst/>
                          <a:latin typeface="Times New Roman"/>
                          <a:ea typeface="Times New Roman"/>
                          <a:cs typeface="Phetsarath OT"/>
                        </a:rPr>
                        <a:t>ສ</a:t>
                      </a:r>
                      <a:r>
                        <a:rPr lang="en-US" sz="1300" kern="1200">
                          <a:solidFill>
                            <a:srgbClr val="000000"/>
                          </a:solidFill>
                          <a:effectLst/>
                          <a:latin typeface="Phetsarath OT"/>
                          <a:ea typeface="Times New Roman"/>
                          <a:cs typeface="Angsana New"/>
                        </a:rPr>
                        <a:t>. </a:t>
                      </a:r>
                      <a:r>
                        <a:rPr lang="lo-LA" sz="1300" kern="1200">
                          <a:solidFill>
                            <a:srgbClr val="000000"/>
                          </a:solidFill>
                          <a:effectLst/>
                          <a:latin typeface="Times New Roman"/>
                          <a:ea typeface="Times New Roman"/>
                          <a:cs typeface="Phetsarath OT"/>
                        </a:rPr>
                        <a:t>ບັກ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692">
                <a:tc>
                  <a:txBody>
                    <a:bodyPr/>
                    <a:lstStyle/>
                    <a:p>
                      <a:pPr algn="just"/>
                      <a:r>
                        <a:rPr lang="lo-LA" sz="1300" kern="1200">
                          <a:solidFill>
                            <a:srgbClr val="000000"/>
                          </a:solidFill>
                          <a:effectLst/>
                          <a:latin typeface="Times New Roman"/>
                          <a:ea typeface="Times New Roman"/>
                          <a:cs typeface="Phetsarath OT"/>
                        </a:rPr>
                        <a:t>ຊ</a:t>
                      </a:r>
                      <a:r>
                        <a:rPr lang="en-US" sz="1300" kern="1200">
                          <a:solidFill>
                            <a:srgbClr val="000000"/>
                          </a:solidFill>
                          <a:effectLst/>
                          <a:latin typeface="Phetsarath OT"/>
                          <a:ea typeface="Times New Roman"/>
                          <a:cs typeface="Angsana New"/>
                        </a:rPr>
                        <a:t>. </a:t>
                      </a:r>
                      <a:r>
                        <a:rPr lang="lo-LA" sz="1300" kern="1200">
                          <a:solidFill>
                            <a:srgbClr val="000000"/>
                          </a:solidFill>
                          <a:effectLst/>
                          <a:latin typeface="Times New Roman"/>
                          <a:ea typeface="Times New Roman"/>
                          <a:cs typeface="Phetsarath OT"/>
                        </a:rPr>
                        <a:t>ພາຫາ​ນະ​ກົນ​ຈັກ​ໜັກ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692">
                <a:tc>
                  <a:txBody>
                    <a:bodyPr/>
                    <a:lstStyle/>
                    <a:p>
                      <a:pPr algn="just"/>
                      <a:r>
                        <a:rPr lang="lo-LA" sz="1300" kern="1200">
                          <a:solidFill>
                            <a:srgbClr val="000000"/>
                          </a:solidFill>
                          <a:effectLst/>
                          <a:latin typeface="Times New Roman"/>
                          <a:ea typeface="Times New Roman"/>
                          <a:cs typeface="Phetsarath OT"/>
                        </a:rPr>
                        <a:t>ຍ</a:t>
                      </a:r>
                      <a:r>
                        <a:rPr lang="en-US" sz="1300" kern="1200">
                          <a:solidFill>
                            <a:srgbClr val="000000"/>
                          </a:solidFill>
                          <a:effectLst/>
                          <a:latin typeface="Phetsarath OT"/>
                          <a:ea typeface="Times New Roman"/>
                          <a:cs typeface="Angsana New"/>
                        </a:rPr>
                        <a:t>. </a:t>
                      </a:r>
                      <a:r>
                        <a:rPr lang="lo-LA" sz="1300" kern="1200">
                          <a:solidFill>
                            <a:srgbClr val="000000"/>
                          </a:solidFill>
                          <a:effectLst/>
                          <a:latin typeface="Times New Roman"/>
                          <a:ea typeface="Times New Roman"/>
                          <a:cs typeface="Phetsarath OT"/>
                        </a:rPr>
                        <a:t>ແລະອື່ນໆ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692">
                <a:tc>
                  <a:txBody>
                    <a:bodyPr/>
                    <a:lstStyle/>
                    <a:p>
                      <a:pPr algn="just"/>
                      <a:r>
                        <a:rPr lang="lo-LA" sz="1300" b="1" kern="1200">
                          <a:solidFill>
                            <a:srgbClr val="000000"/>
                          </a:solidFill>
                          <a:effectLst/>
                          <a:latin typeface="Times New Roman"/>
                          <a:ea typeface="Times New Roman"/>
                          <a:cs typeface="Phetsarath OT"/>
                        </a:rPr>
                        <a:t>​ເຄື່ອງມື​ຮັບ​ໃຊ້</a:t>
                      </a:r>
                      <a:r>
                        <a:rPr lang="en-US" sz="1300" b="1" kern="1200">
                          <a:solidFill>
                            <a:srgbClr val="000000"/>
                          </a:solidFill>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692">
                <a:tc>
                  <a:txBody>
                    <a:bodyPr/>
                    <a:lstStyle/>
                    <a:p>
                      <a:pPr algn="just"/>
                      <a:r>
                        <a:rPr lang="lo-LA" sz="1300" b="1" kern="1200">
                          <a:solidFill>
                            <a:srgbClr val="000000"/>
                          </a:solidFill>
                          <a:effectLst/>
                          <a:latin typeface="Times New Roman"/>
                          <a:ea typeface="Times New Roman"/>
                          <a:cs typeface="Phetsarath OT"/>
                        </a:rPr>
                        <a:t>ເຄື່ອງຈັກຕ່າງໆ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692">
                <a:tc>
                  <a:txBody>
                    <a:bodyPr/>
                    <a:lstStyle/>
                    <a:p>
                      <a:pPr algn="just"/>
                      <a:r>
                        <a:rPr lang="lo-LA" sz="1300" b="1" kern="1200">
                          <a:solidFill>
                            <a:srgbClr val="000000"/>
                          </a:solidFill>
                          <a:effectLst/>
                          <a:latin typeface="Times New Roman"/>
                          <a:ea typeface="Times New Roman"/>
                          <a:cs typeface="Phetsarath OT"/>
                        </a:rPr>
                        <a:t>ຊັບສິນອື່ນໆ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692">
                <a:tc>
                  <a:txBody>
                    <a:bodyPr/>
                    <a:lstStyle/>
                    <a:p>
                      <a:pPr algn="just"/>
                      <a:r>
                        <a:rPr lang="lo-LA" sz="1300" b="1" kern="1200">
                          <a:solidFill>
                            <a:srgbClr val="000000"/>
                          </a:solidFill>
                          <a:effectLst/>
                          <a:latin typeface="Times New Roman"/>
                          <a:ea typeface="Times New Roman"/>
                          <a:cs typeface="Phetsarath OT"/>
                        </a:rPr>
                        <a:t>ລວມ</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a:effectLst/>
                          <a:latin typeface="Phetsarath OT"/>
                          <a:ea typeface="Times New Roman"/>
                          <a:cs typeface="Angsana New"/>
                        </a:rPr>
                        <a:t> </a:t>
                      </a:r>
                      <a:endParaRPr lang="en-US" sz="13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dirty="0">
                          <a:effectLst/>
                          <a:latin typeface="Phetsarath OT"/>
                          <a:ea typeface="Times New Roman"/>
                          <a:cs typeface="Angsana New"/>
                        </a:rPr>
                        <a:t> </a:t>
                      </a:r>
                      <a:endParaRPr lang="en-US" sz="1300" dirty="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54586" y="859815"/>
            <a:ext cx="8816455" cy="338554"/>
          </a:xfrm>
          <a:prstGeom prst="rect">
            <a:avLst/>
          </a:prstGeom>
          <a:noFill/>
        </p:spPr>
        <p:txBody>
          <a:bodyPr wrap="square" rtlCol="0">
            <a:spAutoFit/>
          </a:bodyPr>
          <a:lstStyle/>
          <a:p>
            <a:r>
              <a:rPr lang="lo-LA" sz="1600" dirty="0">
                <a:latin typeface="Phetsarath OT" panose="02000500000000000000" pitchFamily="2" charset="0"/>
                <a:cs typeface="Phetsarath OT" panose="02000500000000000000" pitchFamily="2" charset="0"/>
              </a:rPr>
              <a:t>ຕາຕະລາງ</a:t>
            </a:r>
            <a:r>
              <a:rPr lang="en-US" sz="1600" dirty="0">
                <a:latin typeface="Phetsarath OT" panose="02000500000000000000" pitchFamily="2" charset="0"/>
                <a:cs typeface="Phetsarath OT" panose="02000500000000000000" pitchFamily="2" charset="0"/>
              </a:rPr>
              <a:t>6.</a:t>
            </a:r>
            <a:r>
              <a:rPr lang="en-US" sz="1600" i="1" dirty="0">
                <a:latin typeface="Phetsarath OT" panose="02000500000000000000" pitchFamily="2" charset="0"/>
                <a:cs typeface="Phetsarath OT" panose="02000500000000000000" pitchFamily="2" charset="0"/>
              </a:rPr>
              <a:t> </a:t>
            </a:r>
            <a:r>
              <a:rPr lang="lo-LA" sz="1600" dirty="0">
                <a:latin typeface="Phetsarath OT" panose="02000500000000000000" pitchFamily="2" charset="0"/>
                <a:cs typeface="Phetsarath OT" panose="02000500000000000000" pitchFamily="2" charset="0"/>
              </a:rPr>
              <a:t>ຄວາມ​ເສຍ​ຫາຍ​ຕໍ່​ຊັບ​ສິນ​ຂອງ​ລັດໃນ​​</a:t>
            </a:r>
            <a:r>
              <a:rPr lang="lo-LA" sz="1600" dirty="0" smtClean="0">
                <a:latin typeface="Phetsarath OT" panose="02000500000000000000" pitchFamily="2" charset="0"/>
                <a:cs typeface="Phetsarath OT" panose="02000500000000000000" pitchFamily="2" charset="0"/>
              </a:rPr>
              <a:t>ເມືອງ</a:t>
            </a:r>
            <a:r>
              <a:rPr lang="en-US" sz="1600" dirty="0" smtClean="0">
                <a:latin typeface="Phetsarath OT" panose="02000500000000000000" pitchFamily="2" charset="0"/>
                <a:cs typeface="Phetsarath OT" panose="02000500000000000000" pitchFamily="2" charset="0"/>
              </a:rPr>
              <a:t> </a:t>
            </a:r>
            <a:r>
              <a:rPr lang="en-US" sz="1400" dirty="0">
                <a:solidFill>
                  <a:srgbClr val="FF0000"/>
                </a:solidFill>
                <a:latin typeface="Phetsarath OT" panose="02000500000000000000" pitchFamily="2" charset="0"/>
                <a:cs typeface="Phetsarath OT" panose="02000500000000000000" pitchFamily="2" charset="0"/>
              </a:rPr>
              <a:t>Table 6. Damages to government assets in a </a:t>
            </a:r>
            <a:r>
              <a:rPr lang="en-US" sz="1400" dirty="0" smtClean="0">
                <a:solidFill>
                  <a:srgbClr val="FF0000"/>
                </a:solidFill>
                <a:latin typeface="Phetsarath OT" panose="02000500000000000000" pitchFamily="2" charset="0"/>
                <a:cs typeface="Phetsarath OT" panose="02000500000000000000" pitchFamily="2" charset="0"/>
              </a:rPr>
              <a:t>district</a:t>
            </a:r>
            <a:r>
              <a:rPr lang="lo-LA" sz="1400" i="1" dirty="0" smtClean="0">
                <a:solidFill>
                  <a:srgbClr val="FF0000"/>
                </a:solidFill>
                <a:latin typeface="Phetsarath OT" panose="02000500000000000000" pitchFamily="2" charset="0"/>
                <a:cs typeface="Phetsarath OT" panose="02000500000000000000" pitchFamily="2" charset="0"/>
              </a:rPr>
              <a:t> </a:t>
            </a:r>
            <a:endParaRPr lang="en-US" sz="1600" dirty="0">
              <a:solidFill>
                <a:srgbClr val="FF0000"/>
              </a:solidFill>
              <a:latin typeface="Phetsarath OT" panose="02000500000000000000" pitchFamily="2" charset="0"/>
              <a:cs typeface="Phetsarath OT" panose="02000500000000000000" pitchFamily="2" charset="0"/>
            </a:endParaRPr>
          </a:p>
        </p:txBody>
      </p:sp>
    </p:spTree>
    <p:extLst>
      <p:ext uri="{BB962C8B-B14F-4D97-AF65-F5344CB8AC3E}">
        <p14:creationId xmlns:p14="http://schemas.microsoft.com/office/powerpoint/2010/main" val="806284285"/>
      </p:ext>
    </p:extLst>
  </p:cSld>
  <p:clrMapOvr>
    <a:masterClrMapping/>
  </p:clrMapOvr>
  <p:transition spd="med">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40" y="1501255"/>
            <a:ext cx="7881582" cy="522709"/>
          </a:xfrm>
        </p:spPr>
        <p:txBody>
          <a:bodyPr>
            <a:noAutofit/>
          </a:bodyPr>
          <a:lstStyle/>
          <a:p>
            <a:pPr algn="l"/>
            <a:r>
              <a:rPr lang="en-US" sz="2000" dirty="0" smtClean="0">
                <a:latin typeface="Phetsarath OT" panose="02000500000000000000" pitchFamily="2" charset="0"/>
                <a:cs typeface="Phetsarath OT" panose="02000500000000000000" pitchFamily="2" charset="0"/>
              </a:rPr>
              <a:t>ຕາຕະລາງ7. </a:t>
            </a:r>
            <a:r>
              <a:rPr lang="en-US" sz="2000" dirty="0" err="1" smtClean="0">
                <a:latin typeface="Phetsarath OT" panose="02000500000000000000" pitchFamily="2" charset="0"/>
                <a:cs typeface="Phetsarath OT" panose="02000500000000000000" pitchFamily="2" charset="0"/>
              </a:rPr>
              <a:t>ການສູນເສຍດ້ານການຂົນສົ່ງຂອງລັດ</a:t>
            </a:r>
            <a:r>
              <a:rPr lang="en-US" sz="2000" dirty="0" smtClean="0">
                <a:latin typeface="Phetsarath OT" panose="02000500000000000000" pitchFamily="2" charset="0"/>
                <a:cs typeface="Phetsarath OT" panose="02000500000000000000" pitchFamily="2" charset="0"/>
              </a:rPr>
              <a:t> </a:t>
            </a:r>
            <a:br>
              <a:rPr lang="en-US" sz="2000" dirty="0" smtClean="0">
                <a:latin typeface="Phetsarath OT" panose="02000500000000000000" pitchFamily="2" charset="0"/>
                <a:cs typeface="Phetsarath OT" panose="02000500000000000000" pitchFamily="2" charset="0"/>
              </a:rPr>
            </a:br>
            <a:r>
              <a:rPr lang="en-US" sz="1600" dirty="0" smtClean="0">
                <a:solidFill>
                  <a:srgbClr val="FF0000"/>
                </a:solidFill>
                <a:latin typeface="Phetsarath OT" panose="02000500000000000000" pitchFamily="2" charset="0"/>
                <a:cs typeface="Phetsarath OT" panose="02000500000000000000" pitchFamily="2" charset="0"/>
              </a:rPr>
              <a:t>Table 7. Losses of the public transport Sector</a:t>
            </a:r>
            <a:endParaRPr lang="th-TH" sz="2000" dirty="0">
              <a:solidFill>
                <a:srgbClr val="FF0000"/>
              </a:solidFill>
              <a:latin typeface="Phetsarath OT" panose="02000500000000000000" pitchFamily="2" charset="0"/>
              <a:cs typeface="Phetsarath OT" panose="02000500000000000000" pitchFamily="2" charset="0"/>
            </a:endParaRPr>
          </a:p>
        </p:txBody>
      </p:sp>
      <p:sp>
        <p:nvSpPr>
          <p:cNvPr id="4" name="Title 1"/>
          <p:cNvSpPr txBox="1">
            <a:spLocks/>
          </p:cNvSpPr>
          <p:nvPr/>
        </p:nvSpPr>
        <p:spPr>
          <a:xfrm>
            <a:off x="327546" y="382144"/>
            <a:ext cx="8505967" cy="724050"/>
          </a:xfrm>
          <a:prstGeom prst="rect">
            <a:avLst/>
          </a:prstGeom>
        </p:spPr>
        <p:txBody>
          <a:bodyPr vert="horz" lIns="91440" tIns="45720" rIns="91440" bIns="45720" rtlCol="0" anchor="b">
            <a:noAutofit/>
          </a:bodyPr>
          <a:lstStyle/>
          <a:p>
            <a:pPr marL="0" marR="0" lvl="0" indent="0" algn="ctr" defTabSz="914400" rtl="0" eaLnBrk="1" fontAlgn="auto" latinLnBrk="0" hangingPunct="1">
              <a:lnSpc>
                <a:spcPct val="85000"/>
              </a:lnSpc>
              <a:spcBef>
                <a:spcPct val="0"/>
              </a:spcBef>
              <a:spcAft>
                <a:spcPts val="0"/>
              </a:spcAft>
              <a:buClrTx/>
              <a:buSzTx/>
              <a:buFontTx/>
              <a:buNone/>
              <a:tabLst/>
              <a:defRPr/>
            </a:pPr>
            <a:r>
              <a:rPr kumimoji="0" lang="en-US" sz="2800" strike="noStrike" kern="1200" cap="none" spc="-50" normalizeH="0" baseline="0" noProof="0" dirty="0" err="1" smtClean="0">
                <a:ln>
                  <a:noFill/>
                </a:ln>
                <a:solidFill>
                  <a:schemeClr val="accent3"/>
                </a:solidFill>
                <a:effectLst/>
                <a:uLnTx/>
                <a:uFillTx/>
                <a:latin typeface="Phetsarath OT" panose="02000500000000000000" pitchFamily="2" charset="0"/>
                <a:ea typeface="+mj-ea"/>
                <a:cs typeface="Phetsarath OT" panose="02000500000000000000" pitchFamily="2" charset="0"/>
              </a:rPr>
              <a:t>ຂັ້ນຕອນ2.2</a:t>
            </a:r>
            <a:r>
              <a:rPr kumimoji="0" lang="en-US" sz="2800" strike="noStrike" kern="1200" cap="none" spc="-50" normalizeH="0" baseline="0" noProof="0" dirty="0" smtClean="0">
                <a:ln>
                  <a:noFill/>
                </a:ln>
                <a:solidFill>
                  <a:schemeClr val="accent3"/>
                </a:solidFill>
                <a:effectLst/>
                <a:uLnTx/>
                <a:uFillTx/>
                <a:latin typeface="Phetsarath OT" panose="02000500000000000000" pitchFamily="2" charset="0"/>
                <a:ea typeface="+mj-ea"/>
                <a:cs typeface="Phetsarath OT" panose="02000500000000000000" pitchFamily="2" charset="0"/>
              </a:rPr>
              <a:t>. </a:t>
            </a:r>
            <a:r>
              <a:rPr kumimoji="0" lang="en-US" sz="2800" strike="noStrike" kern="1200" cap="none" spc="-50" normalizeH="0" baseline="0" noProof="0" dirty="0" err="1" smtClean="0">
                <a:ln>
                  <a:noFill/>
                </a:ln>
                <a:solidFill>
                  <a:schemeClr val="accent3"/>
                </a:solidFill>
                <a:effectLst/>
                <a:uLnTx/>
                <a:uFillTx/>
                <a:latin typeface="Phetsarath OT" panose="02000500000000000000" pitchFamily="2" charset="0"/>
                <a:ea typeface="+mj-ea"/>
                <a:cs typeface="Phetsarath OT" panose="02000500000000000000" pitchFamily="2" charset="0"/>
              </a:rPr>
              <a:t>ຄາດຄະເນການສູນເສຍຂອງລັດ</a:t>
            </a:r>
            <a:r>
              <a:rPr kumimoji="0" lang="en-US" sz="2800" strike="noStrike" kern="1200" cap="none" spc="-50" normalizeH="0" baseline="0" noProof="0" dirty="0" smtClean="0">
                <a:ln>
                  <a:noFill/>
                </a:ln>
                <a:solidFill>
                  <a:schemeClr val="accent3"/>
                </a:solidFill>
                <a:effectLst/>
                <a:uLnTx/>
                <a:uFillTx/>
                <a:latin typeface="Phetsarath OT" panose="02000500000000000000" pitchFamily="2" charset="0"/>
                <a:ea typeface="+mj-ea"/>
                <a:cs typeface="Phetsarath OT" panose="02000500000000000000" pitchFamily="2" charset="0"/>
              </a:rPr>
              <a:t> </a:t>
            </a:r>
          </a:p>
          <a:p>
            <a:pPr marL="0" marR="0" lvl="0" indent="0" algn="ctr" defTabSz="914400" rtl="0" eaLnBrk="1" fontAlgn="auto" latinLnBrk="0" hangingPunct="1">
              <a:lnSpc>
                <a:spcPct val="85000"/>
              </a:lnSpc>
              <a:spcBef>
                <a:spcPct val="0"/>
              </a:spcBef>
              <a:spcAft>
                <a:spcPts val="0"/>
              </a:spcAft>
              <a:buClrTx/>
              <a:buSzTx/>
              <a:buFontTx/>
              <a:buNone/>
              <a:tabLst/>
              <a:defRPr/>
            </a:pPr>
            <a:r>
              <a:rPr kumimoji="0" lang="en-US" strike="noStrike" kern="1200" cap="none" spc="-50" normalizeH="0" baseline="0" noProof="0" dirty="0" smtClean="0">
                <a:ln>
                  <a:noFill/>
                </a:ln>
                <a:solidFill>
                  <a:srgbClr val="FF0000"/>
                </a:solidFill>
                <a:effectLst/>
                <a:uLnTx/>
                <a:uFillTx/>
                <a:latin typeface="Phetsarath OT" panose="02000500000000000000" pitchFamily="2" charset="0"/>
                <a:ea typeface="+mj-ea"/>
                <a:cs typeface="Phetsarath OT" panose="02000500000000000000" pitchFamily="2" charset="0"/>
              </a:rPr>
              <a:t>Step 2.2. Estimate the losses to the Government</a:t>
            </a:r>
            <a:endParaRPr kumimoji="0" lang="en-AU" sz="3200" strike="noStrike" kern="1200" cap="none" spc="-50" normalizeH="0" baseline="0" noProof="0" dirty="0">
              <a:ln>
                <a:noFill/>
              </a:ln>
              <a:solidFill>
                <a:srgbClr val="FF0000"/>
              </a:solidFill>
              <a:effectLst/>
              <a:uLnTx/>
              <a:uFillTx/>
              <a:latin typeface="Phetsarath OT" panose="02000500000000000000" pitchFamily="2" charset="0"/>
              <a:ea typeface="+mj-ea"/>
              <a:cs typeface="Phetsarath OT" panose="02000500000000000000" pitchFamily="2" charset="0"/>
            </a:endParaRPr>
          </a:p>
        </p:txBody>
      </p:sp>
      <p:sp>
        <p:nvSpPr>
          <p:cNvPr id="7" name="TextBox 6"/>
          <p:cNvSpPr txBox="1"/>
          <p:nvPr/>
        </p:nvSpPr>
        <p:spPr>
          <a:xfrm>
            <a:off x="409432" y="5967274"/>
            <a:ext cx="7301553" cy="369332"/>
          </a:xfrm>
          <a:prstGeom prst="rect">
            <a:avLst/>
          </a:prstGeom>
          <a:noFill/>
        </p:spPr>
        <p:txBody>
          <a:bodyPr wrap="square" rtlCol="0">
            <a:spAutoFit/>
          </a:bodyPr>
          <a:lstStyle/>
          <a:p>
            <a:r>
              <a:rPr lang="en-US" dirty="0" smtClean="0"/>
              <a:t>Foregone income- loss the opportunity to earn income</a:t>
            </a:r>
            <a:endParaRPr lang="th-TH"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43408243"/>
              </p:ext>
            </p:extLst>
          </p:nvPr>
        </p:nvGraphicFramePr>
        <p:xfrm>
          <a:off x="457200" y="2441047"/>
          <a:ext cx="8229600" cy="3048000"/>
        </p:xfrm>
        <a:graphic>
          <a:graphicData uri="http://schemas.openxmlformats.org/drawingml/2006/table">
            <a:tbl>
              <a:tblPr firstRow="1" firstCol="1" bandRow="1"/>
              <a:tblGrid>
                <a:gridCol w="2674620"/>
                <a:gridCol w="1514246"/>
                <a:gridCol w="1262421"/>
                <a:gridCol w="1515892"/>
                <a:gridCol w="1262421"/>
              </a:tblGrid>
              <a:tr h="0">
                <a:tc gridSpan="4">
                  <a:txBody>
                    <a:bodyPr/>
                    <a:lstStyle/>
                    <a:p>
                      <a:pPr algn="ctr"/>
                      <a:r>
                        <a:rPr lang="lo-LA" sz="2000" b="1" dirty="0">
                          <a:effectLst/>
                          <a:latin typeface="Times New Roman"/>
                          <a:cs typeface="Phetsarath OT"/>
                        </a:rPr>
                        <a:t>ການສູນເສຍ</a:t>
                      </a:r>
                      <a:r>
                        <a:rPr lang="en-US" sz="2000" b="1" dirty="0">
                          <a:effectLst/>
                          <a:latin typeface="Phetsarath OT"/>
                          <a:cs typeface="Angsana New"/>
                        </a:rPr>
                        <a:t> (</a:t>
                      </a:r>
                      <a:r>
                        <a:rPr lang="lo-LA" sz="2000" b="1" dirty="0">
                          <a:effectLst/>
                          <a:latin typeface="Times New Roman"/>
                          <a:cs typeface="Phetsarath OT"/>
                        </a:rPr>
                        <a:t>ລ້ານກີບ</a:t>
                      </a:r>
                      <a:r>
                        <a:rPr lang="en-US" sz="2000" b="1" dirty="0">
                          <a:effectLst/>
                          <a:latin typeface="Phetsarath OT"/>
                          <a:cs typeface="Angsana New"/>
                        </a:rPr>
                        <a:t>) </a:t>
                      </a:r>
                      <a:endParaRPr lang="en-US" sz="1600" dirty="0">
                        <a:effectLst/>
                        <a:latin typeface="Times New Roman"/>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r>
                        <a:rPr lang="en-US" sz="2000" b="1">
                          <a:effectLst/>
                          <a:latin typeface="Phetsarath OT"/>
                          <a:cs typeface="Angsana New"/>
                        </a:rPr>
                        <a:t> </a:t>
                      </a:r>
                      <a:endParaRPr lang="en-US" sz="1600">
                        <a:effectLst/>
                        <a:latin typeface="Times New Roman"/>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27965">
                <a:tc>
                  <a:txBody>
                    <a:bodyPr/>
                    <a:lstStyle/>
                    <a:p>
                      <a:pPr>
                        <a:spcAft>
                          <a:spcPts val="0"/>
                        </a:spcAft>
                        <a:tabLst>
                          <a:tab pos="1760220" algn="r"/>
                        </a:tabLst>
                      </a:pPr>
                      <a:r>
                        <a:rPr lang="lo-LA" sz="2000" b="1" kern="1200" dirty="0">
                          <a:effectLst/>
                          <a:latin typeface="Times New Roman"/>
                          <a:ea typeface="Times New Roman"/>
                          <a:cs typeface="Phetsarath OT"/>
                        </a:rPr>
                        <a:t>ຕົ້ນ</a:t>
                      </a:r>
                      <a:r>
                        <a:rPr lang="lo-LA" sz="2000" b="1" kern="1200" dirty="0" smtClean="0">
                          <a:effectLst/>
                          <a:latin typeface="Times New Roman"/>
                          <a:ea typeface="Times New Roman"/>
                          <a:cs typeface="Phetsarath OT"/>
                        </a:rPr>
                        <a:t>ເຫດ</a:t>
                      </a:r>
                      <a:r>
                        <a:rPr lang="en-US" sz="2000" b="1" kern="1200" dirty="0" err="1" smtClean="0">
                          <a:effectLst/>
                          <a:latin typeface="Times New Roman"/>
                          <a:ea typeface="Times New Roman"/>
                          <a:cs typeface="Phetsarath OT"/>
                        </a:rPr>
                        <a:t>ການສູນ</a:t>
                      </a:r>
                      <a:r>
                        <a:rPr lang="lo-LA" sz="2000" b="1" kern="1200" dirty="0" smtClean="0">
                          <a:effectLst/>
                          <a:latin typeface="Times New Roman"/>
                          <a:ea typeface="Times New Roman"/>
                          <a:cs typeface="Phetsarath OT"/>
                        </a:rPr>
                        <a:t>ເສຍ </a:t>
                      </a:r>
                      <a:endParaRPr lang="en-US" sz="2400" dirty="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2000" kern="1200">
                          <a:effectLst/>
                          <a:latin typeface="Times New Roman"/>
                          <a:ea typeface="Times New Roman"/>
                          <a:cs typeface="Phetsarath OT"/>
                        </a:rPr>
                        <a:t>ປີເກີດໄພພິບັດ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US" sz="2000" kern="1200">
                          <a:effectLst/>
                          <a:latin typeface="Phetsarath OT"/>
                          <a:ea typeface="Times New Roman"/>
                          <a:cs typeface="Angsana New"/>
                        </a:rPr>
                        <a:t>1</a:t>
                      </a:r>
                      <a:r>
                        <a:rPr lang="lo-LA" sz="2000" kern="1200">
                          <a:effectLst/>
                          <a:latin typeface="Times New Roman"/>
                          <a:ea typeface="Times New Roman"/>
                          <a:cs typeface="Phetsarath OT"/>
                        </a:rPr>
                        <a:t>ປີຫຼັງ​ໄພພິບັດ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US" sz="2000" kern="1200">
                          <a:effectLst/>
                          <a:latin typeface="Phetsarath OT"/>
                          <a:ea typeface="Times New Roman"/>
                          <a:cs typeface="Angsana New"/>
                        </a:rPr>
                        <a:t>2</a:t>
                      </a:r>
                      <a:r>
                        <a:rPr lang="lo-LA" sz="2000" kern="1200">
                          <a:effectLst/>
                          <a:latin typeface="Times New Roman"/>
                          <a:ea typeface="Times New Roman"/>
                          <a:cs typeface="Phetsarath OT"/>
                        </a:rPr>
                        <a:t>ປີຫຼັງ​ໄພພິບັດ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2000" kern="1200">
                          <a:effectLst/>
                          <a:latin typeface="Times New Roman"/>
                          <a:cs typeface="Phetsarath OT"/>
                        </a:rPr>
                        <a:t>ລວມ </a:t>
                      </a:r>
                      <a:endParaRPr lang="en-US" sz="16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0">
                <a:tc>
                  <a:txBody>
                    <a:bodyPr/>
                    <a:lstStyle/>
                    <a:p>
                      <a:pPr>
                        <a:spcAft>
                          <a:spcPts val="0"/>
                        </a:spcAft>
                      </a:pPr>
                      <a:r>
                        <a:rPr lang="lo-LA" sz="2000" kern="1200">
                          <a:solidFill>
                            <a:srgbClr val="000000"/>
                          </a:solidFill>
                          <a:effectLst/>
                          <a:latin typeface="Times New Roman"/>
                          <a:ea typeface="Times New Roman"/>
                          <a:cs typeface="Phetsarath OT"/>
                        </a:rPr>
                        <a:t>ກ</a:t>
                      </a:r>
                      <a:r>
                        <a:rPr lang="en-US" sz="2000" kern="1200">
                          <a:solidFill>
                            <a:srgbClr val="000000"/>
                          </a:solidFill>
                          <a:effectLst/>
                          <a:latin typeface="Phetsarath OT"/>
                          <a:ea typeface="Times New Roman"/>
                          <a:cs typeface="Angsana New"/>
                        </a:rPr>
                        <a:t>. </a:t>
                      </a:r>
                      <a:r>
                        <a:rPr lang="lo-LA" sz="2000" kern="1200">
                          <a:solidFill>
                            <a:srgbClr val="000000"/>
                          </a:solidFill>
                          <a:effectLst/>
                          <a:latin typeface="Times New Roman"/>
                          <a:ea typeface="Times New Roman"/>
                          <a:cs typeface="Phetsarath OT"/>
                        </a:rPr>
                        <a:t>ລາຍຮັບຫຼຸດ​ລົງ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2000" b="1">
                          <a:effectLst/>
                          <a:latin typeface="Phetsarath OT"/>
                          <a:ea typeface="Times New Roman"/>
                          <a:cs typeface="Angsana New"/>
                        </a:rPr>
                        <a:t>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effectLst/>
                          <a:latin typeface="Phetsarath OT"/>
                          <a:ea typeface="Times New Roman"/>
                          <a:cs typeface="Angsana New"/>
                        </a:rPr>
                        <a:t>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effectLst/>
                          <a:latin typeface="Phetsarath OT"/>
                          <a:ea typeface="Times New Roman"/>
                          <a:cs typeface="Angsana New"/>
                        </a:rPr>
                        <a:t>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2000">
                          <a:effectLst/>
                          <a:latin typeface="Phetsarath OT"/>
                          <a:cs typeface="Angsana New"/>
                        </a:rPr>
                        <a:t> </a:t>
                      </a:r>
                      <a:endParaRPr lang="en-US" sz="16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lo-LA" sz="2000" kern="1200">
                          <a:solidFill>
                            <a:srgbClr val="000000"/>
                          </a:solidFill>
                          <a:effectLst/>
                          <a:latin typeface="Times New Roman"/>
                          <a:ea typeface="Times New Roman"/>
                          <a:cs typeface="Phetsarath OT"/>
                        </a:rPr>
                        <a:t>ຂ</a:t>
                      </a:r>
                      <a:r>
                        <a:rPr lang="en-US" sz="2000" kern="1200">
                          <a:solidFill>
                            <a:srgbClr val="000000"/>
                          </a:solidFill>
                          <a:effectLst/>
                          <a:latin typeface="Phetsarath OT"/>
                          <a:ea typeface="Times New Roman"/>
                          <a:cs typeface="Angsana New"/>
                        </a:rPr>
                        <a:t>. </a:t>
                      </a:r>
                      <a:r>
                        <a:rPr lang="lo-LA" sz="2000" kern="1200">
                          <a:solidFill>
                            <a:srgbClr val="000000"/>
                          </a:solidFill>
                          <a:effectLst/>
                          <a:latin typeface="Times New Roman"/>
                          <a:ea typeface="Times New Roman"/>
                          <a:cs typeface="Phetsarath OT"/>
                        </a:rPr>
                        <a:t>ອະນາ​ໄມສິ່ງເສດເຫຼືອ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2000">
                          <a:effectLst/>
                          <a:latin typeface="Phetsarath OT"/>
                          <a:ea typeface="Times New Roman"/>
                          <a:cs typeface="Angsana New"/>
                        </a:rPr>
                        <a:t>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effectLst/>
                          <a:latin typeface="Phetsarath OT"/>
                          <a:ea typeface="Times New Roman"/>
                          <a:cs typeface="Angsana New"/>
                        </a:rPr>
                        <a:t>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effectLst/>
                          <a:latin typeface="Phetsarath OT"/>
                          <a:ea typeface="Times New Roman"/>
                          <a:cs typeface="Angsana New"/>
                        </a:rPr>
                        <a:t>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2000">
                          <a:effectLst/>
                          <a:latin typeface="Phetsarath OT"/>
                          <a:cs typeface="Angsana New"/>
                        </a:rPr>
                        <a:t> </a:t>
                      </a:r>
                      <a:endParaRPr lang="en-US" sz="16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270510" indent="-270510">
                        <a:spcAft>
                          <a:spcPts val="0"/>
                        </a:spcAft>
                      </a:pPr>
                      <a:r>
                        <a:rPr lang="lo-LA" sz="2000" kern="1200">
                          <a:solidFill>
                            <a:srgbClr val="000000"/>
                          </a:solidFill>
                          <a:effectLst/>
                          <a:latin typeface="Times New Roman"/>
                          <a:ea typeface="Times New Roman"/>
                          <a:cs typeface="Phetsarath OT"/>
                        </a:rPr>
                        <a:t>ຄ</a:t>
                      </a:r>
                      <a:r>
                        <a:rPr lang="en-US" sz="2000" kern="1200">
                          <a:solidFill>
                            <a:srgbClr val="000000"/>
                          </a:solidFill>
                          <a:effectLst/>
                          <a:latin typeface="Phetsarath OT"/>
                          <a:ea typeface="Times New Roman"/>
                          <a:cs typeface="Angsana New"/>
                        </a:rPr>
                        <a:t>. </a:t>
                      </a:r>
                      <a:r>
                        <a:rPr lang="lo-LA" sz="2000" kern="1200">
                          <a:solidFill>
                            <a:srgbClr val="000000"/>
                          </a:solidFill>
                          <a:effectLst/>
                          <a:latin typeface="Times New Roman"/>
                          <a:ea typeface="Times New Roman"/>
                          <a:cs typeface="Phetsarath OT"/>
                        </a:rPr>
                        <a:t>ມູນຄ່າຄຸ້ມ​ຄອງ​ຮັກສາສູງຂຶ້ນ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2000">
                          <a:effectLst/>
                          <a:latin typeface="Phetsarath OT"/>
                          <a:ea typeface="Times New Roman"/>
                          <a:cs typeface="Angsana New"/>
                        </a:rPr>
                        <a:t>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effectLst/>
                          <a:latin typeface="Phetsarath OT"/>
                          <a:ea typeface="Times New Roman"/>
                          <a:cs typeface="Angsana New"/>
                        </a:rPr>
                        <a:t>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effectLst/>
                          <a:latin typeface="Phetsarath OT"/>
                          <a:ea typeface="Times New Roman"/>
                          <a:cs typeface="Angsana New"/>
                        </a:rPr>
                        <a:t>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2000">
                          <a:effectLst/>
                          <a:latin typeface="Phetsarath OT"/>
                          <a:cs typeface="Angsana New"/>
                        </a:rPr>
                        <a:t> </a:t>
                      </a:r>
                      <a:endParaRPr lang="en-US" sz="16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270510" indent="-270510">
                        <a:spcAft>
                          <a:spcPts val="0"/>
                        </a:spcAft>
                      </a:pPr>
                      <a:r>
                        <a:rPr lang="lo-LA" sz="2000" kern="1200">
                          <a:solidFill>
                            <a:srgbClr val="000000"/>
                          </a:solidFill>
                          <a:effectLst/>
                          <a:latin typeface="Times New Roman"/>
                          <a:ea typeface="Times New Roman"/>
                          <a:cs typeface="Phetsarath OT"/>
                        </a:rPr>
                        <a:t>ງ</a:t>
                      </a:r>
                      <a:r>
                        <a:rPr lang="en-US" sz="2000" kern="1200">
                          <a:solidFill>
                            <a:srgbClr val="000000"/>
                          </a:solidFill>
                          <a:effectLst/>
                          <a:latin typeface="Phetsarath OT"/>
                          <a:ea typeface="Times New Roman"/>
                          <a:cs typeface="Angsana New"/>
                        </a:rPr>
                        <a:t>.  </a:t>
                      </a:r>
                      <a:r>
                        <a:rPr lang="lo-LA" sz="2000" kern="1200">
                          <a:solidFill>
                            <a:srgbClr val="000000"/>
                          </a:solidFill>
                          <a:effectLst/>
                          <a:latin typeface="Times New Roman"/>
                          <a:ea typeface="Times New Roman"/>
                          <a:cs typeface="Phetsarath OT"/>
                        </a:rPr>
                        <a:t>ຄ່າໃຊ້ຈ່າຍທີ່ບໍ່ຄາດຄິດອື່ນໆ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2000">
                          <a:effectLst/>
                          <a:latin typeface="Phetsarath OT"/>
                          <a:ea typeface="Times New Roman"/>
                          <a:cs typeface="Angsana New"/>
                        </a:rPr>
                        <a:t>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effectLst/>
                          <a:latin typeface="Phetsarath OT"/>
                          <a:ea typeface="Times New Roman"/>
                          <a:cs typeface="Angsana New"/>
                        </a:rPr>
                        <a:t>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effectLst/>
                          <a:latin typeface="Phetsarath OT"/>
                          <a:ea typeface="Times New Roman"/>
                          <a:cs typeface="Angsana New"/>
                        </a:rPr>
                        <a:t>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2000">
                          <a:effectLst/>
                          <a:latin typeface="Phetsarath OT"/>
                          <a:cs typeface="Angsana New"/>
                        </a:rPr>
                        <a:t> </a:t>
                      </a:r>
                      <a:endParaRPr lang="en-US" sz="16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lo-LA" sz="2000" kern="1200">
                          <a:solidFill>
                            <a:srgbClr val="000000"/>
                          </a:solidFill>
                          <a:effectLst/>
                          <a:latin typeface="Times New Roman"/>
                          <a:ea typeface="Times New Roman"/>
                          <a:cs typeface="Phetsarath OT"/>
                        </a:rPr>
                        <a:t>ລວມ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2000" dirty="0">
                          <a:effectLst/>
                          <a:latin typeface="Phetsarath OT"/>
                          <a:ea typeface="Times New Roman"/>
                          <a:cs typeface="Angsana New"/>
                        </a:rPr>
                        <a:t> </a:t>
                      </a:r>
                      <a:endParaRPr lang="en-US" sz="2400" dirty="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effectLst/>
                          <a:latin typeface="Phetsarath OT"/>
                          <a:ea typeface="Times New Roman"/>
                          <a:cs typeface="Angsana New"/>
                        </a:rPr>
                        <a:t>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effectLst/>
                          <a:latin typeface="Phetsarath OT"/>
                          <a:ea typeface="Times New Roman"/>
                          <a:cs typeface="Angsana New"/>
                        </a:rPr>
                        <a:t> </a:t>
                      </a:r>
                      <a:endParaRPr lang="en-US" sz="24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2000" dirty="0">
                          <a:effectLst/>
                          <a:latin typeface="Phetsarath OT"/>
                          <a:cs typeface="Angsana New"/>
                        </a:rPr>
                        <a:t> </a:t>
                      </a:r>
                      <a:endParaRPr lang="en-US" sz="1600" dirty="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659" y="600508"/>
            <a:ext cx="8659505" cy="880460"/>
          </a:xfrm>
        </p:spPr>
        <p:txBody>
          <a:bodyPr>
            <a:normAutofit fontScale="90000"/>
          </a:bodyPr>
          <a:lstStyle/>
          <a:p>
            <a:r>
              <a:rPr lang="en-AU" sz="3100" dirty="0" smtClean="0">
                <a:solidFill>
                  <a:schemeClr val="accent3"/>
                </a:solidFill>
                <a:latin typeface="Phetsarath OT" panose="02000500000000000000" pitchFamily="2" charset="0"/>
                <a:cs typeface="Phetsarath OT" panose="02000500000000000000" pitchFamily="2" charset="0"/>
              </a:rPr>
              <a:t>ຂັ້ນຕອນ2.3. </a:t>
            </a:r>
            <a:r>
              <a:rPr lang="en-AU" sz="3100" dirty="0" err="1" smtClean="0">
                <a:solidFill>
                  <a:schemeClr val="accent3"/>
                </a:solidFill>
                <a:latin typeface="Phetsarath OT" panose="02000500000000000000" pitchFamily="2" charset="0"/>
                <a:cs typeface="Phetsarath OT" panose="02000500000000000000" pitchFamily="2" charset="0"/>
              </a:rPr>
              <a:t>ຄາດຄະເນຄວາມເສຍຫາຍແລະການສູນເສຍຂອງເອກະຊົນ</a:t>
            </a:r>
            <a:r>
              <a:rPr lang="en-AU" sz="2700" dirty="0" smtClean="0">
                <a:solidFill>
                  <a:schemeClr val="accent3"/>
                </a:solidFill>
                <a:latin typeface="Phetsarath OT" panose="02000500000000000000" pitchFamily="2" charset="0"/>
                <a:cs typeface="Phetsarath OT" panose="02000500000000000000" pitchFamily="2" charset="0"/>
              </a:rPr>
              <a:t> </a:t>
            </a:r>
            <a:r>
              <a:rPr lang="en-AU" sz="2800" dirty="0" smtClean="0">
                <a:solidFill>
                  <a:schemeClr val="accent3"/>
                </a:solidFill>
                <a:latin typeface="Phetsarath OT" panose="02000500000000000000" pitchFamily="2" charset="0"/>
                <a:cs typeface="Phetsarath OT" panose="02000500000000000000" pitchFamily="2" charset="0"/>
              </a:rPr>
              <a:t/>
            </a:r>
            <a:br>
              <a:rPr lang="en-AU" sz="2800" dirty="0" smtClean="0">
                <a:solidFill>
                  <a:schemeClr val="accent3"/>
                </a:solidFill>
                <a:latin typeface="Phetsarath OT" panose="02000500000000000000" pitchFamily="2" charset="0"/>
                <a:cs typeface="Phetsarath OT" panose="02000500000000000000" pitchFamily="2" charset="0"/>
              </a:rPr>
            </a:br>
            <a:r>
              <a:rPr lang="en-AU" sz="2000" dirty="0" smtClean="0">
                <a:solidFill>
                  <a:srgbClr val="FF0000"/>
                </a:solidFill>
                <a:latin typeface="Phetsarath OT" panose="02000500000000000000" pitchFamily="2" charset="0"/>
                <a:cs typeface="Phetsarath OT" panose="02000500000000000000" pitchFamily="2" charset="0"/>
              </a:rPr>
              <a:t>Step </a:t>
            </a:r>
            <a:r>
              <a:rPr lang="en-AU" sz="2000" dirty="0">
                <a:solidFill>
                  <a:srgbClr val="FF0000"/>
                </a:solidFill>
                <a:latin typeface="Phetsarath OT" panose="02000500000000000000" pitchFamily="2" charset="0"/>
                <a:cs typeface="Phetsarath OT" panose="02000500000000000000" pitchFamily="2" charset="0"/>
              </a:rPr>
              <a:t>2.3. Estimate the damages and losses of the private sector</a:t>
            </a:r>
            <a:endParaRPr lang="en-AU" sz="2800" dirty="0">
              <a:solidFill>
                <a:srgbClr val="FF0000"/>
              </a:solidFill>
              <a:latin typeface="Phetsarath OT" panose="02000500000000000000" pitchFamily="2" charset="0"/>
              <a:cs typeface="Phetsarath OT" panose="02000500000000000000" pitchFamily="2" charset="0"/>
            </a:endParaRPr>
          </a:p>
        </p:txBody>
      </p:sp>
      <p:sp>
        <p:nvSpPr>
          <p:cNvPr id="3" name="Content Placeholder 2"/>
          <p:cNvSpPr>
            <a:spLocks noGrp="1"/>
          </p:cNvSpPr>
          <p:nvPr>
            <p:ph idx="1"/>
          </p:nvPr>
        </p:nvSpPr>
        <p:spPr>
          <a:xfrm>
            <a:off x="5786650" y="2060807"/>
            <a:ext cx="3265229" cy="4517413"/>
          </a:xfrm>
        </p:spPr>
        <p:txBody>
          <a:bodyPr/>
          <a:lstStyle/>
          <a:p>
            <a:r>
              <a:rPr lang="en-US" sz="1400" dirty="0" smtClean="0">
                <a:latin typeface="+mj-lt"/>
                <a:cs typeface="Saysettha OT" pitchFamily="34" charset="-34"/>
              </a:rPr>
              <a:t>For </a:t>
            </a:r>
            <a:r>
              <a:rPr lang="en-US" sz="1400" dirty="0">
                <a:latin typeface="+mj-lt"/>
                <a:cs typeface="Saysettha OT" pitchFamily="34" charset="-34"/>
              </a:rPr>
              <a:t>private sector damages and </a:t>
            </a:r>
            <a:r>
              <a:rPr lang="en-US" sz="1400" dirty="0" smtClean="0">
                <a:latin typeface="+mj-lt"/>
                <a:cs typeface="Saysettha OT" pitchFamily="34" charset="-34"/>
              </a:rPr>
              <a:t>losses: </a:t>
            </a:r>
          </a:p>
          <a:p>
            <a:endParaRPr lang="en-US" sz="1400" dirty="0" smtClean="0">
              <a:latin typeface="+mj-lt"/>
              <a:cs typeface="Saysettha OT" pitchFamily="34" charset="-34"/>
            </a:endParaRPr>
          </a:p>
          <a:p>
            <a:r>
              <a:rPr lang="en-US" sz="1400" dirty="0" smtClean="0">
                <a:solidFill>
                  <a:srgbClr val="00B050"/>
                </a:solidFill>
                <a:latin typeface="+mj-lt"/>
                <a:cs typeface="Saysettha OT" pitchFamily="34" charset="-34"/>
              </a:rPr>
              <a:t>the </a:t>
            </a:r>
            <a:r>
              <a:rPr lang="en-US" sz="1400" dirty="0">
                <a:solidFill>
                  <a:srgbClr val="00B050"/>
                </a:solidFill>
                <a:latin typeface="+mj-lt"/>
                <a:cs typeface="Saysettha OT" pitchFamily="34" charset="-34"/>
              </a:rPr>
              <a:t>DPWT assessment can use a questionnaire </a:t>
            </a:r>
            <a:r>
              <a:rPr lang="en-US" sz="1400" dirty="0" smtClean="0">
                <a:solidFill>
                  <a:srgbClr val="00B050"/>
                </a:solidFill>
                <a:latin typeface="+mj-lt"/>
                <a:cs typeface="Saysettha OT" pitchFamily="34" charset="-34"/>
              </a:rPr>
              <a:t>and the </a:t>
            </a:r>
            <a:r>
              <a:rPr lang="en-US" sz="1400" dirty="0">
                <a:solidFill>
                  <a:srgbClr val="00B050"/>
                </a:solidFill>
                <a:latin typeface="+mj-lt"/>
                <a:cs typeface="Saysettha OT" pitchFamily="34" charset="-34"/>
              </a:rPr>
              <a:t>assessment team members </a:t>
            </a:r>
            <a:r>
              <a:rPr lang="en-US" sz="1400" dirty="0" smtClean="0">
                <a:solidFill>
                  <a:srgbClr val="00B050"/>
                </a:solidFill>
                <a:latin typeface="+mj-lt"/>
                <a:cs typeface="Saysettha OT" pitchFamily="34" charset="-34"/>
              </a:rPr>
              <a:t>can interview the </a:t>
            </a:r>
            <a:r>
              <a:rPr lang="en-US" sz="1400" dirty="0">
                <a:solidFill>
                  <a:srgbClr val="00B050"/>
                </a:solidFill>
                <a:latin typeface="+mj-lt"/>
                <a:cs typeface="Saysettha OT" pitchFamily="34" charset="-34"/>
              </a:rPr>
              <a:t>officials of the private sector businesses like bus companies, boat operators, etc. or associations of transport organizations </a:t>
            </a:r>
            <a:r>
              <a:rPr lang="en-US" sz="1400" dirty="0" smtClean="0">
                <a:solidFill>
                  <a:srgbClr val="00B050"/>
                </a:solidFill>
                <a:latin typeface="+mj-lt"/>
                <a:cs typeface="Saysettha OT" pitchFamily="34" charset="-34"/>
              </a:rPr>
              <a:t>.</a:t>
            </a:r>
          </a:p>
          <a:p>
            <a:pPr>
              <a:buNone/>
            </a:pPr>
            <a:r>
              <a:rPr lang="en-AU" sz="1400" dirty="0" smtClean="0">
                <a:latin typeface="+mj-lt"/>
                <a:cs typeface="Saysettha OT" pitchFamily="34" charset="-34"/>
              </a:rPr>
              <a:t> </a:t>
            </a:r>
            <a:r>
              <a:rPr lang="en-US" sz="1400" dirty="0">
                <a:latin typeface="+mj-lt"/>
                <a:cs typeface="Saysettha OT" pitchFamily="34" charset="-34"/>
              </a:rPr>
              <a:t>  </a:t>
            </a:r>
            <a:endParaRPr lang="en-AU" sz="1400" dirty="0">
              <a:latin typeface="+mj-lt"/>
              <a:cs typeface="Saysettha OT" pitchFamily="34" charset="-34"/>
            </a:endParaRPr>
          </a:p>
          <a:p>
            <a:r>
              <a:rPr lang="en-US" sz="1400" dirty="0">
                <a:latin typeface="+mj-lt"/>
                <a:cs typeface="Saysettha OT" pitchFamily="34" charset="-34"/>
              </a:rPr>
              <a:t>Damages to vehicles of private individuals can be sourced through interviews with local officials in the affected villages. Losses to private vehicle owners will in the form of higher operating and maintenance costs. </a:t>
            </a:r>
            <a:endParaRPr lang="en-US" sz="1400" dirty="0" smtClean="0">
              <a:latin typeface="+mj-lt"/>
              <a:cs typeface="Saysettha OT" pitchFamily="34" charset="-34"/>
            </a:endParaRPr>
          </a:p>
          <a:p>
            <a:r>
              <a:rPr lang="en-US" sz="1400" dirty="0" smtClean="0">
                <a:solidFill>
                  <a:srgbClr val="00B050"/>
                </a:solidFill>
                <a:latin typeface="+mj-lt"/>
                <a:cs typeface="Saysettha OT" pitchFamily="34" charset="-34"/>
              </a:rPr>
              <a:t>The </a:t>
            </a:r>
            <a:r>
              <a:rPr lang="en-US" sz="1400" dirty="0">
                <a:solidFill>
                  <a:srgbClr val="00B050"/>
                </a:solidFill>
                <a:latin typeface="+mj-lt"/>
                <a:cs typeface="Saysettha OT" pitchFamily="34" charset="-34"/>
              </a:rPr>
              <a:t>following questionnaire can be used. </a:t>
            </a:r>
            <a:r>
              <a:rPr lang="en-US" sz="1400" dirty="0" smtClean="0">
                <a:solidFill>
                  <a:srgbClr val="00B050"/>
                </a:solidFill>
                <a:latin typeface="+mj-lt"/>
                <a:cs typeface="Saysettha OT" pitchFamily="34" charset="-34"/>
              </a:rPr>
              <a:t> </a:t>
            </a:r>
            <a:endParaRPr lang="en-AU" sz="1400" dirty="0">
              <a:solidFill>
                <a:srgbClr val="00B050"/>
              </a:solidFill>
              <a:latin typeface="+mj-lt"/>
              <a:cs typeface="Saysettha OT" pitchFamily="34" charset="-34"/>
            </a:endParaRPr>
          </a:p>
          <a:p>
            <a:endParaRPr lang="en-AU" sz="2400" dirty="0">
              <a:latin typeface="+mj-lt"/>
              <a:cs typeface="Saysettha OT" pitchFamily="34" charset="-34"/>
            </a:endParaRPr>
          </a:p>
        </p:txBody>
      </p:sp>
      <p:sp>
        <p:nvSpPr>
          <p:cNvPr id="4" name="Content Placeholder 2"/>
          <p:cNvSpPr txBox="1">
            <a:spLocks/>
          </p:cNvSpPr>
          <p:nvPr/>
        </p:nvSpPr>
        <p:spPr>
          <a:xfrm>
            <a:off x="141587" y="2082669"/>
            <a:ext cx="5385756" cy="4481904"/>
          </a:xfrm>
          <a:prstGeom prst="rect">
            <a:avLst/>
          </a:prstGeom>
        </p:spPr>
        <p:txBody>
          <a:bodyPr vert="horz" lIns="0" tIns="45720" rIns="0" bIns="45720" rtlCol="0">
            <a:noAutofit/>
          </a:bodyPr>
          <a:lstStyle/>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US" sz="2000" b="0" i="0" u="none" strike="noStrike" kern="1200" cap="none" spc="0" normalizeH="0" baseline="0" noProof="0" dirty="0" err="1" smtClean="0">
                <a:ln>
                  <a:noFill/>
                </a:ln>
                <a:solidFill>
                  <a:schemeClr val="tx1">
                    <a:lumMod val="75000"/>
                    <a:lumOff val="25000"/>
                  </a:schemeClr>
                </a:solidFill>
                <a:effectLst/>
                <a:uLnTx/>
                <a:uFillTx/>
                <a:latin typeface="Phetsarath OT" panose="02000500000000000000" pitchFamily="2" charset="0"/>
                <a:cs typeface="Phetsarath OT" panose="02000500000000000000" pitchFamily="2" charset="0"/>
              </a:rPr>
              <a:t>ຄວາມເສຍຫາຍແລະການສູນເສຍຂອງພາກສ່ວນເອກະຊົນ</a:t>
            </a:r>
            <a:r>
              <a:rPr lang="en-US" sz="2000" dirty="0" smtClean="0">
                <a:solidFill>
                  <a:schemeClr val="tx1">
                    <a:lumMod val="75000"/>
                    <a:lumOff val="25000"/>
                  </a:schemeClr>
                </a:solidFill>
                <a:latin typeface="Phetsarath OT" panose="02000500000000000000" pitchFamily="2" charset="0"/>
                <a:cs typeface="Phetsarath OT" panose="02000500000000000000" pitchFamily="2" charset="0"/>
              </a:rPr>
              <a:t>:</a:t>
            </a:r>
            <a:endParaRPr kumimoji="0" lang="en-US" sz="2000" b="0" i="0" u="none" strike="noStrike" kern="1200" cap="none" spc="0" normalizeH="0" baseline="0" noProof="0" dirty="0" smtClean="0">
              <a:ln>
                <a:noFill/>
              </a:ln>
              <a:solidFill>
                <a:schemeClr val="tx1">
                  <a:lumMod val="75000"/>
                  <a:lumOff val="25000"/>
                </a:schemeClr>
              </a:solidFill>
              <a:effectLst/>
              <a:uLnTx/>
              <a:uFillTx/>
              <a:latin typeface="Phetsarath OT" panose="02000500000000000000" pitchFamily="2" charset="0"/>
              <a:cs typeface="Phetsarath OT" panose="02000500000000000000" pitchFamily="2" charset="0"/>
            </a:endParaRP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endParaRPr kumimoji="0" lang="en-US" sz="2000" b="0" i="0" u="none" strike="noStrike" kern="1200" cap="none" spc="0" normalizeH="0" baseline="0" noProof="0" dirty="0" smtClean="0">
              <a:ln>
                <a:noFill/>
              </a:ln>
              <a:solidFill>
                <a:schemeClr val="tx1">
                  <a:lumMod val="75000"/>
                  <a:lumOff val="25000"/>
                </a:schemeClr>
              </a:solidFill>
              <a:effectLst/>
              <a:uLnTx/>
              <a:uFillTx/>
              <a:latin typeface="Phetsarath OT" panose="02000500000000000000" pitchFamily="2" charset="0"/>
              <a:cs typeface="Phetsarath OT" panose="02000500000000000000" pitchFamily="2" charset="0"/>
            </a:endParaRPr>
          </a:p>
          <a:p>
            <a:pPr marL="342900" marR="0" lvl="0" indent="-34290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r>
              <a:rPr kumimoji="0" lang="en-US" sz="2000" b="0" i="0" u="none" strike="noStrike" kern="1200" cap="none" spc="0" normalizeH="0" baseline="0" noProof="0" dirty="0" err="1" smtClean="0">
                <a:ln>
                  <a:noFill/>
                </a:ln>
                <a:solidFill>
                  <a:srgbClr val="00B050"/>
                </a:solidFill>
                <a:effectLst/>
                <a:uLnTx/>
                <a:uFillTx/>
                <a:latin typeface="Phetsarath OT" panose="02000500000000000000" pitchFamily="2" charset="0"/>
                <a:cs typeface="Phetsarath OT" panose="02000500000000000000" pitchFamily="2" charset="0"/>
              </a:rPr>
              <a:t>ການປະເມີນຂອງພະແນກ</a:t>
            </a:r>
            <a:r>
              <a:rPr kumimoji="0" lang="en-US" sz="2000" b="0" i="0"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 </a:t>
            </a:r>
            <a:r>
              <a:rPr kumimoji="0" lang="en-US" sz="2000" b="0" i="0" u="none" strike="noStrike" kern="1200" cap="none" spc="0" normalizeH="0" baseline="0" noProof="0" dirty="0" err="1" smtClean="0">
                <a:ln>
                  <a:noFill/>
                </a:ln>
                <a:solidFill>
                  <a:srgbClr val="00B050"/>
                </a:solidFill>
                <a:effectLst/>
                <a:uLnTx/>
                <a:uFillTx/>
                <a:latin typeface="Phetsarath OT" panose="02000500000000000000" pitchFamily="2" charset="0"/>
                <a:cs typeface="Phetsarath OT" panose="02000500000000000000" pitchFamily="2" charset="0"/>
              </a:rPr>
              <a:t>ຍທຂ</a:t>
            </a:r>
            <a:r>
              <a:rPr kumimoji="0" lang="en-US" sz="2000" b="0" i="0"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 </a:t>
            </a:r>
            <a:r>
              <a:rPr kumimoji="0" lang="en-US" sz="2000" b="0" i="0" u="none" strike="noStrike" kern="1200" cap="none" spc="0" normalizeH="0" baseline="0" noProof="0" dirty="0" err="1" smtClean="0">
                <a:ln>
                  <a:noFill/>
                </a:ln>
                <a:solidFill>
                  <a:srgbClr val="00B050"/>
                </a:solidFill>
                <a:effectLst/>
                <a:uLnTx/>
                <a:uFillTx/>
                <a:latin typeface="Phetsarath OT" panose="02000500000000000000" pitchFamily="2" charset="0"/>
                <a:cs typeface="Phetsarath OT" panose="02000500000000000000" pitchFamily="2" charset="0"/>
              </a:rPr>
              <a:t>ສາມາດນໍາໃຊ</a:t>
            </a:r>
            <a:r>
              <a:rPr kumimoji="0" lang="en-US" sz="2000" b="0" i="0"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 </a:t>
            </a:r>
            <a:r>
              <a:rPr kumimoji="0" lang="en-US" sz="2000" b="0" i="0" u="none" strike="noStrike" kern="1200" cap="none" spc="0" normalizeH="0" baseline="0" noProof="0" dirty="0" err="1" smtClean="0">
                <a:ln>
                  <a:noFill/>
                </a:ln>
                <a:solidFill>
                  <a:srgbClr val="00B050"/>
                </a:solidFill>
                <a:effectLst/>
                <a:uLnTx/>
                <a:uFillTx/>
                <a:latin typeface="Phetsarath OT" panose="02000500000000000000" pitchFamily="2" charset="0"/>
                <a:cs typeface="Phetsarath OT" panose="02000500000000000000" pitchFamily="2" charset="0"/>
              </a:rPr>
              <a:t>ແບບສອບຖາມ</a:t>
            </a:r>
            <a:r>
              <a:rPr kumimoji="0" lang="en-US" sz="2000" b="0" i="0"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 </a:t>
            </a:r>
            <a:r>
              <a:rPr kumimoji="0" lang="en-US" sz="2000" b="0" i="0" u="none" strike="noStrike" kern="1200" cap="none" spc="0" normalizeH="0" baseline="0" noProof="0" dirty="0" err="1" smtClean="0">
                <a:ln>
                  <a:noFill/>
                </a:ln>
                <a:solidFill>
                  <a:srgbClr val="00B050"/>
                </a:solidFill>
                <a:effectLst/>
                <a:uLnTx/>
                <a:uFillTx/>
                <a:latin typeface="Phetsarath OT" panose="02000500000000000000" pitchFamily="2" charset="0"/>
                <a:cs typeface="Phetsarath OT" panose="02000500000000000000" pitchFamily="2" charset="0"/>
              </a:rPr>
              <a:t>ແລະ</a:t>
            </a:r>
            <a:r>
              <a:rPr kumimoji="0" lang="en-US" sz="2000" b="0" i="0"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 </a:t>
            </a:r>
            <a:r>
              <a:rPr kumimoji="0" lang="en-US" sz="2000" b="0" i="0" u="none" strike="noStrike" kern="1200" cap="none" spc="0" normalizeH="0" baseline="0" noProof="0" dirty="0" err="1" smtClean="0">
                <a:ln>
                  <a:noFill/>
                </a:ln>
                <a:solidFill>
                  <a:srgbClr val="00B050"/>
                </a:solidFill>
                <a:effectLst/>
                <a:uLnTx/>
                <a:uFillTx/>
                <a:latin typeface="Phetsarath OT" panose="02000500000000000000" pitchFamily="2" charset="0"/>
                <a:cs typeface="Phetsarath OT" panose="02000500000000000000" pitchFamily="2" charset="0"/>
              </a:rPr>
              <a:t>ສະມາຊິກທິມງານການປະເມີນສາມາດສໍາພາດ</a:t>
            </a:r>
            <a:r>
              <a:rPr kumimoji="0" lang="en-US" sz="2000" b="0" i="0"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 </a:t>
            </a:r>
            <a:r>
              <a:rPr kumimoji="0" lang="en-US" sz="2000" b="0" i="0" u="none" strike="noStrike" kern="1200" cap="none" spc="0" normalizeH="0" baseline="0" noProof="0" dirty="0" err="1" smtClean="0">
                <a:ln>
                  <a:noFill/>
                </a:ln>
                <a:solidFill>
                  <a:srgbClr val="00B050"/>
                </a:solidFill>
                <a:effectLst/>
                <a:uLnTx/>
                <a:uFillTx/>
                <a:latin typeface="Phetsarath OT" panose="02000500000000000000" pitchFamily="2" charset="0"/>
                <a:cs typeface="Phetsarath OT" panose="02000500000000000000" pitchFamily="2" charset="0"/>
              </a:rPr>
              <a:t>ພະນັກງານທຸລະກິດເອກະຊົນ</a:t>
            </a:r>
            <a:r>
              <a:rPr kumimoji="0" lang="en-US" sz="2000" b="0" i="0"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 </a:t>
            </a:r>
            <a:r>
              <a:rPr kumimoji="0" lang="en-US" sz="2000" b="0" i="0" u="none" strike="noStrike" kern="1200" cap="none" spc="0" normalizeH="0" baseline="0" noProof="0" dirty="0" err="1" smtClean="0">
                <a:ln>
                  <a:noFill/>
                </a:ln>
                <a:solidFill>
                  <a:srgbClr val="00B050"/>
                </a:solidFill>
                <a:effectLst/>
                <a:uLnTx/>
                <a:uFillTx/>
                <a:latin typeface="Phetsarath OT" panose="02000500000000000000" pitchFamily="2" charset="0"/>
                <a:cs typeface="Phetsarath OT" panose="02000500000000000000" pitchFamily="2" charset="0"/>
              </a:rPr>
              <a:t>ເຊັ່ນ</a:t>
            </a:r>
            <a:r>
              <a:rPr kumimoji="0" lang="en-US" sz="2000" b="0" i="0"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 </a:t>
            </a:r>
            <a:r>
              <a:rPr kumimoji="0" lang="en-US" sz="2000" b="0" i="0" u="none" strike="noStrike" kern="1200" cap="none" spc="0" normalizeH="0" baseline="0" noProof="0" dirty="0" err="1" smtClean="0">
                <a:ln>
                  <a:noFill/>
                </a:ln>
                <a:solidFill>
                  <a:srgbClr val="00B050"/>
                </a:solidFill>
                <a:effectLst/>
                <a:uLnTx/>
                <a:uFillTx/>
                <a:latin typeface="Phetsarath OT" panose="02000500000000000000" pitchFamily="2" charset="0"/>
                <a:cs typeface="Phetsarath OT" panose="02000500000000000000" pitchFamily="2" charset="0"/>
              </a:rPr>
              <a:t>ບໍລິສັດລົດເມ</a:t>
            </a:r>
            <a:r>
              <a:rPr kumimoji="0" lang="en-US" sz="2000" b="0" i="0"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 </a:t>
            </a:r>
            <a:r>
              <a:rPr kumimoji="0" lang="en-US" sz="2000" b="0" i="0" u="none" strike="noStrike" kern="1200" cap="none" spc="0" normalizeH="0" baseline="0" noProof="0" dirty="0" err="1" smtClean="0">
                <a:ln>
                  <a:noFill/>
                </a:ln>
                <a:solidFill>
                  <a:srgbClr val="00B050"/>
                </a:solidFill>
                <a:effectLst/>
                <a:uLnTx/>
                <a:uFillTx/>
                <a:latin typeface="Phetsarath OT" panose="02000500000000000000" pitchFamily="2" charset="0"/>
                <a:cs typeface="Phetsarath OT" panose="02000500000000000000" pitchFamily="2" charset="0"/>
              </a:rPr>
              <a:t>ຜູ້ຄຸ້ມຄອງເຮືອ</a:t>
            </a:r>
            <a:r>
              <a:rPr kumimoji="0" lang="en-US" sz="2000" b="0" i="0"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 </a:t>
            </a:r>
            <a:r>
              <a:rPr kumimoji="0" lang="en-US" sz="2000" b="0" i="0" u="none" strike="noStrike" kern="1200" cap="none" spc="0" normalizeH="0" baseline="0" noProof="0" dirty="0" err="1" smtClean="0">
                <a:ln>
                  <a:noFill/>
                </a:ln>
                <a:solidFill>
                  <a:srgbClr val="00B050"/>
                </a:solidFill>
                <a:effectLst/>
                <a:uLnTx/>
                <a:uFillTx/>
                <a:latin typeface="Phetsarath OT" panose="02000500000000000000" pitchFamily="2" charset="0"/>
                <a:cs typeface="Phetsarath OT" panose="02000500000000000000" pitchFamily="2" charset="0"/>
              </a:rPr>
              <a:t>ແລະ</a:t>
            </a:r>
            <a:r>
              <a:rPr kumimoji="0" lang="en-US" sz="2000" b="0" i="0"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 </a:t>
            </a:r>
            <a:r>
              <a:rPr kumimoji="0" lang="en-US" sz="2000" b="0" i="0" u="none" strike="noStrike" kern="1200" cap="none" spc="0" normalizeH="0" baseline="0" noProof="0" dirty="0" err="1" smtClean="0">
                <a:ln>
                  <a:noFill/>
                </a:ln>
                <a:solidFill>
                  <a:srgbClr val="00B050"/>
                </a:solidFill>
                <a:effectLst/>
                <a:uLnTx/>
                <a:uFillTx/>
                <a:latin typeface="Phetsarath OT" panose="02000500000000000000" pitchFamily="2" charset="0"/>
                <a:cs typeface="Phetsarath OT" panose="02000500000000000000" pitchFamily="2" charset="0"/>
              </a:rPr>
              <a:t>ອື່ນ</a:t>
            </a:r>
            <a:r>
              <a:rPr kumimoji="0" lang="en-US" sz="2000" b="0" i="0"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ໆ </a:t>
            </a:r>
            <a:r>
              <a:rPr kumimoji="0" lang="en-US" sz="2000" b="0" i="0" u="none" strike="noStrike" kern="1200" cap="none" spc="0" normalizeH="0" baseline="0" noProof="0" dirty="0" err="1" smtClean="0">
                <a:ln>
                  <a:noFill/>
                </a:ln>
                <a:solidFill>
                  <a:srgbClr val="00B050"/>
                </a:solidFill>
                <a:effectLst/>
                <a:uLnTx/>
                <a:uFillTx/>
                <a:latin typeface="Phetsarath OT" panose="02000500000000000000" pitchFamily="2" charset="0"/>
                <a:cs typeface="Phetsarath OT" panose="02000500000000000000" pitchFamily="2" charset="0"/>
              </a:rPr>
              <a:t>ຫຼື</a:t>
            </a:r>
            <a:r>
              <a:rPr kumimoji="0" lang="en-US" sz="2000" b="0" i="0"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 </a:t>
            </a:r>
            <a:r>
              <a:rPr kumimoji="0" lang="en-US" sz="2000" b="0" i="0" u="none" strike="noStrike" kern="1200" cap="none" spc="0" normalizeH="0" baseline="0" noProof="0" dirty="0" err="1" smtClean="0">
                <a:ln>
                  <a:noFill/>
                </a:ln>
                <a:solidFill>
                  <a:srgbClr val="00B050"/>
                </a:solidFill>
                <a:effectLst/>
                <a:uLnTx/>
                <a:uFillTx/>
                <a:latin typeface="Phetsarath OT" panose="02000500000000000000" pitchFamily="2" charset="0"/>
                <a:cs typeface="Phetsarath OT" panose="02000500000000000000" pitchFamily="2" charset="0"/>
              </a:rPr>
              <a:t>ສະມາຄົມຂົນສົ່ງ</a:t>
            </a:r>
            <a:r>
              <a:rPr kumimoji="0" lang="en-US" sz="2000" b="0" i="0"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a:t>
            </a:r>
          </a:p>
          <a:p>
            <a:pPr marL="342900" marR="0" lvl="0" indent="-34290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endParaRPr kumimoji="0" lang="en-US" sz="1200" b="0" i="0"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endParaRPr>
          </a:p>
          <a:p>
            <a:pPr marL="342900" marR="0" lvl="0" indent="-34290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r>
              <a:rPr lang="en-US" sz="2000" dirty="0" err="1" smtClean="0">
                <a:solidFill>
                  <a:schemeClr val="tx1">
                    <a:lumMod val="75000"/>
                    <a:lumOff val="25000"/>
                  </a:schemeClr>
                </a:solidFill>
                <a:latin typeface="Phetsarath OT" panose="02000500000000000000" pitchFamily="2" charset="0"/>
                <a:cs typeface="Phetsarath OT" panose="02000500000000000000" pitchFamily="2" charset="0"/>
              </a:rPr>
              <a:t>ຂໍ້ມູນຄວາມເສຍຫາຍ</a:t>
            </a:r>
            <a:r>
              <a:rPr lang="en-US" sz="2000" dirty="0" smtClean="0">
                <a:solidFill>
                  <a:schemeClr val="tx1">
                    <a:lumMod val="75000"/>
                    <a:lumOff val="25000"/>
                  </a:schemeClr>
                </a:solidFill>
                <a:latin typeface="Phetsarath OT" panose="02000500000000000000" pitchFamily="2" charset="0"/>
                <a:cs typeface="Phetsarath OT" panose="02000500000000000000" pitchFamily="2" charset="0"/>
              </a:rPr>
              <a:t> </a:t>
            </a:r>
            <a:r>
              <a:rPr lang="en-US" sz="2000" dirty="0" err="1" smtClean="0">
                <a:solidFill>
                  <a:schemeClr val="tx1">
                    <a:lumMod val="75000"/>
                    <a:lumOff val="25000"/>
                  </a:schemeClr>
                </a:solidFill>
                <a:latin typeface="Phetsarath OT" panose="02000500000000000000" pitchFamily="2" charset="0"/>
                <a:cs typeface="Phetsarath OT" panose="02000500000000000000" pitchFamily="2" charset="0"/>
              </a:rPr>
              <a:t>ພາຫານະຂອງເອກະຊົນສາມາດເກັບໄດ້ດ້ວຍການສໍາພາດ</a:t>
            </a:r>
            <a:r>
              <a:rPr lang="en-US" sz="2000" dirty="0" smtClean="0">
                <a:solidFill>
                  <a:schemeClr val="tx1">
                    <a:lumMod val="75000"/>
                    <a:lumOff val="25000"/>
                  </a:schemeClr>
                </a:solidFill>
                <a:latin typeface="Phetsarath OT" panose="02000500000000000000" pitchFamily="2" charset="0"/>
                <a:cs typeface="Phetsarath OT" panose="02000500000000000000" pitchFamily="2" charset="0"/>
              </a:rPr>
              <a:t> </a:t>
            </a:r>
            <a:r>
              <a:rPr lang="en-US" sz="2000" dirty="0" err="1" smtClean="0">
                <a:solidFill>
                  <a:schemeClr val="tx1">
                    <a:lumMod val="75000"/>
                    <a:lumOff val="25000"/>
                  </a:schemeClr>
                </a:solidFill>
                <a:latin typeface="Phetsarath OT" panose="02000500000000000000" pitchFamily="2" charset="0"/>
                <a:cs typeface="Phetsarath OT" panose="02000500000000000000" pitchFamily="2" charset="0"/>
              </a:rPr>
              <a:t>ພະນັກງານທ້ອງຖິ່ນຢູ່ໃນເຂດທີ່ຖືກຜົນກະທົບ</a:t>
            </a:r>
            <a:r>
              <a:rPr lang="en-US" sz="2000" dirty="0" smtClean="0">
                <a:solidFill>
                  <a:schemeClr val="tx1">
                    <a:lumMod val="75000"/>
                    <a:lumOff val="25000"/>
                  </a:schemeClr>
                </a:solidFill>
                <a:latin typeface="Phetsarath OT" panose="02000500000000000000" pitchFamily="2" charset="0"/>
                <a:cs typeface="Phetsarath OT" panose="02000500000000000000" pitchFamily="2" charset="0"/>
              </a:rPr>
              <a:t>. ການສູນເສຍເນື່ອງຈາກພາຫານະເອກະຊົນຈະມີມູນຄ່າການບໍລິຫານແລະການບູລະນະຮັກສາສູງກວ່າ.</a:t>
            </a:r>
          </a:p>
          <a:p>
            <a:pPr marL="342900" marR="0" lvl="0" indent="-34290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endParaRPr kumimoji="0" lang="en-AU" sz="500" b="0" i="0" u="none" strike="noStrike" kern="1200" cap="none" spc="0" normalizeH="0" baseline="0" noProof="0" dirty="0" smtClean="0">
              <a:ln>
                <a:noFill/>
              </a:ln>
              <a:solidFill>
                <a:schemeClr val="tx1">
                  <a:lumMod val="75000"/>
                  <a:lumOff val="25000"/>
                </a:schemeClr>
              </a:solidFill>
              <a:effectLst/>
              <a:uLnTx/>
              <a:uFillTx/>
              <a:latin typeface="Phetsarath OT" panose="02000500000000000000" pitchFamily="2" charset="0"/>
              <a:cs typeface="Phetsarath OT" panose="02000500000000000000" pitchFamily="2" charset="0"/>
            </a:endParaRPr>
          </a:p>
          <a:p>
            <a:pPr marL="342900" marR="0" lvl="0" indent="-34290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r>
              <a:rPr kumimoji="0" lang="en-US" sz="2000" b="0" i="0" u="none" strike="noStrike" kern="1200" cap="none" spc="0" normalizeH="0" baseline="0" noProof="0" dirty="0" err="1" smtClean="0">
                <a:ln>
                  <a:noFill/>
                </a:ln>
                <a:solidFill>
                  <a:srgbClr val="00B050"/>
                </a:solidFill>
                <a:effectLst/>
                <a:uLnTx/>
                <a:uFillTx/>
                <a:latin typeface="Phetsarath OT" panose="02000500000000000000" pitchFamily="2" charset="0"/>
                <a:cs typeface="Phetsarath OT" panose="02000500000000000000" pitchFamily="2" charset="0"/>
              </a:rPr>
              <a:t>ສາມາດໃຊ້ແບບສອບຖານລຸ່ມນີ</a:t>
            </a:r>
            <a:r>
              <a:rPr kumimoji="0" lang="en-US" sz="2000" b="0" i="0"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a:t>
            </a:r>
          </a:p>
        </p:txBody>
      </p:sp>
    </p:spTree>
    <p:extLst>
      <p:ext uri="{BB962C8B-B14F-4D97-AF65-F5344CB8AC3E}">
        <p14:creationId xmlns:p14="http://schemas.microsoft.com/office/powerpoint/2010/main" val="2677134744"/>
      </p:ext>
    </p:extLst>
  </p:cSld>
  <p:clrMapOvr>
    <a:masterClrMapping/>
  </p:clrMapOvr>
  <p:transition spd="med">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160" y="409437"/>
            <a:ext cx="7924600" cy="531543"/>
          </a:xfrm>
        </p:spPr>
        <p:txBody>
          <a:bodyPr>
            <a:noAutofit/>
          </a:bodyPr>
          <a:lstStyle/>
          <a:p>
            <a:r>
              <a:rPr lang="en-AU" sz="2000" dirty="0" smtClean="0">
                <a:solidFill>
                  <a:schemeClr val="accent3"/>
                </a:solidFill>
                <a:latin typeface="Saysettha OT" pitchFamily="34" charset="-34"/>
                <a:cs typeface="Saysettha OT" pitchFamily="34" charset="-34"/>
              </a:rPr>
              <a:t>ແບບສອບຖາມເພື່ອເກັບກໍາຂໍ້ມູນຄວາມເສຍຫາຍແລະການສູນເສຍສໍາລັບພາກເອກະຊົນ </a:t>
            </a:r>
            <a:r>
              <a:rPr lang="en-AU" sz="2800" dirty="0" smtClean="0">
                <a:solidFill>
                  <a:schemeClr val="accent3"/>
                </a:solidFill>
                <a:latin typeface="Saysettha OT" pitchFamily="34" charset="-34"/>
                <a:cs typeface="Saysettha OT" pitchFamily="34" charset="-34"/>
              </a:rPr>
              <a:t/>
            </a:r>
            <a:br>
              <a:rPr lang="en-AU" sz="2800" dirty="0" smtClean="0">
                <a:solidFill>
                  <a:schemeClr val="accent3"/>
                </a:solidFill>
                <a:latin typeface="Saysettha OT" pitchFamily="34" charset="-34"/>
                <a:cs typeface="Saysettha OT" pitchFamily="34" charset="-34"/>
              </a:rPr>
            </a:br>
            <a:r>
              <a:rPr lang="en-AU" sz="1800" dirty="0" smtClean="0">
                <a:solidFill>
                  <a:srgbClr val="FF0000"/>
                </a:solidFill>
                <a:latin typeface="Saysettha OT" pitchFamily="34" charset="-34"/>
                <a:cs typeface="Saysettha OT" pitchFamily="34" charset="-34"/>
              </a:rPr>
              <a:t>Questionnaire for private sector damages and losses</a:t>
            </a:r>
            <a:endParaRPr lang="en-AU" sz="2800" dirty="0">
              <a:solidFill>
                <a:srgbClr val="FF0000"/>
              </a:solidFill>
              <a:latin typeface="Saysettha OT" pitchFamily="34" charset="-34"/>
              <a:cs typeface="Saysettha OT" pitchFamily="34" charset="-34"/>
            </a:endParaRPr>
          </a:p>
        </p:txBody>
      </p:sp>
      <p:sp>
        <p:nvSpPr>
          <p:cNvPr id="3" name="TextBox 2"/>
          <p:cNvSpPr txBox="1"/>
          <p:nvPr/>
        </p:nvSpPr>
        <p:spPr>
          <a:xfrm>
            <a:off x="232011" y="1255592"/>
            <a:ext cx="8502555" cy="553998"/>
          </a:xfrm>
          <a:prstGeom prst="rect">
            <a:avLst/>
          </a:prstGeom>
          <a:noFill/>
        </p:spPr>
        <p:txBody>
          <a:bodyPr wrap="square" rtlCol="0">
            <a:spAutoFit/>
          </a:bodyPr>
          <a:lstStyle/>
          <a:p>
            <a:r>
              <a:rPr lang="lo-LA" dirty="0">
                <a:latin typeface="Phetsarath OT" panose="02000500000000000000" pitchFamily="2" charset="0"/>
                <a:cs typeface="Phetsarath OT" panose="02000500000000000000" pitchFamily="2" charset="0"/>
              </a:rPr>
              <a:t>ແບບສອບຖາມ1. ຂໍ້ມູນຄວາມເສຍຫາຍແລະການສູນເສຍຂອງພາກເອກະ</a:t>
            </a:r>
            <a:r>
              <a:rPr lang="lo-LA" dirty="0" smtClean="0">
                <a:latin typeface="Phetsarath OT" panose="02000500000000000000" pitchFamily="2" charset="0"/>
                <a:cs typeface="Phetsarath OT" panose="02000500000000000000" pitchFamily="2" charset="0"/>
              </a:rPr>
              <a:t>ຊົນ</a:t>
            </a:r>
            <a:endParaRPr lang="en-US" dirty="0" smtClean="0">
              <a:latin typeface="Phetsarath OT" panose="02000500000000000000" pitchFamily="2" charset="0"/>
              <a:cs typeface="Phetsarath OT" panose="02000500000000000000" pitchFamily="2" charset="0"/>
            </a:endParaRPr>
          </a:p>
          <a:p>
            <a:r>
              <a:rPr lang="en-US" sz="1200" dirty="0">
                <a:solidFill>
                  <a:srgbClr val="FF0000"/>
                </a:solidFill>
                <a:latin typeface="Phetsarath OT" panose="02000500000000000000" pitchFamily="2" charset="0"/>
                <a:cs typeface="Phetsarath OT" panose="02000500000000000000" pitchFamily="2" charset="0"/>
              </a:rPr>
              <a:t>Questionnaire 1. Damages and losses of the private </a:t>
            </a:r>
            <a:r>
              <a:rPr lang="en-US" sz="1200" dirty="0" smtClean="0">
                <a:solidFill>
                  <a:srgbClr val="FF0000"/>
                </a:solidFill>
                <a:latin typeface="Phetsarath OT" panose="02000500000000000000" pitchFamily="2" charset="0"/>
                <a:cs typeface="Phetsarath OT" panose="02000500000000000000" pitchFamily="2" charset="0"/>
              </a:rPr>
              <a:t>sector</a:t>
            </a:r>
            <a:endParaRPr lang="en-US" sz="1200" dirty="0">
              <a:solidFill>
                <a:srgbClr val="FF0000"/>
              </a:solidFill>
              <a:latin typeface="Phetsarath OT" panose="02000500000000000000" pitchFamily="2" charset="0"/>
              <a:cs typeface="Phetsarath OT" panose="02000500000000000000" pitchFamily="2"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913070555"/>
              </p:ext>
            </p:extLst>
          </p:nvPr>
        </p:nvGraphicFramePr>
        <p:xfrm>
          <a:off x="282321" y="1944046"/>
          <a:ext cx="8629666" cy="4552288"/>
        </p:xfrm>
        <a:graphic>
          <a:graphicData uri="http://schemas.openxmlformats.org/drawingml/2006/table">
            <a:tbl>
              <a:tblPr firstRow="1" firstCol="1" bandRow="1" bandCol="1"/>
              <a:tblGrid>
                <a:gridCol w="1278684"/>
                <a:gridCol w="1373935"/>
                <a:gridCol w="1262101"/>
                <a:gridCol w="990511"/>
                <a:gridCol w="1373935"/>
                <a:gridCol w="1069060"/>
                <a:gridCol w="1281440"/>
              </a:tblGrid>
              <a:tr h="274876">
                <a:tc gridSpan="7">
                  <a:txBody>
                    <a:bodyPr/>
                    <a:lstStyle/>
                    <a:p>
                      <a:pPr algn="just">
                        <a:spcAft>
                          <a:spcPts val="0"/>
                        </a:spcAft>
                      </a:pPr>
                      <a:r>
                        <a:rPr lang="lo-LA" sz="1100" b="1" dirty="0" smtClean="0">
                          <a:effectLst/>
                          <a:latin typeface="Times New Roman"/>
                          <a:ea typeface="Times New Roman"/>
                          <a:cs typeface="Phetsarath OT"/>
                        </a:rPr>
                        <a:t>ຊື່</a:t>
                      </a:r>
                      <a:r>
                        <a:rPr lang="lo-LA" sz="1100" b="1" dirty="0">
                          <a:effectLst/>
                          <a:latin typeface="Times New Roman"/>
                          <a:ea typeface="Times New Roman"/>
                          <a:cs typeface="Phetsarath OT"/>
                        </a:rPr>
                        <a:t>​ເມືອງ</a:t>
                      </a:r>
                      <a:r>
                        <a:rPr lang="en-US" sz="1100" b="1" i="1"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th-TH"/>
                    </a:p>
                  </a:txBody>
                  <a:tcPr/>
                </a:tc>
              </a:tr>
              <a:tr h="168666">
                <a:tc gridSpan="7">
                  <a:txBody>
                    <a:bodyPr/>
                    <a:lstStyle/>
                    <a:p>
                      <a:pPr algn="just">
                        <a:spcAft>
                          <a:spcPts val="0"/>
                        </a:spcAft>
                      </a:pPr>
                      <a:r>
                        <a:rPr lang="lo-LA" sz="1100">
                          <a:effectLst/>
                          <a:latin typeface="Times New Roman"/>
                          <a:ea typeface="Times New Roman"/>
                          <a:cs typeface="Phetsarath OT"/>
                        </a:rPr>
                        <a:t>ຊື່​ບໍລິສັດ​ຂົນ​ສົ່ງ</a:t>
                      </a:r>
                      <a:r>
                        <a:rPr lang="en-US" sz="1100" i="1">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th-TH"/>
                    </a:p>
                  </a:txBody>
                  <a:tcPr/>
                </a:tc>
              </a:tr>
              <a:tr h="308778">
                <a:tc rowSpan="3">
                  <a:txBody>
                    <a:bodyPr/>
                    <a:lstStyle/>
                    <a:p>
                      <a:pPr algn="ctr">
                        <a:spcAft>
                          <a:spcPts val="0"/>
                        </a:spcAft>
                      </a:pPr>
                      <a:r>
                        <a:rPr lang="lo-LA" sz="1100">
                          <a:effectLst/>
                          <a:latin typeface="Times New Roman"/>
                          <a:ea typeface="Times New Roman"/>
                          <a:cs typeface="Phetsarath OT"/>
                        </a:rPr>
                        <a:t>ຊັບ​ສິນ</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algn="ctr">
                        <a:spcAft>
                          <a:spcPts val="0"/>
                        </a:spcAft>
                      </a:pPr>
                      <a:r>
                        <a:rPr lang="lo-LA" sz="1100" dirty="0">
                          <a:effectLst/>
                          <a:latin typeface="Times New Roman"/>
                          <a:ea typeface="Times New Roman"/>
                          <a:cs typeface="Phetsarath OT"/>
                        </a:rPr>
                        <a:t>ຖືກທໍາລາຍທັງໝົດ</a:t>
                      </a:r>
                      <a:r>
                        <a:rPr lang="lo-LA" sz="1100" i="1" dirty="0">
                          <a:effectLst/>
                          <a:latin typeface="Times New Roman"/>
                          <a:ea typeface="Times New Roman"/>
                          <a:cs typeface="Phetsarath OT"/>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gridSpan="2">
                  <a:txBody>
                    <a:bodyPr/>
                    <a:lstStyle/>
                    <a:p>
                      <a:pPr algn="ctr">
                        <a:spcAft>
                          <a:spcPts val="0"/>
                        </a:spcAft>
                      </a:pPr>
                      <a:r>
                        <a:rPr lang="lo-LA" sz="1100" dirty="0">
                          <a:effectLst/>
                          <a:latin typeface="Times New Roman"/>
                          <a:ea typeface="Times New Roman"/>
                          <a:cs typeface="Phetsarath OT"/>
                        </a:rPr>
                        <a:t>ເສຍຫາຍບາງ</a:t>
                      </a:r>
                      <a:r>
                        <a:rPr lang="lo-LA" sz="1100" dirty="0" smtClean="0">
                          <a:effectLst/>
                          <a:latin typeface="Times New Roman"/>
                          <a:ea typeface="Times New Roman"/>
                          <a:cs typeface="Phetsarath OT"/>
                        </a:rPr>
                        <a:t>ພາກສ່ວນ</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pPr algn="ctr">
                        <a:spcAft>
                          <a:spcPts val="0"/>
                        </a:spcAft>
                      </a:pPr>
                      <a:r>
                        <a:rPr lang="lo-LA" sz="1100" dirty="0">
                          <a:effectLst/>
                          <a:latin typeface="Times New Roman"/>
                          <a:ea typeface="Times New Roman"/>
                          <a:cs typeface="Phetsarath OT"/>
                        </a:rPr>
                        <a:t>ລວມ </a:t>
                      </a:r>
                      <a:r>
                        <a:rPr lang="en-US" sz="1100" i="1"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rowSpan="2">
                  <a:txBody>
                    <a:bodyPr/>
                    <a:lstStyle/>
                    <a:p>
                      <a:pPr algn="ctr">
                        <a:spcAft>
                          <a:spcPts val="0"/>
                        </a:spcAft>
                      </a:pPr>
                      <a:r>
                        <a:rPr lang="lo-LA" sz="1100" dirty="0">
                          <a:effectLst/>
                          <a:latin typeface="Times New Roman"/>
                          <a:ea typeface="Times New Roman"/>
                          <a:cs typeface="Phetsarath OT"/>
                        </a:rPr>
                        <a:t>ໄລຍະເວລາສ້ອມແປງສະເລ່ຍ</a:t>
                      </a:r>
                      <a:r>
                        <a:rPr lang="lo-LA" sz="1100" i="1" dirty="0">
                          <a:effectLst/>
                          <a:latin typeface="Times New Roman"/>
                          <a:ea typeface="Times New Roman"/>
                          <a:cs typeface="Phetsarath OT"/>
                        </a:rPr>
                        <a:t> </a:t>
                      </a:r>
                      <a:endParaRPr lang="en-US" sz="1200" dirty="0">
                        <a:effectLst/>
                        <a:latin typeface="Times New Roman"/>
                        <a:ea typeface="Times New Roman"/>
                        <a:cs typeface="Angsana New"/>
                      </a:endParaRPr>
                    </a:p>
                    <a:p>
                      <a:pPr algn="ctr">
                        <a:spcAft>
                          <a:spcPts val="0"/>
                        </a:spcAft>
                      </a:pPr>
                      <a:r>
                        <a:rPr lang="en-US" sz="1100" dirty="0">
                          <a:effectLst/>
                          <a:latin typeface="Phetsarath OT"/>
                          <a:ea typeface="Times New Roman"/>
                          <a:cs typeface="Angsana New"/>
                        </a:rPr>
                        <a:t>(</a:t>
                      </a:r>
                      <a:r>
                        <a:rPr lang="lo-LA" sz="1100" dirty="0">
                          <a:effectLst/>
                          <a:latin typeface="Times New Roman"/>
                          <a:ea typeface="Times New Roman"/>
                          <a:cs typeface="Phetsarath OT"/>
                        </a:rPr>
                        <a:t>ມື້</a:t>
                      </a:r>
                      <a:r>
                        <a:rPr lang="en-US" sz="1100" dirty="0">
                          <a:effectLst/>
                          <a:latin typeface="Phetsarath OT"/>
                          <a:ea typeface="Times New Roman"/>
                          <a:cs typeface="Angsana New"/>
                        </a:rPr>
                        <a:t>)</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709208">
                <a:tc vMerge="1">
                  <a:txBody>
                    <a:bodyPr/>
                    <a:lstStyle/>
                    <a:p>
                      <a:endParaRPr lang="en-US"/>
                    </a:p>
                  </a:txBody>
                  <a:tcPr/>
                </a:tc>
                <a:tc>
                  <a:txBody>
                    <a:bodyPr/>
                    <a:lstStyle/>
                    <a:p>
                      <a:pPr algn="ctr">
                        <a:spcAft>
                          <a:spcPts val="0"/>
                        </a:spcAft>
                      </a:pPr>
                      <a:r>
                        <a:rPr lang="lo-LA" sz="1100" kern="1200">
                          <a:solidFill>
                            <a:srgbClr val="000000"/>
                          </a:solidFill>
                          <a:effectLst/>
                          <a:latin typeface="Times New Roman"/>
                          <a:ea typeface="Times New Roman"/>
                          <a:cs typeface="Phetsarath OT"/>
                        </a:rPr>
                        <a:t>ຈໍານວນ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lo-LA" sz="1050" kern="1200" dirty="0">
                          <a:solidFill>
                            <a:srgbClr val="000000"/>
                          </a:solidFill>
                          <a:effectLst/>
                          <a:latin typeface="Times New Roman"/>
                          <a:ea typeface="Calibri"/>
                          <a:cs typeface="Phetsarath OT"/>
                        </a:rPr>
                        <a:t>ຄາດຄະເນມູນຄ່າທົດແທນທັງໝົດໂດຍສະເລ່ຍ </a:t>
                      </a:r>
                      <a:endParaRPr lang="en-US" sz="1050" dirty="0">
                        <a:effectLst/>
                        <a:latin typeface="Times New Roman"/>
                        <a:ea typeface="Times New Roman"/>
                        <a:cs typeface="Angsana New"/>
                      </a:endParaRPr>
                    </a:p>
                    <a:p>
                      <a:pPr algn="ctr">
                        <a:spcAft>
                          <a:spcPts val="0"/>
                        </a:spcAft>
                      </a:pPr>
                      <a:r>
                        <a:rPr lang="en-US" sz="1050" kern="1200" dirty="0">
                          <a:solidFill>
                            <a:srgbClr val="000000"/>
                          </a:solidFill>
                          <a:effectLst/>
                          <a:latin typeface="Phetsarath OT"/>
                          <a:ea typeface="Times New Roman"/>
                          <a:cs typeface="Angsana New"/>
                        </a:rPr>
                        <a:t> (</a:t>
                      </a:r>
                      <a:r>
                        <a:rPr lang="lo-LA" sz="1050" kern="1200" dirty="0">
                          <a:solidFill>
                            <a:srgbClr val="000000"/>
                          </a:solidFill>
                          <a:effectLst/>
                          <a:latin typeface="Times New Roman"/>
                          <a:ea typeface="Times New Roman"/>
                          <a:cs typeface="Phetsarath OT"/>
                        </a:rPr>
                        <a:t>ກີບ</a:t>
                      </a:r>
                      <a:r>
                        <a:rPr lang="en-US" sz="1050" kern="1200" dirty="0">
                          <a:solidFill>
                            <a:srgbClr val="000000"/>
                          </a:solidFill>
                          <a:effectLst/>
                          <a:latin typeface="Phetsarath OT"/>
                          <a:ea typeface="Times New Roman"/>
                          <a:cs typeface="Angsana New"/>
                        </a:rPr>
                        <a:t>) </a:t>
                      </a:r>
                      <a:endParaRPr lang="en-US" sz="11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100" kern="1200">
                          <a:solidFill>
                            <a:srgbClr val="000000"/>
                          </a:solidFill>
                          <a:effectLst/>
                          <a:latin typeface="Times New Roman"/>
                          <a:ea typeface="Times New Roman"/>
                          <a:cs typeface="Phetsarath OT"/>
                        </a:rPr>
                        <a:t>ຈໍານວນ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lo-LA" sz="1050" kern="1200" dirty="0">
                          <a:solidFill>
                            <a:srgbClr val="000000"/>
                          </a:solidFill>
                          <a:effectLst/>
                          <a:latin typeface="Times New Roman"/>
                          <a:ea typeface="Calibri"/>
                          <a:cs typeface="Phetsarath OT"/>
                        </a:rPr>
                        <a:t>ຄາດຄະເນມູນຄ່າສ້ອມແປງທັງໝົດໂດຍສະເລ່ຍ </a:t>
                      </a:r>
                      <a:endParaRPr lang="en-US" sz="1050" dirty="0">
                        <a:effectLst/>
                        <a:latin typeface="Times New Roman"/>
                        <a:ea typeface="Times New Roman"/>
                        <a:cs typeface="Angsana New"/>
                      </a:endParaRPr>
                    </a:p>
                    <a:p>
                      <a:pPr algn="ctr">
                        <a:spcAft>
                          <a:spcPts val="0"/>
                        </a:spcAft>
                      </a:pPr>
                      <a:r>
                        <a:rPr lang="en-US" sz="1050" kern="1200" dirty="0">
                          <a:solidFill>
                            <a:srgbClr val="000000"/>
                          </a:solidFill>
                          <a:effectLst/>
                          <a:latin typeface="Phetsarath OT"/>
                          <a:ea typeface="Times New Roman"/>
                          <a:cs typeface="Angsana New"/>
                        </a:rPr>
                        <a:t> (</a:t>
                      </a:r>
                      <a:r>
                        <a:rPr lang="lo-LA" sz="1050" kern="1200" dirty="0">
                          <a:solidFill>
                            <a:srgbClr val="000000"/>
                          </a:solidFill>
                          <a:effectLst/>
                          <a:latin typeface="Times New Roman"/>
                          <a:ea typeface="Times New Roman"/>
                          <a:cs typeface="Phetsarath OT"/>
                        </a:rPr>
                        <a:t>ກີບ</a:t>
                      </a:r>
                      <a:r>
                        <a:rPr lang="en-US" sz="1050" kern="1200" dirty="0">
                          <a:solidFill>
                            <a:srgbClr val="000000"/>
                          </a:solidFill>
                          <a:effectLst/>
                          <a:latin typeface="Phetsarath OT"/>
                          <a:ea typeface="Times New Roman"/>
                          <a:cs typeface="Angsana New"/>
                        </a:rPr>
                        <a:t>) </a:t>
                      </a:r>
                      <a:endParaRPr lang="en-US" sz="11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100" kern="1200">
                          <a:solidFill>
                            <a:srgbClr val="000000"/>
                          </a:solidFill>
                          <a:effectLst/>
                          <a:latin typeface="Phetsarath OT"/>
                          <a:ea typeface="Calibri"/>
                          <a:cs typeface="Angsana New"/>
                        </a:rPr>
                        <a:t>  </a:t>
                      </a:r>
                      <a:endParaRPr lang="en-US" sz="1100">
                        <a:effectLst/>
                        <a:latin typeface="Times New Roman"/>
                        <a:ea typeface="Times New Roman"/>
                        <a:cs typeface="Angsana New"/>
                      </a:endParaRPr>
                    </a:p>
                    <a:p>
                      <a:pPr algn="ctr">
                        <a:lnSpc>
                          <a:spcPct val="115000"/>
                        </a:lnSpc>
                        <a:spcAft>
                          <a:spcPts val="0"/>
                        </a:spcAft>
                      </a:pPr>
                      <a:r>
                        <a:rPr lang="en-US" sz="1100" kern="1200">
                          <a:solidFill>
                            <a:srgbClr val="000000"/>
                          </a:solidFill>
                          <a:effectLst/>
                          <a:latin typeface="Phetsarath OT"/>
                          <a:ea typeface="Calibri"/>
                          <a:cs typeface="Angsana New"/>
                        </a:rPr>
                        <a:t>  </a:t>
                      </a:r>
                      <a:endParaRPr lang="en-US" sz="1100">
                        <a:effectLst/>
                        <a:latin typeface="Times New Roman"/>
                        <a:ea typeface="Times New Roman"/>
                        <a:cs typeface="Angsana New"/>
                      </a:endParaRPr>
                    </a:p>
                    <a:p>
                      <a:pPr algn="ctr">
                        <a:spcAft>
                          <a:spcPts val="0"/>
                        </a:spcAft>
                      </a:pPr>
                      <a:r>
                        <a:rPr lang="en-US" sz="1100" kern="1200">
                          <a:solidFill>
                            <a:srgbClr val="000000"/>
                          </a:solidFill>
                          <a:effectLst/>
                          <a:latin typeface="Phetsarath OT"/>
                          <a:ea typeface="Times New Roman"/>
                          <a:cs typeface="Angsana New"/>
                        </a:rPr>
                        <a:t>(</a:t>
                      </a:r>
                      <a:r>
                        <a:rPr lang="lo-LA" sz="1100" kern="1200">
                          <a:solidFill>
                            <a:srgbClr val="000000"/>
                          </a:solidFill>
                          <a:effectLst/>
                          <a:latin typeface="Times New Roman"/>
                          <a:ea typeface="Times New Roman"/>
                          <a:cs typeface="Phetsarath OT"/>
                        </a:rPr>
                        <a:t>ກີບ</a:t>
                      </a:r>
                      <a:r>
                        <a:rPr lang="en-US" sz="1100" kern="1200">
                          <a:solidFill>
                            <a:srgbClr val="000000"/>
                          </a:solidFill>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vMerge="1">
                  <a:txBody>
                    <a:bodyPr/>
                    <a:lstStyle/>
                    <a:p>
                      <a:endParaRPr lang="th-TH"/>
                    </a:p>
                  </a:txBody>
                  <a:tcPr/>
                </a:tc>
              </a:tr>
              <a:tr h="226846">
                <a:tc vMerge="1">
                  <a:txBody>
                    <a:bodyPr/>
                    <a:lstStyle/>
                    <a:p>
                      <a:endParaRPr lang="en-US"/>
                    </a:p>
                  </a:txBody>
                  <a:tcPr/>
                </a:tc>
                <a:tc>
                  <a:txBody>
                    <a:bodyPr/>
                    <a:lstStyle/>
                    <a:p>
                      <a:pPr algn="ctr">
                        <a:spcAft>
                          <a:spcPts val="0"/>
                        </a:spcAft>
                      </a:pPr>
                      <a:r>
                        <a:rPr lang="lo-LA" sz="1100" kern="1200" dirty="0">
                          <a:solidFill>
                            <a:srgbClr val="000000"/>
                          </a:solidFill>
                          <a:effectLst/>
                          <a:latin typeface="Times New Roman"/>
                          <a:ea typeface="Times New Roman"/>
                          <a:cs typeface="Phetsarath OT"/>
                        </a:rPr>
                        <a:t>ກ </a:t>
                      </a:r>
                      <a:r>
                        <a:rPr lang="en-US" sz="1100" kern="1200" dirty="0" smtClean="0">
                          <a:solidFill>
                            <a:srgbClr val="000000"/>
                          </a:solidFill>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100" kern="1200" dirty="0">
                          <a:solidFill>
                            <a:srgbClr val="000000"/>
                          </a:solidFill>
                          <a:effectLst/>
                          <a:latin typeface="Times New Roman"/>
                          <a:ea typeface="Times New Roman"/>
                          <a:cs typeface="Phetsarath OT"/>
                        </a:rPr>
                        <a:t>ຂ </a:t>
                      </a:r>
                      <a:r>
                        <a:rPr lang="en-US" sz="1100" kern="1200" dirty="0" smtClean="0">
                          <a:solidFill>
                            <a:srgbClr val="000000"/>
                          </a:solidFill>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100" kern="1200" dirty="0">
                          <a:solidFill>
                            <a:srgbClr val="000000"/>
                          </a:solidFill>
                          <a:effectLst/>
                          <a:latin typeface="Times New Roman"/>
                          <a:ea typeface="Times New Roman"/>
                          <a:cs typeface="Phetsarath OT"/>
                        </a:rPr>
                        <a:t>ຄ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100" kern="1200" dirty="0">
                          <a:solidFill>
                            <a:srgbClr val="000000"/>
                          </a:solidFill>
                          <a:effectLst/>
                          <a:latin typeface="Times New Roman"/>
                          <a:ea typeface="Times New Roman"/>
                          <a:cs typeface="Phetsarath OT"/>
                        </a:rPr>
                        <a:t>ງ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100" kern="1200" dirty="0">
                          <a:solidFill>
                            <a:srgbClr val="000000"/>
                          </a:solidFill>
                          <a:effectLst/>
                          <a:latin typeface="Times New Roman"/>
                          <a:ea typeface="Times New Roman"/>
                          <a:cs typeface="Phetsarath OT"/>
                        </a:rPr>
                        <a:t>ຈ </a:t>
                      </a:r>
                      <a:r>
                        <a:rPr lang="en-US" sz="1100" kern="1200" dirty="0" smtClean="0">
                          <a:solidFill>
                            <a:srgbClr val="000000"/>
                          </a:solidFill>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100" kern="1200" dirty="0">
                          <a:solidFill>
                            <a:srgbClr val="000000"/>
                          </a:solidFill>
                          <a:effectLst/>
                          <a:latin typeface="Times New Roman"/>
                          <a:ea typeface="Times New Roman"/>
                          <a:cs typeface="Phetsarath OT"/>
                        </a:rPr>
                        <a:t>ສ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68666">
                <a:tc gridSpan="7">
                  <a:txBody>
                    <a:bodyPr/>
                    <a:lstStyle/>
                    <a:p>
                      <a:pPr algn="just">
                        <a:spcAft>
                          <a:spcPts val="0"/>
                        </a:spcAft>
                      </a:pPr>
                      <a:r>
                        <a:rPr lang="lo-LA" sz="1100" b="1" i="1">
                          <a:effectLst/>
                          <a:latin typeface="Times New Roman"/>
                          <a:ea typeface="Times New Roman"/>
                          <a:cs typeface="Phetsarath OT"/>
                        </a:rPr>
                        <a:t>​</a:t>
                      </a:r>
                      <a:r>
                        <a:rPr lang="lo-LA" sz="1100" b="1">
                          <a:effectLst/>
                          <a:latin typeface="Times New Roman"/>
                          <a:ea typeface="Times New Roman"/>
                          <a:cs typeface="Phetsarath OT"/>
                        </a:rPr>
                        <a:t>ໂຄງ​ສ້າງ</a:t>
                      </a:r>
                      <a:r>
                        <a:rPr lang="lo-LA" sz="1100" b="1" i="1">
                          <a:effectLst/>
                          <a:latin typeface="Times New Roman"/>
                          <a:ea typeface="Times New Roman"/>
                          <a:cs typeface="Phetsarath OT"/>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th-TH"/>
                    </a:p>
                  </a:txBody>
                  <a:tcPr/>
                </a:tc>
              </a:tr>
              <a:tr h="168666">
                <a:tc>
                  <a:txBody>
                    <a:bodyPr/>
                    <a:lstStyle/>
                    <a:p>
                      <a:pPr algn="just">
                        <a:spcAft>
                          <a:spcPts val="0"/>
                        </a:spcAft>
                      </a:pPr>
                      <a:r>
                        <a:rPr lang="lo-LA" sz="1100" i="1">
                          <a:effectLst/>
                          <a:latin typeface="Times New Roman"/>
                          <a:ea typeface="Times New Roman"/>
                          <a:cs typeface="Phetsarath OT"/>
                        </a:rPr>
                        <a:t>ກ</a:t>
                      </a:r>
                      <a:r>
                        <a:rPr lang="en-US" sz="1100">
                          <a:effectLst/>
                          <a:latin typeface="Phetsarath OT"/>
                          <a:ea typeface="Times New Roman"/>
                          <a:cs typeface="Angsana New"/>
                        </a:rPr>
                        <a:t>. </a:t>
                      </a:r>
                      <a:r>
                        <a:rPr lang="lo-LA" sz="1100">
                          <a:effectLst/>
                          <a:latin typeface="Times New Roman"/>
                          <a:ea typeface="Times New Roman"/>
                          <a:cs typeface="Phetsarath OT"/>
                        </a:rPr>
                        <a:t>ຕຶກ​ອາຄານ</a:t>
                      </a:r>
                      <a:r>
                        <a:rPr lang="lo-LA" sz="1100" i="1">
                          <a:effectLst/>
                          <a:latin typeface="Times New Roman"/>
                          <a:ea typeface="Times New Roman"/>
                          <a:cs typeface="Phetsarath OT"/>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666">
                <a:tc>
                  <a:txBody>
                    <a:bodyPr/>
                    <a:lstStyle/>
                    <a:p>
                      <a:pPr algn="just">
                        <a:spcAft>
                          <a:spcPts val="0"/>
                        </a:spcAft>
                      </a:pPr>
                      <a:r>
                        <a:rPr lang="lo-LA" sz="1100" i="1">
                          <a:effectLst/>
                          <a:latin typeface="Times New Roman"/>
                          <a:ea typeface="Times New Roman"/>
                          <a:cs typeface="Phetsarath OT"/>
                        </a:rPr>
                        <a:t>ຂ</a:t>
                      </a:r>
                      <a:r>
                        <a:rPr lang="en-US" sz="1100">
                          <a:effectLst/>
                          <a:latin typeface="Phetsarath OT"/>
                          <a:ea typeface="Times New Roman"/>
                          <a:cs typeface="Angsana New"/>
                        </a:rPr>
                        <a:t>. </a:t>
                      </a:r>
                      <a:r>
                        <a:rPr lang="lo-LA" sz="1100">
                          <a:effectLst/>
                          <a:latin typeface="Times New Roman"/>
                          <a:ea typeface="Times New Roman"/>
                          <a:cs typeface="Phetsarath OT"/>
                        </a:rPr>
                        <a:t>ອື່ນໆ</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lo-LA" sz="1100" i="1">
                          <a:effectLst/>
                          <a:latin typeface="Times New Roman"/>
                          <a:ea typeface="Times New Roman"/>
                          <a:cs typeface="Phetsarath OT"/>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666">
                <a:tc gridSpan="7">
                  <a:txBody>
                    <a:bodyPr/>
                    <a:lstStyle/>
                    <a:p>
                      <a:pPr algn="just">
                        <a:spcAft>
                          <a:spcPts val="0"/>
                        </a:spcAft>
                      </a:pPr>
                      <a:r>
                        <a:rPr lang="lo-LA" sz="1100" b="1">
                          <a:effectLst/>
                          <a:latin typeface="Times New Roman"/>
                          <a:ea typeface="Times New Roman"/>
                          <a:cs typeface="Phetsarath OT"/>
                        </a:rPr>
                        <a:t>ຊັບ​ສິນ​ເຄື່ອນ​ທີ່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th-TH"/>
                    </a:p>
                  </a:txBody>
                  <a:tcPr/>
                </a:tc>
              </a:tr>
              <a:tr h="168666">
                <a:tc>
                  <a:txBody>
                    <a:bodyPr/>
                    <a:lstStyle/>
                    <a:p>
                      <a:pPr algn="just">
                        <a:spcAft>
                          <a:spcPts val="0"/>
                        </a:spcAft>
                      </a:pPr>
                      <a:r>
                        <a:rPr lang="lo-LA" sz="1100" i="1">
                          <a:effectLst/>
                          <a:latin typeface="Times New Roman"/>
                          <a:ea typeface="Times New Roman"/>
                          <a:cs typeface="Phetsarath OT"/>
                        </a:rPr>
                        <a:t>ກ</a:t>
                      </a: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666">
                <a:tc>
                  <a:txBody>
                    <a:bodyPr/>
                    <a:lstStyle/>
                    <a:p>
                      <a:pPr algn="just">
                        <a:spcAft>
                          <a:spcPts val="0"/>
                        </a:spcAft>
                      </a:pPr>
                      <a:r>
                        <a:rPr lang="lo-LA" sz="1100" i="1">
                          <a:effectLst/>
                          <a:latin typeface="Times New Roman"/>
                          <a:ea typeface="Times New Roman"/>
                          <a:cs typeface="Phetsarath OT"/>
                        </a:rPr>
                        <a:t>ຂ</a:t>
                      </a:r>
                      <a:r>
                        <a:rPr lang="en-US" sz="1100">
                          <a:effectLst/>
                          <a:latin typeface="Phetsarath OT"/>
                          <a:ea typeface="Times New Roman"/>
                          <a:cs typeface="Angsana New"/>
                        </a:rPr>
                        <a:t>.</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666">
                <a:tc gridSpan="7">
                  <a:txBody>
                    <a:bodyPr/>
                    <a:lstStyle/>
                    <a:p>
                      <a:pPr algn="just">
                        <a:spcAft>
                          <a:spcPts val="0"/>
                        </a:spcAft>
                      </a:pPr>
                      <a:r>
                        <a:rPr lang="lo-LA" sz="1100" b="1">
                          <a:effectLst/>
                          <a:latin typeface="Times New Roman"/>
                          <a:ea typeface="Times New Roman"/>
                          <a:cs typeface="Phetsarath OT"/>
                        </a:rPr>
                        <a:t>​ເຄື່ອງມື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th-TH"/>
                    </a:p>
                  </a:txBody>
                  <a:tcPr/>
                </a:tc>
              </a:tr>
              <a:tr h="168666">
                <a:tc>
                  <a:txBody>
                    <a:bodyPr/>
                    <a:lstStyle/>
                    <a:p>
                      <a:pPr algn="just">
                        <a:spcAft>
                          <a:spcPts val="0"/>
                        </a:spcAft>
                      </a:pPr>
                      <a:r>
                        <a:rPr lang="lo-LA" sz="1100" i="1">
                          <a:effectLst/>
                          <a:latin typeface="Times New Roman"/>
                          <a:ea typeface="Times New Roman"/>
                          <a:cs typeface="Phetsarath OT"/>
                        </a:rPr>
                        <a:t>ກ</a:t>
                      </a: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666">
                <a:tc>
                  <a:txBody>
                    <a:bodyPr/>
                    <a:lstStyle/>
                    <a:p>
                      <a:pPr algn="just">
                        <a:spcAft>
                          <a:spcPts val="0"/>
                        </a:spcAft>
                      </a:pPr>
                      <a:r>
                        <a:rPr lang="lo-LA" sz="1100" i="1">
                          <a:effectLst/>
                          <a:latin typeface="Times New Roman"/>
                          <a:ea typeface="Times New Roman"/>
                          <a:cs typeface="Phetsarath OT"/>
                        </a:rPr>
                        <a:t>ຂ</a:t>
                      </a:r>
                      <a:r>
                        <a:rPr lang="en-US" sz="1100">
                          <a:effectLst/>
                          <a:latin typeface="Phetsarath OT"/>
                          <a:ea typeface="Times New Roman"/>
                          <a:cs typeface="Angsana New"/>
                        </a:rPr>
                        <a:t>.</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666">
                <a:tc gridSpan="7">
                  <a:txBody>
                    <a:bodyPr/>
                    <a:lstStyle/>
                    <a:p>
                      <a:pPr algn="just">
                        <a:spcAft>
                          <a:spcPts val="0"/>
                        </a:spcAft>
                      </a:pPr>
                      <a:r>
                        <a:rPr lang="lo-LA" sz="1100" b="1" i="1">
                          <a:effectLst/>
                          <a:latin typeface="Times New Roman"/>
                          <a:ea typeface="Times New Roman"/>
                          <a:cs typeface="Phetsarath OT"/>
                        </a:rPr>
                        <a:t>​</a:t>
                      </a:r>
                      <a:r>
                        <a:rPr lang="lo-LA" sz="1100" b="1">
                          <a:effectLst/>
                          <a:latin typeface="Times New Roman"/>
                          <a:ea typeface="Times New Roman"/>
                          <a:cs typeface="Phetsarath OT"/>
                        </a:rPr>
                        <a:t>ກົນ​ຈັກ</a:t>
                      </a:r>
                      <a:r>
                        <a:rPr lang="lo-LA" sz="1100" b="1" i="1">
                          <a:effectLst/>
                          <a:latin typeface="Times New Roman"/>
                          <a:ea typeface="Times New Roman"/>
                          <a:cs typeface="Phetsarath OT"/>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th-TH"/>
                    </a:p>
                  </a:txBody>
                  <a:tcPr/>
                </a:tc>
              </a:tr>
              <a:tr h="168666">
                <a:tc>
                  <a:txBody>
                    <a:bodyPr/>
                    <a:lstStyle/>
                    <a:p>
                      <a:pPr marL="102870" algn="just">
                        <a:spcAft>
                          <a:spcPts val="0"/>
                        </a:spcAft>
                      </a:pPr>
                      <a:r>
                        <a:rPr lang="en-US" sz="1100">
                          <a:effectLst/>
                          <a:latin typeface="Phetsarath OT"/>
                          <a:ea typeface="Times New Roman"/>
                          <a:cs typeface="Angsana New"/>
                        </a:rPr>
                        <a:t>a.</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666">
                <a:tc>
                  <a:txBody>
                    <a:bodyPr/>
                    <a:lstStyle/>
                    <a:p>
                      <a:pPr marL="102870" algn="just">
                        <a:spcAft>
                          <a:spcPts val="0"/>
                        </a:spcAft>
                      </a:pPr>
                      <a:r>
                        <a:rPr lang="en-US" sz="1100">
                          <a:effectLst/>
                          <a:latin typeface="Phetsarath OT"/>
                          <a:ea typeface="Times New Roman"/>
                          <a:cs typeface="Angsana New"/>
                        </a:rPr>
                        <a:t>b.</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666">
                <a:tc gridSpan="7">
                  <a:txBody>
                    <a:bodyPr/>
                    <a:lstStyle/>
                    <a:p>
                      <a:pPr algn="just">
                        <a:spcAft>
                          <a:spcPts val="0"/>
                        </a:spcAft>
                      </a:pPr>
                      <a:r>
                        <a:rPr lang="lo-LA" sz="1100" b="1">
                          <a:effectLst/>
                          <a:latin typeface="Times New Roman"/>
                          <a:ea typeface="Times New Roman"/>
                          <a:cs typeface="Phetsarath OT"/>
                        </a:rPr>
                        <a:t>ອື່ນໆ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th-TH"/>
                    </a:p>
                  </a:txBody>
                  <a:tcPr/>
                </a:tc>
              </a:tr>
              <a:tr h="168666">
                <a:tc>
                  <a:txBody>
                    <a:bodyPr/>
                    <a:lstStyle/>
                    <a:p>
                      <a:pPr algn="just">
                        <a:spcAft>
                          <a:spcPts val="0"/>
                        </a:spcAft>
                      </a:pPr>
                      <a:r>
                        <a:rPr lang="lo-LA" sz="1100" i="1">
                          <a:effectLst/>
                          <a:latin typeface="Times New Roman"/>
                          <a:ea typeface="Times New Roman"/>
                          <a:cs typeface="Phetsarath OT"/>
                        </a:rPr>
                        <a:t>ກ</a:t>
                      </a: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666">
                <a:tc>
                  <a:txBody>
                    <a:bodyPr/>
                    <a:lstStyle/>
                    <a:p>
                      <a:pPr algn="just">
                        <a:spcAft>
                          <a:spcPts val="0"/>
                        </a:spcAft>
                      </a:pPr>
                      <a:r>
                        <a:rPr lang="lo-LA" sz="1100" i="1">
                          <a:effectLst/>
                          <a:latin typeface="Times New Roman"/>
                          <a:ea typeface="Times New Roman"/>
                          <a:cs typeface="Phetsarath OT"/>
                        </a:rPr>
                        <a:t>ຂ</a:t>
                      </a:r>
                      <a:r>
                        <a:rPr lang="en-US" sz="1100">
                          <a:effectLst/>
                          <a:latin typeface="Phetsarath OT"/>
                          <a:ea typeface="Times New Roman"/>
                          <a:cs typeface="Angsana New"/>
                        </a:rPr>
                        <a:t>.</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3924">
                <a:tc>
                  <a:txBody>
                    <a:bodyPr/>
                    <a:lstStyle/>
                    <a:p>
                      <a:pPr algn="just">
                        <a:spcAft>
                          <a:spcPts val="0"/>
                        </a:spcAft>
                      </a:pPr>
                      <a:r>
                        <a:rPr lang="lo-LA" sz="1100" b="1" dirty="0">
                          <a:effectLst/>
                          <a:latin typeface="Times New Roman"/>
                          <a:ea typeface="Times New Roman"/>
                          <a:cs typeface="Phetsarath OT"/>
                        </a:rPr>
                        <a:t>ລວມຄວາມ​ເສຍ​ຫາຍ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Phetsarath OT"/>
                          <a:ea typeface="Times New Roman"/>
                          <a:cs typeface="Angsana New"/>
                        </a:rPr>
                        <a:t> </a:t>
                      </a:r>
                      <a:endParaRPr lang="en-US" sz="120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Phetsarath OT"/>
                          <a:ea typeface="Times New Roman"/>
                          <a:cs typeface="Angsana New"/>
                        </a:rPr>
                        <a:t> </a:t>
                      </a:r>
                      <a:endParaRPr lang="en-US" sz="1200" dirty="0">
                        <a:effectLst/>
                        <a:latin typeface="Times New Roman"/>
                        <a:ea typeface="Times New Roman"/>
                        <a:cs typeface="Angsana New"/>
                      </a:endParaRPr>
                    </a:p>
                  </a:txBody>
                  <a:tcPr marL="40251" marR="402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70026742"/>
      </p:ext>
    </p:extLst>
  </p:cSld>
  <p:clrMapOvr>
    <a:masterClrMapping/>
  </p:clrMapOvr>
  <p:transition spd="med">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85464" y="641444"/>
            <a:ext cx="7924600" cy="531543"/>
          </a:xfrm>
          <a:prstGeom prst="rect">
            <a:avLst/>
          </a:prstGeom>
        </p:spPr>
        <p:txBody>
          <a:bodyPr vert="horz" lIns="91440" tIns="45720" rIns="91440" bIns="45720" rtlCol="0" anchor="b">
            <a:noAutofit/>
          </a:bodyPr>
          <a:lstStyle/>
          <a:p>
            <a:pPr marL="0" marR="0" lvl="0" indent="0" algn="ctr" defTabSz="914400" rtl="0" eaLnBrk="1" fontAlgn="auto" latinLnBrk="0" hangingPunct="1">
              <a:lnSpc>
                <a:spcPct val="85000"/>
              </a:lnSpc>
              <a:spcBef>
                <a:spcPct val="0"/>
              </a:spcBef>
              <a:spcAft>
                <a:spcPts val="0"/>
              </a:spcAft>
              <a:buClrTx/>
              <a:buSzTx/>
              <a:buFontTx/>
              <a:buNone/>
              <a:tabLst/>
              <a:defRPr/>
            </a:pPr>
            <a:r>
              <a:rPr kumimoji="0" lang="en-AU" sz="2400" b="0" i="0" u="none" strike="noStrike" kern="1200" cap="none" spc="-50" normalizeH="0" baseline="0" noProof="0" dirty="0" smtClean="0">
                <a:ln>
                  <a:noFill/>
                </a:ln>
                <a:solidFill>
                  <a:schemeClr val="accent3"/>
                </a:solidFill>
                <a:effectLst/>
                <a:uLnTx/>
                <a:uFillTx/>
                <a:latin typeface="Phetsarath OT" panose="02000500000000000000" pitchFamily="2" charset="0"/>
                <a:ea typeface="+mj-ea"/>
                <a:cs typeface="Phetsarath OT" panose="02000500000000000000" pitchFamily="2" charset="0"/>
              </a:rPr>
              <a:t>ແບບສອບຖາມເພື່ອເກັບກໍາຂໍ້ມູນຄວາມເສຍຫາຍແລະການສູນເສຍສໍລັບພາກເອກະຊົນ </a:t>
            </a:r>
            <a:endParaRPr kumimoji="0" lang="lo-LA" sz="2400" b="0" i="0" u="none" strike="noStrike" kern="1200" cap="none" spc="-50" normalizeH="0" baseline="0" noProof="0" dirty="0" smtClean="0">
              <a:ln>
                <a:noFill/>
              </a:ln>
              <a:solidFill>
                <a:schemeClr val="accent3"/>
              </a:solidFill>
              <a:effectLst/>
              <a:uLnTx/>
              <a:uFillTx/>
              <a:latin typeface="Phetsarath OT" panose="02000500000000000000" pitchFamily="2" charset="0"/>
              <a:ea typeface="+mj-ea"/>
              <a:cs typeface="Phetsarath OT" panose="02000500000000000000" pitchFamily="2" charset="0"/>
            </a:endParaRPr>
          </a:p>
          <a:p>
            <a:pPr marL="0" marR="0" lvl="0" indent="0" algn="ctr" defTabSz="914400" rtl="0" eaLnBrk="1" fontAlgn="auto" latinLnBrk="0" hangingPunct="1">
              <a:lnSpc>
                <a:spcPct val="85000"/>
              </a:lnSpc>
              <a:spcBef>
                <a:spcPct val="0"/>
              </a:spcBef>
              <a:spcAft>
                <a:spcPts val="0"/>
              </a:spcAft>
              <a:buClrTx/>
              <a:buSzTx/>
              <a:buFontTx/>
              <a:buNone/>
              <a:tabLst/>
              <a:defRPr/>
            </a:pPr>
            <a:r>
              <a:rPr kumimoji="0" lang="en-AU" b="0" i="0" u="none" strike="noStrike" kern="1200" cap="none" spc="-50" normalizeH="0" baseline="0" noProof="0" dirty="0" smtClean="0">
                <a:ln>
                  <a:noFill/>
                </a:ln>
                <a:solidFill>
                  <a:srgbClr val="FF0000"/>
                </a:solidFill>
                <a:effectLst/>
                <a:uLnTx/>
                <a:uFillTx/>
                <a:latin typeface="Phetsarath OT" panose="02000500000000000000" pitchFamily="2" charset="0"/>
                <a:ea typeface="+mj-ea"/>
                <a:cs typeface="Phetsarath OT" panose="02000500000000000000" pitchFamily="2" charset="0"/>
              </a:rPr>
              <a:t>Questionnaire for private sector damages and losses (</a:t>
            </a:r>
            <a:r>
              <a:rPr kumimoji="0" lang="en-AU" b="0" i="0" u="none" strike="noStrike" kern="1200" cap="none" spc="-50" normalizeH="0" baseline="0" noProof="0" dirty="0" err="1" smtClean="0">
                <a:ln>
                  <a:noFill/>
                </a:ln>
                <a:solidFill>
                  <a:srgbClr val="FF0000"/>
                </a:solidFill>
                <a:effectLst/>
                <a:uLnTx/>
                <a:uFillTx/>
                <a:latin typeface="Phetsarath OT" panose="02000500000000000000" pitchFamily="2" charset="0"/>
                <a:ea typeface="+mj-ea"/>
                <a:cs typeface="Phetsarath OT" panose="02000500000000000000" pitchFamily="2" charset="0"/>
              </a:rPr>
              <a:t>ຕໍ</a:t>
            </a:r>
            <a:r>
              <a:rPr kumimoji="0" lang="en-AU" b="0" i="0" u="none" strike="noStrike" kern="1200" cap="none" spc="-50" normalizeH="0" baseline="0" noProof="0" dirty="0" smtClean="0">
                <a:ln>
                  <a:noFill/>
                </a:ln>
                <a:solidFill>
                  <a:srgbClr val="FF0000"/>
                </a:solidFill>
                <a:effectLst/>
                <a:uLnTx/>
                <a:uFillTx/>
                <a:latin typeface="Phetsarath OT" panose="02000500000000000000" pitchFamily="2" charset="0"/>
                <a:ea typeface="+mj-ea"/>
                <a:cs typeface="Phetsarath OT" panose="02000500000000000000" pitchFamily="2" charset="0"/>
              </a:rPr>
              <a:t>່)</a:t>
            </a:r>
            <a:endParaRPr kumimoji="0" lang="en-AU" b="0" i="0" u="none" strike="noStrike" kern="1200" cap="none" spc="-50" normalizeH="0" baseline="0" noProof="0" dirty="0">
              <a:ln>
                <a:noFill/>
              </a:ln>
              <a:solidFill>
                <a:srgbClr val="FF0000"/>
              </a:solidFill>
              <a:effectLst/>
              <a:uLnTx/>
              <a:uFillTx/>
              <a:latin typeface="Phetsarath OT" panose="02000500000000000000" pitchFamily="2" charset="0"/>
              <a:ea typeface="+mj-ea"/>
              <a:cs typeface="Phetsarath OT" panose="02000500000000000000" pitchFamily="2" charset="0"/>
            </a:endParaRPr>
          </a:p>
        </p:txBody>
      </p:sp>
      <p:sp>
        <p:nvSpPr>
          <p:cNvPr id="5" name="TextBox 4"/>
          <p:cNvSpPr txBox="1"/>
          <p:nvPr/>
        </p:nvSpPr>
        <p:spPr>
          <a:xfrm>
            <a:off x="458343" y="1432299"/>
            <a:ext cx="7519916" cy="584775"/>
          </a:xfrm>
          <a:prstGeom prst="rect">
            <a:avLst/>
          </a:prstGeom>
          <a:noFill/>
        </p:spPr>
        <p:txBody>
          <a:bodyPr wrap="square" rtlCol="0">
            <a:spAutoFit/>
          </a:bodyPr>
          <a:lstStyle/>
          <a:p>
            <a:r>
              <a:rPr lang="lo-LA" dirty="0">
                <a:latin typeface="Phetsarath OT" panose="02000500000000000000" pitchFamily="2" charset="0"/>
                <a:cs typeface="Phetsarath OT" panose="02000500000000000000" pitchFamily="2" charset="0"/>
              </a:rPr>
              <a:t>ແບບສອບຖາມ1. ຂໍ້ມູນຄວາມເສຍຫາຍແລະການສູນເສຍຂອງພາກເອກະ</a:t>
            </a:r>
            <a:r>
              <a:rPr lang="lo-LA" dirty="0" smtClean="0">
                <a:latin typeface="Phetsarath OT" panose="02000500000000000000" pitchFamily="2" charset="0"/>
                <a:cs typeface="Phetsarath OT" panose="02000500000000000000" pitchFamily="2" charset="0"/>
              </a:rPr>
              <a:t>ຊົນ</a:t>
            </a:r>
            <a:endParaRPr lang="en-US" dirty="0" smtClean="0">
              <a:latin typeface="Phetsarath OT" panose="02000500000000000000" pitchFamily="2" charset="0"/>
              <a:cs typeface="Phetsarath OT" panose="02000500000000000000" pitchFamily="2" charset="0"/>
            </a:endParaRPr>
          </a:p>
          <a:p>
            <a:r>
              <a:rPr lang="en-US" sz="1400" dirty="0">
                <a:solidFill>
                  <a:srgbClr val="FF0000"/>
                </a:solidFill>
                <a:latin typeface="Phetsarath OT" panose="02000500000000000000" pitchFamily="2" charset="0"/>
                <a:cs typeface="Phetsarath OT" panose="02000500000000000000" pitchFamily="2" charset="0"/>
              </a:rPr>
              <a:t>Questionnaire 1. Damages and losses of the private </a:t>
            </a:r>
            <a:r>
              <a:rPr lang="en-US" sz="1400" dirty="0" smtClean="0">
                <a:solidFill>
                  <a:srgbClr val="FF0000"/>
                </a:solidFill>
                <a:latin typeface="Phetsarath OT" panose="02000500000000000000" pitchFamily="2" charset="0"/>
                <a:cs typeface="Phetsarath OT" panose="02000500000000000000" pitchFamily="2" charset="0"/>
              </a:rPr>
              <a:t>sector</a:t>
            </a:r>
            <a:endParaRPr lang="en-US" sz="1400" dirty="0">
              <a:solidFill>
                <a:srgbClr val="FF0000"/>
              </a:solidFill>
              <a:latin typeface="Phetsarath OT" panose="02000500000000000000" pitchFamily="2" charset="0"/>
              <a:cs typeface="Phetsarath OT" panose="02000500000000000000" pitchFamily="2"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304037909"/>
              </p:ext>
            </p:extLst>
          </p:nvPr>
        </p:nvGraphicFramePr>
        <p:xfrm>
          <a:off x="457200" y="2265528"/>
          <a:ext cx="8229600" cy="2981043"/>
        </p:xfrm>
        <a:graphic>
          <a:graphicData uri="http://schemas.openxmlformats.org/drawingml/2006/table">
            <a:tbl>
              <a:tblPr firstRow="1" firstCol="1" bandRow="1"/>
              <a:tblGrid>
                <a:gridCol w="2771729"/>
                <a:gridCol w="1506017"/>
                <a:gridCol w="1629461"/>
                <a:gridCol w="1459931"/>
                <a:gridCol w="862462"/>
              </a:tblGrid>
              <a:tr h="331227">
                <a:tc gridSpan="5">
                  <a:txBody>
                    <a:bodyPr/>
                    <a:lstStyle/>
                    <a:p>
                      <a:pPr algn="ctr"/>
                      <a:r>
                        <a:rPr lang="lo-LA" sz="1800" b="1" dirty="0">
                          <a:effectLst/>
                          <a:latin typeface="Times New Roman"/>
                          <a:cs typeface="Phetsarath OT"/>
                        </a:rPr>
                        <a:t>ການສູນເສຍ </a:t>
                      </a:r>
                      <a:endParaRPr lang="en-US" sz="1400" dirty="0">
                        <a:effectLst/>
                        <a:latin typeface="Times New Roman"/>
                        <a:cs typeface="Angsana New"/>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62454">
                <a:tc>
                  <a:txBody>
                    <a:bodyPr/>
                    <a:lstStyle/>
                    <a:p>
                      <a:pPr>
                        <a:spcAft>
                          <a:spcPts val="0"/>
                        </a:spcAft>
                        <a:tabLst>
                          <a:tab pos="1760220" algn="r"/>
                        </a:tabLst>
                      </a:pPr>
                      <a:r>
                        <a:rPr lang="lo-LA" sz="1800" b="1" kern="1200">
                          <a:solidFill>
                            <a:srgbClr val="000000"/>
                          </a:solidFill>
                          <a:effectLst/>
                          <a:latin typeface="Times New Roman"/>
                          <a:ea typeface="Times New Roman"/>
                          <a:cs typeface="Phetsarath OT"/>
                        </a:rPr>
                        <a:t>ສາເຫດການສູນເສຍ</a:t>
                      </a:r>
                      <a:r>
                        <a:rPr lang="en-US" sz="1800" b="1" kern="1200">
                          <a:solidFill>
                            <a:srgbClr val="000000"/>
                          </a:solidFill>
                          <a:effectLst/>
                          <a:latin typeface="Phetsarath OT"/>
                          <a:ea typeface="Times New Roman"/>
                          <a:cs typeface="Angsana New"/>
                        </a:rPr>
                        <a:t>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800">
                          <a:effectLst/>
                          <a:latin typeface="Times New Roman"/>
                          <a:ea typeface="Times New Roman"/>
                          <a:cs typeface="Phetsarath OT"/>
                        </a:rPr>
                        <a:t>ປີ​ເກີດ​ໄພພິບັດ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US" sz="1800" kern="1200">
                          <a:solidFill>
                            <a:srgbClr val="000000"/>
                          </a:solidFill>
                          <a:effectLst/>
                          <a:latin typeface="Phetsarath OT"/>
                          <a:ea typeface="Times New Roman"/>
                          <a:cs typeface="Angsana New"/>
                        </a:rPr>
                        <a:t>1</a:t>
                      </a:r>
                      <a:r>
                        <a:rPr lang="lo-LA" sz="1800" kern="1200">
                          <a:solidFill>
                            <a:srgbClr val="000000"/>
                          </a:solidFill>
                          <a:effectLst/>
                          <a:latin typeface="Times New Roman"/>
                          <a:ea typeface="Times New Roman"/>
                          <a:cs typeface="Phetsarath OT"/>
                        </a:rPr>
                        <a:t>ປີ</a:t>
                      </a:r>
                      <a:r>
                        <a:rPr lang="lo-LA" sz="1800">
                          <a:effectLst/>
                          <a:latin typeface="Times New Roman"/>
                          <a:ea typeface="Times New Roman"/>
                          <a:cs typeface="Phetsarath OT"/>
                        </a:rPr>
                        <a:t>ຫຼັງເກີດ​ໄພພິບັດ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US" sz="1800" kern="1200">
                          <a:solidFill>
                            <a:srgbClr val="000000"/>
                          </a:solidFill>
                          <a:effectLst/>
                          <a:latin typeface="Phetsarath OT"/>
                          <a:ea typeface="Times New Roman"/>
                          <a:cs typeface="Angsana New"/>
                        </a:rPr>
                        <a:t>2</a:t>
                      </a:r>
                      <a:r>
                        <a:rPr lang="lo-LA" sz="1800" kern="1200">
                          <a:solidFill>
                            <a:srgbClr val="000000"/>
                          </a:solidFill>
                          <a:effectLst/>
                          <a:latin typeface="Times New Roman"/>
                          <a:ea typeface="Times New Roman"/>
                          <a:cs typeface="Phetsarath OT"/>
                        </a:rPr>
                        <a:t>ປີ</a:t>
                      </a:r>
                      <a:r>
                        <a:rPr lang="lo-LA" sz="1800">
                          <a:effectLst/>
                          <a:latin typeface="Times New Roman"/>
                          <a:ea typeface="Times New Roman"/>
                          <a:cs typeface="Phetsarath OT"/>
                        </a:rPr>
                        <a:t>ຫຼັງເກີດ​ໄພ ພິບັດ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800" kern="1200">
                          <a:solidFill>
                            <a:srgbClr val="000000"/>
                          </a:solidFill>
                          <a:effectLst/>
                          <a:latin typeface="Times New Roman"/>
                          <a:cs typeface="Phetsarath OT"/>
                        </a:rPr>
                        <a:t>ລວມ </a:t>
                      </a:r>
                      <a:endParaRPr lang="en-US" sz="14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31227">
                <a:tc>
                  <a:txBody>
                    <a:bodyPr/>
                    <a:lstStyle/>
                    <a:p>
                      <a:pPr>
                        <a:spcAft>
                          <a:spcPts val="0"/>
                        </a:spcAft>
                      </a:pPr>
                      <a:r>
                        <a:rPr lang="lo-LA" sz="1800" kern="1200">
                          <a:solidFill>
                            <a:srgbClr val="000000"/>
                          </a:solidFill>
                          <a:effectLst/>
                          <a:latin typeface="Times New Roman"/>
                          <a:ea typeface="Times New Roman"/>
                          <a:cs typeface="Phetsarath OT"/>
                        </a:rPr>
                        <a:t>ກ</a:t>
                      </a:r>
                      <a:r>
                        <a:rPr lang="en-US" sz="1800" kern="1200">
                          <a:solidFill>
                            <a:srgbClr val="000000"/>
                          </a:solidFill>
                          <a:effectLst/>
                          <a:latin typeface="Phetsarath OT"/>
                          <a:ea typeface="Times New Roman"/>
                          <a:cs typeface="Angsana New"/>
                        </a:rPr>
                        <a:t>. </a:t>
                      </a:r>
                      <a:r>
                        <a:rPr lang="lo-LA" sz="1800" kern="1200">
                          <a:solidFill>
                            <a:srgbClr val="000000"/>
                          </a:solidFill>
                          <a:effectLst/>
                          <a:latin typeface="Times New Roman"/>
                          <a:ea typeface="Times New Roman"/>
                          <a:cs typeface="Phetsarath OT"/>
                        </a:rPr>
                        <a:t>ລາຍຮັບຫຼຸດ​ລົງ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800" b="1">
                          <a:effectLst/>
                          <a:latin typeface="Phetsarath OT"/>
                          <a:ea typeface="Times New Roman"/>
                          <a:cs typeface="Angsana New"/>
                        </a:rPr>
                        <a:t>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b="1">
                          <a:effectLst/>
                          <a:latin typeface="Phetsarath OT"/>
                          <a:ea typeface="Times New Roman"/>
                          <a:cs typeface="Angsana New"/>
                        </a:rPr>
                        <a:t>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b="1">
                          <a:effectLst/>
                          <a:latin typeface="Phetsarath OT"/>
                          <a:ea typeface="Times New Roman"/>
                          <a:cs typeface="Angsana New"/>
                        </a:rPr>
                        <a:t>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a:effectLst/>
                          <a:latin typeface="Phetsarath OT"/>
                          <a:cs typeface="Angsana New"/>
                        </a:rPr>
                        <a:t> </a:t>
                      </a:r>
                      <a:endParaRPr lang="en-US" sz="14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227">
                <a:tc>
                  <a:txBody>
                    <a:bodyPr/>
                    <a:lstStyle/>
                    <a:p>
                      <a:pPr>
                        <a:spcAft>
                          <a:spcPts val="0"/>
                        </a:spcAft>
                      </a:pPr>
                      <a:r>
                        <a:rPr lang="lo-LA" sz="1800" kern="1200">
                          <a:solidFill>
                            <a:srgbClr val="000000"/>
                          </a:solidFill>
                          <a:effectLst/>
                          <a:latin typeface="Times New Roman"/>
                          <a:ea typeface="Times New Roman"/>
                          <a:cs typeface="Phetsarath OT"/>
                        </a:rPr>
                        <a:t>ຂ</a:t>
                      </a:r>
                      <a:r>
                        <a:rPr lang="en-US" sz="1800" kern="1200">
                          <a:solidFill>
                            <a:srgbClr val="000000"/>
                          </a:solidFill>
                          <a:effectLst/>
                          <a:latin typeface="Phetsarath OT"/>
                          <a:ea typeface="Times New Roman"/>
                          <a:cs typeface="Angsana New"/>
                        </a:rPr>
                        <a:t>. </a:t>
                      </a:r>
                      <a:r>
                        <a:rPr lang="lo-LA" sz="1800" kern="1200">
                          <a:solidFill>
                            <a:srgbClr val="000000"/>
                          </a:solidFill>
                          <a:effectLst/>
                          <a:latin typeface="Times New Roman"/>
                          <a:ea typeface="Times New Roman"/>
                          <a:cs typeface="Phetsarath OT"/>
                        </a:rPr>
                        <a:t>ອະນາ​ໄມສິ່ງເສດເຫຼືອ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800">
                          <a:effectLst/>
                          <a:latin typeface="Phetsarath OT"/>
                          <a:ea typeface="Times New Roman"/>
                          <a:cs typeface="Angsana New"/>
                        </a:rPr>
                        <a:t>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effectLst/>
                          <a:latin typeface="Phetsarath OT"/>
                          <a:ea typeface="Times New Roman"/>
                          <a:cs typeface="Angsana New"/>
                        </a:rPr>
                        <a:t>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effectLst/>
                          <a:latin typeface="Phetsarath OT"/>
                          <a:ea typeface="Times New Roman"/>
                          <a:cs typeface="Angsana New"/>
                        </a:rPr>
                        <a:t>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a:effectLst/>
                          <a:latin typeface="Phetsarath OT"/>
                          <a:cs typeface="Angsana New"/>
                        </a:rPr>
                        <a:t> </a:t>
                      </a:r>
                      <a:endParaRPr lang="en-US" sz="14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2454">
                <a:tc>
                  <a:txBody>
                    <a:bodyPr/>
                    <a:lstStyle/>
                    <a:p>
                      <a:pPr>
                        <a:spcAft>
                          <a:spcPts val="0"/>
                        </a:spcAft>
                      </a:pPr>
                      <a:r>
                        <a:rPr lang="lo-LA" sz="1800" kern="1200" dirty="0">
                          <a:solidFill>
                            <a:srgbClr val="000000"/>
                          </a:solidFill>
                          <a:effectLst/>
                          <a:latin typeface="Times New Roman"/>
                          <a:ea typeface="Times New Roman"/>
                          <a:cs typeface="Phetsarath OT"/>
                        </a:rPr>
                        <a:t>ຄ</a:t>
                      </a:r>
                      <a:r>
                        <a:rPr lang="en-US" sz="1800" kern="1200" dirty="0">
                          <a:solidFill>
                            <a:srgbClr val="000000"/>
                          </a:solidFill>
                          <a:effectLst/>
                          <a:latin typeface="Phetsarath OT"/>
                          <a:ea typeface="Times New Roman"/>
                          <a:cs typeface="Angsana New"/>
                        </a:rPr>
                        <a:t>. </a:t>
                      </a:r>
                      <a:r>
                        <a:rPr lang="lo-LA" sz="1800" kern="1200" dirty="0">
                          <a:solidFill>
                            <a:srgbClr val="000000"/>
                          </a:solidFill>
                          <a:effectLst/>
                          <a:latin typeface="Times New Roman"/>
                          <a:ea typeface="Times New Roman"/>
                          <a:cs typeface="Phetsarath OT"/>
                        </a:rPr>
                        <a:t>ມູນຄ່າການບໍລິຫານຄຸ້ມ​ຄອງສູງຂຶ້ນ </a:t>
                      </a:r>
                      <a:endParaRPr lang="en-US" sz="2000" dirty="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800">
                          <a:effectLst/>
                          <a:latin typeface="Phetsarath OT"/>
                          <a:ea typeface="Times New Roman"/>
                          <a:cs typeface="Angsana New"/>
                        </a:rPr>
                        <a:t>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effectLst/>
                          <a:latin typeface="Phetsarath OT"/>
                          <a:ea typeface="Times New Roman"/>
                          <a:cs typeface="Angsana New"/>
                        </a:rPr>
                        <a:t>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effectLst/>
                          <a:latin typeface="Phetsarath OT"/>
                          <a:ea typeface="Times New Roman"/>
                          <a:cs typeface="Angsana New"/>
                        </a:rPr>
                        <a:t>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a:effectLst/>
                          <a:latin typeface="Phetsarath OT"/>
                          <a:cs typeface="Angsana New"/>
                        </a:rPr>
                        <a:t> </a:t>
                      </a:r>
                      <a:endParaRPr lang="en-US" sz="14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227">
                <a:tc>
                  <a:txBody>
                    <a:bodyPr/>
                    <a:lstStyle/>
                    <a:p>
                      <a:pPr>
                        <a:spcAft>
                          <a:spcPts val="0"/>
                        </a:spcAft>
                      </a:pPr>
                      <a:r>
                        <a:rPr lang="lo-LA" sz="1800" kern="1200">
                          <a:solidFill>
                            <a:srgbClr val="000000"/>
                          </a:solidFill>
                          <a:effectLst/>
                          <a:latin typeface="Times New Roman"/>
                          <a:ea typeface="Times New Roman"/>
                          <a:cs typeface="Phetsarath OT"/>
                        </a:rPr>
                        <a:t>ງ</a:t>
                      </a:r>
                      <a:r>
                        <a:rPr lang="en-US" sz="1800" kern="1200">
                          <a:solidFill>
                            <a:srgbClr val="000000"/>
                          </a:solidFill>
                          <a:effectLst/>
                          <a:latin typeface="Phetsarath OT"/>
                          <a:ea typeface="Times New Roman"/>
                          <a:cs typeface="Angsana New"/>
                        </a:rPr>
                        <a:t>. </a:t>
                      </a:r>
                      <a:r>
                        <a:rPr lang="lo-LA" sz="1800" kern="1200">
                          <a:solidFill>
                            <a:srgbClr val="000000"/>
                          </a:solidFill>
                          <a:effectLst/>
                          <a:latin typeface="Times New Roman"/>
                          <a:ea typeface="Times New Roman"/>
                          <a:cs typeface="Phetsarath OT"/>
                        </a:rPr>
                        <a:t>ມີຄ່າໃຊ້ຈ່າຍທີ່ບໍ່ຄາດຄິດອື່ນໆ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800">
                          <a:effectLst/>
                          <a:latin typeface="Phetsarath OT"/>
                          <a:ea typeface="Times New Roman"/>
                          <a:cs typeface="Angsana New"/>
                        </a:rPr>
                        <a:t>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effectLst/>
                          <a:latin typeface="Phetsarath OT"/>
                          <a:ea typeface="Times New Roman"/>
                          <a:cs typeface="Angsana New"/>
                        </a:rPr>
                        <a:t>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effectLst/>
                          <a:latin typeface="Phetsarath OT"/>
                          <a:ea typeface="Times New Roman"/>
                          <a:cs typeface="Angsana New"/>
                        </a:rPr>
                        <a:t>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a:effectLst/>
                          <a:latin typeface="Phetsarath OT"/>
                          <a:cs typeface="Angsana New"/>
                        </a:rPr>
                        <a:t> </a:t>
                      </a:r>
                      <a:endParaRPr lang="en-US" sz="14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227">
                <a:tc>
                  <a:txBody>
                    <a:bodyPr/>
                    <a:lstStyle/>
                    <a:p>
                      <a:pPr>
                        <a:spcAft>
                          <a:spcPts val="0"/>
                        </a:spcAft>
                      </a:pPr>
                      <a:r>
                        <a:rPr lang="lo-LA" sz="1800" b="1">
                          <a:effectLst/>
                          <a:latin typeface="Times New Roman"/>
                          <a:ea typeface="Times New Roman"/>
                          <a:cs typeface="Phetsarath OT"/>
                        </a:rPr>
                        <a:t>ລວມການ​ສູນ​ເສຍ</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800">
                          <a:effectLst/>
                          <a:latin typeface="Phetsarath OT"/>
                          <a:ea typeface="Times New Roman"/>
                          <a:cs typeface="Angsana New"/>
                        </a:rPr>
                        <a:t>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effectLst/>
                          <a:latin typeface="Phetsarath OT"/>
                          <a:ea typeface="Times New Roman"/>
                          <a:cs typeface="Angsana New"/>
                        </a:rPr>
                        <a:t>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effectLst/>
                          <a:latin typeface="Phetsarath OT"/>
                          <a:ea typeface="Times New Roman"/>
                          <a:cs typeface="Angsana New"/>
                        </a:rPr>
                        <a:t> </a:t>
                      </a:r>
                      <a:endParaRPr lang="en-US" sz="2000">
                        <a:effectLst/>
                        <a:latin typeface="Times New Roman"/>
                        <a:ea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dirty="0">
                          <a:effectLst/>
                          <a:latin typeface="Phetsarath OT"/>
                          <a:cs typeface="Angsana New"/>
                        </a:rPr>
                        <a:t> </a:t>
                      </a:r>
                      <a:endParaRPr lang="en-US" sz="1400" dirty="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256" y="395784"/>
            <a:ext cx="7798269" cy="339038"/>
          </a:xfrm>
        </p:spPr>
        <p:txBody>
          <a:bodyPr>
            <a:noAutofit/>
          </a:bodyPr>
          <a:lstStyle/>
          <a:p>
            <a:r>
              <a:rPr lang="en-US" sz="2400" dirty="0" smtClean="0">
                <a:solidFill>
                  <a:schemeClr val="accent3"/>
                </a:solidFill>
                <a:latin typeface="Phetsarath OT" panose="02000500000000000000" pitchFamily="2" charset="0"/>
                <a:cs typeface="Phetsarath OT" panose="02000500000000000000" pitchFamily="2" charset="0"/>
              </a:rPr>
              <a:t>ຂັ້ນຕອນ2.4. </a:t>
            </a:r>
            <a:r>
              <a:rPr lang="en-US" sz="2400" dirty="0" err="1" smtClean="0">
                <a:solidFill>
                  <a:schemeClr val="accent3"/>
                </a:solidFill>
                <a:latin typeface="Phetsarath OT" panose="02000500000000000000" pitchFamily="2" charset="0"/>
                <a:cs typeface="Phetsarath OT" panose="02000500000000000000" pitchFamily="2" charset="0"/>
              </a:rPr>
              <a:t>ສັງລວມຄວາມເສຍຫາຍແລະການສູນເສຍຂັ້ນເມືອງ</a:t>
            </a:r>
            <a:r>
              <a:rPr lang="en-US" sz="2400" dirty="0" smtClean="0">
                <a:solidFill>
                  <a:schemeClr val="accent3"/>
                </a:solidFill>
                <a:latin typeface="Phetsarath OT" panose="02000500000000000000" pitchFamily="2" charset="0"/>
                <a:cs typeface="Phetsarath OT" panose="02000500000000000000" pitchFamily="2" charset="0"/>
              </a:rPr>
              <a:t> </a:t>
            </a:r>
            <a:br>
              <a:rPr lang="en-US" sz="2400" dirty="0" smtClean="0">
                <a:solidFill>
                  <a:schemeClr val="accent3"/>
                </a:solidFill>
                <a:latin typeface="Phetsarath OT" panose="02000500000000000000" pitchFamily="2" charset="0"/>
                <a:cs typeface="Phetsarath OT" panose="02000500000000000000" pitchFamily="2" charset="0"/>
              </a:rPr>
            </a:br>
            <a:r>
              <a:rPr lang="en-US" sz="1800" dirty="0" smtClean="0">
                <a:solidFill>
                  <a:srgbClr val="FF0000"/>
                </a:solidFill>
                <a:latin typeface="Phetsarath OT" panose="02000500000000000000" pitchFamily="2" charset="0"/>
                <a:cs typeface="Phetsarath OT" panose="02000500000000000000" pitchFamily="2" charset="0"/>
              </a:rPr>
              <a:t>Step </a:t>
            </a:r>
            <a:r>
              <a:rPr lang="en-US" sz="1800" dirty="0">
                <a:solidFill>
                  <a:srgbClr val="FF0000"/>
                </a:solidFill>
                <a:latin typeface="Phetsarath OT" panose="02000500000000000000" pitchFamily="2" charset="0"/>
                <a:cs typeface="Phetsarath OT" panose="02000500000000000000" pitchFamily="2" charset="0"/>
              </a:rPr>
              <a:t>2.4. Summarize the damages and losses in a district</a:t>
            </a:r>
            <a:r>
              <a:rPr lang="en-US" sz="2400" dirty="0">
                <a:solidFill>
                  <a:schemeClr val="accent3"/>
                </a:solidFill>
                <a:latin typeface="Phetsarath OT" panose="02000500000000000000" pitchFamily="2" charset="0"/>
                <a:cs typeface="Phetsarath OT" panose="02000500000000000000" pitchFamily="2" charset="0"/>
              </a:rPr>
              <a:t> </a:t>
            </a:r>
            <a:endParaRPr lang="en-AU" sz="2400" dirty="0">
              <a:solidFill>
                <a:schemeClr val="accent3"/>
              </a:solidFill>
              <a:latin typeface="Phetsarath OT" panose="02000500000000000000" pitchFamily="2" charset="0"/>
              <a:cs typeface="Phetsarath OT" panose="02000500000000000000" pitchFamily="2" charset="0"/>
            </a:endParaRPr>
          </a:p>
        </p:txBody>
      </p:sp>
      <p:sp>
        <p:nvSpPr>
          <p:cNvPr id="3" name="Rectangle 2"/>
          <p:cNvSpPr/>
          <p:nvPr/>
        </p:nvSpPr>
        <p:spPr>
          <a:xfrm>
            <a:off x="286586" y="1056852"/>
            <a:ext cx="8168096" cy="523220"/>
          </a:xfrm>
          <a:prstGeom prst="rect">
            <a:avLst/>
          </a:prstGeom>
        </p:spPr>
        <p:txBody>
          <a:bodyPr wrap="square">
            <a:spAutoFit/>
          </a:bodyPr>
          <a:lstStyle/>
          <a:p>
            <a:r>
              <a:rPr lang="lo-LA" sz="1600" dirty="0">
                <a:latin typeface="Phetsarath OT" panose="02000500000000000000" pitchFamily="2" charset="0"/>
                <a:cs typeface="Phetsarath OT" panose="02000500000000000000" pitchFamily="2" charset="0"/>
              </a:rPr>
              <a:t>ຕາຕະລາງ</a:t>
            </a:r>
            <a:r>
              <a:rPr lang="en-US" sz="1600" dirty="0">
                <a:latin typeface="Phetsarath OT" panose="02000500000000000000" pitchFamily="2" charset="0"/>
                <a:cs typeface="Phetsarath OT" panose="02000500000000000000" pitchFamily="2" charset="0"/>
              </a:rPr>
              <a:t>8. </a:t>
            </a:r>
            <a:r>
              <a:rPr lang="lo-LA" sz="1600" dirty="0">
                <a:latin typeface="Phetsarath OT" panose="02000500000000000000" pitchFamily="2" charset="0"/>
                <a:cs typeface="Phetsarath OT" panose="02000500000000000000" pitchFamily="2" charset="0"/>
              </a:rPr>
              <a:t>ມູນ​ຄ່າ​ຄວາມ​ເສຍ​ຫາຍ​ໃນ​ຂັ້ນ​</a:t>
            </a:r>
            <a:r>
              <a:rPr lang="lo-LA" sz="1600" dirty="0" smtClean="0">
                <a:latin typeface="Phetsarath OT" panose="02000500000000000000" pitchFamily="2" charset="0"/>
                <a:cs typeface="Phetsarath OT" panose="02000500000000000000" pitchFamily="2" charset="0"/>
              </a:rPr>
              <a:t>ເມືອງ</a:t>
            </a:r>
            <a:endParaRPr lang="en-US" sz="1600" dirty="0" smtClean="0">
              <a:latin typeface="Phetsarath OT" panose="02000500000000000000" pitchFamily="2" charset="0"/>
              <a:cs typeface="Phetsarath OT" panose="02000500000000000000" pitchFamily="2" charset="0"/>
            </a:endParaRPr>
          </a:p>
          <a:p>
            <a:r>
              <a:rPr lang="en-US" sz="1200" dirty="0">
                <a:solidFill>
                  <a:srgbClr val="FF0000"/>
                </a:solidFill>
                <a:latin typeface="Phetsarath OT" panose="02000500000000000000" pitchFamily="2" charset="0"/>
                <a:cs typeface="Phetsarath OT" panose="02000500000000000000" pitchFamily="2" charset="0"/>
              </a:rPr>
              <a:t>Table 8. Value of damages in a district </a:t>
            </a:r>
            <a:r>
              <a:rPr lang="lo-LA" sz="1200" dirty="0" smtClean="0">
                <a:solidFill>
                  <a:srgbClr val="FF0000"/>
                </a:solidFill>
                <a:latin typeface="Phetsarath OT" panose="02000500000000000000" pitchFamily="2" charset="0"/>
                <a:cs typeface="Phetsarath OT" panose="02000500000000000000" pitchFamily="2" charset="0"/>
              </a:rPr>
              <a:t>​ </a:t>
            </a:r>
            <a:endParaRPr lang="en-US" sz="1200" dirty="0">
              <a:solidFill>
                <a:srgbClr val="FF0000"/>
              </a:solidFill>
              <a:latin typeface="Phetsarath OT" panose="02000500000000000000" pitchFamily="2" charset="0"/>
              <a:cs typeface="Phetsarath OT" panose="02000500000000000000" pitchFamily="2"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665273184"/>
              </p:ext>
            </p:extLst>
          </p:nvPr>
        </p:nvGraphicFramePr>
        <p:xfrm>
          <a:off x="341193" y="1613846"/>
          <a:ext cx="8247681" cy="4998720"/>
        </p:xfrm>
        <a:graphic>
          <a:graphicData uri="http://schemas.openxmlformats.org/drawingml/2006/table">
            <a:tbl>
              <a:tblPr firstRow="1" firstCol="1" bandRow="1"/>
              <a:tblGrid>
                <a:gridCol w="1440705"/>
                <a:gridCol w="1868344"/>
                <a:gridCol w="1091129"/>
                <a:gridCol w="1196308"/>
                <a:gridCol w="985056"/>
                <a:gridCol w="720414"/>
                <a:gridCol w="945725"/>
              </a:tblGrid>
              <a:tr h="92603">
                <a:tc gridSpan="7">
                  <a:txBody>
                    <a:bodyPr/>
                    <a:lstStyle/>
                    <a:p>
                      <a:r>
                        <a:rPr lang="lo-LA" sz="1600" b="1" dirty="0" smtClean="0">
                          <a:effectLst/>
                          <a:latin typeface="Times New Roman"/>
                          <a:cs typeface="Phetsarath OT"/>
                        </a:rPr>
                        <a:t>ຊື່</a:t>
                      </a:r>
                      <a:r>
                        <a:rPr lang="lo-LA" sz="1600" b="1" dirty="0">
                          <a:effectLst/>
                          <a:latin typeface="Times New Roman"/>
                          <a:cs typeface="Phetsarath OT"/>
                        </a:rPr>
                        <a:t>​ເມືອງ</a:t>
                      </a:r>
                      <a:r>
                        <a:rPr lang="en-US" sz="1600" dirty="0">
                          <a:effectLst/>
                          <a:latin typeface="Phetsarath OT"/>
                          <a:cs typeface="Angsana New"/>
                        </a:rPr>
                        <a:t>: </a:t>
                      </a:r>
                      <a:endParaRPr lang="en-US" sz="1600" dirty="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6301">
                <a:tc rowSpan="2">
                  <a:txBody>
                    <a:bodyPr/>
                    <a:lstStyle/>
                    <a:p>
                      <a:pPr algn="ctr"/>
                      <a:r>
                        <a:rPr lang="lo-LA" sz="1600">
                          <a:effectLst/>
                          <a:latin typeface="Times New Roman"/>
                          <a:cs typeface="Phetsarath OT"/>
                        </a:rPr>
                        <a:t>ປະເພດຂອງໂຄງສ້າງ</a:t>
                      </a:r>
                      <a:r>
                        <a:rPr lang="lo-LA" sz="1600" b="1">
                          <a:effectLst/>
                          <a:latin typeface="Times New Roman"/>
                          <a:cs typeface="Phetsarath OT"/>
                        </a:rPr>
                        <a:t> </a:t>
                      </a:r>
                      <a:endParaRPr lang="en-US" sz="1600">
                        <a:effectLst/>
                        <a:latin typeface="Times New Roman"/>
                        <a:cs typeface="Angsana New"/>
                      </a:endParaRPr>
                    </a:p>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algn="ctr"/>
                      <a:r>
                        <a:rPr lang="lo-LA" sz="1600">
                          <a:effectLst/>
                          <a:latin typeface="Times New Roman"/>
                          <a:cs typeface="Phetsarath OT"/>
                        </a:rPr>
                        <a:t>ຖືກທໍາລາຍທັງໝົດ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gridSpan="2">
                  <a:txBody>
                    <a:bodyPr/>
                    <a:lstStyle/>
                    <a:p>
                      <a:pPr algn="ctr"/>
                      <a:r>
                        <a:rPr lang="lo-LA" sz="1600">
                          <a:effectLst/>
                          <a:latin typeface="Times New Roman"/>
                          <a:cs typeface="Phetsarath OT"/>
                        </a:rPr>
                        <a:t>ເສຍຫາຍບາງສ່ວນ</a:t>
                      </a: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rowSpan="2">
                  <a:txBody>
                    <a:bodyPr/>
                    <a:lstStyle/>
                    <a:p>
                      <a:pPr algn="ctr"/>
                      <a:r>
                        <a:rPr lang="lo-LA" sz="1600">
                          <a:effectLst/>
                          <a:latin typeface="Times New Roman"/>
                          <a:cs typeface="Phetsarath OT"/>
                        </a:rPr>
                        <a:t>ລວມມູນຄ່າເສຍຫາຍ </a:t>
                      </a:r>
                      <a:endParaRPr lang="en-US" sz="1600">
                        <a:effectLst/>
                        <a:latin typeface="Times New Roman"/>
                        <a:cs typeface="Angsana New"/>
                      </a:endParaRPr>
                    </a:p>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rowSpan="2">
                  <a:txBody>
                    <a:bodyPr/>
                    <a:lstStyle/>
                    <a:p>
                      <a:pPr algn="ctr"/>
                      <a:r>
                        <a:rPr lang="lo-LA" sz="1600" dirty="0">
                          <a:effectLst/>
                          <a:latin typeface="Times New Roman"/>
                          <a:cs typeface="Phetsarath OT"/>
                        </a:rPr>
                        <a:t>ໄລຍະເວລາການສ້ອມ</a:t>
                      </a:r>
                      <a:r>
                        <a:rPr lang="lo-LA" sz="1600" b="1" dirty="0">
                          <a:effectLst/>
                          <a:latin typeface="Times New Roman"/>
                          <a:cs typeface="Phetsarath OT"/>
                        </a:rPr>
                        <a:t> </a:t>
                      </a:r>
                      <a:r>
                        <a:rPr lang="lo-LA" sz="1600" dirty="0">
                          <a:effectLst/>
                          <a:latin typeface="Times New Roman"/>
                          <a:cs typeface="Phetsarath OT"/>
                        </a:rPr>
                        <a:t>ແປງໂດຍສະເລ່ຍ </a:t>
                      </a:r>
                      <a:endParaRPr lang="en-US" sz="1600" dirty="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666695">
                <a:tc vMerge="1">
                  <a:txBody>
                    <a:bodyPr/>
                    <a:lstStyle/>
                    <a:p>
                      <a:endParaRPr lang="en-US"/>
                    </a:p>
                  </a:txBody>
                  <a:tcPr/>
                </a:tc>
                <a:tc>
                  <a:txBody>
                    <a:bodyPr/>
                    <a:lstStyle/>
                    <a:p>
                      <a:pPr algn="ctr"/>
                      <a:r>
                        <a:rPr lang="lo-LA" sz="1600">
                          <a:effectLst/>
                          <a:latin typeface="Times New Roman"/>
                          <a:cs typeface="Phetsarath OT"/>
                        </a:rPr>
                        <a:t>ລວງ​ຍາວ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600">
                          <a:effectLst/>
                          <a:latin typeface="Times New Roman"/>
                          <a:cs typeface="Phetsarath OT"/>
                        </a:rPr>
                        <a:t>ມູນ​ຄ່າ​ຄວາມ​ເສຍ​ຫາຍ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600">
                          <a:effectLst/>
                          <a:latin typeface="Times New Roman"/>
                          <a:cs typeface="Phetsarath OT"/>
                        </a:rPr>
                        <a:t>ລວງ​ຍາວ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600">
                          <a:effectLst/>
                          <a:latin typeface="Times New Roman"/>
                          <a:cs typeface="Phetsarath OT"/>
                        </a:rPr>
                        <a:t>ມູນ​ຄ່າ​ຄວາມ​ເສຍ​ຫາຍ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vMerge="1">
                  <a:txBody>
                    <a:bodyPr/>
                    <a:lstStyle/>
                    <a:p>
                      <a:endParaRPr lang="en-US"/>
                    </a:p>
                  </a:txBody>
                  <a:tcPr/>
                </a:tc>
                <a:tc vMerge="1">
                  <a:txBody>
                    <a:bodyPr/>
                    <a:lstStyle/>
                    <a:p>
                      <a:endParaRPr lang="en-US"/>
                    </a:p>
                  </a:txBody>
                  <a:tcPr/>
                </a:tc>
              </a:tr>
              <a:tr h="46301">
                <a:tc>
                  <a:txBody>
                    <a:bodyPr/>
                    <a:lstStyle/>
                    <a:p>
                      <a:r>
                        <a:rPr lang="lo-LA" sz="1600" b="1">
                          <a:effectLst/>
                          <a:latin typeface="Times New Roman"/>
                          <a:cs typeface="Phetsarath OT"/>
                        </a:rPr>
                        <a:t>ຂົນ​ສົ່ງ​ທາງບົກ</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600">
                          <a:effectLst/>
                          <a:latin typeface="Times New Roman"/>
                          <a:cs typeface="Phetsarath OT"/>
                        </a:rPr>
                        <a:t>ກມ</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a:effectLst/>
                          <a:latin typeface="Phetsarath OT"/>
                          <a:cs typeface="Angsana New"/>
                        </a:rPr>
                        <a:t>(</a:t>
                      </a:r>
                      <a:r>
                        <a:rPr lang="lo-LA" sz="1600">
                          <a:effectLst/>
                          <a:latin typeface="Times New Roman"/>
                          <a:cs typeface="Phetsarath OT"/>
                        </a:rPr>
                        <a:t>ກີບ</a:t>
                      </a:r>
                      <a:r>
                        <a:rPr lang="en-US" sz="1600" b="1">
                          <a:effectLst/>
                          <a:latin typeface="Phetsarath OT"/>
                          <a:cs typeface="Angsana New"/>
                        </a:rPr>
                        <a:t>)</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600">
                          <a:effectLst/>
                          <a:latin typeface="Times New Roman"/>
                          <a:cs typeface="Phetsarath OT"/>
                        </a:rPr>
                        <a:t>ກມ</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a:effectLst/>
                          <a:latin typeface="Phetsarath OT"/>
                          <a:cs typeface="Angsana New"/>
                        </a:rPr>
                        <a:t>(</a:t>
                      </a:r>
                      <a:r>
                        <a:rPr lang="lo-LA" sz="1600">
                          <a:effectLst/>
                          <a:latin typeface="Times New Roman"/>
                          <a:cs typeface="Phetsarath OT"/>
                        </a:rPr>
                        <a:t>ກີບ</a:t>
                      </a:r>
                      <a:r>
                        <a:rPr lang="en-US" sz="1600" b="1">
                          <a:effectLst/>
                          <a:latin typeface="Phetsarath OT"/>
                          <a:cs typeface="Angsana New"/>
                        </a:rPr>
                        <a:t>)</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a:effectLst/>
                          <a:latin typeface="Phetsarath OT"/>
                          <a:cs typeface="Angsana New"/>
                        </a:rPr>
                        <a:t>(</a:t>
                      </a:r>
                      <a:r>
                        <a:rPr lang="lo-LA" sz="1600">
                          <a:effectLst/>
                          <a:latin typeface="Times New Roman"/>
                          <a:cs typeface="Phetsarath OT"/>
                        </a:rPr>
                        <a:t>ກີບ</a:t>
                      </a:r>
                      <a:r>
                        <a:rPr lang="en-US" sz="1600" b="1">
                          <a:effectLst/>
                          <a:latin typeface="Phetsarath OT"/>
                          <a:cs typeface="Angsana New"/>
                        </a:rPr>
                        <a:t>)</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600">
                          <a:effectLst/>
                          <a:latin typeface="Times New Roman"/>
                          <a:cs typeface="Phetsarath OT"/>
                        </a:rPr>
                        <a:t>ມື້</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46301">
                <a:tc>
                  <a:txBody>
                    <a:bodyPr/>
                    <a:lstStyle/>
                    <a:p>
                      <a:r>
                        <a:rPr lang="lo-LA" sz="1600" b="1">
                          <a:effectLst/>
                          <a:latin typeface="Times New Roman"/>
                          <a:cs typeface="Phetsarath OT"/>
                        </a:rPr>
                        <a:t>​ເສັ້ນທາງ</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301">
                <a:tc>
                  <a:txBody>
                    <a:bodyPr/>
                    <a:lstStyle/>
                    <a:p>
                      <a:r>
                        <a:rPr lang="lo-LA" sz="1600">
                          <a:effectLst/>
                          <a:latin typeface="Times New Roman"/>
                          <a:cs typeface="Phetsarath OT"/>
                        </a:rPr>
                        <a:t>ກ. ເບຕົງ </a:t>
                      </a:r>
                      <a:endParaRPr lang="en-US" sz="1600">
                        <a:effectLst/>
                        <a:latin typeface="Times New Roman"/>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247">
                <a:tc>
                  <a:txBody>
                    <a:bodyPr/>
                    <a:lstStyle/>
                    <a:p>
                      <a:pPr algn="just">
                        <a:lnSpc>
                          <a:spcPct val="115000"/>
                        </a:lnSpc>
                        <a:spcAft>
                          <a:spcPts val="0"/>
                        </a:spcAft>
                      </a:pPr>
                      <a:r>
                        <a:rPr lang="lo-LA" sz="1600">
                          <a:effectLst/>
                          <a:latin typeface="Calibri"/>
                          <a:ea typeface="Calibri"/>
                          <a:cs typeface="Phetsarath OT"/>
                        </a:rPr>
                        <a:t>ຂ. ອັດສະຟານ </a:t>
                      </a:r>
                      <a:endParaRPr lang="en-US" sz="14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247">
                <a:tc>
                  <a:txBody>
                    <a:bodyPr/>
                    <a:lstStyle/>
                    <a:p>
                      <a:pPr algn="just">
                        <a:lnSpc>
                          <a:spcPct val="115000"/>
                        </a:lnSpc>
                        <a:spcAft>
                          <a:spcPts val="0"/>
                        </a:spcAft>
                      </a:pPr>
                      <a:r>
                        <a:rPr lang="lo-LA" sz="1600">
                          <a:effectLst/>
                          <a:latin typeface="Calibri"/>
                          <a:ea typeface="Calibri"/>
                          <a:cs typeface="Phetsarath OT"/>
                        </a:rPr>
                        <a:t>ຄ.​ ປູຢາງ</a:t>
                      </a:r>
                      <a:r>
                        <a:rPr lang="en-US" sz="1600">
                          <a:effectLst/>
                          <a:latin typeface="Phetsarath OT"/>
                          <a:ea typeface="Calibri"/>
                          <a:cs typeface="Angsana New"/>
                        </a:rPr>
                        <a:t>​</a:t>
                      </a:r>
                      <a:r>
                        <a:rPr lang="lo-LA" sz="1600">
                          <a:effectLst/>
                          <a:latin typeface="Calibri"/>
                          <a:ea typeface="Calibri"/>
                          <a:cs typeface="Phetsarath OT"/>
                        </a:rPr>
                        <a:t>ສອງ</a:t>
                      </a:r>
                      <a:r>
                        <a:rPr lang="en-US" sz="1600">
                          <a:effectLst/>
                          <a:latin typeface="Phetsarath OT"/>
                          <a:ea typeface="Calibri"/>
                          <a:cs typeface="Angsana New"/>
                        </a:rPr>
                        <a:t>​</a:t>
                      </a:r>
                      <a:r>
                        <a:rPr lang="lo-LA" sz="1600">
                          <a:effectLst/>
                          <a:latin typeface="Calibri"/>
                          <a:ea typeface="Calibri"/>
                          <a:cs typeface="Phetsarath OT"/>
                        </a:rPr>
                        <a:t>ຊັ້ນ </a:t>
                      </a:r>
                      <a:endParaRPr lang="en-US" sz="14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247">
                <a:tc>
                  <a:txBody>
                    <a:bodyPr/>
                    <a:lstStyle/>
                    <a:p>
                      <a:pPr algn="just">
                        <a:lnSpc>
                          <a:spcPct val="115000"/>
                        </a:lnSpc>
                        <a:spcAft>
                          <a:spcPts val="0"/>
                        </a:spcAft>
                      </a:pPr>
                      <a:r>
                        <a:rPr lang="lo-LA" sz="1600" kern="1200">
                          <a:solidFill>
                            <a:srgbClr val="000000"/>
                          </a:solidFill>
                          <a:effectLst/>
                          <a:latin typeface="Calibri"/>
                          <a:ea typeface="Calibri"/>
                          <a:cs typeface="Phetsarath OT"/>
                        </a:rPr>
                        <a:t>ງ. ຫີນ </a:t>
                      </a:r>
                      <a:endParaRPr lang="en-US" sz="14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247">
                <a:tc>
                  <a:txBody>
                    <a:bodyPr/>
                    <a:lstStyle/>
                    <a:p>
                      <a:pPr algn="just">
                        <a:lnSpc>
                          <a:spcPct val="115000"/>
                        </a:lnSpc>
                        <a:spcAft>
                          <a:spcPts val="0"/>
                        </a:spcAft>
                      </a:pPr>
                      <a:r>
                        <a:rPr lang="lo-LA" sz="1600" kern="1200">
                          <a:solidFill>
                            <a:srgbClr val="000000"/>
                          </a:solidFill>
                          <a:effectLst/>
                          <a:latin typeface="Calibri"/>
                          <a:ea typeface="Calibri"/>
                          <a:cs typeface="Phetsarath OT"/>
                        </a:rPr>
                        <a:t>ຈ. ດິນແດງ </a:t>
                      </a:r>
                      <a:endParaRPr lang="en-US" sz="14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206">
                <a:tc>
                  <a:txBody>
                    <a:bodyPr/>
                    <a:lstStyle/>
                    <a:p>
                      <a:pPr algn="just">
                        <a:lnSpc>
                          <a:spcPct val="115000"/>
                        </a:lnSpc>
                        <a:spcAft>
                          <a:spcPts val="0"/>
                        </a:spcAft>
                      </a:pPr>
                      <a:r>
                        <a:rPr lang="lo-LA" sz="1600">
                          <a:effectLst/>
                          <a:latin typeface="Calibri"/>
                          <a:ea typeface="Calibri"/>
                          <a:cs typeface="Phetsarath OT"/>
                        </a:rPr>
                        <a:t>ລວມ </a:t>
                      </a:r>
                      <a:endParaRPr lang="en-US" sz="14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N.A.</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301">
                <a:tc>
                  <a:txBody>
                    <a:bodyPr/>
                    <a:lstStyle/>
                    <a:p>
                      <a:r>
                        <a:rPr lang="lo-LA" sz="1600" b="1">
                          <a:effectLst/>
                          <a:latin typeface="Times New Roman"/>
                          <a:cs typeface="Phetsarath OT"/>
                        </a:rPr>
                        <a:t>ຂົວ </a:t>
                      </a:r>
                      <a:endParaRPr lang="en-US" sz="1600">
                        <a:effectLst/>
                        <a:latin typeface="Times New Roman"/>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247">
                <a:tc>
                  <a:txBody>
                    <a:bodyPr/>
                    <a:lstStyle/>
                    <a:p>
                      <a:pPr algn="just">
                        <a:lnSpc>
                          <a:spcPct val="115000"/>
                        </a:lnSpc>
                        <a:spcAft>
                          <a:spcPts val="0"/>
                        </a:spcAft>
                      </a:pPr>
                      <a:r>
                        <a:rPr lang="lo-LA" sz="1600" kern="1200">
                          <a:solidFill>
                            <a:srgbClr val="000000"/>
                          </a:solidFill>
                          <a:effectLst/>
                          <a:latin typeface="Calibri"/>
                          <a:ea typeface="Calibri"/>
                          <a:cs typeface="Phetsarath OT"/>
                        </a:rPr>
                        <a:t>ກ. ເຫຼັກ </a:t>
                      </a:r>
                      <a:endParaRPr lang="en-US" sz="14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247">
                <a:tc>
                  <a:txBody>
                    <a:bodyPr/>
                    <a:lstStyle/>
                    <a:p>
                      <a:pPr algn="just">
                        <a:lnSpc>
                          <a:spcPct val="115000"/>
                        </a:lnSpc>
                        <a:spcAft>
                          <a:spcPts val="0"/>
                        </a:spcAft>
                      </a:pPr>
                      <a:r>
                        <a:rPr lang="lo-LA" sz="1600" kern="1200">
                          <a:solidFill>
                            <a:srgbClr val="000000"/>
                          </a:solidFill>
                          <a:effectLst/>
                          <a:latin typeface="Calibri"/>
                          <a:ea typeface="Calibri"/>
                          <a:cs typeface="Phetsarath OT"/>
                        </a:rPr>
                        <a:t>ຂ. ເບຕົງ </a:t>
                      </a:r>
                      <a:endParaRPr lang="en-US" sz="14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247">
                <a:tc>
                  <a:txBody>
                    <a:bodyPr/>
                    <a:lstStyle/>
                    <a:p>
                      <a:pPr algn="just">
                        <a:lnSpc>
                          <a:spcPct val="115000"/>
                        </a:lnSpc>
                        <a:spcAft>
                          <a:spcPts val="0"/>
                        </a:spcAft>
                      </a:pPr>
                      <a:r>
                        <a:rPr lang="lo-LA" sz="1600" kern="1200">
                          <a:solidFill>
                            <a:srgbClr val="000000"/>
                          </a:solidFill>
                          <a:effectLst/>
                          <a:latin typeface="Calibri"/>
                          <a:ea typeface="Calibri"/>
                          <a:cs typeface="Phetsarath OT"/>
                        </a:rPr>
                        <a:t>ຄ. ໄມ້ </a:t>
                      </a:r>
                      <a:endParaRPr lang="en-US" sz="14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247">
                <a:tc>
                  <a:txBody>
                    <a:bodyPr/>
                    <a:lstStyle/>
                    <a:p>
                      <a:pPr algn="just">
                        <a:lnSpc>
                          <a:spcPct val="115000"/>
                        </a:lnSpc>
                        <a:spcAft>
                          <a:spcPts val="0"/>
                        </a:spcAft>
                      </a:pPr>
                      <a:r>
                        <a:rPr lang="lo-LA" sz="1600" kern="1200">
                          <a:solidFill>
                            <a:srgbClr val="000000"/>
                          </a:solidFill>
                          <a:effectLst/>
                          <a:latin typeface="Calibri"/>
                          <a:ea typeface="Calibri"/>
                          <a:cs typeface="Phetsarath OT"/>
                        </a:rPr>
                        <a:t>ງ. ອື່ນໆ </a:t>
                      </a:r>
                      <a:endParaRPr lang="en-US" sz="14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206">
                <a:tc>
                  <a:txBody>
                    <a:bodyPr/>
                    <a:lstStyle/>
                    <a:p>
                      <a:pPr algn="just">
                        <a:lnSpc>
                          <a:spcPct val="115000"/>
                        </a:lnSpc>
                        <a:spcAft>
                          <a:spcPts val="0"/>
                        </a:spcAft>
                      </a:pPr>
                      <a:r>
                        <a:rPr lang="lo-LA" sz="1600" kern="1200" dirty="0">
                          <a:solidFill>
                            <a:srgbClr val="000000"/>
                          </a:solidFill>
                          <a:effectLst/>
                          <a:latin typeface="Calibri"/>
                          <a:ea typeface="Calibri"/>
                          <a:cs typeface="Phetsarath OT"/>
                        </a:rPr>
                        <a:t>ລວມ </a:t>
                      </a:r>
                      <a:endParaRPr lang="en-US" sz="1400" dirty="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600" b="1">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b="1">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a:effectLst/>
                          <a:latin typeface="Phetsarath OT"/>
                          <a:cs typeface="Angsana New"/>
                        </a:rPr>
                        <a:t> </a:t>
                      </a:r>
                      <a:endParaRPr lang="en-US" sz="16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600" b="1" dirty="0" err="1">
                          <a:effectLst/>
                          <a:latin typeface="Phetsarath OT"/>
                          <a:cs typeface="Angsana New"/>
                        </a:rPr>
                        <a:t>N.A</a:t>
                      </a:r>
                      <a:r>
                        <a:rPr lang="en-US" sz="1600" b="1" dirty="0">
                          <a:effectLst/>
                          <a:latin typeface="Phetsarath OT"/>
                          <a:cs typeface="Angsana New"/>
                        </a:rPr>
                        <a:t>.</a:t>
                      </a:r>
                      <a:endParaRPr lang="en-US" sz="1600" dirty="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382039078"/>
      </p:ext>
    </p:extLst>
  </p:cSld>
  <p:clrMapOvr>
    <a:masterClrMapping/>
  </p:clrMapOvr>
  <p:transition spd="med">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568492" y="436725"/>
            <a:ext cx="7798269" cy="339038"/>
          </a:xfrm>
          <a:prstGeom prst="rect">
            <a:avLst/>
          </a:prstGeom>
        </p:spPr>
        <p:txBody>
          <a:bodyPr vert="horz" lIns="91440" tIns="45720" rIns="91440" bIns="45720" rtlCol="0" anchor="b">
            <a:noAutofit/>
          </a:bodyPr>
          <a:lstStyle/>
          <a:p>
            <a:pPr marL="0" marR="0" lvl="0" indent="0" algn="ctr" defTabSz="914400" rtl="0" eaLnBrk="1" fontAlgn="auto" latinLnBrk="0" hangingPunct="1">
              <a:lnSpc>
                <a:spcPct val="85000"/>
              </a:lnSpc>
              <a:spcBef>
                <a:spcPct val="0"/>
              </a:spcBef>
              <a:spcAft>
                <a:spcPts val="0"/>
              </a:spcAft>
              <a:buClrTx/>
              <a:buSzTx/>
              <a:buFontTx/>
              <a:buNone/>
              <a:tabLst/>
              <a:defRPr/>
            </a:pPr>
            <a:r>
              <a:rPr kumimoji="0" lang="en-US" sz="2400" strike="noStrike" kern="1200" cap="none" spc="-50" normalizeH="0" baseline="0" noProof="0" dirty="0" smtClean="0">
                <a:ln>
                  <a:noFill/>
                </a:ln>
                <a:solidFill>
                  <a:schemeClr val="accent3"/>
                </a:solidFill>
                <a:effectLst/>
                <a:uLnTx/>
                <a:uFillTx/>
                <a:latin typeface="Phetsarath OT" panose="02000500000000000000" pitchFamily="2" charset="0"/>
                <a:ea typeface="+mj-ea"/>
                <a:cs typeface="Phetsarath OT" panose="02000500000000000000" pitchFamily="2" charset="0"/>
              </a:rPr>
              <a:t>ຂັ້ນຕອນ2.4. </a:t>
            </a:r>
            <a:r>
              <a:rPr kumimoji="0" lang="en-US" sz="2400" strike="noStrike" kern="1200" cap="none" spc="-50" normalizeH="0" baseline="0" noProof="0" dirty="0" err="1" smtClean="0">
                <a:ln>
                  <a:noFill/>
                </a:ln>
                <a:solidFill>
                  <a:schemeClr val="accent3"/>
                </a:solidFill>
                <a:effectLst/>
                <a:uLnTx/>
                <a:uFillTx/>
                <a:latin typeface="Phetsarath OT" panose="02000500000000000000" pitchFamily="2" charset="0"/>
                <a:ea typeface="+mj-ea"/>
                <a:cs typeface="Phetsarath OT" panose="02000500000000000000" pitchFamily="2" charset="0"/>
              </a:rPr>
              <a:t>ສັງລວມຄວາມເສຍຫາຍແລະການສູນເສຍຂັ້ນເມືອງ</a:t>
            </a:r>
            <a:r>
              <a:rPr kumimoji="0" lang="en-US" sz="2400" strike="noStrike" kern="1200" cap="none" spc="-50" normalizeH="0" baseline="0" noProof="0" dirty="0" smtClean="0">
                <a:ln>
                  <a:noFill/>
                </a:ln>
                <a:solidFill>
                  <a:schemeClr val="accent3"/>
                </a:solidFill>
                <a:effectLst/>
                <a:uLnTx/>
                <a:uFillTx/>
                <a:latin typeface="Phetsarath OT" panose="02000500000000000000" pitchFamily="2" charset="0"/>
                <a:ea typeface="+mj-ea"/>
                <a:cs typeface="Phetsarath OT" panose="02000500000000000000" pitchFamily="2" charset="0"/>
              </a:rPr>
              <a:t> </a:t>
            </a:r>
          </a:p>
          <a:p>
            <a:pPr marL="0" marR="0" lvl="0" indent="0" algn="ctr" defTabSz="914400" rtl="0" eaLnBrk="1" fontAlgn="auto" latinLnBrk="0" hangingPunct="1">
              <a:lnSpc>
                <a:spcPct val="85000"/>
              </a:lnSpc>
              <a:spcBef>
                <a:spcPct val="0"/>
              </a:spcBef>
              <a:spcAft>
                <a:spcPts val="0"/>
              </a:spcAft>
              <a:buClrTx/>
              <a:buSzTx/>
              <a:buFontTx/>
              <a:buNone/>
              <a:tabLst/>
              <a:defRPr/>
            </a:pPr>
            <a:r>
              <a:rPr kumimoji="0" lang="en-US" sz="1600" strike="noStrike" kern="1200" cap="none" spc="-50" normalizeH="0" baseline="0" noProof="0" dirty="0" smtClean="0">
                <a:ln>
                  <a:noFill/>
                </a:ln>
                <a:solidFill>
                  <a:srgbClr val="FF0000"/>
                </a:solidFill>
                <a:effectLst/>
                <a:uLnTx/>
                <a:uFillTx/>
                <a:latin typeface="Phetsarath OT" panose="02000500000000000000" pitchFamily="2" charset="0"/>
                <a:ea typeface="+mj-ea"/>
                <a:cs typeface="Phetsarath OT" panose="02000500000000000000" pitchFamily="2" charset="0"/>
              </a:rPr>
              <a:t>Step 2.4. Summarize the damages and losses in a district  (</a:t>
            </a:r>
            <a:r>
              <a:rPr kumimoji="0" lang="en-US" sz="1600" strike="noStrike" kern="1200" cap="none" spc="-50" normalizeH="0" baseline="0" noProof="0" dirty="0" err="1" smtClean="0">
                <a:ln>
                  <a:noFill/>
                </a:ln>
                <a:solidFill>
                  <a:srgbClr val="FF0000"/>
                </a:solidFill>
                <a:effectLst/>
                <a:uLnTx/>
                <a:uFillTx/>
                <a:latin typeface="Phetsarath OT" panose="02000500000000000000" pitchFamily="2" charset="0"/>
                <a:ea typeface="+mj-ea"/>
                <a:cs typeface="Phetsarath OT" panose="02000500000000000000" pitchFamily="2" charset="0"/>
              </a:rPr>
              <a:t>ຕໍ</a:t>
            </a:r>
            <a:r>
              <a:rPr kumimoji="0" lang="en-US" sz="1600" strike="noStrike" kern="1200" cap="none" spc="-50" normalizeH="0" baseline="0" noProof="0" dirty="0" smtClean="0">
                <a:ln>
                  <a:noFill/>
                </a:ln>
                <a:solidFill>
                  <a:srgbClr val="FF0000"/>
                </a:solidFill>
                <a:effectLst/>
                <a:uLnTx/>
                <a:uFillTx/>
                <a:latin typeface="Phetsarath OT" panose="02000500000000000000" pitchFamily="2" charset="0"/>
                <a:ea typeface="+mj-ea"/>
                <a:cs typeface="Phetsarath OT" panose="02000500000000000000" pitchFamily="2" charset="0"/>
              </a:rPr>
              <a:t>່)</a:t>
            </a:r>
            <a:endParaRPr kumimoji="0" lang="en-AU" sz="2000" strike="noStrike" kern="1200" cap="none" spc="-50" normalizeH="0" baseline="0" noProof="0" dirty="0">
              <a:ln>
                <a:noFill/>
              </a:ln>
              <a:solidFill>
                <a:srgbClr val="FF0000"/>
              </a:solidFill>
              <a:effectLst/>
              <a:uLnTx/>
              <a:uFillTx/>
              <a:latin typeface="Phetsarath OT" panose="02000500000000000000" pitchFamily="2" charset="0"/>
              <a:ea typeface="+mj-ea"/>
              <a:cs typeface="Phetsarath OT" panose="02000500000000000000" pitchFamily="2"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153304103"/>
              </p:ext>
            </p:extLst>
          </p:nvPr>
        </p:nvGraphicFramePr>
        <p:xfrm>
          <a:off x="527548" y="1463722"/>
          <a:ext cx="8084188" cy="5261642"/>
        </p:xfrm>
        <a:graphic>
          <a:graphicData uri="http://schemas.openxmlformats.org/drawingml/2006/table">
            <a:tbl>
              <a:tblPr firstRow="1" firstCol="1" bandRow="1"/>
              <a:tblGrid>
                <a:gridCol w="1412146"/>
                <a:gridCol w="915655"/>
                <a:gridCol w="1069500"/>
                <a:gridCol w="915655"/>
                <a:gridCol w="952775"/>
                <a:gridCol w="1106621"/>
                <a:gridCol w="542486"/>
                <a:gridCol w="539583"/>
                <a:gridCol w="629767"/>
              </a:tblGrid>
              <a:tr h="184271">
                <a:tc rowSpan="2">
                  <a:txBody>
                    <a:bodyPr/>
                    <a:lstStyle/>
                    <a:p>
                      <a:pPr algn="just">
                        <a:lnSpc>
                          <a:spcPct val="115000"/>
                        </a:lnSpc>
                        <a:spcAft>
                          <a:spcPts val="0"/>
                        </a:spcAft>
                      </a:pPr>
                      <a:r>
                        <a:rPr lang="lo-LA" sz="1000" b="1" dirty="0">
                          <a:effectLst/>
                          <a:latin typeface="Calibri"/>
                          <a:ea typeface="Calibri"/>
                          <a:cs typeface="Phetsarath OT"/>
                        </a:rPr>
                        <a:t>ຊັບສິນອື່ນໆ </a:t>
                      </a:r>
                      <a:endParaRPr lang="en-US" sz="900" dirty="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3">
                  <a:txBody>
                    <a:bodyPr/>
                    <a:lstStyle/>
                    <a:p>
                      <a:pPr>
                        <a:tabLst>
                          <a:tab pos="201930" algn="l"/>
                          <a:tab pos="796290" algn="ctr"/>
                        </a:tabLst>
                      </a:pPr>
                      <a:r>
                        <a:rPr lang="en-US" sz="1000">
                          <a:effectLst/>
                          <a:latin typeface="Phetsarath OT"/>
                          <a:cs typeface="Angsana New"/>
                        </a:rPr>
                        <a:t>	</a:t>
                      </a:r>
                      <a:r>
                        <a:rPr lang="lo-LA" sz="1000">
                          <a:effectLst/>
                          <a:latin typeface="Times New Roman"/>
                          <a:cs typeface="Phetsarath OT"/>
                        </a:rPr>
                        <a:t>ຖືກທໍາລາຍທັງໝົດ</a:t>
                      </a: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gridSpan="3">
                  <a:txBody>
                    <a:bodyPr/>
                    <a:lstStyle/>
                    <a:p>
                      <a:pPr algn="ctr"/>
                      <a:r>
                        <a:rPr lang="lo-LA" sz="1000">
                          <a:effectLst/>
                          <a:latin typeface="Times New Roman"/>
                          <a:cs typeface="Phetsarath OT"/>
                        </a:rPr>
                        <a:t>ເສຍຫາຍບາງສ່ວນ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rowSpan="3">
                  <a:txBody>
                    <a:bodyPr/>
                    <a:lstStyle/>
                    <a:p>
                      <a:pPr algn="ctr"/>
                      <a:r>
                        <a:rPr lang="lo-LA" sz="1000">
                          <a:effectLst/>
                          <a:latin typeface="Times New Roman"/>
                          <a:cs typeface="Phetsarath OT"/>
                        </a:rPr>
                        <a:t>ລວມມູນ ຄ່າເສຍຫາຍ </a:t>
                      </a:r>
                      <a:endParaRPr lang="en-US" sz="1000">
                        <a:effectLst/>
                        <a:latin typeface="Times New Roman"/>
                        <a:cs typeface="Angsana New"/>
                      </a:endParaRPr>
                    </a:p>
                    <a:p>
                      <a:pPr algn="ctr"/>
                      <a:r>
                        <a:rPr lang="en-US" sz="1000">
                          <a:effectLst/>
                          <a:latin typeface="Phetsarath OT"/>
                          <a:cs typeface="Angsana New"/>
                        </a:rPr>
                        <a:t>(</a:t>
                      </a:r>
                      <a:r>
                        <a:rPr lang="lo-LA" sz="1000">
                          <a:effectLst/>
                          <a:latin typeface="Times New Roman"/>
                          <a:cs typeface="Phetsarath OT"/>
                        </a:rPr>
                        <a:t>ກີບ</a:t>
                      </a:r>
                      <a:r>
                        <a:rPr lang="en-US" sz="1000">
                          <a:effectLst/>
                          <a:latin typeface="Phetsarath OT"/>
                          <a:cs typeface="Angsana New"/>
                        </a:rPr>
                        <a:t>)</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rowSpan="3">
                  <a:txBody>
                    <a:bodyPr/>
                    <a:lstStyle/>
                    <a:p>
                      <a:pPr algn="ctr"/>
                      <a:r>
                        <a:rPr lang="lo-LA" sz="1000" dirty="0">
                          <a:effectLst/>
                          <a:latin typeface="Times New Roman"/>
                          <a:cs typeface="Phetsarath OT"/>
                        </a:rPr>
                        <a:t>ເວລາສ້ອມແປງໂດຍສະເລ່ຍ</a:t>
                      </a:r>
                      <a:endParaRPr lang="en-US" sz="1000" dirty="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92136">
                <a:tc vMerge="1">
                  <a:txBody>
                    <a:bodyPr/>
                    <a:lstStyle/>
                    <a:p>
                      <a:endParaRPr lang="en-US"/>
                    </a:p>
                  </a:txBody>
                  <a:tcPr/>
                </a:tc>
                <a:tc gridSpan="2">
                  <a:txBody>
                    <a:bodyPr/>
                    <a:lstStyle/>
                    <a:p>
                      <a:pPr algn="ctr"/>
                      <a:r>
                        <a:rPr lang="lo-LA" sz="1000">
                          <a:effectLst/>
                          <a:latin typeface="Times New Roman"/>
                          <a:cs typeface="Phetsarath OT"/>
                        </a:rPr>
                        <a:t>ພາກສ່ວນ</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rowSpan="2">
                  <a:txBody>
                    <a:bodyPr/>
                    <a:lstStyle/>
                    <a:p>
                      <a:pPr algn="ctr"/>
                      <a:r>
                        <a:rPr lang="lo-LA" sz="1000">
                          <a:effectLst/>
                          <a:latin typeface="Times New Roman"/>
                          <a:cs typeface="Phetsarath OT"/>
                        </a:rPr>
                        <a:t>ມູນຄ່າເສຍຫາຍ </a:t>
                      </a:r>
                      <a:endParaRPr lang="en-US" sz="1000">
                        <a:effectLst/>
                        <a:latin typeface="Times New Roman"/>
                        <a:cs typeface="Angsana New"/>
                      </a:endParaRPr>
                    </a:p>
                    <a:p>
                      <a:pPr algn="ctr"/>
                      <a:r>
                        <a:rPr lang="en-US" sz="1000">
                          <a:effectLst/>
                          <a:latin typeface="Phetsarath OT"/>
                          <a:cs typeface="Angsana New"/>
                        </a:rPr>
                        <a:t>(</a:t>
                      </a:r>
                      <a:r>
                        <a:rPr lang="lo-LA" sz="1000">
                          <a:effectLst/>
                          <a:latin typeface="Times New Roman"/>
                          <a:cs typeface="Phetsarath OT"/>
                        </a:rPr>
                        <a:t>ກີບ</a:t>
                      </a:r>
                      <a:r>
                        <a:rPr lang="en-US" sz="1000">
                          <a:effectLst/>
                          <a:latin typeface="Phetsarath OT"/>
                          <a:cs typeface="Angsana New"/>
                        </a:rPr>
                        <a:t>)</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algn="ctr"/>
                      <a:r>
                        <a:rPr lang="lo-LA" sz="1000">
                          <a:effectLst/>
                          <a:latin typeface="Times New Roman"/>
                          <a:cs typeface="Phetsarath OT"/>
                        </a:rPr>
                        <a:t>ພາກສ່ວນ</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rowSpan="2">
                  <a:txBody>
                    <a:bodyPr/>
                    <a:lstStyle/>
                    <a:p>
                      <a:pPr algn="ctr"/>
                      <a:r>
                        <a:rPr lang="lo-LA" sz="1000">
                          <a:effectLst/>
                          <a:latin typeface="Times New Roman"/>
                          <a:cs typeface="Phetsarath OT"/>
                        </a:rPr>
                        <a:t>ມູນຄ່າເສຍຫາຍ </a:t>
                      </a:r>
                      <a:endParaRPr lang="en-US" sz="1000">
                        <a:effectLst/>
                        <a:latin typeface="Times New Roman"/>
                        <a:cs typeface="Angsana New"/>
                      </a:endParaRPr>
                    </a:p>
                    <a:p>
                      <a:pPr algn="ctr"/>
                      <a:r>
                        <a:rPr lang="en-US" sz="1000">
                          <a:effectLst/>
                          <a:latin typeface="Phetsarath OT"/>
                          <a:cs typeface="Angsana New"/>
                        </a:rPr>
                        <a:t>(</a:t>
                      </a:r>
                      <a:r>
                        <a:rPr lang="lo-LA" sz="1000">
                          <a:effectLst/>
                          <a:latin typeface="Times New Roman"/>
                          <a:cs typeface="Phetsarath OT"/>
                        </a:rPr>
                        <a:t>ກີບ</a:t>
                      </a:r>
                      <a:r>
                        <a:rPr lang="en-US" sz="1000">
                          <a:effectLst/>
                          <a:latin typeface="Phetsarath OT"/>
                          <a:cs typeface="Angsana New"/>
                        </a:rPr>
                        <a:t>)</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vMerge="1">
                  <a:txBody>
                    <a:bodyPr/>
                    <a:lstStyle/>
                    <a:p>
                      <a:endParaRPr lang="en-US"/>
                    </a:p>
                  </a:txBody>
                  <a:tcPr/>
                </a:tc>
                <a:tc vMerge="1">
                  <a:txBody>
                    <a:bodyPr/>
                    <a:lstStyle/>
                    <a:p>
                      <a:endParaRPr lang="en-US"/>
                    </a:p>
                  </a:txBody>
                  <a:tcPr/>
                </a:tc>
              </a:tr>
              <a:tr h="277253">
                <a:tc rowSpan="2">
                  <a:txBody>
                    <a:bodyPr/>
                    <a:lstStyle/>
                    <a:p>
                      <a:pPr algn="ctr">
                        <a:lnSpc>
                          <a:spcPct val="115000"/>
                        </a:lnSpc>
                        <a:spcAft>
                          <a:spcPts val="0"/>
                        </a:spcAft>
                      </a:pPr>
                      <a:r>
                        <a:rPr lang="lo-LA" sz="1000">
                          <a:effectLst/>
                          <a:latin typeface="Calibri"/>
                          <a:ea typeface="Calibri"/>
                          <a:cs typeface="Phetsarath OT"/>
                        </a:rPr>
                        <a:t>ຂົນ</a:t>
                      </a:r>
                      <a:r>
                        <a:rPr lang="en-US" sz="1000">
                          <a:effectLst/>
                          <a:latin typeface="Phetsarath OT"/>
                          <a:ea typeface="Calibri"/>
                          <a:cs typeface="Angsana New"/>
                        </a:rPr>
                        <a:t>​</a:t>
                      </a:r>
                      <a:r>
                        <a:rPr lang="lo-LA" sz="1000">
                          <a:effectLst/>
                          <a:latin typeface="Calibri"/>
                          <a:ea typeface="Calibri"/>
                          <a:cs typeface="Phetsarath OT"/>
                        </a:rPr>
                        <a:t>ສົ່ງ</a:t>
                      </a:r>
                      <a:r>
                        <a:rPr lang="en-US" sz="1000">
                          <a:effectLst/>
                          <a:latin typeface="Phetsarath OT"/>
                          <a:ea typeface="Calibri"/>
                          <a:cs typeface="Angsana New"/>
                        </a:rPr>
                        <a:t>​</a:t>
                      </a:r>
                      <a:r>
                        <a:rPr lang="lo-LA" sz="1000">
                          <a:effectLst/>
                          <a:latin typeface="Calibri"/>
                          <a:ea typeface="Calibri"/>
                          <a:cs typeface="Phetsarath OT"/>
                        </a:rPr>
                        <a:t>ທາງບົກ </a:t>
                      </a:r>
                      <a:endParaRPr lang="en-US" sz="900">
                        <a:effectLst/>
                        <a:latin typeface="Calibri"/>
                        <a:ea typeface="Calibri"/>
                        <a:cs typeface="Angsana New"/>
                      </a:endParaRPr>
                    </a:p>
                  </a:txBody>
                  <a:tcPr marL="18941" marR="18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lo-LA" sz="1000">
                          <a:effectLst/>
                          <a:latin typeface="Times New Roman"/>
                          <a:cs typeface="Phetsarath OT"/>
                        </a:rPr>
                        <a:t>ລັດ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lo-LA" sz="1000" b="1">
                          <a:effectLst/>
                          <a:latin typeface="Times New Roman"/>
                          <a:cs typeface="Phetsarath OT"/>
                        </a:rPr>
                        <a:t>​</a:t>
                      </a:r>
                      <a:r>
                        <a:rPr lang="lo-LA" sz="1000">
                          <a:effectLst/>
                          <a:latin typeface="Times New Roman"/>
                          <a:cs typeface="Phetsarath OT"/>
                        </a:rPr>
                        <a:t>ເອກະ​ຊົນ</a:t>
                      </a:r>
                      <a:r>
                        <a:rPr lang="lo-LA" sz="1000" b="1">
                          <a:effectLst/>
                          <a:latin typeface="Times New Roman"/>
                          <a:cs typeface="Phetsarath OT"/>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vMerge="1">
                  <a:txBody>
                    <a:bodyPr/>
                    <a:lstStyle/>
                    <a:p>
                      <a:endParaRPr lang="en-US"/>
                    </a:p>
                  </a:txBody>
                  <a:tcPr/>
                </a:tc>
                <a:tc>
                  <a:txBody>
                    <a:bodyPr/>
                    <a:lstStyle/>
                    <a:p>
                      <a:r>
                        <a:rPr lang="lo-LA" sz="1000">
                          <a:effectLst/>
                          <a:latin typeface="Times New Roman"/>
                          <a:cs typeface="Phetsarath OT"/>
                        </a:rPr>
                        <a:t>ລັດ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lo-LA" sz="1000" b="1">
                          <a:effectLst/>
                          <a:latin typeface="Times New Roman"/>
                          <a:cs typeface="Phetsarath OT"/>
                        </a:rPr>
                        <a:t>​</a:t>
                      </a:r>
                      <a:r>
                        <a:rPr lang="lo-LA" sz="1000">
                          <a:effectLst/>
                          <a:latin typeface="Times New Roman"/>
                          <a:cs typeface="Phetsarath OT"/>
                        </a:rPr>
                        <a:t>ເອກະ​ຊົນ</a:t>
                      </a:r>
                      <a:r>
                        <a:rPr lang="lo-LA" sz="1000" b="1">
                          <a:effectLst/>
                          <a:latin typeface="Times New Roman"/>
                          <a:cs typeface="Phetsarath OT"/>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vMerge="1">
                  <a:txBody>
                    <a:bodyPr/>
                    <a:lstStyle/>
                    <a:p>
                      <a:endParaRPr lang="en-US"/>
                    </a:p>
                  </a:txBody>
                  <a:tcPr/>
                </a:tc>
                <a:tc vMerge="1">
                  <a:txBody>
                    <a:bodyPr/>
                    <a:lstStyle/>
                    <a:p>
                      <a:endParaRPr lang="en-US"/>
                    </a:p>
                  </a:txBody>
                  <a:tcPr/>
                </a:tc>
                <a:tc vMerge="1">
                  <a:txBody>
                    <a:bodyPr/>
                    <a:lstStyle/>
                    <a:p>
                      <a:endParaRPr lang="en-US"/>
                    </a:p>
                  </a:txBody>
                  <a:tcPr/>
                </a:tc>
              </a:tr>
              <a:tr h="184271">
                <a:tc vMerge="1">
                  <a:txBody>
                    <a:bodyPr/>
                    <a:lstStyle/>
                    <a:p>
                      <a:endParaRPr lang="en-US"/>
                    </a:p>
                  </a:txBody>
                  <a:tcPr/>
                </a:tc>
                <a:tc>
                  <a:txBody>
                    <a:bodyPr/>
                    <a:lstStyle/>
                    <a:p>
                      <a:pPr algn="ctr"/>
                      <a:r>
                        <a:rPr lang="lo-LA" sz="1000" kern="1200">
                          <a:solidFill>
                            <a:srgbClr val="000000"/>
                          </a:solidFill>
                          <a:effectLst/>
                          <a:latin typeface="Times New Roman"/>
                          <a:cs typeface="Phetsarath OT"/>
                        </a:rPr>
                        <a:t>ກ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000" kern="1200">
                          <a:solidFill>
                            <a:srgbClr val="000000"/>
                          </a:solidFill>
                          <a:effectLst/>
                          <a:latin typeface="Times New Roman"/>
                          <a:cs typeface="Phetsarath OT"/>
                        </a:rPr>
                        <a:t>ຂ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000" kern="1200">
                          <a:solidFill>
                            <a:srgbClr val="000000"/>
                          </a:solidFill>
                          <a:effectLst/>
                          <a:latin typeface="Times New Roman"/>
                          <a:cs typeface="Phetsarath OT"/>
                        </a:rPr>
                        <a:t>ຄ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000" kern="1200">
                          <a:solidFill>
                            <a:srgbClr val="000000"/>
                          </a:solidFill>
                          <a:effectLst/>
                          <a:latin typeface="Times New Roman"/>
                          <a:cs typeface="Phetsarath OT"/>
                        </a:rPr>
                        <a:t>ງ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000" kern="1200">
                          <a:solidFill>
                            <a:srgbClr val="000000"/>
                          </a:solidFill>
                          <a:effectLst/>
                          <a:latin typeface="Times New Roman"/>
                          <a:cs typeface="Phetsarath OT"/>
                        </a:rPr>
                        <a:t>ຈ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000" kern="1200">
                          <a:solidFill>
                            <a:srgbClr val="000000"/>
                          </a:solidFill>
                          <a:effectLst/>
                          <a:latin typeface="Times New Roman"/>
                          <a:cs typeface="Phetsarath OT"/>
                        </a:rPr>
                        <a:t>ສ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000" kern="1200">
                          <a:solidFill>
                            <a:srgbClr val="000000"/>
                          </a:solidFill>
                          <a:effectLst/>
                          <a:latin typeface="Times New Roman"/>
                          <a:cs typeface="Phetsarath OT"/>
                        </a:rPr>
                        <a:t>ຊ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000" kern="1200">
                          <a:solidFill>
                            <a:srgbClr val="000000"/>
                          </a:solidFill>
                          <a:effectLst/>
                          <a:latin typeface="Times New Roman"/>
                          <a:cs typeface="Phetsarath OT"/>
                        </a:rPr>
                        <a:t>ຍ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02501">
                <a:tc>
                  <a:txBody>
                    <a:bodyPr/>
                    <a:lstStyle/>
                    <a:p>
                      <a:pPr algn="just">
                        <a:lnSpc>
                          <a:spcPct val="115000"/>
                        </a:lnSpc>
                        <a:spcAft>
                          <a:spcPts val="0"/>
                        </a:spcAft>
                      </a:pPr>
                      <a:r>
                        <a:rPr lang="lo-LA" sz="1000" b="1">
                          <a:effectLst/>
                          <a:latin typeface="Calibri"/>
                          <a:ea typeface="Calibri"/>
                          <a:cs typeface="Phetsarath OT"/>
                        </a:rPr>
                        <a:t>​ເຄື່ອງມື </a:t>
                      </a:r>
                      <a:endParaRPr lang="en-US" sz="9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02501">
                <a:tc>
                  <a:txBody>
                    <a:bodyPr/>
                    <a:lstStyle/>
                    <a:p>
                      <a:pPr algn="just">
                        <a:lnSpc>
                          <a:spcPct val="115000"/>
                        </a:lnSpc>
                        <a:spcAft>
                          <a:spcPts val="0"/>
                        </a:spcAft>
                      </a:pPr>
                      <a:r>
                        <a:rPr lang="lo-LA" sz="1000">
                          <a:effectLst/>
                          <a:latin typeface="Calibri"/>
                          <a:ea typeface="Calibri"/>
                          <a:cs typeface="Phetsarath OT"/>
                        </a:rPr>
                        <a:t>ກ</a:t>
                      </a:r>
                      <a:r>
                        <a:rPr lang="en-US" sz="1000">
                          <a:effectLst/>
                          <a:latin typeface="Phetsarath OT"/>
                          <a:ea typeface="Calibri"/>
                          <a:cs typeface="Angsana New"/>
                        </a:rPr>
                        <a:t>. </a:t>
                      </a:r>
                      <a:endParaRPr lang="en-US" sz="9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501">
                <a:tc>
                  <a:txBody>
                    <a:bodyPr/>
                    <a:lstStyle/>
                    <a:p>
                      <a:pPr algn="just">
                        <a:lnSpc>
                          <a:spcPct val="115000"/>
                        </a:lnSpc>
                        <a:spcAft>
                          <a:spcPts val="0"/>
                        </a:spcAft>
                      </a:pPr>
                      <a:r>
                        <a:rPr lang="lo-LA" sz="1000">
                          <a:effectLst/>
                          <a:latin typeface="Calibri"/>
                          <a:ea typeface="Calibri"/>
                          <a:cs typeface="Phetsarath OT"/>
                        </a:rPr>
                        <a:t>ຂ</a:t>
                      </a:r>
                      <a:r>
                        <a:rPr lang="en-US" sz="1000">
                          <a:effectLst/>
                          <a:latin typeface="Phetsarath OT"/>
                          <a:ea typeface="Calibri"/>
                          <a:cs typeface="Angsana New"/>
                        </a:rPr>
                        <a:t>.</a:t>
                      </a:r>
                      <a:endParaRPr lang="en-US" sz="9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501">
                <a:tc>
                  <a:txBody>
                    <a:bodyPr/>
                    <a:lstStyle/>
                    <a:p>
                      <a:pPr algn="just">
                        <a:lnSpc>
                          <a:spcPct val="115000"/>
                        </a:lnSpc>
                        <a:spcAft>
                          <a:spcPts val="0"/>
                        </a:spcAft>
                      </a:pPr>
                      <a:r>
                        <a:rPr lang="en-US" sz="1000" b="1">
                          <a:effectLst/>
                          <a:latin typeface="Phetsarath OT"/>
                          <a:ea typeface="Calibri"/>
                          <a:cs typeface="Angsana New"/>
                        </a:rPr>
                        <a:t>​</a:t>
                      </a:r>
                      <a:r>
                        <a:rPr lang="lo-LA" sz="1000" b="1">
                          <a:effectLst/>
                          <a:latin typeface="Calibri"/>
                          <a:ea typeface="Calibri"/>
                          <a:cs typeface="Phetsarath OT"/>
                        </a:rPr>
                        <a:t>ໂຄງ</a:t>
                      </a:r>
                      <a:r>
                        <a:rPr lang="en-US" sz="1000" b="1">
                          <a:effectLst/>
                          <a:latin typeface="Phetsarath OT"/>
                          <a:ea typeface="Calibri"/>
                          <a:cs typeface="Angsana New"/>
                        </a:rPr>
                        <a:t>​</a:t>
                      </a:r>
                      <a:r>
                        <a:rPr lang="lo-LA" sz="1000" b="1">
                          <a:effectLst/>
                          <a:latin typeface="Calibri"/>
                          <a:ea typeface="Calibri"/>
                          <a:cs typeface="Phetsarath OT"/>
                        </a:rPr>
                        <a:t>ສ້າງ </a:t>
                      </a:r>
                      <a:endParaRPr lang="en-US" sz="9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8457">
                <a:tc>
                  <a:txBody>
                    <a:bodyPr/>
                    <a:lstStyle/>
                    <a:p>
                      <a:pPr algn="just">
                        <a:lnSpc>
                          <a:spcPct val="115000"/>
                        </a:lnSpc>
                        <a:spcAft>
                          <a:spcPts val="0"/>
                        </a:spcAft>
                      </a:pPr>
                      <a:r>
                        <a:rPr lang="lo-LA" sz="1000">
                          <a:effectLst/>
                          <a:latin typeface="Calibri"/>
                          <a:ea typeface="Calibri"/>
                          <a:cs typeface="Phetsarath OT"/>
                        </a:rPr>
                        <a:t>ກ. ຫ້ອງການ </a:t>
                      </a:r>
                      <a:endParaRPr lang="en-US" sz="9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501">
                <a:tc>
                  <a:txBody>
                    <a:bodyPr/>
                    <a:lstStyle/>
                    <a:p>
                      <a:pPr algn="just">
                        <a:lnSpc>
                          <a:spcPct val="115000"/>
                        </a:lnSpc>
                        <a:spcAft>
                          <a:spcPts val="0"/>
                        </a:spcAft>
                      </a:pPr>
                      <a:r>
                        <a:rPr lang="lo-LA" sz="1000">
                          <a:effectLst/>
                          <a:latin typeface="Calibri"/>
                          <a:ea typeface="Calibri"/>
                          <a:cs typeface="Phetsarath OT"/>
                        </a:rPr>
                        <a:t>ຂ. ອື່ນໆ </a:t>
                      </a:r>
                      <a:endParaRPr lang="en-US" sz="9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501">
                <a:tc>
                  <a:txBody>
                    <a:bodyPr/>
                    <a:lstStyle/>
                    <a:p>
                      <a:pPr algn="just">
                        <a:lnSpc>
                          <a:spcPct val="115000"/>
                        </a:lnSpc>
                        <a:spcAft>
                          <a:spcPts val="0"/>
                        </a:spcAft>
                      </a:pPr>
                      <a:r>
                        <a:rPr lang="lo-LA" sz="1000" b="1">
                          <a:effectLst/>
                          <a:latin typeface="Calibri"/>
                          <a:ea typeface="Calibri"/>
                          <a:cs typeface="Phetsarath OT"/>
                        </a:rPr>
                        <a:t>ພາຫາ</a:t>
                      </a:r>
                      <a:r>
                        <a:rPr lang="en-US" sz="1000" b="1">
                          <a:effectLst/>
                          <a:latin typeface="Phetsarath OT"/>
                          <a:ea typeface="Calibri"/>
                          <a:cs typeface="Angsana New"/>
                        </a:rPr>
                        <a:t>​</a:t>
                      </a:r>
                      <a:r>
                        <a:rPr lang="lo-LA" sz="1000" b="1">
                          <a:effectLst/>
                          <a:latin typeface="Calibri"/>
                          <a:ea typeface="Calibri"/>
                          <a:cs typeface="Phetsarath OT"/>
                        </a:rPr>
                        <a:t>ນະ </a:t>
                      </a:r>
                      <a:endParaRPr lang="en-US" sz="9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84271">
                <a:tc>
                  <a:txBody>
                    <a:bodyPr/>
                    <a:lstStyle/>
                    <a:p>
                      <a:pPr marL="102870" indent="-84455" algn="just"/>
                      <a:r>
                        <a:rPr lang="lo-LA" sz="1000" i="1">
                          <a:effectLst/>
                          <a:latin typeface="Times New Roman"/>
                          <a:cs typeface="Phetsarath OT"/>
                        </a:rPr>
                        <a:t>ກ</a:t>
                      </a:r>
                      <a:r>
                        <a:rPr lang="en-US" sz="1000">
                          <a:effectLst/>
                          <a:latin typeface="Phetsarath OT"/>
                          <a:cs typeface="Angsana New"/>
                        </a:rPr>
                        <a:t>. </a:t>
                      </a:r>
                      <a:r>
                        <a:rPr lang="lo-LA" sz="1000">
                          <a:effectLst/>
                          <a:latin typeface="Times New Roman"/>
                          <a:cs typeface="Phetsarath OT"/>
                        </a:rPr>
                        <a:t>ລົດ​ໃຫຍ່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271">
                <a:tc>
                  <a:txBody>
                    <a:bodyPr/>
                    <a:lstStyle/>
                    <a:p>
                      <a:pPr marL="102870" indent="-84455" algn="just"/>
                      <a:r>
                        <a:rPr lang="lo-LA" sz="1000" i="1">
                          <a:effectLst/>
                          <a:latin typeface="Times New Roman"/>
                          <a:cs typeface="Phetsarath OT"/>
                        </a:rPr>
                        <a:t>ຂ</a:t>
                      </a:r>
                      <a:r>
                        <a:rPr lang="en-US" sz="1000">
                          <a:effectLst/>
                          <a:latin typeface="Phetsarath OT"/>
                          <a:cs typeface="Angsana New"/>
                        </a:rPr>
                        <a:t>. </a:t>
                      </a:r>
                      <a:r>
                        <a:rPr lang="lo-LA" sz="1000">
                          <a:effectLst/>
                          <a:latin typeface="Times New Roman"/>
                          <a:cs typeface="Phetsarath OT"/>
                        </a:rPr>
                        <a:t>ລົດ​ຈັກ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136">
                <a:tc>
                  <a:txBody>
                    <a:bodyPr/>
                    <a:lstStyle/>
                    <a:p>
                      <a:pPr marL="102870" indent="-84455" algn="just"/>
                      <a:r>
                        <a:rPr lang="lo-LA" sz="1000" i="1">
                          <a:effectLst/>
                          <a:latin typeface="Times New Roman"/>
                          <a:cs typeface="Phetsarath OT"/>
                        </a:rPr>
                        <a:t>ຄ</a:t>
                      </a:r>
                      <a:r>
                        <a:rPr lang="en-US" sz="1000">
                          <a:effectLst/>
                          <a:latin typeface="Phetsarath OT"/>
                          <a:cs typeface="Angsana New"/>
                        </a:rPr>
                        <a:t>. </a:t>
                      </a:r>
                      <a:r>
                        <a:rPr lang="lo-LA" sz="1000">
                          <a:effectLst/>
                          <a:latin typeface="Times New Roman"/>
                          <a:cs typeface="Phetsarath OT"/>
                        </a:rPr>
                        <a:t>ລົດ​ເມ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271">
                <a:tc>
                  <a:txBody>
                    <a:bodyPr/>
                    <a:lstStyle/>
                    <a:p>
                      <a:pPr marL="102870" indent="-84455" algn="just"/>
                      <a:r>
                        <a:rPr lang="lo-LA" sz="1000" i="1">
                          <a:effectLst/>
                          <a:latin typeface="Times New Roman"/>
                          <a:cs typeface="Phetsarath OT"/>
                        </a:rPr>
                        <a:t>ງ</a:t>
                      </a:r>
                      <a:r>
                        <a:rPr lang="en-US" sz="1000">
                          <a:effectLst/>
                          <a:latin typeface="Phetsarath OT"/>
                          <a:cs typeface="Angsana New"/>
                        </a:rPr>
                        <a:t>.</a:t>
                      </a:r>
                      <a:r>
                        <a:rPr lang="en-US" sz="1000" i="1">
                          <a:effectLst/>
                          <a:latin typeface="Phetsarath OT"/>
                          <a:cs typeface="Angsana New"/>
                        </a:rPr>
                        <a:t> </a:t>
                      </a:r>
                      <a:r>
                        <a:rPr lang="lo-LA" sz="1000">
                          <a:effectLst/>
                          <a:latin typeface="Times New Roman"/>
                          <a:cs typeface="Phetsarath OT"/>
                        </a:rPr>
                        <a:t>ລົດ​ຕຸກ​ຕຸກ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76">
                <a:tc>
                  <a:txBody>
                    <a:bodyPr/>
                    <a:lstStyle/>
                    <a:p>
                      <a:pPr algn="just"/>
                      <a:r>
                        <a:rPr lang="lo-LA" sz="1000">
                          <a:effectLst/>
                          <a:latin typeface="Times New Roman"/>
                          <a:cs typeface="Phetsarath OT"/>
                        </a:rPr>
                        <a:t>ຈ. ພາຫາ​ນະ​ກົນ​ຈັກ​ໜັກ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136">
                <a:tc>
                  <a:txBody>
                    <a:bodyPr/>
                    <a:lstStyle/>
                    <a:p>
                      <a:pPr marL="102870" indent="-84455" algn="just"/>
                      <a:r>
                        <a:rPr lang="lo-LA" sz="1000" i="1">
                          <a:effectLst/>
                          <a:latin typeface="Times New Roman"/>
                          <a:cs typeface="Phetsarath OT"/>
                        </a:rPr>
                        <a:t>ສ</a:t>
                      </a:r>
                      <a:r>
                        <a:rPr lang="en-US" sz="1000">
                          <a:effectLst/>
                          <a:latin typeface="Phetsarath OT"/>
                          <a:cs typeface="Angsana New"/>
                        </a:rPr>
                        <a:t>. </a:t>
                      </a:r>
                      <a:r>
                        <a:rPr lang="lo-LA" sz="1000">
                          <a:effectLst/>
                          <a:latin typeface="Times New Roman"/>
                          <a:cs typeface="Phetsarath OT"/>
                        </a:rPr>
                        <a:t>ອື່ນໆ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136">
                <a:tc gridSpan="9">
                  <a:txBody>
                    <a:bodyPr/>
                    <a:lstStyle/>
                    <a:p>
                      <a:r>
                        <a:rPr lang="lo-LA" sz="1000" b="1">
                          <a:effectLst/>
                          <a:latin typeface="Times New Roman"/>
                          <a:cs typeface="Phetsarath OT"/>
                        </a:rPr>
                        <a:t>ຂົນ​ສົ່ງ​ທາງ​ນໍ້າ </a:t>
                      </a:r>
                      <a:endParaRPr lang="en-US" sz="1000">
                        <a:effectLst/>
                        <a:latin typeface="Times New Roman"/>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2501">
                <a:tc>
                  <a:txBody>
                    <a:bodyPr/>
                    <a:lstStyle/>
                    <a:p>
                      <a:pPr algn="just">
                        <a:lnSpc>
                          <a:spcPct val="115000"/>
                        </a:lnSpc>
                        <a:spcAft>
                          <a:spcPts val="0"/>
                        </a:spcAft>
                      </a:pPr>
                      <a:r>
                        <a:rPr lang="en-US" sz="1000" b="1">
                          <a:effectLst/>
                          <a:latin typeface="Phetsarath OT"/>
                          <a:ea typeface="Calibri"/>
                          <a:cs typeface="Angsana New"/>
                        </a:rPr>
                        <a:t>​</a:t>
                      </a:r>
                      <a:r>
                        <a:rPr lang="lo-LA" sz="1000" b="1">
                          <a:effectLst/>
                          <a:latin typeface="Calibri"/>
                          <a:ea typeface="Calibri"/>
                          <a:cs typeface="Phetsarath OT"/>
                        </a:rPr>
                        <a:t>ໂຄງ</a:t>
                      </a:r>
                      <a:r>
                        <a:rPr lang="en-US" sz="1000" b="1">
                          <a:effectLst/>
                          <a:latin typeface="Phetsarath OT"/>
                          <a:ea typeface="Calibri"/>
                          <a:cs typeface="Angsana New"/>
                        </a:rPr>
                        <a:t>​</a:t>
                      </a:r>
                      <a:r>
                        <a:rPr lang="lo-LA" sz="1000" b="1">
                          <a:effectLst/>
                          <a:latin typeface="Calibri"/>
                          <a:ea typeface="Calibri"/>
                          <a:cs typeface="Phetsarath OT"/>
                        </a:rPr>
                        <a:t>ສ້າງ </a:t>
                      </a:r>
                      <a:endParaRPr lang="en-US" sz="9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8457">
                <a:tc>
                  <a:txBody>
                    <a:bodyPr/>
                    <a:lstStyle/>
                    <a:p>
                      <a:pPr algn="just">
                        <a:lnSpc>
                          <a:spcPct val="115000"/>
                        </a:lnSpc>
                        <a:spcAft>
                          <a:spcPts val="0"/>
                        </a:spcAft>
                      </a:pPr>
                      <a:r>
                        <a:rPr lang="lo-LA" sz="1000">
                          <a:effectLst/>
                          <a:latin typeface="Calibri"/>
                          <a:ea typeface="Calibri"/>
                          <a:cs typeface="Phetsarath OT"/>
                        </a:rPr>
                        <a:t>ກ. ທ່າ</a:t>
                      </a:r>
                      <a:r>
                        <a:rPr lang="en-US" sz="1000">
                          <a:effectLst/>
                          <a:latin typeface="Phetsarath OT"/>
                          <a:ea typeface="Calibri"/>
                          <a:cs typeface="Angsana New"/>
                        </a:rPr>
                        <a:t>​</a:t>
                      </a:r>
                      <a:r>
                        <a:rPr lang="lo-LA" sz="1000">
                          <a:effectLst/>
                          <a:latin typeface="Calibri"/>
                          <a:ea typeface="Calibri"/>
                          <a:cs typeface="Phetsarath OT"/>
                        </a:rPr>
                        <a:t>ເຮືອ </a:t>
                      </a:r>
                      <a:endParaRPr lang="en-US" sz="9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501">
                <a:tc>
                  <a:txBody>
                    <a:bodyPr/>
                    <a:lstStyle/>
                    <a:p>
                      <a:pPr algn="just">
                        <a:lnSpc>
                          <a:spcPct val="115000"/>
                        </a:lnSpc>
                        <a:spcAft>
                          <a:spcPts val="0"/>
                        </a:spcAft>
                      </a:pPr>
                      <a:r>
                        <a:rPr lang="lo-LA" sz="1000">
                          <a:effectLst/>
                          <a:latin typeface="Calibri"/>
                          <a:ea typeface="Calibri"/>
                          <a:cs typeface="Phetsarath OT"/>
                        </a:rPr>
                        <a:t>ຂ. ອື່ນໆ </a:t>
                      </a:r>
                      <a:endParaRPr lang="en-US" sz="9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457">
                <a:tc>
                  <a:txBody>
                    <a:bodyPr/>
                    <a:lstStyle/>
                    <a:p>
                      <a:pPr algn="just">
                        <a:lnSpc>
                          <a:spcPct val="115000"/>
                        </a:lnSpc>
                        <a:spcAft>
                          <a:spcPts val="0"/>
                        </a:spcAft>
                      </a:pPr>
                      <a:r>
                        <a:rPr lang="lo-LA" sz="1000" b="1">
                          <a:effectLst/>
                          <a:latin typeface="Calibri"/>
                          <a:ea typeface="Calibri"/>
                          <a:cs typeface="Phetsarath OT"/>
                        </a:rPr>
                        <a:t>ພາຫາ​ນະທາງ</a:t>
                      </a:r>
                      <a:r>
                        <a:rPr lang="en-US" sz="1000" b="1">
                          <a:effectLst/>
                          <a:latin typeface="Phetsarath OT"/>
                          <a:ea typeface="Calibri"/>
                          <a:cs typeface="Angsana New"/>
                        </a:rPr>
                        <a:t>​</a:t>
                      </a:r>
                      <a:r>
                        <a:rPr lang="lo-LA" sz="1000" b="1">
                          <a:effectLst/>
                          <a:latin typeface="Calibri"/>
                          <a:ea typeface="Calibri"/>
                          <a:cs typeface="Phetsarath OT"/>
                        </a:rPr>
                        <a:t>ນໍ້າ </a:t>
                      </a:r>
                      <a:endParaRPr lang="en-US" sz="9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02501">
                <a:tc>
                  <a:txBody>
                    <a:bodyPr/>
                    <a:lstStyle/>
                    <a:p>
                      <a:pPr algn="just">
                        <a:lnSpc>
                          <a:spcPct val="115000"/>
                        </a:lnSpc>
                        <a:spcAft>
                          <a:spcPts val="0"/>
                        </a:spcAft>
                      </a:pPr>
                      <a:r>
                        <a:rPr lang="lo-LA" sz="1000">
                          <a:effectLst/>
                          <a:latin typeface="Calibri"/>
                          <a:ea typeface="Calibri"/>
                          <a:cs typeface="Phetsarath OT"/>
                        </a:rPr>
                        <a:t>ກ</a:t>
                      </a:r>
                      <a:r>
                        <a:rPr lang="en-US" sz="1000">
                          <a:effectLst/>
                          <a:latin typeface="Phetsarath OT"/>
                          <a:ea typeface="Calibri"/>
                          <a:cs typeface="Angsana New"/>
                        </a:rPr>
                        <a:t>. </a:t>
                      </a:r>
                      <a:r>
                        <a:rPr lang="lo-LA" sz="1000">
                          <a:effectLst/>
                          <a:latin typeface="Calibri"/>
                          <a:ea typeface="Calibri"/>
                          <a:cs typeface="Phetsarath OT"/>
                        </a:rPr>
                        <a:t>ເຮືອ </a:t>
                      </a:r>
                      <a:endParaRPr lang="en-US" sz="9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501">
                <a:tc>
                  <a:txBody>
                    <a:bodyPr/>
                    <a:lstStyle/>
                    <a:p>
                      <a:pPr algn="just">
                        <a:lnSpc>
                          <a:spcPct val="115000"/>
                        </a:lnSpc>
                        <a:spcAft>
                          <a:spcPts val="0"/>
                        </a:spcAft>
                      </a:pPr>
                      <a:r>
                        <a:rPr lang="lo-LA" sz="1000">
                          <a:effectLst/>
                          <a:latin typeface="Calibri"/>
                          <a:ea typeface="Calibri"/>
                          <a:cs typeface="Phetsarath OT"/>
                        </a:rPr>
                        <a:t>ຂ. ອື່ນໆ </a:t>
                      </a:r>
                      <a:endParaRPr lang="en-US" sz="9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501">
                <a:tc>
                  <a:txBody>
                    <a:bodyPr/>
                    <a:lstStyle/>
                    <a:p>
                      <a:pPr algn="just">
                        <a:lnSpc>
                          <a:spcPct val="115000"/>
                        </a:lnSpc>
                        <a:spcAft>
                          <a:spcPts val="0"/>
                        </a:spcAft>
                      </a:pPr>
                      <a:r>
                        <a:rPr lang="lo-LA" sz="1000" b="1">
                          <a:effectLst/>
                          <a:latin typeface="Calibri"/>
                          <a:ea typeface="Calibri"/>
                          <a:cs typeface="Phetsarath OT"/>
                        </a:rPr>
                        <a:t>​ເຄື່ອງມື </a:t>
                      </a:r>
                      <a:endParaRPr lang="en-US" sz="9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b="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02501">
                <a:tc>
                  <a:txBody>
                    <a:bodyPr/>
                    <a:lstStyle/>
                    <a:p>
                      <a:pPr algn="just">
                        <a:lnSpc>
                          <a:spcPct val="115000"/>
                        </a:lnSpc>
                        <a:spcAft>
                          <a:spcPts val="0"/>
                        </a:spcAft>
                      </a:pPr>
                      <a:r>
                        <a:rPr lang="lo-LA" sz="1000">
                          <a:effectLst/>
                          <a:latin typeface="Calibri"/>
                          <a:ea typeface="Calibri"/>
                          <a:cs typeface="Phetsarath OT"/>
                        </a:rPr>
                        <a:t>ກ</a:t>
                      </a:r>
                      <a:r>
                        <a:rPr lang="en-US" sz="1000">
                          <a:effectLst/>
                          <a:latin typeface="Phetsarath OT"/>
                          <a:ea typeface="Calibri"/>
                          <a:cs typeface="Angsana New"/>
                        </a:rPr>
                        <a:t>.</a:t>
                      </a:r>
                      <a:endParaRPr lang="en-US" sz="9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501">
                <a:tc>
                  <a:txBody>
                    <a:bodyPr/>
                    <a:lstStyle/>
                    <a:p>
                      <a:pPr algn="just">
                        <a:lnSpc>
                          <a:spcPct val="115000"/>
                        </a:lnSpc>
                        <a:spcAft>
                          <a:spcPts val="0"/>
                        </a:spcAft>
                      </a:pPr>
                      <a:r>
                        <a:rPr lang="lo-LA" sz="1000">
                          <a:effectLst/>
                          <a:latin typeface="Calibri"/>
                          <a:ea typeface="Calibri"/>
                          <a:cs typeface="Phetsarath OT"/>
                        </a:rPr>
                        <a:t>ຂ</a:t>
                      </a:r>
                      <a:r>
                        <a:rPr lang="en-US" sz="1000">
                          <a:effectLst/>
                          <a:latin typeface="Phetsarath OT"/>
                          <a:ea typeface="Calibri"/>
                          <a:cs typeface="Angsana New"/>
                        </a:rPr>
                        <a:t>.</a:t>
                      </a:r>
                      <a:endParaRPr lang="en-US" sz="9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501">
                <a:tc>
                  <a:txBody>
                    <a:bodyPr/>
                    <a:lstStyle/>
                    <a:p>
                      <a:pPr algn="just">
                        <a:lnSpc>
                          <a:spcPct val="115000"/>
                        </a:lnSpc>
                        <a:spcAft>
                          <a:spcPts val="0"/>
                        </a:spcAft>
                      </a:pPr>
                      <a:r>
                        <a:rPr lang="lo-LA" sz="1000">
                          <a:effectLst/>
                          <a:latin typeface="Calibri"/>
                          <a:ea typeface="Calibri"/>
                          <a:cs typeface="Phetsarath OT"/>
                        </a:rPr>
                        <a:t>ຄ. ອື່ນໆ </a:t>
                      </a:r>
                      <a:endParaRPr lang="en-US" sz="900">
                        <a:effectLst/>
                        <a:latin typeface="Calibri"/>
                        <a:ea typeface="Calibri"/>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i="1">
                          <a:effectLst/>
                          <a:latin typeface="Phetsarath OT"/>
                          <a:cs typeface="Angsana New"/>
                        </a:rPr>
                        <a:t> </a:t>
                      </a:r>
                      <a:endParaRPr lang="en-US" sz="100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136">
                <a:tc gridSpan="7">
                  <a:txBody>
                    <a:bodyPr/>
                    <a:lstStyle/>
                    <a:p>
                      <a:r>
                        <a:rPr lang="lo-LA" sz="1000" b="1">
                          <a:effectLst/>
                          <a:latin typeface="Times New Roman"/>
                          <a:cs typeface="Phetsarath OT"/>
                        </a:rPr>
                        <a:t>ລວມຍອດ​ຄວາມ​ເສຍ​ຫາຍ </a:t>
                      </a:r>
                      <a:r>
                        <a:rPr lang="en-US" sz="1000" b="1">
                          <a:effectLst/>
                          <a:latin typeface="Phetsarath OT"/>
                          <a:cs typeface="Angsana New"/>
                        </a:rPr>
                        <a:t>(</a:t>
                      </a:r>
                      <a:r>
                        <a:rPr lang="lo-LA" sz="1000" b="1">
                          <a:effectLst/>
                          <a:latin typeface="Times New Roman"/>
                          <a:cs typeface="Phetsarath OT"/>
                        </a:rPr>
                        <a:t>ກີບ</a:t>
                      </a:r>
                      <a:r>
                        <a:rPr lang="en-US" sz="1000" b="1">
                          <a:effectLst/>
                          <a:latin typeface="Phetsarath OT"/>
                          <a:cs typeface="Angsana New"/>
                        </a:rPr>
                        <a:t>)</a:t>
                      </a:r>
                      <a:endParaRPr lang="en-US" sz="1000">
                        <a:effectLst/>
                        <a:latin typeface="Times New Roman"/>
                        <a:cs typeface="Angsana New"/>
                      </a:endParaRPr>
                    </a:p>
                  </a:txBody>
                  <a:tcPr marL="18941" marR="189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a:r>
                        <a:rPr lang="en-US" sz="1000" dirty="0">
                          <a:effectLst/>
                          <a:latin typeface="Phetsarath OT"/>
                          <a:cs typeface="Angsana New"/>
                        </a:rPr>
                        <a:t> </a:t>
                      </a:r>
                      <a:endParaRPr lang="en-US" sz="1000" dirty="0">
                        <a:effectLst/>
                        <a:latin typeface="Times New Roman"/>
                        <a:cs typeface="Angsana New"/>
                      </a:endParaRPr>
                    </a:p>
                  </a:txBody>
                  <a:tcPr marL="18941" marR="1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r>
            </a:tbl>
          </a:graphicData>
        </a:graphic>
      </p:graphicFrame>
      <p:sp>
        <p:nvSpPr>
          <p:cNvPr id="6" name="Rectangle 5"/>
          <p:cNvSpPr/>
          <p:nvPr/>
        </p:nvSpPr>
        <p:spPr>
          <a:xfrm>
            <a:off x="518592" y="811188"/>
            <a:ext cx="7329545" cy="553998"/>
          </a:xfrm>
          <a:prstGeom prst="rect">
            <a:avLst/>
          </a:prstGeom>
        </p:spPr>
        <p:txBody>
          <a:bodyPr wrap="square">
            <a:spAutoFit/>
          </a:bodyPr>
          <a:lstStyle/>
          <a:p>
            <a:r>
              <a:rPr lang="lo-LA" sz="1600" dirty="0">
                <a:latin typeface="Phetsarath OT" panose="02000500000000000000" pitchFamily="2" charset="0"/>
                <a:cs typeface="Phetsarath OT" panose="02000500000000000000" pitchFamily="2" charset="0"/>
              </a:rPr>
              <a:t>ຕາຕະລາງ</a:t>
            </a:r>
            <a:r>
              <a:rPr lang="en-US" sz="1600" dirty="0">
                <a:latin typeface="Phetsarath OT" panose="02000500000000000000" pitchFamily="2" charset="0"/>
                <a:cs typeface="Phetsarath OT" panose="02000500000000000000" pitchFamily="2" charset="0"/>
              </a:rPr>
              <a:t>8. </a:t>
            </a:r>
            <a:r>
              <a:rPr lang="lo-LA" sz="1600" dirty="0">
                <a:latin typeface="Phetsarath OT" panose="02000500000000000000" pitchFamily="2" charset="0"/>
                <a:cs typeface="Phetsarath OT" panose="02000500000000000000" pitchFamily="2" charset="0"/>
              </a:rPr>
              <a:t>ມູນ​ຄ່າ​ຄວາມ​ເສຍ​ຫາຍ​ໃນ​ຂັ້ນ​ເມືອງ</a:t>
            </a:r>
            <a:r>
              <a:rPr lang="lo-LA" sz="1600" dirty="0" smtClean="0">
                <a:latin typeface="Phetsarath OT" panose="02000500000000000000" pitchFamily="2" charset="0"/>
                <a:cs typeface="Phetsarath OT" panose="02000500000000000000" pitchFamily="2" charset="0"/>
              </a:rPr>
              <a:t>​</a:t>
            </a:r>
            <a:endParaRPr lang="en-US" sz="1600" dirty="0" smtClean="0">
              <a:latin typeface="Phetsarath OT" panose="02000500000000000000" pitchFamily="2" charset="0"/>
              <a:cs typeface="Phetsarath OT" panose="02000500000000000000" pitchFamily="2" charset="0"/>
            </a:endParaRPr>
          </a:p>
          <a:p>
            <a:r>
              <a:rPr lang="en-US" sz="1400" dirty="0">
                <a:solidFill>
                  <a:srgbClr val="FF0000"/>
                </a:solidFill>
                <a:latin typeface="Phetsarath OT" panose="02000500000000000000" pitchFamily="2" charset="0"/>
                <a:cs typeface="Phetsarath OT" panose="02000500000000000000" pitchFamily="2" charset="0"/>
              </a:rPr>
              <a:t>Table 8. Value of damages in a district </a:t>
            </a:r>
            <a:r>
              <a:rPr lang="lo-LA" sz="1400" dirty="0" smtClean="0">
                <a:solidFill>
                  <a:srgbClr val="FF0000"/>
                </a:solidFill>
                <a:latin typeface="Phetsarath OT" panose="02000500000000000000" pitchFamily="2" charset="0"/>
                <a:cs typeface="Phetsarath OT" panose="02000500000000000000" pitchFamily="2" charset="0"/>
              </a:rPr>
              <a:t> </a:t>
            </a:r>
            <a:endParaRPr lang="en-US" sz="1400" dirty="0">
              <a:solidFill>
                <a:srgbClr val="FF0000"/>
              </a:solidFill>
              <a:latin typeface="Phetsarath OT" panose="02000500000000000000" pitchFamily="2" charset="0"/>
              <a:cs typeface="Phetsarath OT" panose="02000500000000000000" pitchFamily="2" charset="0"/>
            </a:endParaRPr>
          </a:p>
        </p:txBody>
      </p:sp>
    </p:spTree>
  </p:cSld>
  <p:clrMapOvr>
    <a:masterClrMapping/>
  </p:clrMapOvr>
  <p:transition spd="med">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49706" y="150124"/>
            <a:ext cx="7717055" cy="459355"/>
          </a:xfrm>
          <a:prstGeom prst="rect">
            <a:avLst/>
          </a:prstGeom>
        </p:spPr>
        <p:txBody>
          <a:bodyPr vert="horz" lIns="91440" tIns="45720" rIns="91440" bIns="45720" rtlCol="0" anchor="b">
            <a:noAutofit/>
          </a:bodyPr>
          <a:lstStyle/>
          <a:p>
            <a:pPr marL="0" marR="0" lvl="0" indent="0" algn="ctr" defTabSz="914400" rtl="0" eaLnBrk="1" fontAlgn="auto" latinLnBrk="0" hangingPunct="1">
              <a:lnSpc>
                <a:spcPct val="85000"/>
              </a:lnSpc>
              <a:spcBef>
                <a:spcPct val="0"/>
              </a:spcBef>
              <a:spcAft>
                <a:spcPts val="0"/>
              </a:spcAft>
              <a:buClrTx/>
              <a:buSzTx/>
              <a:buFontTx/>
              <a:buNone/>
              <a:tabLst/>
              <a:defRPr/>
            </a:pPr>
            <a:r>
              <a:rPr kumimoji="0" lang="en-US" sz="3200" b="1" u="none" strike="noStrike" kern="1200" cap="none" spc="-50" normalizeH="0" baseline="0" noProof="0" dirty="0" err="1" smtClean="0">
                <a:ln>
                  <a:noFill/>
                </a:ln>
                <a:solidFill>
                  <a:schemeClr val="accent3"/>
                </a:solidFill>
                <a:effectLst/>
                <a:uLnTx/>
                <a:uFillTx/>
                <a:latin typeface="Phetsarath OT" panose="02000500000000000000" pitchFamily="2" charset="0"/>
                <a:ea typeface="+mj-ea"/>
                <a:cs typeface="Phetsarath OT" panose="02000500000000000000" pitchFamily="2" charset="0"/>
              </a:rPr>
              <a:t>ການສູນເສຍ</a:t>
            </a:r>
            <a:r>
              <a:rPr kumimoji="0" lang="en-US" sz="3200" b="1" u="none" strike="noStrike" kern="1200" cap="none" spc="-50" normalizeH="0" baseline="0" noProof="0" dirty="0" smtClean="0">
                <a:ln>
                  <a:noFill/>
                </a:ln>
                <a:solidFill>
                  <a:schemeClr val="accent3"/>
                </a:solidFill>
                <a:effectLst/>
                <a:uLnTx/>
                <a:uFillTx/>
                <a:latin typeface="Phetsarath OT" panose="02000500000000000000" pitchFamily="2" charset="0"/>
                <a:ea typeface="+mj-ea"/>
                <a:cs typeface="Phetsarath OT" panose="02000500000000000000" pitchFamily="2" charset="0"/>
              </a:rPr>
              <a:t> Losses</a:t>
            </a:r>
            <a:endParaRPr kumimoji="0" lang="en-AU" sz="3200" b="0" u="none" strike="noStrike" kern="1200" cap="none" spc="-50" normalizeH="0" baseline="0" noProof="0" dirty="0">
              <a:ln>
                <a:noFill/>
              </a:ln>
              <a:solidFill>
                <a:schemeClr val="accent3"/>
              </a:solidFill>
              <a:effectLst/>
              <a:uLnTx/>
              <a:uFillTx/>
              <a:latin typeface="Phetsarath OT" panose="02000500000000000000" pitchFamily="2" charset="0"/>
              <a:ea typeface="+mj-ea"/>
              <a:cs typeface="Phetsarath OT" panose="02000500000000000000" pitchFamily="2" charset="0"/>
            </a:endParaRPr>
          </a:p>
        </p:txBody>
      </p:sp>
      <p:sp>
        <p:nvSpPr>
          <p:cNvPr id="2" name="TextBox 1"/>
          <p:cNvSpPr txBox="1"/>
          <p:nvPr/>
        </p:nvSpPr>
        <p:spPr>
          <a:xfrm>
            <a:off x="318368" y="893695"/>
            <a:ext cx="7570036" cy="615553"/>
          </a:xfrm>
          <a:prstGeom prst="rect">
            <a:avLst/>
          </a:prstGeom>
          <a:noFill/>
        </p:spPr>
        <p:txBody>
          <a:bodyPr wrap="square" rtlCol="0">
            <a:spAutoFit/>
          </a:bodyPr>
          <a:lstStyle/>
          <a:p>
            <a:r>
              <a:rPr lang="lo-LA" dirty="0">
                <a:latin typeface="Phetsarath OT" panose="02000500000000000000" pitchFamily="2" charset="0"/>
                <a:cs typeface="Phetsarath OT" panose="02000500000000000000" pitchFamily="2" charset="0"/>
              </a:rPr>
              <a:t>ຕາຕະລາງ</a:t>
            </a:r>
            <a:r>
              <a:rPr lang="en-US" dirty="0">
                <a:latin typeface="Phetsarath OT" panose="02000500000000000000" pitchFamily="2" charset="0"/>
                <a:cs typeface="Phetsarath OT" panose="02000500000000000000" pitchFamily="2" charset="0"/>
              </a:rPr>
              <a:t>9. </a:t>
            </a:r>
            <a:r>
              <a:rPr lang="lo-LA" dirty="0">
                <a:latin typeface="Phetsarath OT" panose="02000500000000000000" pitchFamily="2" charset="0"/>
                <a:cs typeface="Phetsarath OT" panose="02000500000000000000" pitchFamily="2" charset="0"/>
              </a:rPr>
              <a:t>ມູນ​ຄ່າການ​ສູນ​ເສຍ​ໃນຂັ້ນ​​ເມືອງ​</a:t>
            </a:r>
            <a:r>
              <a:rPr lang="en-US" dirty="0">
                <a:latin typeface="Phetsarath OT" panose="02000500000000000000" pitchFamily="2" charset="0"/>
                <a:cs typeface="Phetsarath OT" panose="02000500000000000000" pitchFamily="2" charset="0"/>
              </a:rPr>
              <a:t>. </a:t>
            </a:r>
            <a:endParaRPr lang="en-US" dirty="0" smtClean="0">
              <a:latin typeface="Phetsarath OT" panose="02000500000000000000" pitchFamily="2" charset="0"/>
              <a:cs typeface="Phetsarath OT" panose="02000500000000000000" pitchFamily="2" charset="0"/>
            </a:endParaRPr>
          </a:p>
          <a:p>
            <a:r>
              <a:rPr lang="en-US" sz="1600" dirty="0">
                <a:solidFill>
                  <a:srgbClr val="FF0000"/>
                </a:solidFill>
                <a:latin typeface="Phetsarath OT" panose="02000500000000000000" pitchFamily="2" charset="0"/>
                <a:cs typeface="Phetsarath OT" panose="02000500000000000000" pitchFamily="2" charset="0"/>
              </a:rPr>
              <a:t>Table 9. Value of losses in a </a:t>
            </a:r>
            <a:r>
              <a:rPr lang="en-US" sz="1600" dirty="0" smtClean="0">
                <a:solidFill>
                  <a:srgbClr val="FF0000"/>
                </a:solidFill>
                <a:latin typeface="Phetsarath OT" panose="02000500000000000000" pitchFamily="2" charset="0"/>
                <a:cs typeface="Phetsarath OT" panose="02000500000000000000" pitchFamily="2" charset="0"/>
              </a:rPr>
              <a:t>district</a:t>
            </a:r>
            <a:endParaRPr lang="en-US" sz="1600" dirty="0">
              <a:solidFill>
                <a:srgbClr val="FF0000"/>
              </a:solidFill>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ext uri="{D42A27DB-BD31-4B8C-83A1-F6EECF244321}">
                <p14:modId xmlns:p14="http://schemas.microsoft.com/office/powerpoint/2010/main" val="940634644"/>
              </p:ext>
            </p:extLst>
          </p:nvPr>
        </p:nvGraphicFramePr>
        <p:xfrm>
          <a:off x="475316" y="1591300"/>
          <a:ext cx="8229609" cy="4937299"/>
        </p:xfrm>
        <a:graphic>
          <a:graphicData uri="http://schemas.openxmlformats.org/drawingml/2006/table">
            <a:tbl>
              <a:tblPr firstRow="1" firstCol="1" bandRow="1"/>
              <a:tblGrid>
                <a:gridCol w="2197478"/>
                <a:gridCol w="1042269"/>
                <a:gridCol w="1042269"/>
                <a:gridCol w="1113260"/>
                <a:gridCol w="1113260"/>
                <a:gridCol w="781371"/>
                <a:gridCol w="558140"/>
                <a:gridCol w="381562"/>
              </a:tblGrid>
              <a:tr h="152342">
                <a:tc gridSpan="8">
                  <a:txBody>
                    <a:bodyPr/>
                    <a:lstStyle/>
                    <a:p>
                      <a:r>
                        <a:rPr lang="lo-LA" sz="1400" b="1" dirty="0">
                          <a:effectLst/>
                          <a:latin typeface="Times New Roman"/>
                          <a:ea typeface="Times New Roman"/>
                          <a:cs typeface="Phetsarath OT"/>
                        </a:rPr>
                        <a:t>ຊື່​ເມືອງ</a:t>
                      </a:r>
                      <a:r>
                        <a:rPr lang="en-US" sz="1400" b="1" i="1" dirty="0">
                          <a:effectLst/>
                          <a:latin typeface="Phetsarath OT"/>
                          <a:ea typeface="Times New Roman"/>
                          <a:cs typeface="Angsana New"/>
                        </a:rPr>
                        <a:t>:</a:t>
                      </a:r>
                      <a:endParaRPr lang="en-US" sz="1400" dirty="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342">
                <a:tc rowSpan="3">
                  <a:txBody>
                    <a:bodyPr/>
                    <a:lstStyle/>
                    <a:p>
                      <a:pPr algn="ctr">
                        <a:spcAft>
                          <a:spcPts val="0"/>
                        </a:spcAft>
                        <a:tabLst>
                          <a:tab pos="1760220" algn="r"/>
                        </a:tabLst>
                      </a:pPr>
                      <a:r>
                        <a:rPr lang="lo-LA" sz="1400" b="1">
                          <a:effectLst/>
                          <a:latin typeface="Times New Roman"/>
                          <a:ea typeface="Times New Roman"/>
                          <a:cs typeface="Phetsarath OT"/>
                        </a:rPr>
                        <a:t>ຂະແໜງການຍ່ອຍ</a:t>
                      </a:r>
                      <a:endParaRPr lang="en-US" sz="2000">
                        <a:effectLst/>
                        <a:latin typeface="Times New Roman"/>
                        <a:ea typeface="Times New Roman"/>
                        <a:cs typeface="Angsana New"/>
                      </a:endParaRPr>
                    </a:p>
                  </a:txBody>
                  <a:tcPr marL="68554" marR="685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7">
                  <a:txBody>
                    <a:bodyPr/>
                    <a:lstStyle/>
                    <a:p>
                      <a:pPr algn="ctr"/>
                      <a:r>
                        <a:rPr lang="lo-LA" sz="1400" b="1">
                          <a:effectLst/>
                          <a:latin typeface="Times New Roman"/>
                          <a:ea typeface="Times New Roman"/>
                          <a:cs typeface="Phetsarath OT"/>
                        </a:rPr>
                        <a:t>ການສູນເສຍ</a:t>
                      </a:r>
                      <a:r>
                        <a:rPr lang="en-US" sz="1400" b="1">
                          <a:effectLst/>
                          <a:latin typeface="Phetsarath OT"/>
                          <a:ea typeface="Times New Roman"/>
                          <a:cs typeface="Angsana New"/>
                        </a:rPr>
                        <a:t> (</a:t>
                      </a:r>
                      <a:r>
                        <a:rPr lang="lo-LA" sz="1400" b="1">
                          <a:effectLst/>
                          <a:latin typeface="Times New Roman"/>
                          <a:ea typeface="Times New Roman"/>
                          <a:cs typeface="Phetsarath OT"/>
                        </a:rPr>
                        <a:t>ກີບ</a:t>
                      </a:r>
                      <a:r>
                        <a:rPr lang="en-US" sz="1400" b="1">
                          <a:effectLst/>
                          <a:latin typeface="Phetsarath OT"/>
                          <a:ea typeface="Times New Roman"/>
                          <a:cs typeface="Angsana New"/>
                        </a:rPr>
                        <a:t>) </a:t>
                      </a:r>
                      <a:endParaRPr lang="en-US" sz="14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09367">
                <a:tc vMerge="1">
                  <a:txBody>
                    <a:bodyPr/>
                    <a:lstStyle/>
                    <a:p>
                      <a:endParaRPr lang="en-US"/>
                    </a:p>
                  </a:txBody>
                  <a:tcPr/>
                </a:tc>
                <a:tc gridSpan="2">
                  <a:txBody>
                    <a:bodyPr/>
                    <a:lstStyle/>
                    <a:p>
                      <a:pPr algn="ctr">
                        <a:spcAft>
                          <a:spcPts val="0"/>
                        </a:spcAft>
                      </a:pPr>
                      <a:r>
                        <a:rPr lang="lo-LA" sz="1400" kern="1200" dirty="0">
                          <a:solidFill>
                            <a:srgbClr val="000000"/>
                          </a:solidFill>
                          <a:effectLst/>
                          <a:latin typeface="Times New Roman"/>
                          <a:ea typeface="Times New Roman"/>
                          <a:cs typeface="Phetsarath OT"/>
                        </a:rPr>
                        <a:t>ປີເກີດໄພພິບັດ </a:t>
                      </a:r>
                      <a:endParaRPr lang="en-US" sz="2000" dirty="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gridSpan="2">
                  <a:txBody>
                    <a:bodyPr/>
                    <a:lstStyle/>
                    <a:p>
                      <a:pPr>
                        <a:spcAft>
                          <a:spcPts val="0"/>
                        </a:spcAft>
                      </a:pPr>
                      <a:r>
                        <a:rPr lang="en-US" sz="1400" kern="1200">
                          <a:solidFill>
                            <a:srgbClr val="000000"/>
                          </a:solidFill>
                          <a:effectLst/>
                          <a:latin typeface="Phetsarath OT"/>
                          <a:ea typeface="Times New Roman"/>
                          <a:cs typeface="Angsana New"/>
                        </a:rPr>
                        <a:t>1</a:t>
                      </a:r>
                      <a:r>
                        <a:rPr lang="lo-LA" sz="1400" kern="1200">
                          <a:solidFill>
                            <a:srgbClr val="000000"/>
                          </a:solidFill>
                          <a:effectLst/>
                          <a:latin typeface="Times New Roman"/>
                          <a:ea typeface="Times New Roman"/>
                          <a:cs typeface="Phetsarath OT"/>
                        </a:rPr>
                        <a:t>ປີຫຼັງ​ເກີດ​ໄພພິບັດ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gridSpan="2">
                  <a:txBody>
                    <a:bodyPr/>
                    <a:lstStyle/>
                    <a:p>
                      <a:pPr algn="ctr">
                        <a:spcAft>
                          <a:spcPts val="0"/>
                        </a:spcAft>
                      </a:pPr>
                      <a:r>
                        <a:rPr lang="en-US" sz="1400" kern="1200">
                          <a:solidFill>
                            <a:srgbClr val="000000"/>
                          </a:solidFill>
                          <a:effectLst/>
                          <a:latin typeface="Phetsarath OT"/>
                          <a:ea typeface="Times New Roman"/>
                          <a:cs typeface="Angsana New"/>
                        </a:rPr>
                        <a:t>2</a:t>
                      </a:r>
                      <a:r>
                        <a:rPr lang="lo-LA" sz="1400" kern="1200">
                          <a:solidFill>
                            <a:srgbClr val="000000"/>
                          </a:solidFill>
                          <a:effectLst/>
                          <a:latin typeface="Times New Roman"/>
                          <a:ea typeface="Times New Roman"/>
                          <a:cs typeface="Phetsarath OT"/>
                        </a:rPr>
                        <a:t>ປີຫຼັງ​ເກີດ​ໄພພິບັດ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a:txBody>
                    <a:bodyPr/>
                    <a:lstStyle/>
                    <a:p>
                      <a:pPr algn="ctr"/>
                      <a:r>
                        <a:rPr lang="lo-LA" sz="1400" kern="1200">
                          <a:solidFill>
                            <a:srgbClr val="000000"/>
                          </a:solidFill>
                          <a:effectLst/>
                          <a:latin typeface="Times New Roman"/>
                          <a:ea typeface="Times New Roman"/>
                          <a:cs typeface="Phetsarath OT"/>
                        </a:rPr>
                        <a:t>ລວມ </a:t>
                      </a:r>
                      <a:endParaRPr lang="en-US" sz="14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04683">
                <a:tc vMerge="1">
                  <a:txBody>
                    <a:bodyPr/>
                    <a:lstStyle/>
                    <a:p>
                      <a:endParaRPr lang="en-US"/>
                    </a:p>
                  </a:txBody>
                  <a:tcPr/>
                </a:tc>
                <a:tc>
                  <a:txBody>
                    <a:bodyPr/>
                    <a:lstStyle/>
                    <a:p>
                      <a:pPr algn="ctr">
                        <a:spcAft>
                          <a:spcPts val="0"/>
                        </a:spcAft>
                      </a:pPr>
                      <a:r>
                        <a:rPr lang="lo-LA" sz="1400" kern="1200">
                          <a:solidFill>
                            <a:srgbClr val="000000"/>
                          </a:solidFill>
                          <a:effectLst/>
                          <a:latin typeface="Times New Roman"/>
                          <a:ea typeface="Times New Roman"/>
                          <a:cs typeface="Phetsarath OT"/>
                        </a:rPr>
                        <a:t>ລັດ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400" kern="1200">
                          <a:solidFill>
                            <a:srgbClr val="000000"/>
                          </a:solidFill>
                          <a:effectLst/>
                          <a:latin typeface="Times New Roman"/>
                          <a:ea typeface="Times New Roman"/>
                          <a:cs typeface="Phetsarath OT"/>
                        </a:rPr>
                        <a:t>ເອກະຊົນ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400" kern="1200">
                          <a:solidFill>
                            <a:srgbClr val="000000"/>
                          </a:solidFill>
                          <a:effectLst/>
                          <a:latin typeface="Times New Roman"/>
                          <a:ea typeface="Times New Roman"/>
                          <a:cs typeface="Phetsarath OT"/>
                        </a:rPr>
                        <a:t>ລັດ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400" kern="1200">
                          <a:solidFill>
                            <a:srgbClr val="000000"/>
                          </a:solidFill>
                          <a:effectLst/>
                          <a:latin typeface="Times New Roman"/>
                          <a:ea typeface="Times New Roman"/>
                          <a:cs typeface="Phetsarath OT"/>
                        </a:rPr>
                        <a:t>ເອກະຊົນ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400" kern="1200">
                          <a:solidFill>
                            <a:srgbClr val="000000"/>
                          </a:solidFill>
                          <a:effectLst/>
                          <a:latin typeface="Times New Roman"/>
                          <a:ea typeface="Times New Roman"/>
                          <a:cs typeface="Phetsarath OT"/>
                        </a:rPr>
                        <a:t>ລັດ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400" kern="1200">
                          <a:solidFill>
                            <a:srgbClr val="000000"/>
                          </a:solidFill>
                          <a:effectLst/>
                          <a:latin typeface="Times New Roman"/>
                          <a:ea typeface="Times New Roman"/>
                          <a:cs typeface="Phetsarath OT"/>
                        </a:rPr>
                        <a:t>ເອກະຊົນ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a:effectLst/>
                          <a:latin typeface="Phetsarath OT"/>
                          <a:ea typeface="Times New Roman"/>
                          <a:cs typeface="Angsana New"/>
                        </a:rPr>
                        <a:t> </a:t>
                      </a:r>
                      <a:endParaRPr lang="en-US" sz="14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2342">
                <a:tc>
                  <a:txBody>
                    <a:bodyPr/>
                    <a:lstStyle/>
                    <a:p>
                      <a:pPr>
                        <a:spcAft>
                          <a:spcPts val="0"/>
                        </a:spcAft>
                      </a:pPr>
                      <a:r>
                        <a:rPr lang="lo-LA" sz="1400" b="1" kern="1200">
                          <a:solidFill>
                            <a:srgbClr val="000000"/>
                          </a:solidFill>
                          <a:effectLst/>
                          <a:latin typeface="Times New Roman"/>
                          <a:ea typeface="Times New Roman"/>
                          <a:cs typeface="Phetsarath OT"/>
                        </a:rPr>
                        <a:t>ຂົວສົ່ງທາງບົກ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US" sz="1400" b="1">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US" sz="1400" b="1">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US" sz="1400" b="1">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US" sz="1400" b="1">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US" sz="1400" b="1">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US" sz="1400" b="1">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latin typeface="Phetsarath OT"/>
                          <a:ea typeface="Times New Roman"/>
                          <a:cs typeface="Angsana New"/>
                        </a:rPr>
                        <a:t> </a:t>
                      </a:r>
                      <a:endParaRPr lang="en-US" sz="14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63424">
                <a:tc>
                  <a:txBody>
                    <a:bodyPr/>
                    <a:lstStyle/>
                    <a:p>
                      <a:pPr marL="0" indent="0">
                        <a:spcAft>
                          <a:spcPts val="0"/>
                        </a:spcAft>
                      </a:pPr>
                      <a:r>
                        <a:rPr lang="lo-LA" sz="1400" kern="1200" dirty="0" smtClean="0">
                          <a:solidFill>
                            <a:srgbClr val="000000"/>
                          </a:solidFill>
                          <a:effectLst/>
                          <a:latin typeface="Phetsarath OT" pitchFamily="2" charset="0"/>
                          <a:ea typeface="Times New Roman"/>
                          <a:cs typeface="Phetsarath OT" pitchFamily="2" charset="0"/>
                        </a:rPr>
                        <a:t>ກ. </a:t>
                      </a:r>
                      <a:r>
                        <a:rPr lang="lo-LA" sz="1400" kern="1200" dirty="0">
                          <a:solidFill>
                            <a:srgbClr val="000000"/>
                          </a:solidFill>
                          <a:effectLst/>
                          <a:latin typeface="Phetsarath OT" pitchFamily="2" charset="0"/>
                          <a:ea typeface="Times New Roman"/>
                          <a:cs typeface="Phetsarath OT" pitchFamily="2" charset="0"/>
                        </a:rPr>
                        <a:t>ລາຍຮັບຫຼຸດ​ລົງ</a:t>
                      </a:r>
                      <a:endParaRPr lang="en-US" sz="2000" dirty="0">
                        <a:effectLst/>
                        <a:latin typeface="Phetsarath OT" pitchFamily="2" charset="0"/>
                        <a:ea typeface="Times New Roman"/>
                        <a:cs typeface="Phetsarath OT" pitchFamily="2" charset="0"/>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b="1">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1">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1">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1">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1">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b="1">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400">
                          <a:effectLst/>
                          <a:latin typeface="Phetsarath OT"/>
                          <a:ea typeface="Times New Roman"/>
                          <a:cs typeface="Angsana New"/>
                        </a:rPr>
                        <a:t> </a:t>
                      </a:r>
                      <a:endParaRPr lang="en-US" sz="14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a:lnSpc>
                          <a:spcPct val="115000"/>
                        </a:lnSpc>
                      </a:pPr>
                      <a:r>
                        <a:rPr lang="lo-LA" sz="1400" kern="1200">
                          <a:solidFill>
                            <a:srgbClr val="000000"/>
                          </a:solidFill>
                          <a:effectLst/>
                          <a:latin typeface="Times New Roman"/>
                          <a:ea typeface="Calibri"/>
                          <a:cs typeface="Phetsarath OT"/>
                        </a:rPr>
                        <a:t>ຂ</a:t>
                      </a:r>
                      <a:r>
                        <a:rPr lang="en-US" sz="1400" kern="1200">
                          <a:solidFill>
                            <a:srgbClr val="000000"/>
                          </a:solidFill>
                          <a:effectLst/>
                          <a:latin typeface="Phetsarath OT"/>
                          <a:ea typeface="Calibri"/>
                          <a:cs typeface="Angsana New"/>
                        </a:rPr>
                        <a:t>. </a:t>
                      </a:r>
                      <a:r>
                        <a:rPr lang="lo-LA" sz="1400" kern="1200">
                          <a:solidFill>
                            <a:srgbClr val="000000"/>
                          </a:solidFill>
                          <a:effectLst/>
                          <a:latin typeface="Times New Roman"/>
                          <a:ea typeface="Calibri"/>
                          <a:cs typeface="Phetsarath OT"/>
                        </a:rPr>
                        <a:t>ຄ່າອະນາ​ໄມ​ສິ່ງ​ເສດ​ເຫຼືອ </a:t>
                      </a:r>
                      <a:endParaRPr lang="en-US" sz="14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400">
                          <a:effectLst/>
                          <a:latin typeface="Phetsarath OT"/>
                          <a:ea typeface="Times New Roman"/>
                          <a:cs typeface="Angsana New"/>
                        </a:rPr>
                        <a:t> </a:t>
                      </a:r>
                      <a:endParaRPr lang="en-US" sz="14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a:lnSpc>
                          <a:spcPct val="115000"/>
                        </a:lnSpc>
                      </a:pPr>
                      <a:r>
                        <a:rPr lang="lo-LA" sz="1400" kern="1200">
                          <a:solidFill>
                            <a:srgbClr val="000000"/>
                          </a:solidFill>
                          <a:effectLst/>
                          <a:latin typeface="Times New Roman"/>
                          <a:ea typeface="Calibri"/>
                          <a:cs typeface="Phetsarath OT"/>
                        </a:rPr>
                        <a:t>ຄ</a:t>
                      </a:r>
                      <a:r>
                        <a:rPr lang="en-US" sz="1400" kern="1200">
                          <a:solidFill>
                            <a:srgbClr val="000000"/>
                          </a:solidFill>
                          <a:effectLst/>
                          <a:latin typeface="Phetsarath OT"/>
                          <a:ea typeface="Calibri"/>
                          <a:cs typeface="Angsana New"/>
                        </a:rPr>
                        <a:t>. </a:t>
                      </a:r>
                      <a:r>
                        <a:rPr lang="lo-LA" sz="1400" kern="1200">
                          <a:solidFill>
                            <a:srgbClr val="000000"/>
                          </a:solidFill>
                          <a:effectLst/>
                          <a:latin typeface="Times New Roman"/>
                          <a:ea typeface="Calibri"/>
                          <a:cs typeface="Phetsarath OT"/>
                        </a:rPr>
                        <a:t>ມູນຄ່າການບໍລິຫານຄຸ້ມ​ຄອງສູງຂຶ້ນ </a:t>
                      </a:r>
                      <a:endParaRPr lang="en-US" sz="14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400">
                          <a:effectLst/>
                          <a:latin typeface="Phetsarath OT"/>
                          <a:ea typeface="Times New Roman"/>
                          <a:cs typeface="Angsana New"/>
                        </a:rPr>
                        <a:t> </a:t>
                      </a:r>
                      <a:endParaRPr lang="en-US" sz="14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a:lnSpc>
                          <a:spcPct val="115000"/>
                        </a:lnSpc>
                      </a:pPr>
                      <a:r>
                        <a:rPr lang="lo-LA" sz="1400" kern="1200">
                          <a:solidFill>
                            <a:srgbClr val="000000"/>
                          </a:solidFill>
                          <a:effectLst/>
                          <a:latin typeface="Times New Roman"/>
                          <a:ea typeface="Calibri"/>
                          <a:cs typeface="Phetsarath OT"/>
                        </a:rPr>
                        <a:t>ງ</a:t>
                      </a:r>
                      <a:r>
                        <a:rPr lang="en-US" sz="1400" kern="1200">
                          <a:solidFill>
                            <a:srgbClr val="000000"/>
                          </a:solidFill>
                          <a:effectLst/>
                          <a:latin typeface="Phetsarath OT"/>
                          <a:ea typeface="Calibri"/>
                          <a:cs typeface="Angsana New"/>
                        </a:rPr>
                        <a:t>. </a:t>
                      </a:r>
                      <a:r>
                        <a:rPr lang="lo-LA" sz="1400" kern="1200">
                          <a:solidFill>
                            <a:srgbClr val="000000"/>
                          </a:solidFill>
                          <a:effectLst/>
                          <a:latin typeface="Times New Roman"/>
                          <a:ea typeface="Calibri"/>
                          <a:cs typeface="Phetsarath OT"/>
                        </a:rPr>
                        <a:t>ມີຄ່າໃຊ້ຈ່າຍທີ່ບໍ່ຄາດຄິດອື່ນໆ</a:t>
                      </a:r>
                      <a:endParaRPr lang="en-US" sz="14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400">
                          <a:effectLst/>
                          <a:latin typeface="Phetsarath OT"/>
                          <a:ea typeface="Times New Roman"/>
                          <a:cs typeface="Angsana New"/>
                        </a:rPr>
                        <a:t> </a:t>
                      </a:r>
                      <a:endParaRPr lang="en-US" sz="14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342">
                <a:tc>
                  <a:txBody>
                    <a:bodyPr/>
                    <a:lstStyle/>
                    <a:p>
                      <a:pPr>
                        <a:spcAft>
                          <a:spcPts val="0"/>
                        </a:spcAft>
                      </a:pPr>
                      <a:r>
                        <a:rPr lang="lo-LA" sz="1400" kern="1200">
                          <a:solidFill>
                            <a:srgbClr val="000000"/>
                          </a:solidFill>
                          <a:effectLst/>
                          <a:latin typeface="Times New Roman"/>
                          <a:ea typeface="Times New Roman"/>
                          <a:cs typeface="Phetsarath OT"/>
                        </a:rPr>
                        <a:t>ລວມ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400">
                          <a:effectLst/>
                          <a:latin typeface="Phetsarath OT"/>
                          <a:ea typeface="Times New Roman"/>
                          <a:cs typeface="Angsana New"/>
                        </a:rPr>
                        <a:t> </a:t>
                      </a:r>
                      <a:endParaRPr lang="en-US" sz="14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342">
                <a:tc>
                  <a:txBody>
                    <a:bodyPr/>
                    <a:lstStyle/>
                    <a:p>
                      <a:pPr>
                        <a:spcAft>
                          <a:spcPts val="0"/>
                        </a:spcAft>
                      </a:pPr>
                      <a:r>
                        <a:rPr lang="lo-LA" sz="1400" b="1" kern="1200">
                          <a:solidFill>
                            <a:srgbClr val="000000"/>
                          </a:solidFill>
                          <a:effectLst/>
                          <a:latin typeface="Times New Roman"/>
                          <a:ea typeface="Times New Roman"/>
                          <a:cs typeface="Phetsarath OT"/>
                        </a:rPr>
                        <a:t>ຂົນສົ່ງທາງນໍ້າ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a:effectLst/>
                          <a:latin typeface="Phetsarath OT"/>
                          <a:ea typeface="Times New Roman"/>
                          <a:cs typeface="Angsana New"/>
                        </a:rPr>
                        <a:t> </a:t>
                      </a:r>
                      <a:endParaRPr lang="en-US" sz="14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2342">
                <a:tc>
                  <a:txBody>
                    <a:bodyPr/>
                    <a:lstStyle/>
                    <a:p>
                      <a:pPr>
                        <a:spcAft>
                          <a:spcPts val="0"/>
                        </a:spcAft>
                      </a:pPr>
                      <a:r>
                        <a:rPr lang="lo-LA" sz="1400" kern="1200">
                          <a:solidFill>
                            <a:srgbClr val="000000"/>
                          </a:solidFill>
                          <a:effectLst/>
                          <a:latin typeface="Times New Roman"/>
                          <a:ea typeface="Times New Roman"/>
                          <a:cs typeface="Phetsarath OT"/>
                        </a:rPr>
                        <a:t>ກ</a:t>
                      </a:r>
                      <a:r>
                        <a:rPr lang="en-US" sz="1400" kern="1200">
                          <a:solidFill>
                            <a:srgbClr val="000000"/>
                          </a:solidFill>
                          <a:effectLst/>
                          <a:latin typeface="Phetsarath OT"/>
                          <a:ea typeface="Times New Roman"/>
                          <a:cs typeface="Angsana New"/>
                        </a:rPr>
                        <a:t>. </a:t>
                      </a:r>
                      <a:r>
                        <a:rPr lang="lo-LA" sz="1400" kern="1200">
                          <a:solidFill>
                            <a:srgbClr val="000000"/>
                          </a:solidFill>
                          <a:effectLst/>
                          <a:latin typeface="Times New Roman"/>
                          <a:ea typeface="Times New Roman"/>
                          <a:cs typeface="Phetsarath OT"/>
                        </a:rPr>
                        <a:t>ລາຍຮັບຫຼຸດ​ລົງ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400">
                          <a:effectLst/>
                          <a:latin typeface="Phetsarath OT"/>
                          <a:ea typeface="Times New Roman"/>
                          <a:cs typeface="Angsana New"/>
                        </a:rPr>
                        <a:t> </a:t>
                      </a:r>
                      <a:endParaRPr lang="en-US" sz="14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342">
                <a:tc>
                  <a:txBody>
                    <a:bodyPr/>
                    <a:lstStyle/>
                    <a:p>
                      <a:pPr>
                        <a:spcAft>
                          <a:spcPts val="0"/>
                        </a:spcAft>
                      </a:pPr>
                      <a:r>
                        <a:rPr lang="lo-LA" sz="1400" kern="1200">
                          <a:solidFill>
                            <a:srgbClr val="000000"/>
                          </a:solidFill>
                          <a:effectLst/>
                          <a:latin typeface="Times New Roman"/>
                          <a:ea typeface="Times New Roman"/>
                          <a:cs typeface="Phetsarath OT"/>
                        </a:rPr>
                        <a:t>ຂ</a:t>
                      </a:r>
                      <a:r>
                        <a:rPr lang="en-US" sz="1400" kern="1200">
                          <a:solidFill>
                            <a:srgbClr val="000000"/>
                          </a:solidFill>
                          <a:effectLst/>
                          <a:latin typeface="Phetsarath OT"/>
                          <a:ea typeface="Times New Roman"/>
                          <a:cs typeface="Angsana New"/>
                        </a:rPr>
                        <a:t>. </a:t>
                      </a:r>
                      <a:r>
                        <a:rPr lang="lo-LA" sz="1400" kern="1200">
                          <a:solidFill>
                            <a:srgbClr val="000000"/>
                          </a:solidFill>
                          <a:effectLst/>
                          <a:latin typeface="Times New Roman"/>
                          <a:ea typeface="Times New Roman"/>
                          <a:cs typeface="Phetsarath OT"/>
                        </a:rPr>
                        <a:t>ຄ່າ</a:t>
                      </a:r>
                      <a:r>
                        <a:rPr lang="lo-LA" sz="1400" kern="1200">
                          <a:solidFill>
                            <a:srgbClr val="000000"/>
                          </a:solidFill>
                          <a:effectLst/>
                          <a:latin typeface="Times New Roman"/>
                          <a:ea typeface="Calibri"/>
                          <a:cs typeface="Phetsarath OT"/>
                        </a:rPr>
                        <a:t>ອະນາ​ໄມ​ສິ່ງ​ເສດ​ເຫຼືອ</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400">
                          <a:effectLst/>
                          <a:latin typeface="Phetsarath OT"/>
                          <a:ea typeface="Times New Roman"/>
                          <a:cs typeface="Angsana New"/>
                        </a:rPr>
                        <a:t> </a:t>
                      </a:r>
                      <a:endParaRPr lang="en-US" sz="14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a:lnSpc>
                          <a:spcPct val="115000"/>
                        </a:lnSpc>
                      </a:pPr>
                      <a:r>
                        <a:rPr lang="lo-LA" sz="1400" kern="1200">
                          <a:solidFill>
                            <a:srgbClr val="000000"/>
                          </a:solidFill>
                          <a:effectLst/>
                          <a:latin typeface="Times New Roman"/>
                          <a:ea typeface="Calibri"/>
                          <a:cs typeface="Phetsarath OT"/>
                        </a:rPr>
                        <a:t>ຄ</a:t>
                      </a:r>
                      <a:r>
                        <a:rPr lang="en-US" sz="1400" kern="1200">
                          <a:solidFill>
                            <a:srgbClr val="000000"/>
                          </a:solidFill>
                          <a:effectLst/>
                          <a:latin typeface="Phetsarath OT"/>
                          <a:ea typeface="Calibri"/>
                          <a:cs typeface="Angsana New"/>
                        </a:rPr>
                        <a:t>. </a:t>
                      </a:r>
                      <a:r>
                        <a:rPr lang="lo-LA" sz="1400" kern="1200">
                          <a:solidFill>
                            <a:srgbClr val="000000"/>
                          </a:solidFill>
                          <a:effectLst/>
                          <a:latin typeface="Times New Roman"/>
                          <a:ea typeface="Calibri"/>
                          <a:cs typeface="Phetsarath OT"/>
                        </a:rPr>
                        <a:t>ມູນຄ່າການບໍລິຫານຄຸ້ມ​ຄອງສູງຂຶ້ນ </a:t>
                      </a:r>
                      <a:endParaRPr lang="en-US" sz="14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400">
                          <a:effectLst/>
                          <a:latin typeface="Phetsarath OT"/>
                          <a:ea typeface="Times New Roman"/>
                          <a:cs typeface="Angsana New"/>
                        </a:rPr>
                        <a:t> </a:t>
                      </a:r>
                      <a:endParaRPr lang="en-US" sz="14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193">
                <a:tc>
                  <a:txBody>
                    <a:bodyPr/>
                    <a:lstStyle/>
                    <a:p>
                      <a:pPr>
                        <a:lnSpc>
                          <a:spcPct val="115000"/>
                        </a:lnSpc>
                      </a:pPr>
                      <a:r>
                        <a:rPr lang="lo-LA" sz="1400" kern="1200">
                          <a:solidFill>
                            <a:srgbClr val="000000"/>
                          </a:solidFill>
                          <a:effectLst/>
                          <a:latin typeface="Times New Roman"/>
                          <a:ea typeface="Calibri"/>
                          <a:cs typeface="Phetsarath OT"/>
                        </a:rPr>
                        <a:t>ງ</a:t>
                      </a:r>
                      <a:r>
                        <a:rPr lang="en-US" sz="1400" kern="1200">
                          <a:solidFill>
                            <a:srgbClr val="000000"/>
                          </a:solidFill>
                          <a:effectLst/>
                          <a:latin typeface="Phetsarath OT"/>
                          <a:ea typeface="Calibri"/>
                          <a:cs typeface="Angsana New"/>
                        </a:rPr>
                        <a:t>. </a:t>
                      </a:r>
                      <a:r>
                        <a:rPr lang="lo-LA" sz="1400" kern="1200">
                          <a:solidFill>
                            <a:srgbClr val="000000"/>
                          </a:solidFill>
                          <a:effectLst/>
                          <a:latin typeface="Times New Roman"/>
                          <a:ea typeface="Calibri"/>
                          <a:cs typeface="Phetsarath OT"/>
                        </a:rPr>
                        <a:t>ມີຄ່າໃຊ້ຈ່າຍທີ່ບໍ່ຄາດຄິດອື່ນໆ</a:t>
                      </a:r>
                      <a:endParaRPr lang="en-US" sz="14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400">
                          <a:effectLst/>
                          <a:latin typeface="Phetsarath OT"/>
                          <a:ea typeface="Times New Roman"/>
                          <a:cs typeface="Angsana New"/>
                        </a:rPr>
                        <a:t> </a:t>
                      </a:r>
                      <a:endParaRPr lang="en-US" sz="14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342">
                <a:tc>
                  <a:txBody>
                    <a:bodyPr/>
                    <a:lstStyle/>
                    <a:p>
                      <a:pPr>
                        <a:spcAft>
                          <a:spcPts val="0"/>
                        </a:spcAft>
                      </a:pPr>
                      <a:r>
                        <a:rPr lang="lo-LA" sz="1400" kern="1200">
                          <a:solidFill>
                            <a:srgbClr val="000000"/>
                          </a:solidFill>
                          <a:effectLst/>
                          <a:latin typeface="Times New Roman"/>
                          <a:ea typeface="Times New Roman"/>
                          <a:cs typeface="Phetsarath OT"/>
                        </a:rPr>
                        <a:t>ລວມ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400">
                          <a:effectLst/>
                          <a:latin typeface="Phetsarath OT"/>
                          <a:ea typeface="Times New Roman"/>
                          <a:cs typeface="Angsana New"/>
                        </a:rPr>
                        <a:t> </a:t>
                      </a:r>
                      <a:endParaRPr lang="en-US" sz="14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342">
                <a:tc>
                  <a:txBody>
                    <a:bodyPr/>
                    <a:lstStyle/>
                    <a:p>
                      <a:pPr>
                        <a:spcAft>
                          <a:spcPts val="0"/>
                        </a:spcAft>
                      </a:pPr>
                      <a:r>
                        <a:rPr lang="lo-LA" sz="1400" b="1" kern="1200">
                          <a:solidFill>
                            <a:srgbClr val="000000"/>
                          </a:solidFill>
                          <a:effectLst/>
                          <a:latin typeface="Times New Roman"/>
                          <a:ea typeface="Times New Roman"/>
                          <a:cs typeface="Phetsarath OT"/>
                        </a:rPr>
                        <a:t>ລວມທັງໝົດ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Phetsarath OT"/>
                          <a:ea typeface="Times New Roman"/>
                          <a:cs typeface="Angsana New"/>
                        </a:rPr>
                        <a:t> </a:t>
                      </a:r>
                      <a:endParaRPr lang="en-US" sz="20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400" dirty="0">
                          <a:effectLst/>
                          <a:latin typeface="Phetsarath OT"/>
                          <a:ea typeface="Times New Roman"/>
                          <a:cs typeface="Angsana New"/>
                        </a:rPr>
                        <a:t> </a:t>
                      </a:r>
                      <a:endParaRPr lang="en-US" sz="1400" dirty="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069" y="-97577"/>
            <a:ext cx="8693624" cy="1450757"/>
          </a:xfrm>
        </p:spPr>
        <p:txBody>
          <a:bodyPr>
            <a:normAutofit/>
          </a:bodyPr>
          <a:lstStyle/>
          <a:p>
            <a:r>
              <a:rPr lang="en-US" sz="2400" dirty="0" smtClean="0">
                <a:solidFill>
                  <a:schemeClr val="accent3"/>
                </a:solidFill>
                <a:latin typeface="Phetsarath OT" panose="02000500000000000000" pitchFamily="2" charset="0"/>
                <a:cs typeface="Phetsarath OT" panose="02000500000000000000" pitchFamily="2" charset="0"/>
              </a:rPr>
              <a:t>ຂັ້ນຕອນ2.5. </a:t>
            </a:r>
            <a:r>
              <a:rPr lang="en-US" sz="2400" dirty="0" err="1" smtClean="0">
                <a:solidFill>
                  <a:schemeClr val="accent3"/>
                </a:solidFill>
                <a:latin typeface="Phetsarath OT" panose="02000500000000000000" pitchFamily="2" charset="0"/>
                <a:cs typeface="Phetsarath OT" panose="02000500000000000000" pitchFamily="2" charset="0"/>
              </a:rPr>
              <a:t>ສັງລວມຄວາມເສຍຫາຍແລະການສູນເສຍຂັ້ນແຂວງ</a:t>
            </a:r>
            <a:r>
              <a:rPr lang="en-US" sz="2400" dirty="0" smtClean="0">
                <a:solidFill>
                  <a:schemeClr val="accent3"/>
                </a:solidFill>
                <a:latin typeface="Phetsarath OT" panose="02000500000000000000" pitchFamily="2" charset="0"/>
                <a:cs typeface="Phetsarath OT" panose="02000500000000000000" pitchFamily="2" charset="0"/>
              </a:rPr>
              <a:t> </a:t>
            </a:r>
            <a:br>
              <a:rPr lang="en-US" sz="2400" dirty="0" smtClean="0">
                <a:solidFill>
                  <a:schemeClr val="accent3"/>
                </a:solidFill>
                <a:latin typeface="Phetsarath OT" panose="02000500000000000000" pitchFamily="2" charset="0"/>
                <a:cs typeface="Phetsarath OT" panose="02000500000000000000" pitchFamily="2" charset="0"/>
              </a:rPr>
            </a:br>
            <a:r>
              <a:rPr lang="en-US" sz="1800" dirty="0" smtClean="0">
                <a:solidFill>
                  <a:srgbClr val="FF0000"/>
                </a:solidFill>
                <a:latin typeface="Phetsarath OT" panose="02000500000000000000" pitchFamily="2" charset="0"/>
                <a:cs typeface="Phetsarath OT" panose="02000500000000000000" pitchFamily="2" charset="0"/>
              </a:rPr>
              <a:t>Step </a:t>
            </a:r>
            <a:r>
              <a:rPr lang="en-US" sz="1800" dirty="0">
                <a:solidFill>
                  <a:srgbClr val="FF0000"/>
                </a:solidFill>
                <a:latin typeface="Phetsarath OT" panose="02000500000000000000" pitchFamily="2" charset="0"/>
                <a:cs typeface="Phetsarath OT" panose="02000500000000000000" pitchFamily="2" charset="0"/>
              </a:rPr>
              <a:t>2.5 Summarize damages and losses in a </a:t>
            </a:r>
            <a:r>
              <a:rPr lang="en-US" sz="1800" dirty="0" smtClean="0">
                <a:solidFill>
                  <a:srgbClr val="FF0000"/>
                </a:solidFill>
                <a:latin typeface="Phetsarath OT" panose="02000500000000000000" pitchFamily="2" charset="0"/>
                <a:cs typeface="Phetsarath OT" panose="02000500000000000000" pitchFamily="2" charset="0"/>
              </a:rPr>
              <a:t>province</a:t>
            </a:r>
            <a:endParaRPr lang="en-AU" sz="2400" dirty="0">
              <a:solidFill>
                <a:srgbClr val="FF0000"/>
              </a:solidFill>
              <a:latin typeface="Phetsarath OT" panose="02000500000000000000" pitchFamily="2" charset="0"/>
              <a:cs typeface="Phetsarath OT" panose="02000500000000000000" pitchFamily="2" charset="0"/>
            </a:endParaRPr>
          </a:p>
        </p:txBody>
      </p:sp>
      <p:sp>
        <p:nvSpPr>
          <p:cNvPr id="3" name="TextBox 2"/>
          <p:cNvSpPr txBox="1"/>
          <p:nvPr/>
        </p:nvSpPr>
        <p:spPr>
          <a:xfrm>
            <a:off x="423073" y="1114236"/>
            <a:ext cx="7315199" cy="523220"/>
          </a:xfrm>
          <a:prstGeom prst="rect">
            <a:avLst/>
          </a:prstGeom>
          <a:noFill/>
        </p:spPr>
        <p:txBody>
          <a:bodyPr wrap="square" rtlCol="0">
            <a:spAutoFit/>
          </a:bodyPr>
          <a:lstStyle/>
          <a:p>
            <a:r>
              <a:rPr lang="lo-LA" sz="1600" dirty="0">
                <a:latin typeface="Phetsarath OT" panose="02000500000000000000" pitchFamily="2" charset="0"/>
                <a:cs typeface="Phetsarath OT" panose="02000500000000000000" pitchFamily="2" charset="0"/>
              </a:rPr>
              <a:t>ຕາຕະລາງ</a:t>
            </a:r>
            <a:r>
              <a:rPr lang="en-US" sz="1600" dirty="0">
                <a:latin typeface="Phetsarath OT" panose="02000500000000000000" pitchFamily="2" charset="0"/>
                <a:cs typeface="Phetsarath OT" panose="02000500000000000000" pitchFamily="2" charset="0"/>
              </a:rPr>
              <a:t>10. </a:t>
            </a:r>
            <a:r>
              <a:rPr lang="lo-LA" sz="1600" dirty="0">
                <a:latin typeface="Phetsarath OT" panose="02000500000000000000" pitchFamily="2" charset="0"/>
                <a:cs typeface="Phetsarath OT" panose="02000500000000000000" pitchFamily="2" charset="0"/>
              </a:rPr>
              <a:t>ສັງ​ລວມຄວາມ​ເສຍ​ຫາຍ​ແລະ​ການ​ສູນ​ເສຍ​ໃນ​ຂະ​ແໜງ​ການ​ຂົນ​ສົ່ງ​ແຂວງ​ຄໍາ​</a:t>
            </a:r>
            <a:r>
              <a:rPr lang="lo-LA" sz="1600" dirty="0" smtClean="0">
                <a:latin typeface="Phetsarath OT" panose="02000500000000000000" pitchFamily="2" charset="0"/>
                <a:cs typeface="Phetsarath OT" panose="02000500000000000000" pitchFamily="2" charset="0"/>
              </a:rPr>
              <a:t>ມ່ວນ</a:t>
            </a:r>
            <a:endParaRPr lang="en-US" sz="1600" dirty="0" smtClean="0">
              <a:latin typeface="Phetsarath OT" panose="02000500000000000000" pitchFamily="2" charset="0"/>
              <a:cs typeface="Phetsarath OT" panose="02000500000000000000" pitchFamily="2" charset="0"/>
            </a:endParaRPr>
          </a:p>
          <a:p>
            <a:r>
              <a:rPr lang="en-US" sz="1200" dirty="0">
                <a:solidFill>
                  <a:srgbClr val="FF0000"/>
                </a:solidFill>
                <a:latin typeface="Phetsarath OT" panose="02000500000000000000" pitchFamily="2" charset="0"/>
                <a:cs typeface="Phetsarath OT" panose="02000500000000000000" pitchFamily="2" charset="0"/>
              </a:rPr>
              <a:t>Table 10. Summary of damage and losses in the transportation sector in </a:t>
            </a:r>
            <a:r>
              <a:rPr lang="en-US" sz="1200" dirty="0" err="1" smtClean="0">
                <a:solidFill>
                  <a:srgbClr val="FF0000"/>
                </a:solidFill>
                <a:latin typeface="Phetsarath OT" panose="02000500000000000000" pitchFamily="2" charset="0"/>
                <a:cs typeface="Phetsarath OT" panose="02000500000000000000" pitchFamily="2" charset="0"/>
              </a:rPr>
              <a:t>Khammouane</a:t>
            </a:r>
            <a:r>
              <a:rPr lang="lo-LA" sz="1200" dirty="0" smtClean="0">
                <a:solidFill>
                  <a:srgbClr val="FF0000"/>
                </a:solidFill>
                <a:latin typeface="Phetsarath OT" panose="02000500000000000000" pitchFamily="2" charset="0"/>
                <a:cs typeface="Phetsarath OT" panose="02000500000000000000" pitchFamily="2" charset="0"/>
              </a:rPr>
              <a:t> </a:t>
            </a:r>
            <a:endParaRPr lang="en-US" sz="1400" dirty="0">
              <a:solidFill>
                <a:srgbClr val="FF0000"/>
              </a:solidFill>
              <a:latin typeface="Phetsarath OT" panose="02000500000000000000" pitchFamily="2" charset="0"/>
              <a:cs typeface="Phetsarath OT" panose="02000500000000000000" pitchFamily="2"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542989038"/>
              </p:ext>
            </p:extLst>
          </p:nvPr>
        </p:nvGraphicFramePr>
        <p:xfrm>
          <a:off x="472198" y="1657936"/>
          <a:ext cx="8221428" cy="5120640"/>
        </p:xfrm>
        <a:graphic>
          <a:graphicData uri="http://schemas.openxmlformats.org/drawingml/2006/table">
            <a:tbl>
              <a:tblPr firstRow="1" firstCol="1" bandRow="1"/>
              <a:tblGrid>
                <a:gridCol w="1930790"/>
                <a:gridCol w="846373"/>
                <a:gridCol w="846373"/>
                <a:gridCol w="726073"/>
                <a:gridCol w="807980"/>
                <a:gridCol w="807980"/>
                <a:gridCol w="733751"/>
                <a:gridCol w="761054"/>
                <a:gridCol w="761054"/>
              </a:tblGrid>
              <a:tr h="0">
                <a:tc gridSpan="9">
                  <a:txBody>
                    <a:bodyPr/>
                    <a:lstStyle/>
                    <a:p>
                      <a:pPr>
                        <a:spcAft>
                          <a:spcPts val="0"/>
                        </a:spcAft>
                      </a:pPr>
                      <a:r>
                        <a:rPr lang="lo-LA" sz="1400" b="1" dirty="0">
                          <a:solidFill>
                            <a:srgbClr val="000000"/>
                          </a:solidFill>
                          <a:effectLst/>
                          <a:latin typeface="GEDAPE+TimesNewRoman"/>
                          <a:ea typeface="Times New Roman"/>
                          <a:cs typeface="Phetsarath OT"/>
                        </a:rPr>
                        <a:t>ຊື່​ແຂວງ</a:t>
                      </a:r>
                      <a:r>
                        <a:rPr lang="en-US" sz="1400" b="1" dirty="0">
                          <a:solidFill>
                            <a:srgbClr val="000000"/>
                          </a:solidFill>
                          <a:effectLst/>
                          <a:latin typeface="Phetsarath OT"/>
                          <a:ea typeface="Times New Roman"/>
                          <a:cs typeface="GEDAPE+TimesNewRoman"/>
                        </a:rPr>
                        <a:t>: </a:t>
                      </a:r>
                      <a:r>
                        <a:rPr lang="lo-LA" sz="1400" b="1" dirty="0">
                          <a:solidFill>
                            <a:srgbClr val="000000"/>
                          </a:solidFill>
                          <a:effectLst/>
                          <a:latin typeface="GEDAPE+TimesNewRoman"/>
                          <a:ea typeface="Times New Roman"/>
                          <a:cs typeface="Phetsarath OT"/>
                        </a:rPr>
                        <a:t>​ແຂວງ​ຄໍາ​ມ່ວນ </a:t>
                      </a:r>
                      <a:endParaRPr lang="en-US" sz="2000" dirty="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3">
                  <a:txBody>
                    <a:bodyPr/>
                    <a:lstStyle/>
                    <a:p>
                      <a:pPr algn="ctr">
                        <a:spcAft>
                          <a:spcPts val="0"/>
                        </a:spcAft>
                      </a:pPr>
                      <a:r>
                        <a:rPr lang="lo-LA" sz="1400">
                          <a:solidFill>
                            <a:srgbClr val="000000"/>
                          </a:solidFill>
                          <a:effectLst/>
                          <a:latin typeface="GEDAPE+TimesNewRoman"/>
                          <a:ea typeface="Times New Roman"/>
                          <a:cs typeface="Phetsarath OT"/>
                        </a:rPr>
                        <a:t>ຊື່​ເມືອງ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4">
                  <a:txBody>
                    <a:bodyPr/>
                    <a:lstStyle/>
                    <a:p>
                      <a:pPr algn="ctr">
                        <a:spcAft>
                          <a:spcPts val="0"/>
                        </a:spcAft>
                      </a:pPr>
                      <a:r>
                        <a:rPr lang="lo-LA" sz="1400" dirty="0">
                          <a:solidFill>
                            <a:srgbClr val="000000"/>
                          </a:solidFill>
                          <a:effectLst/>
                          <a:latin typeface="GEDAPE+TimesNewRoman"/>
                          <a:ea typeface="Times New Roman"/>
                          <a:cs typeface="Phetsarath OT"/>
                        </a:rPr>
                        <a:t>ປີເກີດໄພພິບັດ</a:t>
                      </a:r>
                      <a:r>
                        <a:rPr lang="en-US" sz="1400" dirty="0">
                          <a:solidFill>
                            <a:srgbClr val="000000"/>
                          </a:solidFill>
                          <a:effectLst/>
                          <a:latin typeface="Phetsarath OT"/>
                          <a:ea typeface="Times New Roman"/>
                          <a:cs typeface="GEDAPE+TimesNewRoman"/>
                        </a:rPr>
                        <a:t> (</a:t>
                      </a:r>
                      <a:r>
                        <a:rPr lang="lo-LA" sz="1400" dirty="0">
                          <a:solidFill>
                            <a:srgbClr val="000000"/>
                          </a:solidFill>
                          <a:effectLst/>
                          <a:latin typeface="GEDAPE+TimesNewRoman"/>
                          <a:ea typeface="Times New Roman"/>
                          <a:cs typeface="Phetsarath OT"/>
                        </a:rPr>
                        <a:t>ກີບ</a:t>
                      </a:r>
                      <a:r>
                        <a:rPr lang="en-US" sz="1400" dirty="0">
                          <a:solidFill>
                            <a:srgbClr val="000000"/>
                          </a:solidFill>
                          <a:effectLst/>
                          <a:latin typeface="Phetsarath OT"/>
                          <a:ea typeface="Times New Roman"/>
                          <a:cs typeface="GEDAPE+TimesNewRoman"/>
                        </a:rPr>
                        <a:t>) </a:t>
                      </a:r>
                      <a:endParaRPr lang="en-US" sz="2000" dirty="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lo-LA" sz="1400">
                          <a:solidFill>
                            <a:srgbClr val="000000"/>
                          </a:solidFill>
                          <a:effectLst/>
                          <a:latin typeface="GEDAPE+TimesNewRoman"/>
                          <a:ea typeface="Times New Roman"/>
                          <a:cs typeface="Phetsarath OT"/>
                        </a:rPr>
                        <a:t>ການສູນເສຍເກີດຂື້ນໃນປີຫຼັງຈາກເກີດໄພພິບັດ</a:t>
                      </a:r>
                      <a:r>
                        <a:rPr lang="en-US" sz="1400">
                          <a:solidFill>
                            <a:srgbClr val="000000"/>
                          </a:solidFill>
                          <a:effectLst/>
                          <a:latin typeface="Phetsarath OT"/>
                          <a:ea typeface="Times New Roman"/>
                          <a:cs typeface="GEDAPE+TimesNewRoman"/>
                        </a:rPr>
                        <a:t>(</a:t>
                      </a:r>
                      <a:r>
                        <a:rPr lang="lo-LA" sz="1400">
                          <a:solidFill>
                            <a:srgbClr val="000000"/>
                          </a:solidFill>
                          <a:effectLst/>
                          <a:latin typeface="GEDAPE+TimesNewRoman"/>
                          <a:ea typeface="Times New Roman"/>
                          <a:cs typeface="Phetsarath OT"/>
                        </a:rPr>
                        <a:t>ກີບ</a:t>
                      </a: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42875">
                <a:tc vMerge="1">
                  <a:txBody>
                    <a:bodyPr/>
                    <a:lstStyle/>
                    <a:p>
                      <a:endParaRPr lang="en-US"/>
                    </a:p>
                  </a:txBody>
                  <a:tcPr/>
                </a:tc>
                <a:tc gridSpan="2">
                  <a:txBody>
                    <a:bodyPr/>
                    <a:lstStyle/>
                    <a:p>
                      <a:pPr algn="ctr">
                        <a:spcAft>
                          <a:spcPts val="0"/>
                        </a:spcAft>
                      </a:pPr>
                      <a:r>
                        <a:rPr lang="lo-LA" sz="1400">
                          <a:solidFill>
                            <a:srgbClr val="000000"/>
                          </a:solidFill>
                          <a:effectLst/>
                          <a:latin typeface="GEDAPE+TimesNewRoman"/>
                          <a:ea typeface="Times New Roman"/>
                          <a:cs typeface="Phetsarath OT"/>
                        </a:rPr>
                        <a:t>ຄວາມ​ເສຍ​ຫາຍ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gridSpan="2">
                  <a:txBody>
                    <a:bodyPr/>
                    <a:lstStyle/>
                    <a:p>
                      <a:pPr algn="ctr">
                        <a:spcAft>
                          <a:spcPts val="0"/>
                        </a:spcAft>
                      </a:pPr>
                      <a:r>
                        <a:rPr lang="lo-LA" sz="1400">
                          <a:solidFill>
                            <a:srgbClr val="000000"/>
                          </a:solidFill>
                          <a:effectLst/>
                          <a:latin typeface="GEDAPE+TimesNewRoman"/>
                          <a:ea typeface="Times New Roman"/>
                          <a:cs typeface="Phetsarath OT"/>
                        </a:rPr>
                        <a:t>ການ​ສູນ​ເສຍ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gridSpan="2">
                  <a:txBody>
                    <a:bodyPr/>
                    <a:lstStyle/>
                    <a:p>
                      <a:pPr algn="ctr">
                        <a:spcAft>
                          <a:spcPts val="0"/>
                        </a:spcAft>
                      </a:pPr>
                      <a:r>
                        <a:rPr lang="en-US" sz="1400">
                          <a:solidFill>
                            <a:srgbClr val="000000"/>
                          </a:solidFill>
                          <a:effectLst/>
                          <a:latin typeface="Phetsarath OT"/>
                          <a:ea typeface="Times New Roman"/>
                          <a:cs typeface="GEDAPE+TimesNewRoman"/>
                        </a:rPr>
                        <a:t>1</a:t>
                      </a:r>
                      <a:r>
                        <a:rPr lang="lo-LA" sz="1400">
                          <a:solidFill>
                            <a:srgbClr val="000000"/>
                          </a:solidFill>
                          <a:effectLst/>
                          <a:latin typeface="GEDAPE+TimesNewRoman"/>
                          <a:ea typeface="Times New Roman"/>
                          <a:cs typeface="Phetsarath OT"/>
                        </a:rPr>
                        <a:t>ປີຫຼັງເກີດໄພພິບັດ</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gridSpan="2">
                  <a:txBody>
                    <a:bodyPr/>
                    <a:lstStyle/>
                    <a:p>
                      <a:pPr algn="ctr">
                        <a:spcAft>
                          <a:spcPts val="0"/>
                        </a:spcAft>
                      </a:pPr>
                      <a:r>
                        <a:rPr lang="en-US" sz="1400">
                          <a:solidFill>
                            <a:srgbClr val="000000"/>
                          </a:solidFill>
                          <a:effectLst/>
                          <a:latin typeface="Phetsarath OT"/>
                          <a:ea typeface="Times New Roman"/>
                          <a:cs typeface="GEDAPE+TimesNewRoman"/>
                        </a:rPr>
                        <a:t>2</a:t>
                      </a:r>
                      <a:r>
                        <a:rPr lang="lo-LA" sz="1400">
                          <a:solidFill>
                            <a:srgbClr val="000000"/>
                          </a:solidFill>
                          <a:effectLst/>
                          <a:latin typeface="GEDAPE+TimesNewRoman"/>
                          <a:ea typeface="Times New Roman"/>
                          <a:cs typeface="Phetsarath OT"/>
                        </a:rPr>
                        <a:t>ປີຫຼັງເກີດໄພພິບັດ</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r>
              <a:tr h="142875">
                <a:tc vMerge="1">
                  <a:txBody>
                    <a:bodyPr/>
                    <a:lstStyle/>
                    <a:p>
                      <a:endParaRPr lang="en-US"/>
                    </a:p>
                  </a:txBody>
                  <a:tcPr/>
                </a:tc>
                <a:tc>
                  <a:txBody>
                    <a:bodyPr/>
                    <a:lstStyle/>
                    <a:p>
                      <a:pPr algn="ctr">
                        <a:spcAft>
                          <a:spcPts val="0"/>
                        </a:spcAft>
                      </a:pPr>
                      <a:r>
                        <a:rPr lang="lo-LA" sz="1400" kern="1200">
                          <a:solidFill>
                            <a:srgbClr val="000000"/>
                          </a:solidFill>
                          <a:effectLst/>
                          <a:latin typeface="GEDAPE+TimesNewRoman"/>
                          <a:ea typeface="Times New Roman"/>
                          <a:cs typeface="Phetsarath OT"/>
                        </a:rPr>
                        <a:t>ລັດ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400" kern="1200">
                          <a:solidFill>
                            <a:srgbClr val="000000"/>
                          </a:solidFill>
                          <a:effectLst/>
                          <a:latin typeface="GEDAPE+TimesNewRoman"/>
                          <a:ea typeface="Times New Roman"/>
                          <a:cs typeface="Phetsarath OT"/>
                        </a:rPr>
                        <a:t>ເອກະຊົນ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400" kern="1200">
                          <a:solidFill>
                            <a:srgbClr val="000000"/>
                          </a:solidFill>
                          <a:effectLst/>
                          <a:latin typeface="GEDAPE+TimesNewRoman"/>
                          <a:ea typeface="Times New Roman"/>
                          <a:cs typeface="Phetsarath OT"/>
                        </a:rPr>
                        <a:t>ລັດ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400" kern="1200">
                          <a:solidFill>
                            <a:srgbClr val="000000"/>
                          </a:solidFill>
                          <a:effectLst/>
                          <a:latin typeface="GEDAPE+TimesNewRoman"/>
                          <a:ea typeface="Times New Roman"/>
                          <a:cs typeface="Phetsarath OT"/>
                        </a:rPr>
                        <a:t>ເອກະຊົນ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400" kern="1200">
                          <a:solidFill>
                            <a:srgbClr val="000000"/>
                          </a:solidFill>
                          <a:effectLst/>
                          <a:latin typeface="GEDAPE+TimesNewRoman"/>
                          <a:ea typeface="Times New Roman"/>
                          <a:cs typeface="Phetsarath OT"/>
                        </a:rPr>
                        <a:t>ລັດ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400" kern="1200">
                          <a:solidFill>
                            <a:srgbClr val="000000"/>
                          </a:solidFill>
                          <a:effectLst/>
                          <a:latin typeface="GEDAPE+TimesNewRoman"/>
                          <a:ea typeface="Times New Roman"/>
                          <a:cs typeface="Phetsarath OT"/>
                        </a:rPr>
                        <a:t>ເອກະຊົນ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400" kern="1200">
                          <a:solidFill>
                            <a:srgbClr val="000000"/>
                          </a:solidFill>
                          <a:effectLst/>
                          <a:latin typeface="GEDAPE+TimesNewRoman"/>
                          <a:ea typeface="Times New Roman"/>
                          <a:cs typeface="Phetsarath OT"/>
                        </a:rPr>
                        <a:t>ລັດ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400" kern="1200">
                          <a:solidFill>
                            <a:srgbClr val="000000"/>
                          </a:solidFill>
                          <a:effectLst/>
                          <a:latin typeface="GEDAPE+TimesNewRoman"/>
                          <a:ea typeface="Times New Roman"/>
                          <a:cs typeface="Phetsarath OT"/>
                        </a:rPr>
                        <a:t>ເອກະຊົນ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0">
                <a:tc gridSpan="9">
                  <a:txBody>
                    <a:bodyPr/>
                    <a:lstStyle/>
                    <a:p>
                      <a:pPr>
                        <a:spcAft>
                          <a:spcPts val="0"/>
                        </a:spcAft>
                      </a:pPr>
                      <a:r>
                        <a:rPr lang="lo-LA" sz="1400" b="1">
                          <a:solidFill>
                            <a:srgbClr val="000000"/>
                          </a:solidFill>
                          <a:effectLst/>
                          <a:latin typeface="GEDAPE+TimesNewRoman"/>
                          <a:ea typeface="Times New Roman"/>
                          <a:cs typeface="Phetsarath OT"/>
                        </a:rPr>
                        <a:t>ຊື່​ເມືອງ</a:t>
                      </a:r>
                      <a:r>
                        <a:rPr lang="en-US" sz="1400" b="1">
                          <a:solidFill>
                            <a:srgbClr val="000000"/>
                          </a:solidFill>
                          <a:effectLst/>
                          <a:latin typeface="Phetsarath OT"/>
                          <a:ea typeface="Times New Roman"/>
                          <a:cs typeface="GEDAPE+TimesNewRoman"/>
                        </a:rPr>
                        <a:t>1​: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r>
                        <a:rPr lang="lo-LA" sz="1400">
                          <a:effectLst/>
                          <a:latin typeface="Times New Roman"/>
                          <a:cs typeface="Phetsarath OT"/>
                        </a:rPr>
                        <a:t>ກ. ເສັ້ນທາງ </a:t>
                      </a:r>
                      <a:endParaRPr lang="en-US" sz="14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400">
                          <a:effectLst/>
                          <a:latin typeface="Times New Roman"/>
                          <a:cs typeface="Phetsarath OT"/>
                        </a:rPr>
                        <a:t>ຂ. ຂົວ </a:t>
                      </a:r>
                      <a:endParaRPr lang="en-US" sz="14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400">
                          <a:effectLst/>
                          <a:latin typeface="Times New Roman"/>
                          <a:cs typeface="Phetsarath OT"/>
                        </a:rPr>
                        <a:t>ຄ. ເຄື່ອງມືຮັບ​ໃຊ້ </a:t>
                      </a:r>
                      <a:endParaRPr lang="en-US" sz="14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400">
                          <a:effectLst/>
                          <a:latin typeface="Times New Roman"/>
                          <a:cs typeface="Phetsarath OT"/>
                        </a:rPr>
                        <a:t>ງ. ພາຫາ​ນະ </a:t>
                      </a:r>
                      <a:endParaRPr lang="en-US" sz="14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400">
                          <a:effectLst/>
                          <a:latin typeface="Times New Roman"/>
                          <a:cs typeface="Phetsarath OT"/>
                        </a:rPr>
                        <a:t>ຈ. ອື່ນໆ </a:t>
                      </a:r>
                      <a:endParaRPr lang="en-US" sz="14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9">
                  <a:txBody>
                    <a:bodyPr/>
                    <a:lstStyle/>
                    <a:p>
                      <a:pPr>
                        <a:spcAft>
                          <a:spcPts val="0"/>
                        </a:spcAft>
                      </a:pPr>
                      <a:r>
                        <a:rPr lang="lo-LA" sz="1400" b="1">
                          <a:solidFill>
                            <a:srgbClr val="000000"/>
                          </a:solidFill>
                          <a:effectLst/>
                          <a:latin typeface="GEDAPE+TimesNewRoman"/>
                          <a:ea typeface="Times New Roman"/>
                          <a:cs typeface="Phetsarath OT"/>
                        </a:rPr>
                        <a:t>ຊື່​ເມືອງ</a:t>
                      </a:r>
                      <a:r>
                        <a:rPr lang="en-US" sz="1400" b="1">
                          <a:solidFill>
                            <a:srgbClr val="000000"/>
                          </a:solidFill>
                          <a:effectLst/>
                          <a:latin typeface="Phetsarath OT"/>
                          <a:ea typeface="Times New Roman"/>
                          <a:cs typeface="GEDAPE+TimesNewRoman"/>
                        </a:rPr>
                        <a:t>2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r>
                        <a:rPr lang="lo-LA" sz="1400">
                          <a:effectLst/>
                          <a:latin typeface="Times New Roman"/>
                          <a:cs typeface="Phetsarath OT"/>
                        </a:rPr>
                        <a:t>ກ. ເສັ້ນທາງ </a:t>
                      </a:r>
                      <a:endParaRPr lang="en-US" sz="14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400">
                          <a:effectLst/>
                          <a:latin typeface="Times New Roman"/>
                          <a:cs typeface="Phetsarath OT"/>
                        </a:rPr>
                        <a:t>ຂ. ຂົວ </a:t>
                      </a:r>
                      <a:endParaRPr lang="en-US" sz="14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400">
                          <a:effectLst/>
                          <a:latin typeface="Times New Roman"/>
                          <a:cs typeface="Phetsarath OT"/>
                        </a:rPr>
                        <a:t>ຄ. ເຄື່ອງມື​ຮັບ​ໃຊ້ </a:t>
                      </a:r>
                      <a:endParaRPr lang="en-US" sz="14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400">
                          <a:effectLst/>
                          <a:latin typeface="Times New Roman"/>
                          <a:cs typeface="Phetsarath OT"/>
                        </a:rPr>
                        <a:t>ງ. ພາຫາ​ນະ </a:t>
                      </a:r>
                      <a:endParaRPr lang="en-US" sz="14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400">
                          <a:effectLst/>
                          <a:latin typeface="Times New Roman"/>
                          <a:cs typeface="Phetsarath OT"/>
                        </a:rPr>
                        <a:t>ຈ. ອື່ນໆ </a:t>
                      </a:r>
                      <a:endParaRPr lang="en-US" sz="14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9">
                  <a:txBody>
                    <a:bodyPr/>
                    <a:lstStyle/>
                    <a:p>
                      <a:pPr>
                        <a:spcAft>
                          <a:spcPts val="0"/>
                        </a:spcAft>
                      </a:pPr>
                      <a:r>
                        <a:rPr lang="lo-LA" sz="1400" b="1" dirty="0">
                          <a:solidFill>
                            <a:srgbClr val="000000"/>
                          </a:solidFill>
                          <a:effectLst/>
                          <a:latin typeface="GEDAPE+TimesNewRoman"/>
                          <a:ea typeface="Times New Roman"/>
                          <a:cs typeface="Phetsarath OT"/>
                        </a:rPr>
                        <a:t>ຊື່​ເມືອງ</a:t>
                      </a:r>
                      <a:r>
                        <a:rPr lang="en-US" sz="1400" b="1" dirty="0">
                          <a:solidFill>
                            <a:srgbClr val="000000"/>
                          </a:solidFill>
                          <a:effectLst/>
                          <a:latin typeface="Phetsarath OT"/>
                          <a:ea typeface="Times New Roman"/>
                          <a:cs typeface="GEDAPE+TimesNewRoman"/>
                        </a:rPr>
                        <a:t> X. </a:t>
                      </a:r>
                      <a:endParaRPr lang="en-US" sz="2000" dirty="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r>
                        <a:rPr lang="lo-LA" sz="1400">
                          <a:effectLst/>
                          <a:latin typeface="Times New Roman"/>
                          <a:cs typeface="Phetsarath OT"/>
                        </a:rPr>
                        <a:t>ກ. ເສັ້ນທາງ </a:t>
                      </a:r>
                      <a:endParaRPr lang="en-US" sz="14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400">
                          <a:effectLst/>
                          <a:latin typeface="Times New Roman"/>
                          <a:cs typeface="Phetsarath OT"/>
                        </a:rPr>
                        <a:t>ຂ. ຂົວ </a:t>
                      </a:r>
                      <a:endParaRPr lang="en-US" sz="14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400">
                          <a:effectLst/>
                          <a:latin typeface="Times New Roman"/>
                          <a:cs typeface="Phetsarath OT"/>
                        </a:rPr>
                        <a:t>ຄ. ເຄື່ອງມື​ຮັບ​ໃຊ້ </a:t>
                      </a:r>
                      <a:endParaRPr lang="en-US" sz="14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400">
                          <a:effectLst/>
                          <a:latin typeface="Times New Roman"/>
                          <a:cs typeface="Phetsarath OT"/>
                        </a:rPr>
                        <a:t>ງ. ພາຫາ​ນະ </a:t>
                      </a:r>
                      <a:endParaRPr lang="en-US" sz="14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400">
                          <a:effectLst/>
                          <a:latin typeface="Times New Roman"/>
                          <a:cs typeface="Phetsarath OT"/>
                        </a:rPr>
                        <a:t>ຈ. ອື່ນໆ </a:t>
                      </a:r>
                      <a:endParaRPr lang="en-US" sz="14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lo-LA" sz="1400">
                          <a:solidFill>
                            <a:srgbClr val="000000"/>
                          </a:solidFill>
                          <a:effectLst/>
                          <a:latin typeface="GEDAPE+TimesNewRoman"/>
                          <a:ea typeface="Times New Roman"/>
                          <a:cs typeface="Phetsarath OT"/>
                        </a:rPr>
                        <a:t>ລວມ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solidFill>
                            <a:srgbClr val="000000"/>
                          </a:solidFill>
                          <a:effectLst/>
                          <a:latin typeface="Phetsarath OT"/>
                          <a:ea typeface="Times New Roman"/>
                          <a:cs typeface="GEDAPE+TimesNewRoman"/>
                        </a:rPr>
                        <a:t> </a:t>
                      </a:r>
                      <a:endParaRPr lang="en-US" sz="200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dirty="0">
                          <a:solidFill>
                            <a:srgbClr val="000000"/>
                          </a:solidFill>
                          <a:effectLst/>
                          <a:latin typeface="Phetsarath OT"/>
                          <a:ea typeface="Times New Roman"/>
                          <a:cs typeface="GEDAPE+TimesNewRoman"/>
                        </a:rPr>
                        <a:t> </a:t>
                      </a:r>
                      <a:endParaRPr lang="en-US" sz="2000" dirty="0">
                        <a:solidFill>
                          <a:srgbClr val="000000"/>
                        </a:solidFill>
                        <a:effectLst/>
                        <a:latin typeface="GEDAPE+TimesNewRoman"/>
                        <a:ea typeface="Times New Roman"/>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20539877"/>
      </p:ext>
    </p:extLst>
  </p:cSld>
  <p:clrMapOvr>
    <a:masterClrMapping/>
  </p:clrMapOvr>
  <p:transition spd="med">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399" y="-27306"/>
            <a:ext cx="7744126" cy="651860"/>
          </a:xfrm>
        </p:spPr>
        <p:txBody>
          <a:bodyPr>
            <a:noAutofit/>
          </a:bodyPr>
          <a:lstStyle/>
          <a:p>
            <a:r>
              <a:rPr lang="en-US" sz="4400" b="1" dirty="0"/>
              <a:t> </a:t>
            </a:r>
            <a:r>
              <a:rPr lang="en-AU" sz="4400" dirty="0"/>
              <a:t/>
            </a:r>
            <a:br>
              <a:rPr lang="en-AU" sz="4400" dirty="0"/>
            </a:br>
            <a:r>
              <a:rPr lang="en-AU" sz="2400" dirty="0" smtClean="0">
                <a:solidFill>
                  <a:srgbClr val="7030A0"/>
                </a:solidFill>
                <a:latin typeface="Phetsarath OT" panose="02000500000000000000" pitchFamily="2" charset="0"/>
                <a:cs typeface="Phetsarath OT" panose="02000500000000000000" pitchFamily="2" charset="0"/>
              </a:rPr>
              <a:t>ຂັ້ນຕອນ3. </a:t>
            </a:r>
            <a:r>
              <a:rPr lang="en-AU" sz="2400" dirty="0" err="1" smtClean="0">
                <a:solidFill>
                  <a:srgbClr val="7030A0"/>
                </a:solidFill>
                <a:latin typeface="Phetsarath OT" panose="02000500000000000000" pitchFamily="2" charset="0"/>
                <a:cs typeface="Phetsarath OT" panose="02000500000000000000" pitchFamily="2" charset="0"/>
              </a:rPr>
              <a:t>ຢັ້ງຢືນຄວາມຖືກຕ້ອງຂອງຂໍ້ມູນຄວາມເສຍຫາຍແລະການສູນເສຍ</a:t>
            </a:r>
            <a:r>
              <a:rPr lang="en-AU" sz="3200" dirty="0" smtClean="0">
                <a:solidFill>
                  <a:schemeClr val="accent2"/>
                </a:solidFill>
                <a:latin typeface="Phetsarath OT" panose="02000500000000000000" pitchFamily="2" charset="0"/>
                <a:cs typeface="Phetsarath OT" panose="02000500000000000000" pitchFamily="2" charset="0"/>
              </a:rPr>
              <a:t/>
            </a:r>
            <a:br>
              <a:rPr lang="en-AU" sz="3200" dirty="0" smtClean="0">
                <a:solidFill>
                  <a:schemeClr val="accent2"/>
                </a:solidFill>
                <a:latin typeface="Phetsarath OT" panose="02000500000000000000" pitchFamily="2" charset="0"/>
                <a:cs typeface="Phetsarath OT" panose="02000500000000000000" pitchFamily="2" charset="0"/>
              </a:rPr>
            </a:br>
            <a:r>
              <a:rPr lang="en-US" sz="1600" dirty="0" smtClean="0">
                <a:solidFill>
                  <a:schemeClr val="accent2"/>
                </a:solidFill>
                <a:latin typeface="Phetsarath OT" panose="02000500000000000000" pitchFamily="2" charset="0"/>
                <a:cs typeface="Phetsarath OT" panose="02000500000000000000" pitchFamily="2" charset="0"/>
              </a:rPr>
              <a:t>Step </a:t>
            </a:r>
            <a:r>
              <a:rPr lang="en-US" sz="1600" dirty="0">
                <a:solidFill>
                  <a:schemeClr val="accent2"/>
                </a:solidFill>
                <a:latin typeface="Phetsarath OT" panose="02000500000000000000" pitchFamily="2" charset="0"/>
                <a:cs typeface="Phetsarath OT" panose="02000500000000000000" pitchFamily="2" charset="0"/>
              </a:rPr>
              <a:t>3. Validate the information on damages and losses </a:t>
            </a:r>
            <a:endParaRPr lang="en-AU" sz="1600" dirty="0">
              <a:solidFill>
                <a:schemeClr val="accent2"/>
              </a:solidFill>
              <a:latin typeface="Phetsarath OT" panose="02000500000000000000" pitchFamily="2" charset="0"/>
              <a:cs typeface="Phetsarath OT" panose="02000500000000000000" pitchFamily="2" charset="0"/>
            </a:endParaRPr>
          </a:p>
        </p:txBody>
      </p:sp>
      <p:sp>
        <p:nvSpPr>
          <p:cNvPr id="3" name="Content Placeholder 2"/>
          <p:cNvSpPr>
            <a:spLocks noGrp="1"/>
          </p:cNvSpPr>
          <p:nvPr>
            <p:ph idx="1"/>
          </p:nvPr>
        </p:nvSpPr>
        <p:spPr>
          <a:xfrm>
            <a:off x="57145" y="1439307"/>
            <a:ext cx="5511142" cy="5065294"/>
          </a:xfrm>
        </p:spPr>
        <p:txBody>
          <a:bodyPr>
            <a:noAutofit/>
          </a:bodyPr>
          <a:lstStyle/>
          <a:p>
            <a:r>
              <a:rPr lang="en-US" sz="1700" b="1" dirty="0" err="1" smtClean="0">
                <a:solidFill>
                  <a:srgbClr val="00B050"/>
                </a:solidFill>
                <a:latin typeface="Phetsarath OT" panose="02000500000000000000" pitchFamily="2" charset="0"/>
                <a:cs typeface="Phetsarath OT" panose="02000500000000000000" pitchFamily="2" charset="0"/>
              </a:rPr>
              <a:t>ເພື່ອຫຼີກລ້ຽງຄວາມຊໍ້າຊ້ອນຂອງຂໍ້ມູນລະຫວ່າງຂະແໜງການຍ່ອຍ</a:t>
            </a:r>
            <a:r>
              <a:rPr lang="en-US" sz="1700" b="1" dirty="0" smtClean="0">
                <a:solidFill>
                  <a:srgbClr val="00B050"/>
                </a:solidFill>
                <a:latin typeface="Phetsarath OT" panose="02000500000000000000" pitchFamily="2" charset="0"/>
                <a:cs typeface="Phetsarath OT" panose="02000500000000000000" pitchFamily="2" charset="0"/>
              </a:rPr>
              <a:t>(</a:t>
            </a:r>
            <a:r>
              <a:rPr lang="en-US" sz="1700" b="1" dirty="0" err="1" smtClean="0">
                <a:solidFill>
                  <a:srgbClr val="00B050"/>
                </a:solidFill>
                <a:latin typeface="Phetsarath OT" panose="02000500000000000000" pitchFamily="2" charset="0"/>
                <a:cs typeface="Phetsarath OT" panose="02000500000000000000" pitchFamily="2" charset="0"/>
              </a:rPr>
              <a:t>ການຂົນສົ່ງທາງບົກ</a:t>
            </a:r>
            <a:r>
              <a:rPr lang="en-US" sz="1700" b="1" dirty="0" smtClean="0">
                <a:solidFill>
                  <a:srgbClr val="00B050"/>
                </a:solidFill>
                <a:latin typeface="Phetsarath OT" panose="02000500000000000000" pitchFamily="2" charset="0"/>
                <a:cs typeface="Phetsarath OT" panose="02000500000000000000" pitchFamily="2" charset="0"/>
              </a:rPr>
              <a:t> </a:t>
            </a:r>
            <a:r>
              <a:rPr lang="en-US" sz="1700" b="1" dirty="0" err="1" smtClean="0">
                <a:solidFill>
                  <a:srgbClr val="00B050"/>
                </a:solidFill>
                <a:latin typeface="Phetsarath OT" panose="02000500000000000000" pitchFamily="2" charset="0"/>
                <a:cs typeface="Phetsarath OT" panose="02000500000000000000" pitchFamily="2" charset="0"/>
              </a:rPr>
              <a:t>ແລະການຂົນສົ່ງທາງນໍ້າ</a:t>
            </a:r>
            <a:r>
              <a:rPr lang="en-US" sz="1700" b="1" dirty="0" smtClean="0">
                <a:solidFill>
                  <a:srgbClr val="00B050"/>
                </a:solidFill>
                <a:latin typeface="Phetsarath OT" panose="02000500000000000000" pitchFamily="2" charset="0"/>
                <a:cs typeface="Phetsarath OT" panose="02000500000000000000" pitchFamily="2" charset="0"/>
              </a:rPr>
              <a:t>), </a:t>
            </a:r>
            <a:r>
              <a:rPr lang="en-US" sz="1700" b="1" dirty="0" err="1" smtClean="0">
                <a:solidFill>
                  <a:srgbClr val="00B050"/>
                </a:solidFill>
                <a:latin typeface="Phetsarath OT" panose="02000500000000000000" pitchFamily="2" charset="0"/>
                <a:cs typeface="Phetsarath OT" panose="02000500000000000000" pitchFamily="2" charset="0"/>
              </a:rPr>
              <a:t>ຄວນຈັດກອງປະຊຸມລະຫວ່າງທິມງານການປະເມີນດ້ວຍກັນ</a:t>
            </a:r>
            <a:r>
              <a:rPr lang="en-US" sz="1700" b="1" dirty="0" smtClean="0">
                <a:solidFill>
                  <a:srgbClr val="00B050"/>
                </a:solidFill>
                <a:latin typeface="Phetsarath OT" panose="02000500000000000000" pitchFamily="2" charset="0"/>
                <a:cs typeface="Phetsarath OT" panose="02000500000000000000" pitchFamily="2" charset="0"/>
              </a:rPr>
              <a:t>. </a:t>
            </a:r>
          </a:p>
          <a:p>
            <a:r>
              <a:rPr lang="en-US" sz="1700" dirty="0" smtClean="0">
                <a:solidFill>
                  <a:srgbClr val="7030A0"/>
                </a:solidFill>
                <a:latin typeface="Phetsarath OT" panose="02000500000000000000" pitchFamily="2" charset="0"/>
                <a:cs typeface="Phetsarath OT" panose="02000500000000000000" pitchFamily="2" charset="0"/>
              </a:rPr>
              <a:t>ກອງປະຊຸມນີ້ສາມາດຈັດຕັ້ງຂຶ້ນແລະອໍານວຍຄວາມສະດວກໂດຍຫົວໜ້າທິມງານປະເມີນຂອງພະແນກ </a:t>
            </a:r>
            <a:r>
              <a:rPr lang="en-US" sz="1700" dirty="0" err="1" smtClean="0">
                <a:solidFill>
                  <a:srgbClr val="7030A0"/>
                </a:solidFill>
                <a:latin typeface="Phetsarath OT" panose="02000500000000000000" pitchFamily="2" charset="0"/>
                <a:cs typeface="Phetsarath OT" panose="02000500000000000000" pitchFamily="2" charset="0"/>
              </a:rPr>
              <a:t>ຍທຂ</a:t>
            </a:r>
            <a:r>
              <a:rPr lang="en-US" sz="1700" dirty="0" smtClean="0">
                <a:solidFill>
                  <a:srgbClr val="7030A0"/>
                </a:solidFill>
                <a:latin typeface="Phetsarath OT" panose="02000500000000000000" pitchFamily="2" charset="0"/>
                <a:cs typeface="Phetsarath OT" panose="02000500000000000000" pitchFamily="2" charset="0"/>
              </a:rPr>
              <a:t> </a:t>
            </a:r>
            <a:r>
              <a:rPr lang="en-US" sz="1700" dirty="0" err="1" smtClean="0">
                <a:solidFill>
                  <a:srgbClr val="7030A0"/>
                </a:solidFill>
                <a:latin typeface="Phetsarath OT" panose="02000500000000000000" pitchFamily="2" charset="0"/>
                <a:cs typeface="Phetsarath OT" panose="02000500000000000000" pitchFamily="2" charset="0"/>
              </a:rPr>
              <a:t>ຊື່ງໃຫ້ການປະສານງານແລະຮ່ວມມືໂດຍ</a:t>
            </a:r>
            <a:r>
              <a:rPr lang="en-US" sz="1700" dirty="0" smtClean="0">
                <a:solidFill>
                  <a:srgbClr val="7030A0"/>
                </a:solidFill>
                <a:latin typeface="Phetsarath OT" panose="02000500000000000000" pitchFamily="2" charset="0"/>
                <a:cs typeface="Phetsarath OT" panose="02000500000000000000" pitchFamily="2" charset="0"/>
              </a:rPr>
              <a:t> </a:t>
            </a:r>
            <a:r>
              <a:rPr lang="en-US" sz="1700" dirty="0" err="1" smtClean="0">
                <a:solidFill>
                  <a:srgbClr val="7030A0"/>
                </a:solidFill>
                <a:latin typeface="Phetsarath OT" panose="02000500000000000000" pitchFamily="2" charset="0"/>
                <a:cs typeface="Phetsarath OT" panose="02000500000000000000" pitchFamily="2" charset="0"/>
              </a:rPr>
              <a:t>ຄປຄພ</a:t>
            </a:r>
            <a:r>
              <a:rPr lang="en-US" sz="1700" dirty="0" smtClean="0">
                <a:solidFill>
                  <a:srgbClr val="7030A0"/>
                </a:solidFill>
                <a:latin typeface="Phetsarath OT" panose="02000500000000000000" pitchFamily="2" charset="0"/>
                <a:cs typeface="Phetsarath OT" panose="02000500000000000000" pitchFamily="2" charset="0"/>
              </a:rPr>
              <a:t> </a:t>
            </a:r>
            <a:r>
              <a:rPr lang="en-US" sz="1700" dirty="0" err="1" smtClean="0">
                <a:solidFill>
                  <a:srgbClr val="7030A0"/>
                </a:solidFill>
                <a:latin typeface="Phetsarath OT" panose="02000500000000000000" pitchFamily="2" charset="0"/>
                <a:cs typeface="Phetsarath OT" panose="02000500000000000000" pitchFamily="2" charset="0"/>
              </a:rPr>
              <a:t>ແຂວງ</a:t>
            </a:r>
            <a:r>
              <a:rPr lang="en-US" sz="1700" dirty="0" smtClean="0">
                <a:solidFill>
                  <a:srgbClr val="7030A0"/>
                </a:solidFill>
                <a:latin typeface="Phetsarath OT" panose="02000500000000000000" pitchFamily="2" charset="0"/>
                <a:cs typeface="Phetsarath OT" panose="02000500000000000000" pitchFamily="2" charset="0"/>
              </a:rPr>
              <a:t>. </a:t>
            </a:r>
          </a:p>
          <a:p>
            <a:r>
              <a:rPr lang="en-US" sz="1700" b="1" dirty="0" err="1" smtClean="0">
                <a:solidFill>
                  <a:srgbClr val="00B050"/>
                </a:solidFill>
                <a:latin typeface="Phetsarath OT" panose="02000500000000000000" pitchFamily="2" charset="0"/>
                <a:cs typeface="Phetsarath OT" panose="02000500000000000000" pitchFamily="2" charset="0"/>
              </a:rPr>
              <a:t>ກອງປະຊຸມອາດສາມາດຈັດເປັນໜຶ່ງວັນ</a:t>
            </a:r>
            <a:r>
              <a:rPr lang="en-US" sz="1700" b="1" dirty="0" smtClean="0">
                <a:solidFill>
                  <a:srgbClr val="00B050"/>
                </a:solidFill>
                <a:latin typeface="Phetsarath OT" panose="02000500000000000000" pitchFamily="2" charset="0"/>
                <a:cs typeface="Phetsarath OT" panose="02000500000000000000" pitchFamily="2" charset="0"/>
              </a:rPr>
              <a:t> </a:t>
            </a:r>
            <a:r>
              <a:rPr lang="en-US" sz="1700" b="1" dirty="0" err="1" smtClean="0">
                <a:solidFill>
                  <a:srgbClr val="00B050"/>
                </a:solidFill>
                <a:latin typeface="Phetsarath OT" panose="02000500000000000000" pitchFamily="2" charset="0"/>
                <a:cs typeface="Phetsarath OT" panose="02000500000000000000" pitchFamily="2" charset="0"/>
              </a:rPr>
              <a:t>ໂດຍການເຂົ້າຮ່ວມຂອງສະມາຊິກທິມງານການປະເມີນ</a:t>
            </a:r>
            <a:r>
              <a:rPr lang="en-US" sz="1700" b="1" dirty="0" smtClean="0">
                <a:solidFill>
                  <a:srgbClr val="00B050"/>
                </a:solidFill>
                <a:latin typeface="Phetsarath OT" panose="02000500000000000000" pitchFamily="2" charset="0"/>
                <a:cs typeface="Phetsarath OT" panose="02000500000000000000" pitchFamily="2" charset="0"/>
              </a:rPr>
              <a:t> </a:t>
            </a:r>
            <a:r>
              <a:rPr lang="en-US" sz="1700" b="1" dirty="0" err="1" smtClean="0">
                <a:solidFill>
                  <a:srgbClr val="00B050"/>
                </a:solidFill>
                <a:latin typeface="Phetsarath OT" panose="02000500000000000000" pitchFamily="2" charset="0"/>
                <a:cs typeface="Phetsarath OT" panose="02000500000000000000" pitchFamily="2" charset="0"/>
              </a:rPr>
              <a:t>ການຂົນສົ່ງທາງບົກ</a:t>
            </a:r>
            <a:r>
              <a:rPr lang="en-US" sz="1700" b="1" dirty="0" smtClean="0">
                <a:solidFill>
                  <a:srgbClr val="00B050"/>
                </a:solidFill>
                <a:latin typeface="Phetsarath OT" panose="02000500000000000000" pitchFamily="2" charset="0"/>
                <a:cs typeface="Phetsarath OT" panose="02000500000000000000" pitchFamily="2" charset="0"/>
              </a:rPr>
              <a:t> </a:t>
            </a:r>
            <a:r>
              <a:rPr lang="en-US" sz="1700" b="1" dirty="0" err="1" smtClean="0">
                <a:solidFill>
                  <a:srgbClr val="00B050"/>
                </a:solidFill>
                <a:latin typeface="Phetsarath OT" panose="02000500000000000000" pitchFamily="2" charset="0"/>
                <a:cs typeface="Phetsarath OT" panose="02000500000000000000" pitchFamily="2" charset="0"/>
              </a:rPr>
              <a:t>ແລະທາງນໍ້າ</a:t>
            </a:r>
            <a:r>
              <a:rPr lang="en-US" sz="1700" b="1" dirty="0" smtClean="0">
                <a:solidFill>
                  <a:srgbClr val="00B050"/>
                </a:solidFill>
                <a:latin typeface="Phetsarath OT" panose="02000500000000000000" pitchFamily="2" charset="0"/>
                <a:cs typeface="Phetsarath OT" panose="02000500000000000000" pitchFamily="2" charset="0"/>
              </a:rPr>
              <a:t> </a:t>
            </a:r>
            <a:r>
              <a:rPr lang="en-US" sz="1700" b="1" dirty="0" err="1" smtClean="0">
                <a:solidFill>
                  <a:srgbClr val="00B050"/>
                </a:solidFill>
                <a:latin typeface="Phetsarath OT" panose="02000500000000000000" pitchFamily="2" charset="0"/>
                <a:cs typeface="Phetsarath OT" panose="02000500000000000000" pitchFamily="2" charset="0"/>
              </a:rPr>
              <a:t>ເພື່ອແລກປ່ຽນຂໍ້ມູນທີ່ເກັບກໍາມາໄດ</a:t>
            </a:r>
            <a:r>
              <a:rPr lang="en-US" sz="1700" b="1" dirty="0" smtClean="0">
                <a:solidFill>
                  <a:srgbClr val="00B050"/>
                </a:solidFill>
                <a:latin typeface="Phetsarath OT" panose="02000500000000000000" pitchFamily="2" charset="0"/>
                <a:cs typeface="Phetsarath OT" panose="02000500000000000000" pitchFamily="2" charset="0"/>
              </a:rPr>
              <a:t>້, </a:t>
            </a:r>
            <a:r>
              <a:rPr lang="en-US" sz="1700" b="1" dirty="0" err="1" smtClean="0">
                <a:solidFill>
                  <a:srgbClr val="00B050"/>
                </a:solidFill>
                <a:latin typeface="Phetsarath OT" panose="02000500000000000000" pitchFamily="2" charset="0"/>
                <a:cs typeface="Phetsarath OT" panose="02000500000000000000" pitchFamily="2" charset="0"/>
              </a:rPr>
              <a:t>ບັນຫາແລະປະສົບການໃນພາກສະໜາມ</a:t>
            </a:r>
            <a:r>
              <a:rPr lang="en-US" sz="1700" b="1" dirty="0" smtClean="0">
                <a:solidFill>
                  <a:srgbClr val="00B050"/>
                </a:solidFill>
                <a:latin typeface="Phetsarath OT" panose="02000500000000000000" pitchFamily="2" charset="0"/>
                <a:cs typeface="Phetsarath OT" panose="02000500000000000000" pitchFamily="2" charset="0"/>
              </a:rPr>
              <a:t>, </a:t>
            </a:r>
          </a:p>
          <a:p>
            <a:r>
              <a:rPr lang="en-US" sz="1700" dirty="0" smtClean="0">
                <a:solidFill>
                  <a:srgbClr val="7030A0"/>
                </a:solidFill>
                <a:latin typeface="Phetsarath OT" panose="02000500000000000000" pitchFamily="2" charset="0"/>
                <a:cs typeface="Phetsarath OT" panose="02000500000000000000" pitchFamily="2" charset="0"/>
              </a:rPr>
              <a:t>ວິສາວະກອນຂົວທາງຕ້ອງກວດກາເບິ່ງວ່າຂໍ້ມູນຂົນສົ່ງທາງບົກທີ່ເກັບມາໄດ້ນັ້ນບໍ່ໄດ້ຖືກຄໍານວນໃນຂະແໜງການຂົນສົ່ງທາງນໍ້າ. </a:t>
            </a:r>
          </a:p>
          <a:p>
            <a:r>
              <a:rPr lang="en-US" sz="1700" b="1" dirty="0" err="1" smtClean="0">
                <a:solidFill>
                  <a:srgbClr val="00B050"/>
                </a:solidFill>
                <a:latin typeface="Phetsarath OT" panose="02000500000000000000" pitchFamily="2" charset="0"/>
                <a:cs typeface="Phetsarath OT" panose="02000500000000000000" pitchFamily="2" charset="0"/>
              </a:rPr>
              <a:t>ໃນກອງປະຊຸມ</a:t>
            </a:r>
            <a:r>
              <a:rPr lang="en-US" sz="1700" b="1" dirty="0" smtClean="0">
                <a:solidFill>
                  <a:srgbClr val="00B050"/>
                </a:solidFill>
                <a:latin typeface="Phetsarath OT" panose="02000500000000000000" pitchFamily="2" charset="0"/>
                <a:cs typeface="Phetsarath OT" panose="02000500000000000000" pitchFamily="2" charset="0"/>
              </a:rPr>
              <a:t> </a:t>
            </a:r>
            <a:r>
              <a:rPr lang="en-US" sz="1700" b="1" dirty="0" err="1" smtClean="0">
                <a:solidFill>
                  <a:srgbClr val="00B050"/>
                </a:solidFill>
                <a:latin typeface="Phetsarath OT" panose="02000500000000000000" pitchFamily="2" charset="0"/>
                <a:cs typeface="Phetsarath OT" panose="02000500000000000000" pitchFamily="2" charset="0"/>
              </a:rPr>
              <a:t>ສະມາຊິກທິມງານການປະເມີນຕ້ອງຢັ້ງຢືນ</a:t>
            </a:r>
            <a:r>
              <a:rPr lang="en-US" sz="1700" b="1" dirty="0" smtClean="0">
                <a:solidFill>
                  <a:srgbClr val="00B050"/>
                </a:solidFill>
                <a:latin typeface="Phetsarath OT" panose="02000500000000000000" pitchFamily="2" charset="0"/>
                <a:cs typeface="Phetsarath OT" panose="02000500000000000000" pitchFamily="2" charset="0"/>
              </a:rPr>
              <a:t> </a:t>
            </a:r>
            <a:r>
              <a:rPr lang="en-US" sz="1700" b="1" dirty="0" err="1" smtClean="0">
                <a:solidFill>
                  <a:srgbClr val="00B050"/>
                </a:solidFill>
                <a:latin typeface="Phetsarath OT" panose="02000500000000000000" pitchFamily="2" charset="0"/>
                <a:cs typeface="Phetsarath OT" panose="02000500000000000000" pitchFamily="2" charset="0"/>
              </a:rPr>
              <a:t>ແລະ</a:t>
            </a:r>
            <a:r>
              <a:rPr lang="en-US" sz="1700" b="1" dirty="0" smtClean="0">
                <a:solidFill>
                  <a:srgbClr val="00B050"/>
                </a:solidFill>
                <a:latin typeface="Phetsarath OT" panose="02000500000000000000" pitchFamily="2" charset="0"/>
                <a:cs typeface="Phetsarath OT" panose="02000500000000000000" pitchFamily="2" charset="0"/>
              </a:rPr>
              <a:t> </a:t>
            </a:r>
            <a:r>
              <a:rPr lang="en-US" sz="1700" b="1" dirty="0" err="1" smtClean="0">
                <a:solidFill>
                  <a:srgbClr val="00B050"/>
                </a:solidFill>
                <a:latin typeface="Phetsarath OT" panose="02000500000000000000" pitchFamily="2" charset="0"/>
                <a:cs typeface="Phetsarath OT" panose="02000500000000000000" pitchFamily="2" charset="0"/>
              </a:rPr>
              <a:t>ຮັບຮອງ</a:t>
            </a:r>
            <a:r>
              <a:rPr lang="en-US" sz="1700" b="1" dirty="0" smtClean="0">
                <a:solidFill>
                  <a:srgbClr val="00B050"/>
                </a:solidFill>
                <a:latin typeface="Phetsarath OT" panose="02000500000000000000" pitchFamily="2" charset="0"/>
                <a:cs typeface="Phetsarath OT" panose="02000500000000000000" pitchFamily="2" charset="0"/>
              </a:rPr>
              <a:t> </a:t>
            </a:r>
            <a:r>
              <a:rPr lang="en-US" sz="1700" b="1" dirty="0" err="1" smtClean="0">
                <a:solidFill>
                  <a:srgbClr val="00B050"/>
                </a:solidFill>
                <a:latin typeface="Phetsarath OT" panose="02000500000000000000" pitchFamily="2" charset="0"/>
                <a:cs typeface="Phetsarath OT" panose="02000500000000000000" pitchFamily="2" charset="0"/>
              </a:rPr>
              <a:t>ຂໍ້ມູນທີ່ເກັບກໍາມາໄດ້ຈາກສະໜາມ</a:t>
            </a:r>
            <a:r>
              <a:rPr lang="en-US" sz="1700" b="1" dirty="0" smtClean="0">
                <a:solidFill>
                  <a:srgbClr val="00B050"/>
                </a:solidFill>
                <a:latin typeface="Phetsarath OT" panose="02000500000000000000" pitchFamily="2" charset="0"/>
                <a:cs typeface="Phetsarath OT" panose="02000500000000000000" pitchFamily="2" charset="0"/>
              </a:rPr>
              <a:t> </a:t>
            </a:r>
            <a:r>
              <a:rPr lang="en-US" sz="1700" b="1" dirty="0" err="1" smtClean="0">
                <a:solidFill>
                  <a:srgbClr val="00B050"/>
                </a:solidFill>
                <a:latin typeface="Phetsarath OT" panose="02000500000000000000" pitchFamily="2" charset="0"/>
                <a:cs typeface="Phetsarath OT" panose="02000500000000000000" pitchFamily="2" charset="0"/>
              </a:rPr>
              <a:t>ທີ່ຈະເປັນຂໍ້ມູນພື້ນຖານມູນຄ່າຂອງຄວາມເສຍແລະການສູນເສຍຄັ້ງສຸດທ້າຍ</a:t>
            </a:r>
            <a:r>
              <a:rPr lang="en-US" sz="1700" b="1" dirty="0" smtClean="0">
                <a:solidFill>
                  <a:srgbClr val="00B050"/>
                </a:solidFill>
                <a:latin typeface="Phetsarath OT" panose="02000500000000000000" pitchFamily="2" charset="0"/>
                <a:cs typeface="Phetsarath OT" panose="02000500000000000000" pitchFamily="2" charset="0"/>
              </a:rPr>
              <a:t>.</a:t>
            </a:r>
          </a:p>
        </p:txBody>
      </p:sp>
      <p:sp>
        <p:nvSpPr>
          <p:cNvPr id="4" name="Content Placeholder 2"/>
          <p:cNvSpPr txBox="1">
            <a:spLocks/>
          </p:cNvSpPr>
          <p:nvPr/>
        </p:nvSpPr>
        <p:spPr>
          <a:xfrm>
            <a:off x="5773002" y="1473958"/>
            <a:ext cx="3193577" cy="4790365"/>
          </a:xfrm>
          <a:prstGeom prst="rect">
            <a:avLst/>
          </a:prstGeom>
        </p:spPr>
        <p:txBody>
          <a:bodyPr vert="horz" lIns="0" tIns="45720" rIns="0" bIns="45720" rtlCol="0">
            <a:noAutofit/>
          </a:bodyPr>
          <a:lstStyle/>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US" sz="1400" b="0" i="0" u="none" strike="noStrike" kern="1200" cap="none" spc="0" normalizeH="0" baseline="0" noProof="0" dirty="0" smtClean="0">
                <a:ln>
                  <a:noFill/>
                </a:ln>
                <a:solidFill>
                  <a:srgbClr val="00B050"/>
                </a:solidFill>
                <a:effectLst/>
                <a:uLnTx/>
                <a:uFillTx/>
                <a:latin typeface="+mj-lt"/>
                <a:ea typeface="+mn-ea"/>
                <a:cs typeface="Saysettha OT" pitchFamily="34" charset="-34"/>
              </a:rPr>
              <a:t>To avoid double counting across the sub-sectors (land and water transport), a meeting among the assessment team members should be held. </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US" sz="1400" b="0" i="0" u="none" strike="noStrike" kern="1200" cap="none" spc="0" normalizeH="0" baseline="0" noProof="0" dirty="0" smtClean="0">
                <a:ln>
                  <a:noFill/>
                </a:ln>
                <a:solidFill>
                  <a:srgbClr val="7030A0"/>
                </a:solidFill>
                <a:effectLst/>
                <a:uLnTx/>
                <a:uFillTx/>
                <a:latin typeface="+mj-lt"/>
                <a:ea typeface="+mn-ea"/>
                <a:cs typeface="Saysettha OT" pitchFamily="34" charset="-34"/>
              </a:rPr>
              <a:t>This can be organized and facilitated by the team leader of the DPWT in coordination with the PDMC. </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US" sz="1400" b="0" i="0" u="none" strike="noStrike" kern="1200" cap="none" spc="0" normalizeH="0" baseline="0" noProof="0" dirty="0" smtClean="0">
                <a:ln>
                  <a:noFill/>
                </a:ln>
                <a:solidFill>
                  <a:srgbClr val="00B050"/>
                </a:solidFill>
                <a:effectLst/>
                <a:uLnTx/>
                <a:uFillTx/>
                <a:latin typeface="+mj-lt"/>
                <a:ea typeface="+mn-ea"/>
                <a:cs typeface="Saysettha OT" pitchFamily="34" charset="-34"/>
              </a:rPr>
              <a:t>The meeting or workshop can be a one-day event where all the assessment team members for both land and water transport can share their collected data, issues and experiences in the field, among others. </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US" sz="1400" b="0" i="0" u="none" strike="noStrike" kern="1200" cap="none" spc="0" normalizeH="0" baseline="0" noProof="0" dirty="0" smtClean="0">
                <a:ln>
                  <a:noFill/>
                </a:ln>
                <a:solidFill>
                  <a:srgbClr val="7030A0"/>
                </a:solidFill>
                <a:effectLst/>
                <a:uLnTx/>
                <a:uFillTx/>
                <a:latin typeface="+mj-lt"/>
                <a:ea typeface="+mn-ea"/>
                <a:cs typeface="Saysettha OT" pitchFamily="34" charset="-34"/>
              </a:rPr>
              <a:t>The road engineers must check that the data they have collected are not counted in the water transport sub-sector. </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US" sz="1400" b="0" i="0" u="none" strike="noStrike" kern="1200" cap="none" spc="0" normalizeH="0" baseline="0" noProof="0" dirty="0" smtClean="0">
                <a:ln>
                  <a:noFill/>
                </a:ln>
                <a:solidFill>
                  <a:srgbClr val="00B050"/>
                </a:solidFill>
                <a:effectLst/>
                <a:uLnTx/>
                <a:uFillTx/>
                <a:latin typeface="+mj-lt"/>
                <a:ea typeface="+mn-ea"/>
                <a:cs typeface="Saysettha OT" pitchFamily="34" charset="-34"/>
              </a:rPr>
              <a:t>At the end of this meeting/workshop, all team members must have validated and reconciled their data collected from the field which will be the basis of the final value of damages and losses.</a:t>
            </a:r>
            <a:endParaRPr kumimoji="0" lang="en-AU" sz="1400" b="0" i="0" u="none" strike="noStrike" kern="1200" cap="none" spc="0" normalizeH="0" baseline="0" noProof="0" dirty="0">
              <a:ln>
                <a:noFill/>
              </a:ln>
              <a:solidFill>
                <a:srgbClr val="00B050"/>
              </a:solidFill>
              <a:effectLst/>
              <a:uLnTx/>
              <a:uFillTx/>
              <a:latin typeface="+mj-lt"/>
              <a:ea typeface="+mn-ea"/>
              <a:cs typeface="Saysettha OT" pitchFamily="34" charset="-34"/>
            </a:endParaRPr>
          </a:p>
        </p:txBody>
      </p:sp>
    </p:spTree>
    <p:extLst>
      <p:ext uri="{BB962C8B-B14F-4D97-AF65-F5344CB8AC3E}">
        <p14:creationId xmlns:p14="http://schemas.microsoft.com/office/powerpoint/2010/main" val="761176714"/>
      </p:ext>
    </p:extLst>
  </p:cSld>
  <p:clrMapOvr>
    <a:masterClrMapping/>
  </p:clrMapOvr>
  <p:transition spd="med">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800" dirty="0" err="1" smtClean="0">
                <a:latin typeface="Phetsarath OT" panose="02000500000000000000" pitchFamily="2" charset="0"/>
                <a:cs typeface="Phetsarath OT" panose="02000500000000000000" pitchFamily="2" charset="0"/>
              </a:rPr>
              <a:t>ການປະເມີນຄວາມເສຍຫາຍ</a:t>
            </a:r>
            <a:r>
              <a:rPr lang="en-AU" sz="2800" dirty="0" smtClean="0">
                <a:latin typeface="Phetsarath OT" panose="02000500000000000000" pitchFamily="2" charset="0"/>
                <a:cs typeface="Phetsarath OT" panose="02000500000000000000" pitchFamily="2" charset="0"/>
              </a:rPr>
              <a:t>, </a:t>
            </a:r>
            <a:r>
              <a:rPr lang="en-AU" sz="2800" dirty="0" err="1" smtClean="0">
                <a:latin typeface="Phetsarath OT" panose="02000500000000000000" pitchFamily="2" charset="0"/>
                <a:cs typeface="Phetsarath OT" panose="02000500000000000000" pitchFamily="2" charset="0"/>
              </a:rPr>
              <a:t>ການສູນເສຍ</a:t>
            </a:r>
            <a:r>
              <a:rPr lang="en-AU" sz="2800" dirty="0" smtClean="0">
                <a:latin typeface="Phetsarath OT" panose="02000500000000000000" pitchFamily="2" charset="0"/>
                <a:cs typeface="Phetsarath OT" panose="02000500000000000000" pitchFamily="2" charset="0"/>
              </a:rPr>
              <a:t> </a:t>
            </a:r>
            <a:r>
              <a:rPr lang="en-AU" sz="2800" dirty="0" err="1" smtClean="0">
                <a:latin typeface="Phetsarath OT" panose="02000500000000000000" pitchFamily="2" charset="0"/>
                <a:cs typeface="Phetsarath OT" panose="02000500000000000000" pitchFamily="2" charset="0"/>
              </a:rPr>
              <a:t>ແລະຄວາມຕ້ອງການ</a:t>
            </a:r>
            <a:r>
              <a:rPr lang="en-AU" sz="2800" dirty="0" smtClean="0">
                <a:latin typeface="Phetsarath OT" panose="02000500000000000000" pitchFamily="2" charset="0"/>
                <a:cs typeface="Phetsarath OT" panose="02000500000000000000" pitchFamily="2" charset="0"/>
              </a:rPr>
              <a:t> </a:t>
            </a:r>
            <a:r>
              <a:rPr lang="en-AU" sz="2800" dirty="0" err="1" smtClean="0">
                <a:latin typeface="Phetsarath OT" panose="02000500000000000000" pitchFamily="2" charset="0"/>
                <a:cs typeface="Phetsarath OT" panose="02000500000000000000" pitchFamily="2" charset="0"/>
              </a:rPr>
              <a:t>ສໍາລັບຂະແໜງຂົນສົ່ງ</a:t>
            </a:r>
            <a:r>
              <a:rPr lang="en-AU" sz="2800" dirty="0" smtClean="0">
                <a:latin typeface="Phetsarath OT" panose="02000500000000000000" pitchFamily="2" charset="0"/>
                <a:cs typeface="Phetsarath OT" panose="02000500000000000000" pitchFamily="2" charset="0"/>
              </a:rPr>
              <a:t> </a:t>
            </a:r>
            <a:r>
              <a:rPr lang="en-AU" sz="1800" dirty="0" smtClean="0">
                <a:solidFill>
                  <a:srgbClr val="FF0000"/>
                </a:solidFill>
                <a:latin typeface="Phetsarath OT" panose="02000500000000000000" pitchFamily="2" charset="0"/>
                <a:cs typeface="Phetsarath OT" panose="02000500000000000000" pitchFamily="2" charset="0"/>
              </a:rPr>
              <a:t>DALNA for Transport Sector</a:t>
            </a:r>
            <a:endParaRPr lang="en-AU" sz="2800" dirty="0">
              <a:solidFill>
                <a:srgbClr val="FF0000"/>
              </a:solidFill>
              <a:latin typeface="Phetsarath OT" panose="02000500000000000000" pitchFamily="2" charset="0"/>
              <a:cs typeface="Phetsarath OT" panose="02000500000000000000" pitchFamily="2" charset="0"/>
            </a:endParaRPr>
          </a:p>
        </p:txBody>
      </p:sp>
      <p:sp>
        <p:nvSpPr>
          <p:cNvPr id="3" name="Content Placeholder 2"/>
          <p:cNvSpPr>
            <a:spLocks noGrp="1"/>
          </p:cNvSpPr>
          <p:nvPr>
            <p:ph idx="1"/>
          </p:nvPr>
        </p:nvSpPr>
        <p:spPr>
          <a:xfrm>
            <a:off x="457200" y="1736682"/>
            <a:ext cx="8229600" cy="4525963"/>
          </a:xfrm>
        </p:spPr>
        <p:txBody>
          <a:bodyPr>
            <a:normAutofit fontScale="92500" lnSpcReduction="10000"/>
          </a:bodyPr>
          <a:lstStyle/>
          <a:p>
            <a:r>
              <a:rPr lang="en-AU" sz="2400" b="1" dirty="0" err="1" smtClean="0">
                <a:solidFill>
                  <a:srgbClr val="0070C0"/>
                </a:solidFill>
                <a:latin typeface="Phetsarath OT" panose="02000500000000000000" pitchFamily="2" charset="0"/>
                <a:cs typeface="Phetsarath OT" panose="02000500000000000000" pitchFamily="2" charset="0"/>
              </a:rPr>
              <a:t>ເລີ້ມຕົ້ນການປະເມີນຄວາມເສຍ</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ການສູນເສຍ</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ແລະຄວາມຕ້ອງການ</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smtClean="0">
                <a:solidFill>
                  <a:srgbClr val="0070C0"/>
                </a:solidFill>
                <a:latin typeface="Saysettha OT" pitchFamily="34" charset="-34"/>
                <a:cs typeface="Saysettha OT" pitchFamily="34" charset="-34"/>
              </a:rPr>
              <a:t>(</a:t>
            </a:r>
            <a:r>
              <a:rPr lang="en-AU" sz="2400" b="1" dirty="0" err="1" smtClean="0">
                <a:solidFill>
                  <a:srgbClr val="0070C0"/>
                </a:solidFill>
                <a:latin typeface="Saysettha OT" pitchFamily="34" charset="-34"/>
                <a:cs typeface="Saysettha OT" pitchFamily="34" charset="-34"/>
              </a:rPr>
              <a:t>DaLNA</a:t>
            </a:r>
            <a:r>
              <a:rPr lang="en-AU" sz="2400" b="1" dirty="0" smtClean="0">
                <a:solidFill>
                  <a:srgbClr val="0070C0"/>
                </a:solidFill>
                <a:latin typeface="Saysettha OT" pitchFamily="34" charset="-34"/>
                <a:cs typeface="Saysettha OT" pitchFamily="34" charset="-34"/>
              </a:rPr>
              <a:t>)</a:t>
            </a:r>
          </a:p>
          <a:p>
            <a:r>
              <a:rPr lang="en-AU" sz="1400" dirty="0" smtClean="0">
                <a:solidFill>
                  <a:srgbClr val="FF0000"/>
                </a:solidFill>
                <a:latin typeface="Saysettha OT" pitchFamily="34" charset="-34"/>
                <a:cs typeface="Saysettha OT" pitchFamily="34" charset="-34"/>
              </a:rPr>
              <a:t>Start (Trigger) </a:t>
            </a:r>
            <a:r>
              <a:rPr lang="en-AU" sz="1400" dirty="0">
                <a:solidFill>
                  <a:srgbClr val="FF0000"/>
                </a:solidFill>
                <a:latin typeface="Saysettha OT" pitchFamily="34" charset="-34"/>
                <a:cs typeface="Saysettha OT" pitchFamily="34" charset="-34"/>
              </a:rPr>
              <a:t>for a Damage, Loss, and Needs Assessment (</a:t>
            </a:r>
            <a:r>
              <a:rPr lang="en-AU" sz="1400" dirty="0" err="1">
                <a:solidFill>
                  <a:srgbClr val="FF0000"/>
                </a:solidFill>
                <a:latin typeface="Saysettha OT" pitchFamily="34" charset="-34"/>
                <a:cs typeface="Saysettha OT" pitchFamily="34" charset="-34"/>
              </a:rPr>
              <a:t>DaLNA</a:t>
            </a:r>
            <a:r>
              <a:rPr lang="en-AU" sz="1400" dirty="0" smtClean="0">
                <a:solidFill>
                  <a:srgbClr val="FF0000"/>
                </a:solidFill>
                <a:latin typeface="Saysettha OT" pitchFamily="34" charset="-34"/>
                <a:cs typeface="Saysettha OT" pitchFamily="34" charset="-34"/>
              </a:rPr>
              <a:t>)</a:t>
            </a:r>
          </a:p>
          <a:p>
            <a:endParaRPr lang="en-AU" sz="1800" dirty="0" smtClean="0">
              <a:latin typeface="Saysettha OT" pitchFamily="34" charset="-34"/>
              <a:cs typeface="Saysettha OT" pitchFamily="34" charset="-34"/>
            </a:endParaRPr>
          </a:p>
          <a:p>
            <a:r>
              <a:rPr lang="en-AU" sz="2400" b="1" dirty="0" err="1" smtClean="0">
                <a:solidFill>
                  <a:srgbClr val="0070C0"/>
                </a:solidFill>
                <a:latin typeface="Phetsarath OT" panose="02000500000000000000" pitchFamily="2" charset="0"/>
                <a:cs typeface="Phetsarath OT" panose="02000500000000000000" pitchFamily="2" charset="0"/>
              </a:rPr>
              <a:t>ຄູ່ມື</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DaLNA</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ລະດັບຊາດຂອງລາວສະບັບສົມບູນ</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ຄວນໄດ້ຖືກຈັດຕັ້ງປະຕິບັດ</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ເມື່ອ</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ຄປຄພບຊ</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ປະກາດຄວາມເສຍຫາຍອັນຍິ່ງໃຫຍ</a:t>
            </a:r>
            <a:r>
              <a:rPr lang="en-AU" sz="2400" b="1" dirty="0" smtClean="0">
                <a:solidFill>
                  <a:srgbClr val="0070C0"/>
                </a:solidFill>
                <a:latin typeface="Phetsarath OT" panose="02000500000000000000" pitchFamily="2" charset="0"/>
                <a:cs typeface="Phetsarath OT" panose="02000500000000000000" pitchFamily="2" charset="0"/>
              </a:rPr>
              <a:t>່.</a:t>
            </a:r>
          </a:p>
          <a:p>
            <a:r>
              <a:rPr lang="en-AU" sz="1400" dirty="0" smtClean="0">
                <a:solidFill>
                  <a:srgbClr val="FF0000"/>
                </a:solidFill>
                <a:latin typeface="Saysettha OT" pitchFamily="34" charset="-34"/>
                <a:cs typeface="Saysettha OT" pitchFamily="34" charset="-34"/>
              </a:rPr>
              <a:t>Lao </a:t>
            </a:r>
            <a:r>
              <a:rPr lang="en-AU" sz="1400" dirty="0">
                <a:solidFill>
                  <a:srgbClr val="FF0000"/>
                </a:solidFill>
                <a:latin typeface="Saysettha OT" pitchFamily="34" charset="-34"/>
                <a:cs typeface="Saysettha OT" pitchFamily="34" charset="-34"/>
              </a:rPr>
              <a:t>National </a:t>
            </a:r>
            <a:r>
              <a:rPr lang="en-AU" sz="1400" dirty="0" smtClean="0">
                <a:solidFill>
                  <a:srgbClr val="FF0000"/>
                </a:solidFill>
                <a:latin typeface="Saysettha OT" pitchFamily="34" charset="-34"/>
                <a:cs typeface="Saysettha OT" pitchFamily="34" charset="-34"/>
              </a:rPr>
              <a:t>Guidelines: </a:t>
            </a:r>
            <a:r>
              <a:rPr lang="en-AU" sz="1400" dirty="0">
                <a:solidFill>
                  <a:srgbClr val="FF0000"/>
                </a:solidFill>
                <a:latin typeface="Saysettha OT" pitchFamily="34" charset="-34"/>
                <a:cs typeface="Saysettha OT" pitchFamily="34" charset="-34"/>
              </a:rPr>
              <a:t>full (</a:t>
            </a:r>
            <a:r>
              <a:rPr lang="en-AU" sz="1400" dirty="0" err="1" smtClean="0">
                <a:solidFill>
                  <a:srgbClr val="FF0000"/>
                </a:solidFill>
                <a:latin typeface="Saysettha OT" pitchFamily="34" charset="-34"/>
                <a:cs typeface="Saysettha OT" pitchFamily="34" charset="-34"/>
              </a:rPr>
              <a:t>DaLNA</a:t>
            </a:r>
            <a:r>
              <a:rPr lang="en-AU" sz="1400" dirty="0">
                <a:solidFill>
                  <a:srgbClr val="FF0000"/>
                </a:solidFill>
                <a:latin typeface="Saysettha OT" pitchFamily="34" charset="-34"/>
                <a:cs typeface="Saysettha OT" pitchFamily="34" charset="-34"/>
              </a:rPr>
              <a:t>) should be conducted when a national state of calamity is declared by the National Disaster Management Committee (NDMC</a:t>
            </a:r>
            <a:r>
              <a:rPr lang="en-AU" sz="1400" dirty="0" smtClean="0">
                <a:solidFill>
                  <a:srgbClr val="FF0000"/>
                </a:solidFill>
                <a:latin typeface="Saysettha OT" pitchFamily="34" charset="-34"/>
                <a:cs typeface="Saysettha OT" pitchFamily="34" charset="-34"/>
              </a:rPr>
              <a:t>).</a:t>
            </a:r>
          </a:p>
          <a:p>
            <a:endParaRPr lang="en-AU" sz="1800" dirty="0" smtClean="0">
              <a:latin typeface="Saysettha OT" pitchFamily="34" charset="-34"/>
              <a:cs typeface="Saysettha OT" pitchFamily="34" charset="-34"/>
            </a:endParaRPr>
          </a:p>
          <a:p>
            <a:r>
              <a:rPr lang="en-AU" sz="2400" b="1" dirty="0" err="1" smtClean="0">
                <a:solidFill>
                  <a:srgbClr val="0070C0"/>
                </a:solidFill>
                <a:latin typeface="Phetsarath OT" panose="02000500000000000000" pitchFamily="2" charset="0"/>
                <a:cs typeface="Phetsarath OT" panose="02000500000000000000" pitchFamily="2" charset="0"/>
              </a:rPr>
              <a:t>ສໍາລັບໄພພິບັດຂັ້ນທ້ອງຖິ່ນໃນບັນດາເມືອງ</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ຂອງແຂວງຄໍາມ່ວນ</a:t>
            </a:r>
            <a:r>
              <a:rPr lang="en-AU" sz="2400" b="1" dirty="0" smtClean="0">
                <a:solidFill>
                  <a:srgbClr val="0070C0"/>
                </a:solidFill>
                <a:latin typeface="Phetsarath OT" panose="02000500000000000000" pitchFamily="2" charset="0"/>
                <a:cs typeface="Phetsarath OT" panose="02000500000000000000" pitchFamily="2" charset="0"/>
              </a:rPr>
              <a:t>:</a:t>
            </a:r>
          </a:p>
          <a:p>
            <a:r>
              <a:rPr lang="en-AU" sz="1400" dirty="0" smtClean="0">
                <a:solidFill>
                  <a:srgbClr val="FF0000"/>
                </a:solidFill>
                <a:latin typeface="Saysettha OT" pitchFamily="34" charset="-34"/>
                <a:cs typeface="Saysettha OT" pitchFamily="34" charset="-34"/>
              </a:rPr>
              <a:t>For </a:t>
            </a:r>
            <a:r>
              <a:rPr lang="en-AU" sz="1400" dirty="0">
                <a:solidFill>
                  <a:srgbClr val="FF0000"/>
                </a:solidFill>
                <a:latin typeface="Saysettha OT" pitchFamily="34" charset="-34"/>
                <a:cs typeface="Saysettha OT" pitchFamily="34" charset="-34"/>
              </a:rPr>
              <a:t>local </a:t>
            </a:r>
            <a:r>
              <a:rPr lang="en-AU" sz="1400" dirty="0" smtClean="0">
                <a:solidFill>
                  <a:srgbClr val="FF0000"/>
                </a:solidFill>
                <a:latin typeface="Saysettha OT" pitchFamily="34" charset="-34"/>
                <a:cs typeface="Saysettha OT" pitchFamily="34" charset="-34"/>
              </a:rPr>
              <a:t>disasters in the districts of </a:t>
            </a:r>
            <a:r>
              <a:rPr lang="en-AU" sz="1400" dirty="0" err="1">
                <a:solidFill>
                  <a:srgbClr val="FF0000"/>
                </a:solidFill>
                <a:latin typeface="Saysettha OT" pitchFamily="34" charset="-34"/>
                <a:cs typeface="Saysettha OT" pitchFamily="34" charset="-34"/>
              </a:rPr>
              <a:t>Khammouane</a:t>
            </a:r>
            <a:r>
              <a:rPr lang="en-AU" sz="1400" dirty="0">
                <a:solidFill>
                  <a:srgbClr val="FF0000"/>
                </a:solidFill>
                <a:latin typeface="Saysettha OT" pitchFamily="34" charset="-34"/>
                <a:cs typeface="Saysettha OT" pitchFamily="34" charset="-34"/>
              </a:rPr>
              <a:t> </a:t>
            </a:r>
            <a:r>
              <a:rPr lang="en-AU" sz="1400" dirty="0" smtClean="0">
                <a:solidFill>
                  <a:srgbClr val="FF0000"/>
                </a:solidFill>
                <a:latin typeface="Saysettha OT" pitchFamily="34" charset="-34"/>
                <a:cs typeface="Saysettha OT" pitchFamily="34" charset="-34"/>
              </a:rPr>
              <a:t>province:</a:t>
            </a:r>
          </a:p>
          <a:p>
            <a:endParaRPr lang="en-AU" sz="1800" dirty="0" smtClean="0">
              <a:latin typeface="Saysettha OT" pitchFamily="34" charset="-34"/>
              <a:cs typeface="Saysettha OT" pitchFamily="34" charset="-34"/>
            </a:endParaRPr>
          </a:p>
          <a:p>
            <a:r>
              <a:rPr lang="en-AU" sz="2400" b="1" dirty="0" err="1" smtClean="0">
                <a:solidFill>
                  <a:srgbClr val="0070C0"/>
                </a:solidFill>
                <a:latin typeface="Phetsarath OT" panose="02000500000000000000" pitchFamily="2" charset="0"/>
                <a:cs typeface="Phetsarath OT" panose="02000500000000000000" pitchFamily="2" charset="0"/>
              </a:rPr>
              <a:t>ຫ້ອງວ່າການແຂວງ</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ສາມາດສັ່ງການໃຫ້ຈັດຕັ້ງການປະເມີນຄວາມເສຍຫາຍ</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ການສູນເສຍ</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ແລະ</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ຄວາມຕ້ອງການ</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ຂອງຂະແໜງການ</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ໂດຍການປະສານງານຂອງຄະນະກໍາມະການຄຸ້ມຄອງໄພພິບັດແຂວງ</a:t>
            </a:r>
            <a:r>
              <a:rPr lang="en-AU" sz="2400" b="1" dirty="0" smtClean="0">
                <a:solidFill>
                  <a:srgbClr val="0070C0"/>
                </a:solidFill>
                <a:latin typeface="Phetsarath OT" panose="02000500000000000000" pitchFamily="2" charset="0"/>
                <a:cs typeface="Phetsarath OT" panose="02000500000000000000" pitchFamily="2" charset="0"/>
              </a:rPr>
              <a:t>.</a:t>
            </a:r>
            <a:endParaRPr lang="en-AU" sz="1800" b="1" dirty="0" smtClean="0">
              <a:solidFill>
                <a:srgbClr val="0070C0"/>
              </a:solidFill>
              <a:latin typeface="Phetsarath OT" panose="02000500000000000000" pitchFamily="2" charset="0"/>
              <a:cs typeface="Phetsarath OT" panose="02000500000000000000" pitchFamily="2" charset="0"/>
            </a:endParaRPr>
          </a:p>
          <a:p>
            <a:r>
              <a:rPr lang="en-AU" sz="1400" dirty="0" smtClean="0">
                <a:solidFill>
                  <a:srgbClr val="FF0000"/>
                </a:solidFill>
                <a:latin typeface="Saysettha OT" pitchFamily="34" charset="-34"/>
                <a:cs typeface="Saysettha OT" pitchFamily="34" charset="-34"/>
              </a:rPr>
              <a:t>The </a:t>
            </a:r>
            <a:r>
              <a:rPr lang="en-AU" sz="1400" dirty="0">
                <a:solidFill>
                  <a:srgbClr val="FF0000"/>
                </a:solidFill>
                <a:latin typeface="Saysettha OT" pitchFamily="34" charset="-34"/>
                <a:cs typeface="Saysettha OT" pitchFamily="34" charset="-34"/>
              </a:rPr>
              <a:t>Provincial Governor’s </a:t>
            </a:r>
            <a:r>
              <a:rPr lang="en-AU" sz="1400" dirty="0" smtClean="0">
                <a:solidFill>
                  <a:srgbClr val="FF0000"/>
                </a:solidFill>
                <a:latin typeface="Saysettha OT" pitchFamily="34" charset="-34"/>
                <a:cs typeface="Saysettha OT" pitchFamily="34" charset="-34"/>
              </a:rPr>
              <a:t>Office can order a DALNA on selected  sectors to be coordinated </a:t>
            </a:r>
            <a:r>
              <a:rPr lang="en-AU" sz="1400" dirty="0">
                <a:solidFill>
                  <a:srgbClr val="FF0000"/>
                </a:solidFill>
                <a:latin typeface="Saysettha OT" pitchFamily="34" charset="-34"/>
                <a:cs typeface="Saysettha OT" pitchFamily="34" charset="-34"/>
              </a:rPr>
              <a:t>by the Provincial Disaster Management Committee (PDMC).</a:t>
            </a:r>
          </a:p>
        </p:txBody>
      </p:sp>
    </p:spTree>
    <p:extLst>
      <p:ext uri="{BB962C8B-B14F-4D97-AF65-F5344CB8AC3E}">
        <p14:creationId xmlns:p14="http://schemas.microsoft.com/office/powerpoint/2010/main" val="4073750398"/>
      </p:ext>
    </p:extLst>
  </p:cSld>
  <p:clrMapOvr>
    <a:masterClrMapping/>
  </p:clrMapOvr>
  <p:transition spd="med">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795" y="108464"/>
            <a:ext cx="7852410" cy="916555"/>
          </a:xfrm>
        </p:spPr>
        <p:txBody>
          <a:bodyPr>
            <a:normAutofit/>
          </a:bodyPr>
          <a:lstStyle/>
          <a:p>
            <a:r>
              <a:rPr lang="en-AU" sz="2400" dirty="0" err="1" smtClean="0">
                <a:solidFill>
                  <a:srgbClr val="7030A0"/>
                </a:solidFill>
                <a:latin typeface="Phetsarath OT" panose="02000500000000000000" pitchFamily="2" charset="0"/>
                <a:cs typeface="Phetsarath OT" panose="02000500000000000000" pitchFamily="2" charset="0"/>
              </a:rPr>
              <a:t>ການຈັດກອງປະຊຸມຢັ້ງຢືນຄວາມຖືກຕ້ອງຂອງການປະເມີນ</a:t>
            </a:r>
            <a:r>
              <a:rPr lang="en-AU" sz="2400" dirty="0" smtClean="0">
                <a:solidFill>
                  <a:srgbClr val="7030A0"/>
                </a:solidFill>
                <a:latin typeface="Phetsarath OT" panose="02000500000000000000" pitchFamily="2" charset="0"/>
                <a:cs typeface="Phetsarath OT" panose="02000500000000000000" pitchFamily="2" charset="0"/>
              </a:rPr>
              <a:t> </a:t>
            </a:r>
            <a:r>
              <a:rPr lang="en-AU" sz="2400" dirty="0" smtClean="0">
                <a:solidFill>
                  <a:schemeClr val="accent2"/>
                </a:solidFill>
                <a:latin typeface="Phetsarath OT" panose="02000500000000000000" pitchFamily="2" charset="0"/>
                <a:cs typeface="Phetsarath OT" panose="02000500000000000000" pitchFamily="2" charset="0"/>
              </a:rPr>
              <a:t/>
            </a:r>
            <a:br>
              <a:rPr lang="en-AU" sz="2400" dirty="0" smtClean="0">
                <a:solidFill>
                  <a:schemeClr val="accent2"/>
                </a:solidFill>
                <a:latin typeface="Phetsarath OT" panose="02000500000000000000" pitchFamily="2" charset="0"/>
                <a:cs typeface="Phetsarath OT" panose="02000500000000000000" pitchFamily="2" charset="0"/>
              </a:rPr>
            </a:br>
            <a:r>
              <a:rPr lang="en-AU" sz="1800" dirty="0" smtClean="0">
                <a:solidFill>
                  <a:schemeClr val="accent2"/>
                </a:solidFill>
                <a:latin typeface="Phetsarath OT" panose="02000500000000000000" pitchFamily="2" charset="0"/>
                <a:cs typeface="Phetsarath OT" panose="02000500000000000000" pitchFamily="2" charset="0"/>
              </a:rPr>
              <a:t>Conducting validation meeting</a:t>
            </a:r>
            <a:endParaRPr lang="en-AU" sz="2400" dirty="0">
              <a:solidFill>
                <a:schemeClr val="accent2"/>
              </a:solidFill>
              <a:latin typeface="Phetsarath OT" panose="02000500000000000000" pitchFamily="2" charset="0"/>
              <a:cs typeface="Phetsarath OT" panose="02000500000000000000" pitchFamily="2" charset="0"/>
            </a:endParaRPr>
          </a:p>
        </p:txBody>
      </p:sp>
      <p:sp>
        <p:nvSpPr>
          <p:cNvPr id="3" name="Content Placeholder 2"/>
          <p:cNvSpPr>
            <a:spLocks noGrp="1"/>
          </p:cNvSpPr>
          <p:nvPr>
            <p:ph idx="1"/>
          </p:nvPr>
        </p:nvSpPr>
        <p:spPr>
          <a:xfrm>
            <a:off x="494740" y="1199025"/>
            <a:ext cx="5291918" cy="5420139"/>
          </a:xfrm>
        </p:spPr>
        <p:txBody>
          <a:bodyPr>
            <a:noAutofit/>
          </a:bodyPr>
          <a:lstStyle/>
          <a:p>
            <a:r>
              <a:rPr lang="en-AU" sz="1600" b="1" dirty="0" err="1" smtClean="0">
                <a:solidFill>
                  <a:srgbClr val="00B050"/>
                </a:solidFill>
                <a:latin typeface="Phetsarath OT" panose="02000500000000000000" pitchFamily="2" charset="0"/>
                <a:cs typeface="Phetsarath OT" panose="02000500000000000000" pitchFamily="2" charset="0"/>
              </a:rPr>
              <a:t>ກອງປະຊຸມວິຊາການຢັ້ງຢືນຄວາມຖືກຕ້ອງຂອງການປະເມີນລວມມີ</a:t>
            </a:r>
            <a:r>
              <a:rPr lang="en-AU" sz="1600" b="1" dirty="0" smtClean="0">
                <a:solidFill>
                  <a:srgbClr val="00B050"/>
                </a:solidFill>
                <a:latin typeface="Phetsarath OT" panose="02000500000000000000" pitchFamily="2" charset="0"/>
                <a:cs typeface="Phetsarath OT" panose="02000500000000000000" pitchFamily="2" charset="0"/>
              </a:rPr>
              <a:t>:</a:t>
            </a:r>
            <a:endParaRPr lang="en-AU" sz="1600" b="1" dirty="0">
              <a:solidFill>
                <a:srgbClr val="00B050"/>
              </a:solidFill>
              <a:latin typeface="Phetsarath OT" panose="02000500000000000000" pitchFamily="2" charset="0"/>
              <a:cs typeface="Phetsarath OT" panose="02000500000000000000" pitchFamily="2" charset="0"/>
            </a:endParaRPr>
          </a:p>
          <a:p>
            <a:pPr lvl="0"/>
            <a:r>
              <a:rPr lang="en-US" sz="1600" b="1" dirty="0" err="1" smtClean="0">
                <a:solidFill>
                  <a:srgbClr val="FF0000"/>
                </a:solidFill>
                <a:latin typeface="Phetsarath OT" panose="02000500000000000000" pitchFamily="2" charset="0"/>
                <a:cs typeface="Phetsarath OT" panose="02000500000000000000" pitchFamily="2" charset="0"/>
              </a:rPr>
              <a:t>ເປີດກອງປະຊຸມໂດຍຫົວໜ້າພະແນກ</a:t>
            </a:r>
            <a:r>
              <a:rPr lang="en-US" sz="1600" b="1" dirty="0" smtClean="0">
                <a:solidFill>
                  <a:srgbClr val="FF0000"/>
                </a:solidFill>
                <a:latin typeface="Phetsarath OT" panose="02000500000000000000" pitchFamily="2" charset="0"/>
                <a:cs typeface="Phetsarath OT" panose="02000500000000000000" pitchFamily="2" charset="0"/>
              </a:rPr>
              <a:t> </a:t>
            </a:r>
            <a:r>
              <a:rPr lang="en-US" sz="1600" b="1" dirty="0" err="1" smtClean="0">
                <a:solidFill>
                  <a:srgbClr val="FF0000"/>
                </a:solidFill>
                <a:latin typeface="Phetsarath OT" panose="02000500000000000000" pitchFamily="2" charset="0"/>
                <a:cs typeface="Phetsarath OT" panose="02000500000000000000" pitchFamily="2" charset="0"/>
              </a:rPr>
              <a:t>ຍທຂ</a:t>
            </a:r>
            <a:r>
              <a:rPr lang="en-US" sz="1600" b="1" dirty="0" smtClean="0">
                <a:solidFill>
                  <a:srgbClr val="FF0000"/>
                </a:solidFill>
                <a:latin typeface="Phetsarath OT" panose="02000500000000000000" pitchFamily="2" charset="0"/>
                <a:cs typeface="Phetsarath OT" panose="02000500000000000000" pitchFamily="2" charset="0"/>
              </a:rPr>
              <a:t> </a:t>
            </a:r>
            <a:r>
              <a:rPr lang="en-US" sz="1600" b="1" dirty="0" err="1" smtClean="0">
                <a:solidFill>
                  <a:srgbClr val="FF0000"/>
                </a:solidFill>
                <a:latin typeface="Phetsarath OT" panose="02000500000000000000" pitchFamily="2" charset="0"/>
                <a:cs typeface="Phetsarath OT" panose="02000500000000000000" pitchFamily="2" charset="0"/>
              </a:rPr>
              <a:t>ແລະ</a:t>
            </a:r>
            <a:r>
              <a:rPr lang="en-US" sz="1600" b="1" dirty="0" smtClean="0">
                <a:solidFill>
                  <a:srgbClr val="FF0000"/>
                </a:solidFill>
                <a:latin typeface="Phetsarath OT" panose="02000500000000000000" pitchFamily="2" charset="0"/>
                <a:cs typeface="Phetsarath OT" panose="02000500000000000000" pitchFamily="2" charset="0"/>
              </a:rPr>
              <a:t> </a:t>
            </a:r>
            <a:r>
              <a:rPr lang="en-US" sz="1600" b="1" dirty="0" err="1" smtClean="0">
                <a:solidFill>
                  <a:srgbClr val="FF0000"/>
                </a:solidFill>
                <a:latin typeface="Phetsarath OT" panose="02000500000000000000" pitchFamily="2" charset="0"/>
                <a:cs typeface="Phetsarath OT" panose="02000500000000000000" pitchFamily="2" charset="0"/>
              </a:rPr>
              <a:t>ປະທານ</a:t>
            </a:r>
            <a:r>
              <a:rPr lang="en-US" sz="1600" b="1" dirty="0" smtClean="0">
                <a:solidFill>
                  <a:srgbClr val="FF0000"/>
                </a:solidFill>
                <a:latin typeface="Phetsarath OT" panose="02000500000000000000" pitchFamily="2" charset="0"/>
                <a:cs typeface="Phetsarath OT" panose="02000500000000000000" pitchFamily="2" charset="0"/>
              </a:rPr>
              <a:t> </a:t>
            </a:r>
            <a:r>
              <a:rPr lang="en-US" sz="1600" b="1" dirty="0" err="1" smtClean="0">
                <a:solidFill>
                  <a:srgbClr val="FF0000"/>
                </a:solidFill>
                <a:latin typeface="Phetsarath OT" panose="02000500000000000000" pitchFamily="2" charset="0"/>
                <a:cs typeface="Phetsarath OT" panose="02000500000000000000" pitchFamily="2" charset="0"/>
              </a:rPr>
              <a:t>ຄປຄພ</a:t>
            </a:r>
            <a:r>
              <a:rPr lang="en-US" sz="1600" b="1" dirty="0" smtClean="0">
                <a:solidFill>
                  <a:srgbClr val="FF0000"/>
                </a:solidFill>
                <a:latin typeface="Phetsarath OT" panose="02000500000000000000" pitchFamily="2" charset="0"/>
                <a:cs typeface="Phetsarath OT" panose="02000500000000000000" pitchFamily="2" charset="0"/>
              </a:rPr>
              <a:t> </a:t>
            </a:r>
            <a:r>
              <a:rPr lang="en-US" sz="1600" b="1" dirty="0" err="1" smtClean="0">
                <a:solidFill>
                  <a:srgbClr val="FF0000"/>
                </a:solidFill>
                <a:latin typeface="Phetsarath OT" panose="02000500000000000000" pitchFamily="2" charset="0"/>
                <a:cs typeface="Phetsarath OT" panose="02000500000000000000" pitchFamily="2" charset="0"/>
              </a:rPr>
              <a:t>ແຂວງ</a:t>
            </a:r>
            <a:r>
              <a:rPr lang="en-US" sz="1600" b="1" dirty="0" smtClean="0">
                <a:solidFill>
                  <a:srgbClr val="FF0000"/>
                </a:solidFill>
                <a:latin typeface="Phetsarath OT" panose="02000500000000000000" pitchFamily="2" charset="0"/>
                <a:cs typeface="Phetsarath OT" panose="02000500000000000000" pitchFamily="2" charset="0"/>
              </a:rPr>
              <a:t> </a:t>
            </a:r>
          </a:p>
          <a:p>
            <a:pPr lvl="0"/>
            <a:endParaRPr lang="en-AU" sz="1600" dirty="0">
              <a:latin typeface="Phetsarath OT" panose="02000500000000000000" pitchFamily="2" charset="0"/>
              <a:cs typeface="Phetsarath OT" panose="02000500000000000000" pitchFamily="2" charset="0"/>
            </a:endParaRPr>
          </a:p>
          <a:p>
            <a:pPr lvl="0"/>
            <a:r>
              <a:rPr lang="en-US" sz="1600" b="1" dirty="0" smtClean="0">
                <a:solidFill>
                  <a:srgbClr val="7030A0"/>
                </a:solidFill>
                <a:latin typeface="Phetsarath OT" panose="02000500000000000000" pitchFamily="2" charset="0"/>
                <a:cs typeface="Phetsarath OT" panose="02000500000000000000" pitchFamily="2" charset="0"/>
              </a:rPr>
              <a:t>ຂະແໜງການປະເມີນຄວາມເສຍຫາຍແລະການສູນເສຍດ້ານການຂົນສົ່ງທາງບົກແລະທາງນໍ້ານໍາສະເໜີໂດຍຫຍໍ້:</a:t>
            </a:r>
            <a:endParaRPr lang="en-AU" sz="1600" b="1" dirty="0">
              <a:solidFill>
                <a:srgbClr val="7030A0"/>
              </a:solidFill>
              <a:latin typeface="Phetsarath OT" panose="02000500000000000000" pitchFamily="2" charset="0"/>
              <a:cs typeface="Phetsarath OT" panose="02000500000000000000" pitchFamily="2" charset="0"/>
            </a:endParaRPr>
          </a:p>
          <a:p>
            <a:pPr lvl="1"/>
            <a:r>
              <a:rPr lang="en-US" sz="1600" dirty="0" err="1" smtClean="0">
                <a:latin typeface="Phetsarath OT" panose="02000500000000000000" pitchFamily="2" charset="0"/>
                <a:cs typeface="Phetsarath OT" panose="02000500000000000000" pitchFamily="2" charset="0"/>
              </a:rPr>
              <a:t>ສັງລວມການປະເມນີຄວາມເສຍຫາຍແລະການສູນເສຍ</a:t>
            </a:r>
            <a:endParaRPr lang="en-AU" sz="1600" dirty="0">
              <a:latin typeface="Phetsarath OT" panose="02000500000000000000" pitchFamily="2" charset="0"/>
              <a:cs typeface="Phetsarath OT" panose="02000500000000000000" pitchFamily="2" charset="0"/>
            </a:endParaRPr>
          </a:p>
          <a:p>
            <a:pPr lvl="1"/>
            <a:r>
              <a:rPr lang="en-US" sz="1600" dirty="0" err="1" smtClean="0">
                <a:latin typeface="Phetsarath OT" panose="02000500000000000000" pitchFamily="2" charset="0"/>
                <a:cs typeface="Phetsarath OT" panose="02000500000000000000" pitchFamily="2" charset="0"/>
              </a:rPr>
              <a:t>ບັນຫາການຢັ້ງຢືນຄວາມຖືກຕ້ອງຂອງຂໍ້ມູນ</a:t>
            </a:r>
            <a:r>
              <a:rPr lang="en-US" sz="1600" dirty="0" smtClean="0">
                <a:latin typeface="Phetsarath OT" panose="02000500000000000000" pitchFamily="2" charset="0"/>
                <a:cs typeface="Phetsarath OT" panose="02000500000000000000" pitchFamily="2" charset="0"/>
              </a:rPr>
              <a:t> (</a:t>
            </a:r>
            <a:r>
              <a:rPr lang="en-US" sz="1600" dirty="0" err="1" smtClean="0">
                <a:latin typeface="Phetsarath OT" panose="02000500000000000000" pitchFamily="2" charset="0"/>
                <a:cs typeface="Phetsarath OT" panose="02000500000000000000" pitchFamily="2" charset="0"/>
              </a:rPr>
              <a:t>ຖ້າວ່າມີ</a:t>
            </a:r>
            <a:r>
              <a:rPr lang="en-US" sz="1600" dirty="0" smtClean="0">
                <a:latin typeface="Phetsarath OT" panose="02000500000000000000" pitchFamily="2" charset="0"/>
                <a:cs typeface="Phetsarath OT" panose="02000500000000000000" pitchFamily="2" charset="0"/>
              </a:rPr>
              <a:t>)</a:t>
            </a:r>
            <a:endParaRPr lang="en-AU" sz="1600" dirty="0">
              <a:latin typeface="Phetsarath OT" panose="02000500000000000000" pitchFamily="2" charset="0"/>
              <a:cs typeface="Phetsarath OT" panose="02000500000000000000" pitchFamily="2" charset="0"/>
            </a:endParaRPr>
          </a:p>
          <a:p>
            <a:pPr lvl="1"/>
            <a:r>
              <a:rPr lang="en-US" sz="1600" dirty="0" err="1" smtClean="0">
                <a:latin typeface="Phetsarath OT" panose="02000500000000000000" pitchFamily="2" charset="0"/>
                <a:cs typeface="Phetsarath OT" panose="02000500000000000000" pitchFamily="2" charset="0"/>
              </a:rPr>
              <a:t>ຂໍ້ສະເໜີແນະນໍາ</a:t>
            </a:r>
            <a:r>
              <a:rPr lang="en-US" sz="1600" dirty="0" smtClean="0">
                <a:latin typeface="Phetsarath OT" panose="02000500000000000000" pitchFamily="2" charset="0"/>
                <a:cs typeface="Phetsarath OT" panose="02000500000000000000" pitchFamily="2" charset="0"/>
              </a:rPr>
              <a:t> </a:t>
            </a:r>
            <a:r>
              <a:rPr lang="en-US" sz="1600" dirty="0" err="1" smtClean="0">
                <a:latin typeface="Phetsarath OT" panose="02000500000000000000" pitchFamily="2" charset="0"/>
                <a:cs typeface="Phetsarath OT" panose="02000500000000000000" pitchFamily="2" charset="0"/>
              </a:rPr>
              <a:t>ຈາກຜົນຂອງການປະເມີນຄວາມເສຍຫາຍແລະການສູນເສຍ</a:t>
            </a:r>
            <a:endParaRPr lang="en-US" sz="1600" dirty="0" smtClean="0">
              <a:latin typeface="Phetsarath OT" panose="02000500000000000000" pitchFamily="2" charset="0"/>
              <a:cs typeface="Phetsarath OT" panose="02000500000000000000" pitchFamily="2" charset="0"/>
            </a:endParaRPr>
          </a:p>
          <a:p>
            <a:pPr lvl="1"/>
            <a:endParaRPr lang="en-AU" sz="1600" dirty="0">
              <a:latin typeface="Phetsarath OT" panose="02000500000000000000" pitchFamily="2" charset="0"/>
              <a:cs typeface="Phetsarath OT" panose="02000500000000000000" pitchFamily="2" charset="0"/>
            </a:endParaRPr>
          </a:p>
          <a:p>
            <a:pPr lvl="0"/>
            <a:r>
              <a:rPr lang="en-US" sz="1600" b="1" dirty="0" err="1" smtClean="0">
                <a:solidFill>
                  <a:srgbClr val="7030A0"/>
                </a:solidFill>
                <a:latin typeface="Phetsarath OT" panose="02000500000000000000" pitchFamily="2" charset="0"/>
                <a:cs typeface="Phetsarath OT" panose="02000500000000000000" pitchFamily="2" charset="0"/>
              </a:rPr>
              <a:t>ຫົວໜ້າພະແນກ</a:t>
            </a:r>
            <a:r>
              <a:rPr lang="en-US" sz="1600" b="1" dirty="0" smtClean="0">
                <a:solidFill>
                  <a:srgbClr val="7030A0"/>
                </a:solidFill>
                <a:latin typeface="Phetsarath OT" panose="02000500000000000000" pitchFamily="2" charset="0"/>
                <a:cs typeface="Phetsarath OT" panose="02000500000000000000" pitchFamily="2" charset="0"/>
              </a:rPr>
              <a:t> </a:t>
            </a:r>
            <a:r>
              <a:rPr lang="en-US" sz="1600" b="1" dirty="0" err="1" smtClean="0">
                <a:solidFill>
                  <a:srgbClr val="7030A0"/>
                </a:solidFill>
                <a:latin typeface="Phetsarath OT" panose="02000500000000000000" pitchFamily="2" charset="0"/>
                <a:cs typeface="Phetsarath OT" panose="02000500000000000000" pitchFamily="2" charset="0"/>
              </a:rPr>
              <a:t>ຍທຂ</a:t>
            </a:r>
            <a:r>
              <a:rPr lang="en-US" sz="1600" b="1" dirty="0" smtClean="0">
                <a:solidFill>
                  <a:srgbClr val="7030A0"/>
                </a:solidFill>
                <a:latin typeface="Phetsarath OT" panose="02000500000000000000" pitchFamily="2" charset="0"/>
                <a:cs typeface="Phetsarath OT" panose="02000500000000000000" pitchFamily="2" charset="0"/>
              </a:rPr>
              <a:t>  </a:t>
            </a:r>
            <a:r>
              <a:rPr lang="en-US" sz="1600" b="1" dirty="0">
                <a:solidFill>
                  <a:srgbClr val="7030A0"/>
                </a:solidFill>
                <a:latin typeface="Phetsarath OT" panose="02000500000000000000" pitchFamily="2" charset="0"/>
                <a:cs typeface="Phetsarath OT" panose="02000500000000000000" pitchFamily="2" charset="0"/>
              </a:rPr>
              <a:t>/ </a:t>
            </a:r>
            <a:r>
              <a:rPr lang="en-US" sz="1600" b="1" dirty="0" err="1" smtClean="0">
                <a:solidFill>
                  <a:srgbClr val="7030A0"/>
                </a:solidFill>
                <a:latin typeface="Phetsarath OT" panose="02000500000000000000" pitchFamily="2" charset="0"/>
                <a:cs typeface="Phetsarath OT" panose="02000500000000000000" pitchFamily="2" charset="0"/>
              </a:rPr>
              <a:t>ກອງເລຂາ</a:t>
            </a:r>
            <a:r>
              <a:rPr lang="en-US" sz="1600" b="1" dirty="0" smtClean="0">
                <a:solidFill>
                  <a:srgbClr val="7030A0"/>
                </a:solidFill>
                <a:latin typeface="Phetsarath OT" panose="02000500000000000000" pitchFamily="2" charset="0"/>
                <a:cs typeface="Phetsarath OT" panose="02000500000000000000" pitchFamily="2" charset="0"/>
              </a:rPr>
              <a:t> </a:t>
            </a:r>
            <a:r>
              <a:rPr lang="en-US" sz="1600" b="1" dirty="0" err="1" smtClean="0">
                <a:solidFill>
                  <a:srgbClr val="7030A0"/>
                </a:solidFill>
                <a:latin typeface="Phetsarath OT" panose="02000500000000000000" pitchFamily="2" charset="0"/>
                <a:cs typeface="Phetsarath OT" panose="02000500000000000000" pitchFamily="2" charset="0"/>
              </a:rPr>
              <a:t>ນໍາສະເໜີ</a:t>
            </a:r>
            <a:r>
              <a:rPr lang="en-US" sz="1600" b="1" dirty="0" smtClean="0">
                <a:solidFill>
                  <a:srgbClr val="7030A0"/>
                </a:solidFill>
                <a:latin typeface="Phetsarath OT" panose="02000500000000000000" pitchFamily="2" charset="0"/>
                <a:cs typeface="Phetsarath OT" panose="02000500000000000000" pitchFamily="2" charset="0"/>
              </a:rPr>
              <a:t>:</a:t>
            </a:r>
            <a:endParaRPr lang="en-AU" sz="1600" b="1" dirty="0">
              <a:solidFill>
                <a:srgbClr val="7030A0"/>
              </a:solidFill>
              <a:latin typeface="Phetsarath OT" panose="02000500000000000000" pitchFamily="2" charset="0"/>
              <a:cs typeface="Phetsarath OT" panose="02000500000000000000" pitchFamily="2" charset="0"/>
            </a:endParaRPr>
          </a:p>
          <a:p>
            <a:pPr lvl="1"/>
            <a:r>
              <a:rPr lang="en-US" sz="1600" b="1" dirty="0" err="1" smtClean="0">
                <a:solidFill>
                  <a:srgbClr val="92D050"/>
                </a:solidFill>
                <a:latin typeface="Phetsarath OT" panose="02000500000000000000" pitchFamily="2" charset="0"/>
                <a:cs typeface="Phetsarath OT" panose="02000500000000000000" pitchFamily="2" charset="0"/>
              </a:rPr>
              <a:t>ສັງລວມຄວາມເສຍຫາຍແລະການສູນເສຍອີງໃສ່ການລາຍງານຂອງແຕ່ລະຂະແໜງການຍ່ອຍ</a:t>
            </a:r>
            <a:r>
              <a:rPr lang="en-US" sz="1600" b="1" dirty="0" smtClean="0">
                <a:solidFill>
                  <a:srgbClr val="92D050"/>
                </a:solidFill>
                <a:latin typeface="Phetsarath OT" panose="02000500000000000000" pitchFamily="2" charset="0"/>
                <a:cs typeface="Phetsarath OT" panose="02000500000000000000" pitchFamily="2" charset="0"/>
              </a:rPr>
              <a:t> </a:t>
            </a:r>
            <a:endParaRPr lang="en-AU" sz="1600" b="1" dirty="0">
              <a:solidFill>
                <a:srgbClr val="92D050"/>
              </a:solidFill>
              <a:latin typeface="Phetsarath OT" panose="02000500000000000000" pitchFamily="2" charset="0"/>
              <a:cs typeface="Phetsarath OT" panose="02000500000000000000" pitchFamily="2" charset="0"/>
            </a:endParaRPr>
          </a:p>
          <a:p>
            <a:pPr lvl="1"/>
            <a:r>
              <a:rPr lang="en-US" sz="1600" b="1" dirty="0" err="1" smtClean="0">
                <a:solidFill>
                  <a:srgbClr val="0070C0"/>
                </a:solidFill>
                <a:latin typeface="Phetsarath OT" panose="02000500000000000000" pitchFamily="2" charset="0"/>
                <a:cs typeface="Phetsarath OT" panose="02000500000000000000" pitchFamily="2" charset="0"/>
              </a:rPr>
              <a:t>ຂໍ້ສະເໜີແນະນໍາວິທີການແກ້ໄຂ</a:t>
            </a:r>
            <a:r>
              <a:rPr lang="en-US" sz="1600" b="1" dirty="0" smtClean="0">
                <a:solidFill>
                  <a:srgbClr val="0070C0"/>
                </a:solidFill>
                <a:latin typeface="Phetsarath OT" panose="02000500000000000000" pitchFamily="2" charset="0"/>
                <a:cs typeface="Phetsarath OT" panose="02000500000000000000" pitchFamily="2" charset="0"/>
              </a:rPr>
              <a:t> </a:t>
            </a:r>
            <a:r>
              <a:rPr lang="en-US" sz="1600" b="1" dirty="0" err="1" smtClean="0">
                <a:solidFill>
                  <a:srgbClr val="0070C0"/>
                </a:solidFill>
                <a:latin typeface="Phetsarath OT" panose="02000500000000000000" pitchFamily="2" charset="0"/>
                <a:cs typeface="Phetsarath OT" panose="02000500000000000000" pitchFamily="2" charset="0"/>
              </a:rPr>
              <a:t>ບັນຫາການຢັ້ງຢືນຄວາມຖືກຕ້ອງຂອງຂໍ້ມູນ</a:t>
            </a:r>
            <a:r>
              <a:rPr lang="en-US" sz="1600" b="1" dirty="0" smtClean="0">
                <a:solidFill>
                  <a:srgbClr val="0070C0"/>
                </a:solidFill>
                <a:latin typeface="Phetsarath OT" panose="02000500000000000000" pitchFamily="2" charset="0"/>
                <a:cs typeface="Phetsarath OT" panose="02000500000000000000" pitchFamily="2" charset="0"/>
              </a:rPr>
              <a:t> (</a:t>
            </a:r>
            <a:r>
              <a:rPr lang="en-US" sz="1600" b="1" dirty="0" err="1" smtClean="0">
                <a:solidFill>
                  <a:srgbClr val="0070C0"/>
                </a:solidFill>
                <a:latin typeface="Phetsarath OT" panose="02000500000000000000" pitchFamily="2" charset="0"/>
                <a:cs typeface="Phetsarath OT" panose="02000500000000000000" pitchFamily="2" charset="0"/>
              </a:rPr>
              <a:t>ຖ້າມີ</a:t>
            </a:r>
            <a:r>
              <a:rPr lang="en-US" sz="1600" b="1" dirty="0" smtClean="0">
                <a:solidFill>
                  <a:srgbClr val="0070C0"/>
                </a:solidFill>
                <a:latin typeface="Phetsarath OT" panose="02000500000000000000" pitchFamily="2" charset="0"/>
                <a:cs typeface="Phetsarath OT" panose="02000500000000000000" pitchFamily="2" charset="0"/>
              </a:rPr>
              <a:t>)</a:t>
            </a:r>
            <a:endParaRPr lang="en-AU" sz="1600" b="1" dirty="0">
              <a:solidFill>
                <a:srgbClr val="0070C0"/>
              </a:solidFill>
              <a:latin typeface="Phetsarath OT" panose="02000500000000000000" pitchFamily="2" charset="0"/>
              <a:cs typeface="Phetsarath OT" panose="02000500000000000000" pitchFamily="2" charset="0"/>
            </a:endParaRPr>
          </a:p>
          <a:p>
            <a:pPr lvl="1"/>
            <a:r>
              <a:rPr lang="en-US" sz="1600" b="1" dirty="0" err="1" smtClean="0">
                <a:solidFill>
                  <a:srgbClr val="002060"/>
                </a:solidFill>
                <a:latin typeface="Phetsarath OT" panose="02000500000000000000" pitchFamily="2" charset="0"/>
                <a:cs typeface="Phetsarath OT" panose="02000500000000000000" pitchFamily="2" charset="0"/>
              </a:rPr>
              <a:t>ແຜນຂັ້ນຕອນຕໍ່ໄປ</a:t>
            </a:r>
            <a:r>
              <a:rPr lang="en-US" sz="1600" b="1" dirty="0" smtClean="0">
                <a:solidFill>
                  <a:srgbClr val="002060"/>
                </a:solidFill>
                <a:latin typeface="Phetsarath OT" panose="02000500000000000000" pitchFamily="2" charset="0"/>
                <a:cs typeface="Phetsarath OT" panose="02000500000000000000" pitchFamily="2" charset="0"/>
              </a:rPr>
              <a:t> </a:t>
            </a:r>
            <a:r>
              <a:rPr lang="en-US" sz="1600" b="1" dirty="0" err="1" smtClean="0">
                <a:solidFill>
                  <a:srgbClr val="002060"/>
                </a:solidFill>
                <a:latin typeface="Phetsarath OT" panose="02000500000000000000" pitchFamily="2" charset="0"/>
                <a:cs typeface="Phetsarath OT" panose="02000500000000000000" pitchFamily="2" charset="0"/>
              </a:rPr>
              <a:t>ສໍາລັບຂະບວນການ</a:t>
            </a:r>
            <a:r>
              <a:rPr lang="en-US" sz="1600" b="1" dirty="0" smtClean="0">
                <a:solidFill>
                  <a:srgbClr val="002060"/>
                </a:solidFill>
                <a:latin typeface="Phetsarath OT" panose="02000500000000000000" pitchFamily="2" charset="0"/>
                <a:cs typeface="Phetsarath OT" panose="02000500000000000000" pitchFamily="2" charset="0"/>
              </a:rPr>
              <a:t> </a:t>
            </a:r>
            <a:r>
              <a:rPr lang="en-US" sz="1600" b="1" dirty="0" err="1" smtClean="0">
                <a:solidFill>
                  <a:srgbClr val="002060"/>
                </a:solidFill>
                <a:latin typeface="Phetsarath OT" panose="02000500000000000000" pitchFamily="2" charset="0"/>
                <a:cs typeface="Phetsarath OT" panose="02000500000000000000" pitchFamily="2" charset="0"/>
              </a:rPr>
              <a:t>DaLNA</a:t>
            </a:r>
            <a:endParaRPr lang="en-AU" sz="1600" b="1" dirty="0">
              <a:solidFill>
                <a:srgbClr val="002060"/>
              </a:solidFill>
              <a:latin typeface="Phetsarath OT" panose="02000500000000000000" pitchFamily="2" charset="0"/>
              <a:cs typeface="Phetsarath OT" panose="02000500000000000000" pitchFamily="2" charset="0"/>
            </a:endParaRPr>
          </a:p>
          <a:p>
            <a:pPr lvl="1"/>
            <a:r>
              <a:rPr lang="en-US" sz="1600" b="1" dirty="0" err="1" smtClean="0">
                <a:solidFill>
                  <a:srgbClr val="FF0000"/>
                </a:solidFill>
                <a:latin typeface="Phetsarath OT" panose="02000500000000000000" pitchFamily="2" charset="0"/>
                <a:cs typeface="Phetsarath OT" panose="02000500000000000000" pitchFamily="2" charset="0"/>
              </a:rPr>
              <a:t>ປິດກອງປະຊຸມ</a:t>
            </a:r>
            <a:r>
              <a:rPr lang="en-US" sz="1600" b="1" dirty="0" smtClean="0">
                <a:solidFill>
                  <a:srgbClr val="FF0000"/>
                </a:solidFill>
                <a:latin typeface="Phetsarath OT" panose="02000500000000000000" pitchFamily="2" charset="0"/>
                <a:cs typeface="Phetsarath OT" panose="02000500000000000000" pitchFamily="2" charset="0"/>
              </a:rPr>
              <a:t>.</a:t>
            </a:r>
            <a:endParaRPr lang="en-AU" sz="1600" b="1" dirty="0">
              <a:solidFill>
                <a:srgbClr val="FF0000"/>
              </a:solidFill>
              <a:latin typeface="Phetsarath OT" panose="02000500000000000000" pitchFamily="2" charset="0"/>
              <a:cs typeface="Phetsarath OT" panose="02000500000000000000" pitchFamily="2" charset="0"/>
            </a:endParaRPr>
          </a:p>
          <a:p>
            <a:endParaRPr lang="en-AU" sz="1600" dirty="0">
              <a:latin typeface="Phetsarath OT" panose="02000500000000000000" pitchFamily="2" charset="0"/>
              <a:cs typeface="Phetsarath OT" panose="02000500000000000000" pitchFamily="2" charset="0"/>
            </a:endParaRPr>
          </a:p>
        </p:txBody>
      </p:sp>
      <p:sp>
        <p:nvSpPr>
          <p:cNvPr id="4" name="Content Placeholder 2"/>
          <p:cNvSpPr txBox="1">
            <a:spLocks/>
          </p:cNvSpPr>
          <p:nvPr/>
        </p:nvSpPr>
        <p:spPr>
          <a:xfrm>
            <a:off x="6127842" y="1255595"/>
            <a:ext cx="2961566" cy="5295350"/>
          </a:xfrm>
          <a:prstGeom prst="rect">
            <a:avLst/>
          </a:prstGeom>
        </p:spPr>
        <p:txBody>
          <a:bodyPr vert="horz" lIns="0" tIns="45720" rIns="0" bIns="45720" rtlCol="0">
            <a:noAutofit/>
          </a:bodyPr>
          <a:lstStyle/>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AU" sz="1400" b="0" i="0" u="none" strike="noStrike" kern="1200" cap="none" spc="0" normalizeH="0" baseline="0" noProof="0" dirty="0" smtClean="0">
                <a:ln>
                  <a:noFill/>
                </a:ln>
                <a:solidFill>
                  <a:srgbClr val="00B050"/>
                </a:solidFill>
                <a:effectLst/>
                <a:uLnTx/>
                <a:uFillTx/>
                <a:latin typeface="+mn-lt"/>
                <a:ea typeface="+mn-ea"/>
                <a:cs typeface="+mn-cs"/>
              </a:rPr>
              <a:t>Validation meetings/sessions may include:</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US" sz="1400" b="0" i="0" u="none" strike="noStrike" kern="1200" cap="none" spc="0" normalizeH="0" baseline="0" noProof="0" dirty="0" smtClean="0">
                <a:ln>
                  <a:noFill/>
                </a:ln>
                <a:solidFill>
                  <a:srgbClr val="FF0000"/>
                </a:solidFill>
                <a:effectLst/>
                <a:uLnTx/>
                <a:uFillTx/>
                <a:latin typeface="+mn-lt"/>
                <a:ea typeface="+mn-ea"/>
                <a:cs typeface="+mn-cs"/>
              </a:rPr>
              <a:t>Opening remarks from the DPWT Head and PDMC Chair</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endParaRPr kumimoji="0" lang="en-AU" sz="1400" b="0" i="0" u="none" strike="noStrike" kern="1200" cap="none" spc="0" normalizeH="0" baseline="0" noProof="0" dirty="0" smtClean="0">
              <a:ln>
                <a:noFill/>
              </a:ln>
              <a:solidFill>
                <a:srgbClr val="FF0000"/>
              </a:solidFill>
              <a:effectLst/>
              <a:uLnTx/>
              <a:uFillTx/>
              <a:latin typeface="+mn-lt"/>
              <a:ea typeface="+mn-ea"/>
              <a:cs typeface="+mn-cs"/>
            </a:endParaRP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US" sz="1400" b="0" i="0" u="none" strike="noStrike" kern="1200" cap="none" spc="0" normalizeH="0" baseline="0" noProof="0" dirty="0" smtClean="0">
                <a:ln>
                  <a:noFill/>
                </a:ln>
                <a:solidFill>
                  <a:srgbClr val="7030A0"/>
                </a:solidFill>
                <a:effectLst/>
                <a:uLnTx/>
                <a:uFillTx/>
                <a:latin typeface="+mn-lt"/>
                <a:ea typeface="+mn-ea"/>
                <a:cs typeface="+mn-cs"/>
              </a:rPr>
              <a:t>Each sub-sector (land and water transport that conducted damage and loss assessment) briefly present:</a:t>
            </a:r>
            <a:endParaRPr kumimoji="0" lang="en-AU" sz="1400" b="0" i="0" u="none" strike="noStrike" kern="1200" cap="none" spc="0" normalizeH="0" baseline="0" noProof="0" dirty="0" smtClean="0">
              <a:ln>
                <a:noFill/>
              </a:ln>
              <a:solidFill>
                <a:srgbClr val="7030A0"/>
              </a:solidFill>
              <a:effectLst/>
              <a:uLnTx/>
              <a:uFillTx/>
              <a:latin typeface="+mn-lt"/>
              <a:ea typeface="+mn-ea"/>
              <a:cs typeface="+mn-cs"/>
            </a:endParaRPr>
          </a:p>
          <a:p>
            <a:pPr marL="384048" marR="0" lvl="1" indent="-182880" algn="l" defTabSz="914400" rtl="0" eaLnBrk="1" fontAlgn="auto" latinLnBrk="0" hangingPunct="1">
              <a:lnSpc>
                <a:spcPct val="90000"/>
              </a:lnSpc>
              <a:spcBef>
                <a:spcPts val="200"/>
              </a:spcBef>
              <a:spcAft>
                <a:spcPts val="400"/>
              </a:spcAft>
              <a:buClr>
                <a:schemeClr val="accent1"/>
              </a:buClr>
              <a:buSzTx/>
              <a:buFont typeface="Calibri" pitchFamily="34" charset="0"/>
              <a:buChar char="◦"/>
              <a:tabLst/>
              <a:defRPr/>
            </a:pPr>
            <a:r>
              <a:rPr kumimoji="0" lang="en-US"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Damage and loss assessment summary</a:t>
            </a:r>
            <a:endParaRPr kumimoji="0" lang="en-AU"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endParaRPr>
          </a:p>
          <a:p>
            <a:pPr marL="384048" marR="0" lvl="1" indent="-182880" algn="l" defTabSz="914400" rtl="0" eaLnBrk="1" fontAlgn="auto" latinLnBrk="0" hangingPunct="1">
              <a:lnSpc>
                <a:spcPct val="90000"/>
              </a:lnSpc>
              <a:spcBef>
                <a:spcPts val="200"/>
              </a:spcBef>
              <a:spcAft>
                <a:spcPts val="400"/>
              </a:spcAft>
              <a:buClr>
                <a:schemeClr val="accent1"/>
              </a:buClr>
              <a:buSzTx/>
              <a:buFont typeface="Calibri" pitchFamily="34" charset="0"/>
              <a:buChar char="◦"/>
              <a:tabLst/>
              <a:defRPr/>
            </a:pPr>
            <a:r>
              <a:rPr kumimoji="0" lang="en-US"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Data validation problems (if any)</a:t>
            </a:r>
            <a:endParaRPr kumimoji="0" lang="en-AU"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endParaRPr>
          </a:p>
          <a:p>
            <a:pPr marL="384048" marR="0" lvl="1" indent="-182880" algn="l" defTabSz="914400" rtl="0" eaLnBrk="1" fontAlgn="auto" latinLnBrk="0" hangingPunct="1">
              <a:lnSpc>
                <a:spcPct val="90000"/>
              </a:lnSpc>
              <a:spcBef>
                <a:spcPts val="200"/>
              </a:spcBef>
              <a:spcAft>
                <a:spcPts val="400"/>
              </a:spcAft>
              <a:buClr>
                <a:schemeClr val="accent1"/>
              </a:buClr>
              <a:buSzTx/>
              <a:buFont typeface="Calibri" pitchFamily="34" charset="0"/>
              <a:buChar char="◦"/>
              <a:tabLst/>
              <a:defRPr/>
            </a:pPr>
            <a:r>
              <a:rPr kumimoji="0" lang="en-US"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Recommendations from damage and loss assessment results</a:t>
            </a:r>
            <a:endParaRPr kumimoji="0" lang="en-AU"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endParaRP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US" sz="1400" b="0" i="0" u="none" strike="noStrike" kern="1200" cap="none" spc="0" normalizeH="0" baseline="0" noProof="0" dirty="0" smtClean="0">
                <a:ln>
                  <a:noFill/>
                </a:ln>
                <a:solidFill>
                  <a:srgbClr val="7030A0"/>
                </a:solidFill>
                <a:effectLst/>
                <a:uLnTx/>
                <a:uFillTx/>
                <a:latin typeface="+mn-lt"/>
                <a:ea typeface="+mn-ea"/>
                <a:cs typeface="+mn-cs"/>
              </a:rPr>
              <a:t>DPWT Head  / Secretariat presents:</a:t>
            </a:r>
            <a:endParaRPr kumimoji="0" lang="en-AU" sz="1400" b="0" i="0" u="none" strike="noStrike" kern="1200" cap="none" spc="0" normalizeH="0" baseline="0" noProof="0" dirty="0" smtClean="0">
              <a:ln>
                <a:noFill/>
              </a:ln>
              <a:solidFill>
                <a:srgbClr val="7030A0"/>
              </a:solidFill>
              <a:effectLst/>
              <a:uLnTx/>
              <a:uFillTx/>
              <a:latin typeface="+mn-lt"/>
              <a:ea typeface="+mn-ea"/>
              <a:cs typeface="+mn-cs"/>
            </a:endParaRPr>
          </a:p>
          <a:p>
            <a:pPr marL="384048" marR="0" lvl="1" indent="-182880" algn="l" defTabSz="914400" rtl="0" eaLnBrk="1" fontAlgn="auto" latinLnBrk="0" hangingPunct="1">
              <a:lnSpc>
                <a:spcPct val="90000"/>
              </a:lnSpc>
              <a:spcBef>
                <a:spcPts val="200"/>
              </a:spcBef>
              <a:spcAft>
                <a:spcPts val="400"/>
              </a:spcAft>
              <a:buClr>
                <a:schemeClr val="accent1"/>
              </a:buClr>
              <a:buSzTx/>
              <a:buFont typeface="Calibri" pitchFamily="34" charset="0"/>
              <a:buChar char="◦"/>
              <a:tabLst/>
              <a:defRPr/>
            </a:pPr>
            <a:r>
              <a:rPr kumimoji="0" lang="en-US"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Summary of damages and losses based on each sub-sector’s reports</a:t>
            </a:r>
            <a:endParaRPr kumimoji="0" lang="en-AU"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endParaRPr>
          </a:p>
          <a:p>
            <a:pPr marL="384048" marR="0" lvl="1" indent="-182880" algn="l" defTabSz="914400" rtl="0" eaLnBrk="1" fontAlgn="auto" latinLnBrk="0" hangingPunct="1">
              <a:lnSpc>
                <a:spcPct val="90000"/>
              </a:lnSpc>
              <a:spcBef>
                <a:spcPts val="200"/>
              </a:spcBef>
              <a:spcAft>
                <a:spcPts val="400"/>
              </a:spcAft>
              <a:buClr>
                <a:schemeClr val="accent1"/>
              </a:buClr>
              <a:buSzTx/>
              <a:buFont typeface="Calibri" pitchFamily="34" charset="0"/>
              <a:buChar char="◦"/>
              <a:tabLst/>
              <a:defRPr/>
            </a:pPr>
            <a:r>
              <a:rPr kumimoji="0" lang="en-US"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Recommendations to resolve data validation problems (if any)</a:t>
            </a:r>
            <a:endParaRPr kumimoji="0" lang="en-AU"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endParaRPr>
          </a:p>
          <a:p>
            <a:pPr marL="384048" marR="0" lvl="1" indent="-182880" algn="l" defTabSz="914400" rtl="0" eaLnBrk="1" fontAlgn="auto" latinLnBrk="0" hangingPunct="1">
              <a:lnSpc>
                <a:spcPct val="90000"/>
              </a:lnSpc>
              <a:spcBef>
                <a:spcPts val="200"/>
              </a:spcBef>
              <a:spcAft>
                <a:spcPts val="400"/>
              </a:spcAft>
              <a:buClr>
                <a:schemeClr val="accent1"/>
              </a:buClr>
              <a:buSzTx/>
              <a:buFont typeface="Calibri" pitchFamily="34" charset="0"/>
              <a:buChar char="◦"/>
              <a:tabLst/>
              <a:defRPr/>
            </a:pPr>
            <a:r>
              <a:rPr kumimoji="0" lang="en-US"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Next steps in the </a:t>
            </a:r>
            <a:r>
              <a:rPr kumimoji="0" lang="en-US" sz="1400" b="0" i="0" u="none" strike="noStrike" kern="1200" cap="none" spc="0" normalizeH="0" baseline="0" noProof="0" dirty="0" err="1" smtClean="0">
                <a:ln>
                  <a:noFill/>
                </a:ln>
                <a:solidFill>
                  <a:schemeClr val="tx1">
                    <a:lumMod val="75000"/>
                    <a:lumOff val="25000"/>
                  </a:schemeClr>
                </a:solidFill>
                <a:effectLst/>
                <a:uLnTx/>
                <a:uFillTx/>
                <a:latin typeface="+mn-lt"/>
                <a:ea typeface="+mn-ea"/>
                <a:cs typeface="+mn-cs"/>
              </a:rPr>
              <a:t>DaLNA</a:t>
            </a:r>
            <a:r>
              <a:rPr kumimoji="0" lang="en-US"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 process</a:t>
            </a:r>
            <a:endParaRPr kumimoji="0" lang="en-AU"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endParaRPr>
          </a:p>
          <a:p>
            <a:pPr marL="384048" marR="0" lvl="1" indent="-182880" algn="l" defTabSz="914400" rtl="0" eaLnBrk="1" fontAlgn="auto" latinLnBrk="0" hangingPunct="1">
              <a:lnSpc>
                <a:spcPct val="90000"/>
              </a:lnSpc>
              <a:spcBef>
                <a:spcPts val="200"/>
              </a:spcBef>
              <a:spcAft>
                <a:spcPts val="400"/>
              </a:spcAft>
              <a:buClr>
                <a:schemeClr val="accent1"/>
              </a:buClr>
              <a:buSzTx/>
              <a:buFont typeface="Calibri" pitchFamily="34" charset="0"/>
              <a:buChar char="◦"/>
              <a:tabLst/>
              <a:defRPr/>
            </a:pPr>
            <a:r>
              <a:rPr kumimoji="0" lang="en-US"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Close the meeting.</a:t>
            </a:r>
            <a:endParaRPr kumimoji="0" lang="en-AU"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endParaRP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endParaRPr kumimoji="0" lang="en-AU" sz="1600" b="0" i="0" u="none" strike="noStrike" kern="1200" cap="none" spc="0" normalizeH="0" baseline="0" noProof="0" dirty="0">
              <a:ln>
                <a:noFill/>
              </a:ln>
              <a:solidFill>
                <a:schemeClr val="tx1">
                  <a:lumMod val="75000"/>
                  <a:lumOff val="25000"/>
                </a:schemeClr>
              </a:solidFill>
              <a:effectLst/>
              <a:uLnTx/>
              <a:uFillTx/>
              <a:latin typeface="+mn-lt"/>
              <a:ea typeface="+mn-ea"/>
              <a:cs typeface="+mn-cs"/>
            </a:endParaRPr>
          </a:p>
        </p:txBody>
      </p:sp>
    </p:spTree>
    <p:extLst>
      <p:ext uri="{BB962C8B-B14F-4D97-AF65-F5344CB8AC3E}">
        <p14:creationId xmlns:p14="http://schemas.microsoft.com/office/powerpoint/2010/main" val="689117060"/>
      </p:ext>
    </p:extLst>
  </p:cSld>
  <p:clrMapOvr>
    <a:masterClrMapping/>
  </p:clrMapOvr>
  <p:transition spd="med">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924" y="477676"/>
            <a:ext cx="8014836" cy="459355"/>
          </a:xfrm>
        </p:spPr>
        <p:txBody>
          <a:bodyPr>
            <a:noAutofit/>
          </a:bodyPr>
          <a:lstStyle/>
          <a:p>
            <a:r>
              <a:rPr lang="en-AU" sz="2400" dirty="0" smtClean="0">
                <a:solidFill>
                  <a:srgbClr val="7030A0"/>
                </a:solidFill>
                <a:latin typeface="Phetsarath OT" panose="02000500000000000000" pitchFamily="2" charset="0"/>
                <a:cs typeface="Phetsarath OT" panose="02000500000000000000" pitchFamily="2" charset="0"/>
              </a:rPr>
              <a:t>ຂັ້ນຕອນ4. </a:t>
            </a:r>
            <a:r>
              <a:rPr lang="en-AU" sz="2400" dirty="0" err="1" smtClean="0">
                <a:solidFill>
                  <a:srgbClr val="7030A0"/>
                </a:solidFill>
                <a:latin typeface="Phetsarath OT" panose="02000500000000000000" pitchFamily="2" charset="0"/>
                <a:cs typeface="Phetsarath OT" panose="02000500000000000000" pitchFamily="2" charset="0"/>
              </a:rPr>
              <a:t>ວິເຄາະຜົນກະທົບ:ຄວາມເສຍຫາຍແລະການສູນເສຍ</a:t>
            </a:r>
            <a:r>
              <a:rPr lang="en-AU" sz="2400" dirty="0" smtClean="0">
                <a:solidFill>
                  <a:srgbClr val="7030A0"/>
                </a:solidFill>
                <a:latin typeface="Phetsarath OT" panose="02000500000000000000" pitchFamily="2" charset="0"/>
                <a:cs typeface="Phetsarath OT" panose="02000500000000000000" pitchFamily="2" charset="0"/>
              </a:rPr>
              <a:t> </a:t>
            </a:r>
            <a:r>
              <a:rPr lang="en-AU" sz="2400" dirty="0" err="1" smtClean="0">
                <a:solidFill>
                  <a:srgbClr val="7030A0"/>
                </a:solidFill>
                <a:latin typeface="Phetsarath OT" panose="02000500000000000000" pitchFamily="2" charset="0"/>
                <a:cs typeface="Phetsarath OT" panose="02000500000000000000" pitchFamily="2" charset="0"/>
              </a:rPr>
              <a:t>ຕໍ່ປະຊາກອນ</a:t>
            </a:r>
            <a:r>
              <a:rPr lang="en-AU" sz="2400" dirty="0" smtClean="0">
                <a:solidFill>
                  <a:srgbClr val="7030A0"/>
                </a:solidFill>
                <a:latin typeface="Phetsarath OT" panose="02000500000000000000" pitchFamily="2" charset="0"/>
                <a:cs typeface="Phetsarath OT" panose="02000500000000000000" pitchFamily="2" charset="0"/>
              </a:rPr>
              <a:t> </a:t>
            </a:r>
            <a:r>
              <a:rPr lang="en-AU" sz="2400" dirty="0" smtClean="0">
                <a:solidFill>
                  <a:schemeClr val="accent3"/>
                </a:solidFill>
                <a:latin typeface="Phetsarath OT" panose="02000500000000000000" pitchFamily="2" charset="0"/>
                <a:cs typeface="Phetsarath OT" panose="02000500000000000000" pitchFamily="2" charset="0"/>
              </a:rPr>
              <a:t/>
            </a:r>
            <a:br>
              <a:rPr lang="en-AU" sz="2400" dirty="0" smtClean="0">
                <a:solidFill>
                  <a:schemeClr val="accent3"/>
                </a:solidFill>
                <a:latin typeface="Phetsarath OT" panose="02000500000000000000" pitchFamily="2" charset="0"/>
                <a:cs typeface="Phetsarath OT" panose="02000500000000000000" pitchFamily="2" charset="0"/>
              </a:rPr>
            </a:br>
            <a:r>
              <a:rPr lang="en-AU" sz="1800" dirty="0" smtClean="0">
                <a:solidFill>
                  <a:srgbClr val="FF0000"/>
                </a:solidFill>
                <a:latin typeface="Phetsarath OT" panose="02000500000000000000" pitchFamily="2" charset="0"/>
                <a:cs typeface="Phetsarath OT" panose="02000500000000000000" pitchFamily="2" charset="0"/>
              </a:rPr>
              <a:t>Step </a:t>
            </a:r>
            <a:r>
              <a:rPr lang="en-AU" sz="1800" dirty="0">
                <a:solidFill>
                  <a:srgbClr val="FF0000"/>
                </a:solidFill>
                <a:latin typeface="Phetsarath OT" panose="02000500000000000000" pitchFamily="2" charset="0"/>
                <a:cs typeface="Phetsarath OT" panose="02000500000000000000" pitchFamily="2" charset="0"/>
              </a:rPr>
              <a:t>4. </a:t>
            </a:r>
            <a:r>
              <a:rPr lang="en-AU" sz="1800" dirty="0" err="1">
                <a:solidFill>
                  <a:srgbClr val="FF0000"/>
                </a:solidFill>
                <a:latin typeface="Phetsarath OT" panose="02000500000000000000" pitchFamily="2" charset="0"/>
                <a:cs typeface="Phetsarath OT" panose="02000500000000000000" pitchFamily="2" charset="0"/>
              </a:rPr>
              <a:t>Analyze</a:t>
            </a:r>
            <a:r>
              <a:rPr lang="en-AU" sz="1800" dirty="0">
                <a:solidFill>
                  <a:srgbClr val="FF0000"/>
                </a:solidFill>
                <a:latin typeface="Phetsarath OT" panose="02000500000000000000" pitchFamily="2" charset="0"/>
                <a:cs typeface="Phetsarath OT" panose="02000500000000000000" pitchFamily="2" charset="0"/>
              </a:rPr>
              <a:t> the impacts of the damages and losses to affected population</a:t>
            </a:r>
            <a:endParaRPr lang="en-AU" sz="2400" dirty="0">
              <a:solidFill>
                <a:srgbClr val="FF0000"/>
              </a:solidFill>
              <a:latin typeface="Phetsarath OT" panose="02000500000000000000" pitchFamily="2" charset="0"/>
              <a:cs typeface="Phetsarath OT" panose="02000500000000000000" pitchFamily="2" charset="0"/>
            </a:endParaRPr>
          </a:p>
        </p:txBody>
      </p:sp>
      <p:sp>
        <p:nvSpPr>
          <p:cNvPr id="3" name="Content Placeholder 2"/>
          <p:cNvSpPr>
            <a:spLocks noGrp="1"/>
          </p:cNvSpPr>
          <p:nvPr>
            <p:ph idx="1"/>
          </p:nvPr>
        </p:nvSpPr>
        <p:spPr>
          <a:xfrm>
            <a:off x="294057" y="1365501"/>
            <a:ext cx="5110456" cy="5335556"/>
          </a:xfrm>
        </p:spPr>
        <p:txBody>
          <a:bodyPr/>
          <a:lstStyle/>
          <a:p>
            <a:pPr>
              <a:buNone/>
            </a:pPr>
            <a:r>
              <a:rPr lang="en-AU" sz="2000" dirty="0" err="1" smtClean="0">
                <a:latin typeface="Phetsarath OT" panose="02000500000000000000" pitchFamily="2" charset="0"/>
                <a:cs typeface="Phetsarath OT" panose="02000500000000000000" pitchFamily="2" charset="0"/>
              </a:rPr>
              <a:t>ຕົວຢ່າງ</a:t>
            </a:r>
            <a:r>
              <a:rPr lang="en-AU" sz="2000" dirty="0" smtClean="0">
                <a:latin typeface="Phetsarath OT" panose="02000500000000000000" pitchFamily="2" charset="0"/>
                <a:cs typeface="Phetsarath OT" panose="02000500000000000000" pitchFamily="2" charset="0"/>
              </a:rPr>
              <a:t> </a:t>
            </a:r>
            <a:r>
              <a:rPr lang="en-AU" sz="2000" dirty="0" err="1" smtClean="0">
                <a:latin typeface="Phetsarath OT" panose="02000500000000000000" pitchFamily="2" charset="0"/>
                <a:cs typeface="Phetsarath OT" panose="02000500000000000000" pitchFamily="2" charset="0"/>
              </a:rPr>
              <a:t>ຂອງຜົນກະທົບ</a:t>
            </a:r>
            <a:r>
              <a:rPr lang="en-AU" sz="2000" dirty="0">
                <a:latin typeface="Phetsarath OT" panose="02000500000000000000" pitchFamily="2" charset="0"/>
                <a:cs typeface="Phetsarath OT" panose="02000500000000000000" pitchFamily="2" charset="0"/>
              </a:rPr>
              <a:t>:</a:t>
            </a:r>
            <a:r>
              <a:rPr lang="en-AU" sz="2000" dirty="0" smtClean="0">
                <a:latin typeface="Phetsarath OT" panose="02000500000000000000" pitchFamily="2" charset="0"/>
                <a:cs typeface="Phetsarath OT" panose="02000500000000000000" pitchFamily="2" charset="0"/>
              </a:rPr>
              <a:t>	</a:t>
            </a:r>
          </a:p>
          <a:p>
            <a:r>
              <a:rPr lang="en-AU" sz="1800" b="1" dirty="0" err="1" smtClean="0">
                <a:solidFill>
                  <a:srgbClr val="7030A0"/>
                </a:solidFill>
                <a:latin typeface="Phetsarath OT" panose="02000500000000000000" pitchFamily="2" charset="0"/>
                <a:cs typeface="Phetsarath OT" panose="02000500000000000000" pitchFamily="2" charset="0"/>
              </a:rPr>
              <a:t>ມູນຄ່າເສຍຫາຍເພີ້ມເຕີມຂອງທຸລະກິດເມື່ອ</a:t>
            </a:r>
            <a:r>
              <a:rPr lang="en-AU" sz="1800" b="1" dirty="0" smtClean="0">
                <a:solidFill>
                  <a:srgbClr val="7030A0"/>
                </a:solidFill>
                <a:latin typeface="Phetsarath OT" panose="02000500000000000000" pitchFamily="2" charset="0"/>
                <a:cs typeface="Phetsarath OT" panose="02000500000000000000" pitchFamily="2" charset="0"/>
              </a:rPr>
              <a:t> </a:t>
            </a:r>
            <a:r>
              <a:rPr lang="en-AU" sz="1800" b="1" dirty="0" err="1" smtClean="0">
                <a:solidFill>
                  <a:srgbClr val="7030A0"/>
                </a:solidFill>
                <a:latin typeface="Phetsarath OT" panose="02000500000000000000" pitchFamily="2" charset="0"/>
                <a:cs typeface="Phetsarath OT" panose="02000500000000000000" pitchFamily="2" charset="0"/>
              </a:rPr>
              <a:t>ເສັ້ນທາງ</a:t>
            </a:r>
            <a:r>
              <a:rPr lang="en-AU" sz="1800" b="1" dirty="0" smtClean="0">
                <a:solidFill>
                  <a:srgbClr val="7030A0"/>
                </a:solidFill>
                <a:latin typeface="Phetsarath OT" panose="02000500000000000000" pitchFamily="2" charset="0"/>
                <a:cs typeface="Phetsarath OT" panose="02000500000000000000" pitchFamily="2" charset="0"/>
              </a:rPr>
              <a:t>, </a:t>
            </a:r>
            <a:r>
              <a:rPr lang="en-AU" sz="1800" b="1" dirty="0" err="1" smtClean="0">
                <a:solidFill>
                  <a:srgbClr val="7030A0"/>
                </a:solidFill>
                <a:latin typeface="Phetsarath OT" panose="02000500000000000000" pitchFamily="2" charset="0"/>
                <a:cs typeface="Phetsarath OT" panose="02000500000000000000" pitchFamily="2" charset="0"/>
              </a:rPr>
              <a:t>ຂົວ</a:t>
            </a:r>
            <a:r>
              <a:rPr lang="en-AU" sz="1800" b="1" dirty="0" smtClean="0">
                <a:solidFill>
                  <a:srgbClr val="7030A0"/>
                </a:solidFill>
                <a:latin typeface="Phetsarath OT" panose="02000500000000000000" pitchFamily="2" charset="0"/>
                <a:cs typeface="Phetsarath OT" panose="02000500000000000000" pitchFamily="2" charset="0"/>
              </a:rPr>
              <a:t> </a:t>
            </a:r>
            <a:r>
              <a:rPr lang="en-AU" sz="1800" b="1" dirty="0" err="1" smtClean="0">
                <a:solidFill>
                  <a:srgbClr val="7030A0"/>
                </a:solidFill>
                <a:latin typeface="Phetsarath OT" panose="02000500000000000000" pitchFamily="2" charset="0"/>
                <a:cs typeface="Phetsarath OT" panose="02000500000000000000" pitchFamily="2" charset="0"/>
              </a:rPr>
              <a:t>ແລະ</a:t>
            </a:r>
            <a:r>
              <a:rPr lang="en-AU" sz="1800" b="1" dirty="0" smtClean="0">
                <a:solidFill>
                  <a:srgbClr val="7030A0"/>
                </a:solidFill>
                <a:latin typeface="Phetsarath OT" panose="02000500000000000000" pitchFamily="2" charset="0"/>
                <a:cs typeface="Phetsarath OT" panose="02000500000000000000" pitchFamily="2" charset="0"/>
              </a:rPr>
              <a:t> </a:t>
            </a:r>
            <a:r>
              <a:rPr lang="en-AU" sz="1800" b="1" dirty="0" err="1" smtClean="0">
                <a:solidFill>
                  <a:srgbClr val="7030A0"/>
                </a:solidFill>
                <a:latin typeface="Phetsarath OT" panose="02000500000000000000" pitchFamily="2" charset="0"/>
                <a:cs typeface="Phetsarath OT" panose="02000500000000000000" pitchFamily="2" charset="0"/>
              </a:rPr>
              <a:t>ທ່າເຮືອເສຍຫາຍ</a:t>
            </a:r>
            <a:r>
              <a:rPr lang="en-AU" sz="1800" b="1" dirty="0" smtClean="0">
                <a:solidFill>
                  <a:srgbClr val="7030A0"/>
                </a:solidFill>
                <a:latin typeface="Phetsarath OT" panose="02000500000000000000" pitchFamily="2" charset="0"/>
                <a:cs typeface="Phetsarath OT" panose="02000500000000000000" pitchFamily="2" charset="0"/>
              </a:rPr>
              <a:t>.</a:t>
            </a:r>
            <a:endParaRPr lang="lo-LA" sz="1800" b="1" dirty="0" smtClean="0">
              <a:solidFill>
                <a:srgbClr val="7030A0"/>
              </a:solidFill>
              <a:latin typeface="Phetsarath OT" panose="02000500000000000000" pitchFamily="2" charset="0"/>
              <a:cs typeface="Phetsarath OT" panose="02000500000000000000" pitchFamily="2" charset="0"/>
            </a:endParaRPr>
          </a:p>
          <a:p>
            <a:endParaRPr lang="en-AU" sz="800" b="1" dirty="0" smtClean="0">
              <a:solidFill>
                <a:srgbClr val="7030A0"/>
              </a:solidFill>
              <a:latin typeface="Phetsarath OT" panose="02000500000000000000" pitchFamily="2" charset="0"/>
              <a:cs typeface="Phetsarath OT" panose="02000500000000000000" pitchFamily="2" charset="0"/>
            </a:endParaRPr>
          </a:p>
          <a:p>
            <a:pPr>
              <a:buFont typeface="Arial" panose="020B0604020202020204" pitchFamily="34" charset="0"/>
              <a:buChar char="•"/>
            </a:pPr>
            <a:r>
              <a:rPr lang="en-AU" sz="1800" b="1" dirty="0" err="1" smtClean="0">
                <a:solidFill>
                  <a:srgbClr val="0070C0"/>
                </a:solidFill>
                <a:latin typeface="Phetsarath OT" panose="02000500000000000000" pitchFamily="2" charset="0"/>
                <a:cs typeface="Phetsarath OT" panose="02000500000000000000" pitchFamily="2" charset="0"/>
              </a:rPr>
              <a:t>ຜົນກະທົບຕໍ່ຜູ້ທຸກຍາກ</a:t>
            </a:r>
            <a:r>
              <a:rPr lang="en-AU" sz="1800" b="1" dirty="0" smtClean="0">
                <a:solidFill>
                  <a:srgbClr val="0070C0"/>
                </a:solidFill>
                <a:latin typeface="Phetsarath OT" panose="02000500000000000000" pitchFamily="2" charset="0"/>
                <a:cs typeface="Phetsarath OT" panose="02000500000000000000" pitchFamily="2" charset="0"/>
              </a:rPr>
              <a:t> </a:t>
            </a:r>
            <a:r>
              <a:rPr lang="en-AU" sz="1800" b="1" dirty="0" err="1" smtClean="0">
                <a:solidFill>
                  <a:srgbClr val="0070C0"/>
                </a:solidFill>
                <a:latin typeface="Phetsarath OT" panose="02000500000000000000" pitchFamily="2" charset="0"/>
                <a:cs typeface="Phetsarath OT" panose="02000500000000000000" pitchFamily="2" charset="0"/>
              </a:rPr>
              <a:t>ເມື່ອຄ່າໂດຍສານເພີ້ມຂຶ້ນ</a:t>
            </a:r>
            <a:r>
              <a:rPr lang="en-AU" sz="1800" b="1" dirty="0" smtClean="0">
                <a:solidFill>
                  <a:srgbClr val="0070C0"/>
                </a:solidFill>
                <a:latin typeface="Phetsarath OT" panose="02000500000000000000" pitchFamily="2" charset="0"/>
                <a:cs typeface="Phetsarath OT" panose="02000500000000000000" pitchFamily="2" charset="0"/>
              </a:rPr>
              <a:t>.</a:t>
            </a:r>
            <a:endParaRPr lang="lo-LA" sz="1800" b="1" dirty="0" smtClean="0">
              <a:solidFill>
                <a:srgbClr val="0070C0"/>
              </a:solidFill>
              <a:latin typeface="Phetsarath OT" panose="02000500000000000000" pitchFamily="2" charset="0"/>
              <a:cs typeface="Phetsarath OT" panose="02000500000000000000" pitchFamily="2" charset="0"/>
            </a:endParaRPr>
          </a:p>
          <a:p>
            <a:pPr>
              <a:buFont typeface="Arial" panose="020B0604020202020204" pitchFamily="34" charset="0"/>
              <a:buChar char="•"/>
            </a:pPr>
            <a:endParaRPr lang="en-AU" sz="700" b="1" dirty="0" smtClean="0">
              <a:solidFill>
                <a:srgbClr val="0070C0"/>
              </a:solidFill>
              <a:latin typeface="Phetsarath OT" panose="02000500000000000000" pitchFamily="2" charset="0"/>
              <a:cs typeface="Phetsarath OT" panose="02000500000000000000" pitchFamily="2" charset="0"/>
            </a:endParaRPr>
          </a:p>
          <a:p>
            <a:pPr>
              <a:buFont typeface="Arial" panose="020B0604020202020204" pitchFamily="34" charset="0"/>
              <a:buChar char="•"/>
            </a:pPr>
            <a:endParaRPr lang="en-AU" sz="300" dirty="0">
              <a:latin typeface="Phetsarath OT" panose="02000500000000000000" pitchFamily="2" charset="0"/>
              <a:cs typeface="Phetsarath OT" panose="02000500000000000000" pitchFamily="2" charset="0"/>
            </a:endParaRPr>
          </a:p>
          <a:p>
            <a:r>
              <a:rPr lang="en-AU" sz="1800" b="1" dirty="0" err="1" smtClean="0">
                <a:solidFill>
                  <a:srgbClr val="00B050"/>
                </a:solidFill>
                <a:latin typeface="Phetsarath OT" panose="02000500000000000000" pitchFamily="2" charset="0"/>
                <a:cs typeface="Phetsarath OT" panose="02000500000000000000" pitchFamily="2" charset="0"/>
              </a:rPr>
              <a:t>ການຂາດແຄນອາຫານ</a:t>
            </a:r>
            <a:r>
              <a:rPr lang="en-AU" sz="1800" b="1" dirty="0" smtClean="0">
                <a:solidFill>
                  <a:srgbClr val="00B050"/>
                </a:solidFill>
                <a:latin typeface="Phetsarath OT" panose="02000500000000000000" pitchFamily="2" charset="0"/>
                <a:cs typeface="Phetsarath OT" panose="02000500000000000000" pitchFamily="2" charset="0"/>
              </a:rPr>
              <a:t> </a:t>
            </a:r>
            <a:r>
              <a:rPr lang="en-AU" sz="1800" b="1" dirty="0" err="1" smtClean="0">
                <a:solidFill>
                  <a:srgbClr val="00B050"/>
                </a:solidFill>
                <a:latin typeface="Phetsarath OT" panose="02000500000000000000" pitchFamily="2" charset="0"/>
                <a:cs typeface="Phetsarath OT" panose="02000500000000000000" pitchFamily="2" charset="0"/>
              </a:rPr>
              <a:t>ຖ້າວ່າ</a:t>
            </a:r>
            <a:r>
              <a:rPr lang="en-AU" sz="1800" b="1" dirty="0" smtClean="0">
                <a:solidFill>
                  <a:srgbClr val="00B050"/>
                </a:solidFill>
                <a:latin typeface="Phetsarath OT" panose="02000500000000000000" pitchFamily="2" charset="0"/>
                <a:cs typeface="Phetsarath OT" panose="02000500000000000000" pitchFamily="2" charset="0"/>
              </a:rPr>
              <a:t> </a:t>
            </a:r>
            <a:r>
              <a:rPr lang="en-AU" sz="1800" b="1" dirty="0" err="1" smtClean="0">
                <a:solidFill>
                  <a:srgbClr val="00B050"/>
                </a:solidFill>
                <a:latin typeface="Phetsarath OT" panose="02000500000000000000" pitchFamily="2" charset="0"/>
                <a:cs typeface="Phetsarath OT" panose="02000500000000000000" pitchFamily="2" charset="0"/>
              </a:rPr>
              <a:t>ເສັ້ນທາງ</a:t>
            </a:r>
            <a:r>
              <a:rPr lang="en-AU" sz="1800" b="1" dirty="0" smtClean="0">
                <a:solidFill>
                  <a:srgbClr val="00B050"/>
                </a:solidFill>
                <a:latin typeface="Phetsarath OT" panose="02000500000000000000" pitchFamily="2" charset="0"/>
                <a:cs typeface="Phetsarath OT" panose="02000500000000000000" pitchFamily="2" charset="0"/>
              </a:rPr>
              <a:t> </a:t>
            </a:r>
            <a:r>
              <a:rPr lang="en-AU" sz="1800" b="1" dirty="0" err="1" smtClean="0">
                <a:solidFill>
                  <a:srgbClr val="00B050"/>
                </a:solidFill>
                <a:latin typeface="Phetsarath OT" panose="02000500000000000000" pitchFamily="2" charset="0"/>
                <a:cs typeface="Phetsarath OT" panose="02000500000000000000" pitchFamily="2" charset="0"/>
              </a:rPr>
              <a:t>ຫຼື</a:t>
            </a:r>
            <a:r>
              <a:rPr lang="en-AU" sz="1800" b="1" dirty="0" smtClean="0">
                <a:solidFill>
                  <a:srgbClr val="00B050"/>
                </a:solidFill>
                <a:latin typeface="Phetsarath OT" panose="02000500000000000000" pitchFamily="2" charset="0"/>
                <a:cs typeface="Phetsarath OT" panose="02000500000000000000" pitchFamily="2" charset="0"/>
              </a:rPr>
              <a:t> </a:t>
            </a:r>
            <a:r>
              <a:rPr lang="en-AU" sz="1800" b="1" dirty="0" err="1" smtClean="0">
                <a:solidFill>
                  <a:srgbClr val="00B050"/>
                </a:solidFill>
                <a:latin typeface="Phetsarath OT" panose="02000500000000000000" pitchFamily="2" charset="0"/>
                <a:cs typeface="Phetsarath OT" panose="02000500000000000000" pitchFamily="2" charset="0"/>
              </a:rPr>
              <a:t>ຂົວ</a:t>
            </a:r>
            <a:r>
              <a:rPr lang="lo-LA" sz="1800" b="1" dirty="0" smtClean="0">
                <a:solidFill>
                  <a:srgbClr val="00B050"/>
                </a:solidFill>
                <a:latin typeface="Phetsarath OT" panose="02000500000000000000" pitchFamily="2" charset="0"/>
                <a:cs typeface="Phetsarath OT" panose="02000500000000000000" pitchFamily="2" charset="0"/>
              </a:rPr>
              <a:t> </a:t>
            </a:r>
            <a:r>
              <a:rPr lang="en-AU" sz="1800" b="1" dirty="0" err="1" smtClean="0">
                <a:solidFill>
                  <a:srgbClr val="00B050"/>
                </a:solidFill>
                <a:latin typeface="Phetsarath OT" panose="02000500000000000000" pitchFamily="2" charset="0"/>
                <a:cs typeface="Phetsarath OT" panose="02000500000000000000" pitchFamily="2" charset="0"/>
              </a:rPr>
              <a:t>ນັ້ນ</a:t>
            </a:r>
            <a:r>
              <a:rPr lang="en-AU" sz="1800" b="1" dirty="0" smtClean="0">
                <a:solidFill>
                  <a:srgbClr val="00B050"/>
                </a:solidFill>
                <a:latin typeface="Phetsarath OT" panose="02000500000000000000" pitchFamily="2" charset="0"/>
                <a:cs typeface="Phetsarath OT" panose="02000500000000000000" pitchFamily="2" charset="0"/>
              </a:rPr>
              <a:t> </a:t>
            </a:r>
            <a:r>
              <a:rPr lang="en-AU" sz="1800" b="1" dirty="0" err="1" smtClean="0">
                <a:solidFill>
                  <a:srgbClr val="00B050"/>
                </a:solidFill>
                <a:latin typeface="Phetsarath OT" panose="02000500000000000000" pitchFamily="2" charset="0"/>
                <a:cs typeface="Phetsarath OT" panose="02000500000000000000" pitchFamily="2" charset="0"/>
              </a:rPr>
              <a:t>ເປັນເສັ້ນທາງ</a:t>
            </a:r>
            <a:r>
              <a:rPr lang="en-AU" sz="1800" b="1" dirty="0" smtClean="0">
                <a:solidFill>
                  <a:srgbClr val="00B050"/>
                </a:solidFill>
                <a:latin typeface="Phetsarath OT" panose="02000500000000000000" pitchFamily="2" charset="0"/>
                <a:cs typeface="Phetsarath OT" panose="02000500000000000000" pitchFamily="2" charset="0"/>
              </a:rPr>
              <a:t> </a:t>
            </a:r>
            <a:r>
              <a:rPr lang="en-AU" sz="1800" b="1" dirty="0" err="1" smtClean="0">
                <a:solidFill>
                  <a:srgbClr val="00B050"/>
                </a:solidFill>
                <a:latin typeface="Phetsarath OT" panose="02000500000000000000" pitchFamily="2" charset="0"/>
                <a:cs typeface="Phetsarath OT" panose="02000500000000000000" pitchFamily="2" charset="0"/>
              </a:rPr>
              <a:t>ຫຼັກໃນການຂົນສົ່ງສະບຽງອາຫານ</a:t>
            </a:r>
            <a:r>
              <a:rPr lang="en-AU" sz="1800" b="1" dirty="0" smtClean="0">
                <a:solidFill>
                  <a:srgbClr val="00B050"/>
                </a:solidFill>
                <a:latin typeface="Phetsarath OT" panose="02000500000000000000" pitchFamily="2" charset="0"/>
                <a:cs typeface="Phetsarath OT" panose="02000500000000000000" pitchFamily="2" charset="0"/>
              </a:rPr>
              <a:t>;</a:t>
            </a:r>
            <a:endParaRPr lang="lo-LA" sz="1800" b="1" dirty="0" smtClean="0">
              <a:solidFill>
                <a:srgbClr val="00B050"/>
              </a:solidFill>
              <a:latin typeface="Phetsarath OT" panose="02000500000000000000" pitchFamily="2" charset="0"/>
              <a:cs typeface="Phetsarath OT" panose="02000500000000000000" pitchFamily="2" charset="0"/>
            </a:endParaRPr>
          </a:p>
          <a:p>
            <a:endParaRPr lang="en-AU" sz="800" b="1" dirty="0">
              <a:solidFill>
                <a:srgbClr val="00B050"/>
              </a:solidFill>
              <a:latin typeface="Phetsarath OT" panose="02000500000000000000" pitchFamily="2" charset="0"/>
              <a:cs typeface="Phetsarath OT" panose="02000500000000000000" pitchFamily="2" charset="0"/>
            </a:endParaRPr>
          </a:p>
          <a:p>
            <a:r>
              <a:rPr lang="en-AU" sz="1800" b="1" dirty="0" err="1" smtClean="0">
                <a:solidFill>
                  <a:srgbClr val="FFC000"/>
                </a:solidFill>
                <a:latin typeface="Phetsarath OT" panose="02000500000000000000" pitchFamily="2" charset="0"/>
                <a:cs typeface="Phetsarath OT" panose="02000500000000000000" pitchFamily="2" charset="0"/>
              </a:rPr>
              <a:t>ອາດມີການສູນເສຍວຽກເຮັດງານທໍາ</a:t>
            </a:r>
            <a:r>
              <a:rPr lang="en-AU" sz="1800" b="1" dirty="0" smtClean="0">
                <a:solidFill>
                  <a:srgbClr val="FFC000"/>
                </a:solidFill>
                <a:latin typeface="Phetsarath OT" panose="02000500000000000000" pitchFamily="2" charset="0"/>
                <a:cs typeface="Phetsarath OT" panose="02000500000000000000" pitchFamily="2" charset="0"/>
              </a:rPr>
              <a:t> </a:t>
            </a:r>
            <a:r>
              <a:rPr lang="en-AU" sz="1800" b="1" dirty="0" err="1" smtClean="0">
                <a:solidFill>
                  <a:srgbClr val="FFC000"/>
                </a:solidFill>
                <a:latin typeface="Phetsarath OT" panose="02000500000000000000" pitchFamily="2" charset="0"/>
                <a:cs typeface="Phetsarath OT" panose="02000500000000000000" pitchFamily="2" charset="0"/>
              </a:rPr>
              <a:t>ຖ້າຫາກບໍ່ມີການສ້ອມແປງໄວ</a:t>
            </a:r>
            <a:r>
              <a:rPr lang="en-AU" sz="1800" b="1" dirty="0" smtClean="0">
                <a:solidFill>
                  <a:srgbClr val="FFC000"/>
                </a:solidFill>
                <a:latin typeface="Phetsarath OT" panose="02000500000000000000" pitchFamily="2" charset="0"/>
                <a:cs typeface="Phetsarath OT" panose="02000500000000000000" pitchFamily="2" charset="0"/>
              </a:rPr>
              <a:t>.</a:t>
            </a:r>
            <a:endParaRPr lang="lo-LA" sz="1800" b="1" dirty="0" smtClean="0">
              <a:solidFill>
                <a:srgbClr val="FFC000"/>
              </a:solidFill>
              <a:latin typeface="Phetsarath OT" panose="02000500000000000000" pitchFamily="2" charset="0"/>
              <a:cs typeface="Phetsarath OT" panose="02000500000000000000" pitchFamily="2" charset="0"/>
            </a:endParaRPr>
          </a:p>
          <a:p>
            <a:endParaRPr lang="en-AU" sz="900" b="1" dirty="0" smtClean="0">
              <a:solidFill>
                <a:srgbClr val="FFC000"/>
              </a:solidFill>
              <a:latin typeface="Phetsarath OT" panose="02000500000000000000" pitchFamily="2" charset="0"/>
              <a:cs typeface="Phetsarath OT" panose="02000500000000000000" pitchFamily="2" charset="0"/>
            </a:endParaRPr>
          </a:p>
          <a:p>
            <a:endParaRPr lang="en-AU" sz="200" dirty="0">
              <a:latin typeface="Phetsarath OT" panose="02000500000000000000" pitchFamily="2" charset="0"/>
              <a:cs typeface="Phetsarath OT" panose="02000500000000000000" pitchFamily="2" charset="0"/>
            </a:endParaRPr>
          </a:p>
          <a:p>
            <a:r>
              <a:rPr lang="en-AU" sz="1800" b="1" dirty="0" err="1" smtClean="0">
                <a:solidFill>
                  <a:srgbClr val="C00000"/>
                </a:solidFill>
                <a:latin typeface="Phetsarath OT" panose="02000500000000000000" pitchFamily="2" charset="0"/>
                <a:cs typeface="Phetsarath OT" panose="02000500000000000000" pitchFamily="2" charset="0"/>
              </a:rPr>
              <a:t>ມີຄວາມຫ</a:t>
            </a:r>
            <a:r>
              <a:rPr lang="lo-LA" sz="1800" b="1" dirty="0" smtClean="0">
                <a:solidFill>
                  <a:srgbClr val="C00000"/>
                </a:solidFill>
                <a:latin typeface="Phetsarath OT" panose="02000500000000000000" pitchFamily="2" charset="0"/>
                <a:cs typeface="Phetsarath OT" panose="02000500000000000000" pitchFamily="2" charset="0"/>
              </a:rPr>
              <a:t>ຍຸ້</a:t>
            </a:r>
            <a:r>
              <a:rPr lang="en-AU" sz="1800" b="1" dirty="0" err="1" smtClean="0">
                <a:solidFill>
                  <a:srgbClr val="C00000"/>
                </a:solidFill>
                <a:latin typeface="Phetsarath OT" panose="02000500000000000000" pitchFamily="2" charset="0"/>
                <a:cs typeface="Phetsarath OT" panose="02000500000000000000" pitchFamily="2" charset="0"/>
              </a:rPr>
              <a:t>ງຍາກໃນການໄປມາສໍາລັບຄົນພິການ</a:t>
            </a:r>
            <a:r>
              <a:rPr lang="en-AU" sz="1800" b="1" dirty="0" smtClean="0">
                <a:solidFill>
                  <a:srgbClr val="C00000"/>
                </a:solidFill>
                <a:latin typeface="Phetsarath OT" panose="02000500000000000000" pitchFamily="2" charset="0"/>
                <a:cs typeface="Phetsarath OT" panose="02000500000000000000" pitchFamily="2" charset="0"/>
              </a:rPr>
              <a:t>;</a:t>
            </a:r>
            <a:endParaRPr lang="lo-LA" sz="1800" b="1" dirty="0" smtClean="0">
              <a:solidFill>
                <a:srgbClr val="C00000"/>
              </a:solidFill>
              <a:latin typeface="Phetsarath OT" panose="02000500000000000000" pitchFamily="2" charset="0"/>
              <a:cs typeface="Phetsarath OT" panose="02000500000000000000" pitchFamily="2" charset="0"/>
            </a:endParaRPr>
          </a:p>
          <a:p>
            <a:endParaRPr lang="en-AU" sz="700" b="1" dirty="0">
              <a:solidFill>
                <a:srgbClr val="C00000"/>
              </a:solidFill>
              <a:latin typeface="Phetsarath OT" panose="02000500000000000000" pitchFamily="2" charset="0"/>
              <a:cs typeface="Phetsarath OT" panose="02000500000000000000" pitchFamily="2" charset="0"/>
            </a:endParaRPr>
          </a:p>
          <a:p>
            <a:r>
              <a:rPr lang="en-AU" sz="1800" b="1" dirty="0" err="1" smtClean="0">
                <a:solidFill>
                  <a:srgbClr val="00B050"/>
                </a:solidFill>
                <a:latin typeface="Phetsarath OT" panose="02000500000000000000" pitchFamily="2" charset="0"/>
                <a:cs typeface="Phetsarath OT" panose="02000500000000000000" pitchFamily="2" charset="0"/>
              </a:rPr>
              <a:t>ເສັ້ນທາງຂາດແລະຂົວເພ</a:t>
            </a:r>
            <a:r>
              <a:rPr lang="en-AU" sz="1800" b="1" dirty="0" smtClean="0">
                <a:solidFill>
                  <a:srgbClr val="00B050"/>
                </a:solidFill>
                <a:latin typeface="Phetsarath OT" panose="02000500000000000000" pitchFamily="2" charset="0"/>
                <a:cs typeface="Phetsarath OT" panose="02000500000000000000" pitchFamily="2" charset="0"/>
              </a:rPr>
              <a:t> </a:t>
            </a:r>
            <a:r>
              <a:rPr lang="en-AU" sz="1800" b="1" dirty="0" err="1" smtClean="0">
                <a:solidFill>
                  <a:srgbClr val="00B050"/>
                </a:solidFill>
                <a:latin typeface="Phetsarath OT" panose="02000500000000000000" pitchFamily="2" charset="0"/>
                <a:cs typeface="Phetsarath OT" panose="02000500000000000000" pitchFamily="2" charset="0"/>
              </a:rPr>
              <a:t>ເພີ້ມຄວາມອັນຕະລາຍຕໍ</a:t>
            </a:r>
            <a:r>
              <a:rPr lang="en-AU" sz="1800" b="1" dirty="0" smtClean="0">
                <a:solidFill>
                  <a:srgbClr val="00B050"/>
                </a:solidFill>
                <a:latin typeface="Phetsarath OT" panose="02000500000000000000" pitchFamily="2" charset="0"/>
                <a:cs typeface="Phetsarath OT" panose="02000500000000000000" pitchFamily="2" charset="0"/>
              </a:rPr>
              <a:t>່ </a:t>
            </a:r>
            <a:r>
              <a:rPr lang="en-AU" sz="1800" b="1" dirty="0" err="1" smtClean="0">
                <a:solidFill>
                  <a:srgbClr val="00B050"/>
                </a:solidFill>
                <a:latin typeface="Phetsarath OT" panose="02000500000000000000" pitchFamily="2" charset="0"/>
                <a:cs typeface="Phetsarath OT" panose="02000500000000000000" pitchFamily="2" charset="0"/>
              </a:rPr>
              <a:t>ແມ່ຍິງ</a:t>
            </a:r>
            <a:r>
              <a:rPr lang="en-AU" sz="1800" b="1" dirty="0" smtClean="0">
                <a:solidFill>
                  <a:srgbClr val="00B050"/>
                </a:solidFill>
                <a:latin typeface="Phetsarath OT" panose="02000500000000000000" pitchFamily="2" charset="0"/>
                <a:cs typeface="Phetsarath OT" panose="02000500000000000000" pitchFamily="2" charset="0"/>
              </a:rPr>
              <a:t>, </a:t>
            </a:r>
            <a:r>
              <a:rPr lang="en-AU" sz="1800" b="1" dirty="0" err="1" smtClean="0">
                <a:solidFill>
                  <a:srgbClr val="00B050"/>
                </a:solidFill>
                <a:latin typeface="Phetsarath OT" panose="02000500000000000000" pitchFamily="2" charset="0"/>
                <a:cs typeface="Phetsarath OT" panose="02000500000000000000" pitchFamily="2" charset="0"/>
              </a:rPr>
              <a:t>ເດັກນ້ອຍ</a:t>
            </a:r>
            <a:r>
              <a:rPr lang="en-AU" sz="1800" b="1" dirty="0" smtClean="0">
                <a:solidFill>
                  <a:srgbClr val="00B050"/>
                </a:solidFill>
                <a:latin typeface="Phetsarath OT" panose="02000500000000000000" pitchFamily="2" charset="0"/>
                <a:cs typeface="Phetsarath OT" panose="02000500000000000000" pitchFamily="2" charset="0"/>
              </a:rPr>
              <a:t> </a:t>
            </a:r>
            <a:r>
              <a:rPr lang="en-AU" sz="1800" b="1" dirty="0" err="1" smtClean="0">
                <a:solidFill>
                  <a:srgbClr val="00B050"/>
                </a:solidFill>
                <a:latin typeface="Phetsarath OT" panose="02000500000000000000" pitchFamily="2" charset="0"/>
                <a:cs typeface="Phetsarath OT" panose="02000500000000000000" pitchFamily="2" charset="0"/>
              </a:rPr>
              <a:t>ແລະ</a:t>
            </a:r>
            <a:r>
              <a:rPr lang="en-AU" sz="1800" b="1" dirty="0" smtClean="0">
                <a:solidFill>
                  <a:srgbClr val="00B050"/>
                </a:solidFill>
                <a:latin typeface="Phetsarath OT" panose="02000500000000000000" pitchFamily="2" charset="0"/>
                <a:cs typeface="Phetsarath OT" panose="02000500000000000000" pitchFamily="2" charset="0"/>
              </a:rPr>
              <a:t> </a:t>
            </a:r>
            <a:r>
              <a:rPr lang="en-AU" sz="1800" b="1" dirty="0" err="1" smtClean="0">
                <a:solidFill>
                  <a:srgbClr val="00B050"/>
                </a:solidFill>
                <a:latin typeface="Phetsarath OT" panose="02000500000000000000" pitchFamily="2" charset="0"/>
                <a:cs typeface="Phetsarath OT" panose="02000500000000000000" pitchFamily="2" charset="0"/>
              </a:rPr>
              <a:t>ຜູ້ເຖົ້າ</a:t>
            </a:r>
            <a:endParaRPr lang="lo-LA" sz="1800" b="1" dirty="0" smtClean="0">
              <a:solidFill>
                <a:srgbClr val="00B050"/>
              </a:solidFill>
              <a:latin typeface="Phetsarath OT" panose="02000500000000000000" pitchFamily="2" charset="0"/>
              <a:cs typeface="Phetsarath OT" panose="02000500000000000000" pitchFamily="2" charset="0"/>
            </a:endParaRPr>
          </a:p>
          <a:p>
            <a:endParaRPr lang="en-AU" sz="800" b="1" dirty="0">
              <a:solidFill>
                <a:srgbClr val="00B050"/>
              </a:solidFill>
              <a:latin typeface="Phetsarath OT" panose="02000500000000000000" pitchFamily="2" charset="0"/>
              <a:cs typeface="Phetsarath OT" panose="02000500000000000000" pitchFamily="2" charset="0"/>
            </a:endParaRPr>
          </a:p>
          <a:p>
            <a:r>
              <a:rPr lang="en-AU" sz="1800" b="1" dirty="0" err="1" smtClean="0">
                <a:latin typeface="Phetsarath OT" panose="02000500000000000000" pitchFamily="2" charset="0"/>
                <a:cs typeface="Phetsarath OT" panose="02000500000000000000" pitchFamily="2" charset="0"/>
              </a:rPr>
              <a:t>ສູນເສຍການເຂົ້າເຖິງສິ່ງອໍານວຍຄວາມສະດວກດ້ານສາທາລະນະສຸກ</a:t>
            </a:r>
            <a:r>
              <a:rPr lang="en-AU" sz="1800" b="1" dirty="0" smtClean="0">
                <a:latin typeface="Phetsarath OT" panose="02000500000000000000" pitchFamily="2" charset="0"/>
                <a:cs typeface="Phetsarath OT" panose="02000500000000000000" pitchFamily="2" charset="0"/>
              </a:rPr>
              <a:t> </a:t>
            </a:r>
            <a:r>
              <a:rPr lang="en-AU" sz="1800" b="1" dirty="0" err="1" smtClean="0">
                <a:latin typeface="Phetsarath OT" panose="02000500000000000000" pitchFamily="2" charset="0"/>
                <a:cs typeface="Phetsarath OT" panose="02000500000000000000" pitchFamily="2" charset="0"/>
              </a:rPr>
              <a:t>ແລະການສຶກສາ</a:t>
            </a:r>
            <a:r>
              <a:rPr lang="en-AU" sz="1800" b="1" dirty="0" smtClean="0">
                <a:latin typeface="Phetsarath OT" panose="02000500000000000000" pitchFamily="2" charset="0"/>
                <a:cs typeface="Phetsarath OT" panose="02000500000000000000" pitchFamily="2" charset="0"/>
              </a:rPr>
              <a:t>.</a:t>
            </a:r>
            <a:endParaRPr lang="en-AU" sz="1800" b="1" dirty="0">
              <a:latin typeface="Phetsarath OT" panose="02000500000000000000" pitchFamily="2" charset="0"/>
              <a:cs typeface="Phetsarath OT" panose="02000500000000000000" pitchFamily="2" charset="0"/>
            </a:endParaRPr>
          </a:p>
          <a:p>
            <a:endParaRPr lang="en-AU" sz="1800" dirty="0">
              <a:latin typeface="Phetsarath OT" panose="02000500000000000000" pitchFamily="2" charset="0"/>
              <a:cs typeface="Phetsarath OT" panose="02000500000000000000" pitchFamily="2" charset="0"/>
            </a:endParaRPr>
          </a:p>
        </p:txBody>
      </p:sp>
      <p:sp>
        <p:nvSpPr>
          <p:cNvPr id="4" name="Content Placeholder 2"/>
          <p:cNvSpPr txBox="1">
            <a:spLocks/>
          </p:cNvSpPr>
          <p:nvPr/>
        </p:nvSpPr>
        <p:spPr>
          <a:xfrm>
            <a:off x="5530756" y="1400765"/>
            <a:ext cx="3613244" cy="5081922"/>
          </a:xfrm>
          <a:prstGeom prst="rect">
            <a:avLst/>
          </a:prstGeom>
        </p:spPr>
        <p:txBody>
          <a:bodyPr vert="horz" lIns="0" tIns="45720" rIns="0" bIns="45720" rtlCol="0">
            <a:normAutofit fontScale="85000" lnSpcReduction="10000"/>
          </a:bodyPr>
          <a:lstStyle/>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AU"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Example of impacts are:	</a:t>
            </a:r>
          </a:p>
          <a:p>
            <a:pPr marL="285750" marR="0" lvl="0" indent="-28575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r>
              <a:rPr kumimoji="0" lang="en-AU" sz="1400" b="0" i="0" u="none" strike="noStrike" kern="1200" cap="none" spc="0" normalizeH="0" baseline="0" noProof="0" dirty="0" smtClean="0">
                <a:ln>
                  <a:noFill/>
                </a:ln>
                <a:solidFill>
                  <a:srgbClr val="7030A0"/>
                </a:solidFill>
                <a:effectLst/>
                <a:uLnTx/>
                <a:uFillTx/>
                <a:latin typeface="+mn-lt"/>
                <a:ea typeface="+mn-ea"/>
                <a:cs typeface="+mn-cs"/>
              </a:rPr>
              <a:t>The additional costs to businesses of damaged roads, bridges, and ports.</a:t>
            </a:r>
            <a:endParaRPr kumimoji="0" lang="lo-LA" sz="1400" b="0" i="0" u="none" strike="noStrike" kern="1200" cap="none" spc="0" normalizeH="0" baseline="0" noProof="0" dirty="0" smtClean="0">
              <a:ln>
                <a:noFill/>
              </a:ln>
              <a:solidFill>
                <a:srgbClr val="7030A0"/>
              </a:solidFill>
              <a:effectLst/>
              <a:uLnTx/>
              <a:uFillTx/>
              <a:latin typeface="+mn-lt"/>
              <a:ea typeface="+mn-ea"/>
              <a:cs typeface="+mn-cs"/>
            </a:endParaRPr>
          </a:p>
          <a:p>
            <a:pPr marL="285750" marR="0" lvl="0" indent="-28575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endParaRPr kumimoji="0" lang="en-AU" sz="900" b="0" i="0" u="none" strike="noStrike" kern="1200" cap="none" spc="0" normalizeH="0" baseline="0" noProof="0" dirty="0" smtClean="0">
              <a:ln>
                <a:noFill/>
              </a:ln>
              <a:solidFill>
                <a:srgbClr val="7030A0"/>
              </a:solidFill>
              <a:effectLst/>
              <a:uLnTx/>
              <a:uFillTx/>
              <a:latin typeface="+mn-lt"/>
              <a:ea typeface="+mn-ea"/>
              <a:cs typeface="+mn-cs"/>
            </a:endParaRPr>
          </a:p>
          <a:p>
            <a:pPr marL="285750" marR="0" lvl="0" indent="-28575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r>
              <a:rPr kumimoji="0" lang="en-AU" sz="1400" b="0" i="0" u="none" strike="noStrike" kern="1200" cap="none" spc="0" normalizeH="0" baseline="0" noProof="0" dirty="0" smtClean="0">
                <a:ln>
                  <a:noFill/>
                </a:ln>
                <a:solidFill>
                  <a:srgbClr val="0070C0"/>
                </a:solidFill>
                <a:effectLst/>
                <a:uLnTx/>
                <a:uFillTx/>
                <a:latin typeface="+mn-lt"/>
                <a:ea typeface="+mn-ea"/>
                <a:cs typeface="+mn-cs"/>
              </a:rPr>
              <a:t>The impact on the poor on the potential increase in transportation fares.</a:t>
            </a:r>
            <a:endParaRPr kumimoji="0" lang="lo-LA" sz="1400" b="0" i="0" u="none" strike="noStrike" kern="1200" cap="none" spc="0" normalizeH="0" baseline="0" noProof="0" dirty="0" smtClean="0">
              <a:ln>
                <a:noFill/>
              </a:ln>
              <a:solidFill>
                <a:srgbClr val="0070C0"/>
              </a:solidFill>
              <a:effectLst/>
              <a:uLnTx/>
              <a:uFillTx/>
              <a:latin typeface="+mn-lt"/>
              <a:ea typeface="+mn-ea"/>
              <a:cs typeface="+mn-cs"/>
            </a:endParaRPr>
          </a:p>
          <a:p>
            <a:pPr marL="285750" marR="0" lvl="0" indent="-28575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endParaRPr kumimoji="0" lang="en-AU" sz="900" b="0" i="0" u="none" strike="noStrike" kern="1200" cap="none" spc="0" normalizeH="0" baseline="0" noProof="0" dirty="0" smtClean="0">
              <a:ln>
                <a:noFill/>
              </a:ln>
              <a:solidFill>
                <a:srgbClr val="0070C0"/>
              </a:solidFill>
              <a:effectLst/>
              <a:uLnTx/>
              <a:uFillTx/>
              <a:latin typeface="+mn-lt"/>
              <a:ea typeface="+mn-ea"/>
              <a:cs typeface="+mn-cs"/>
            </a:endParaRPr>
          </a:p>
          <a:p>
            <a:pPr marL="285750" marR="0" lvl="0" indent="-28575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r>
              <a:rPr kumimoji="0" lang="en-AU" sz="1400" b="0" i="0" u="none" strike="noStrike" kern="1200" cap="none" spc="0" normalizeH="0" baseline="0" noProof="0" dirty="0" smtClean="0">
                <a:ln>
                  <a:noFill/>
                </a:ln>
                <a:solidFill>
                  <a:srgbClr val="00B050"/>
                </a:solidFill>
                <a:effectLst/>
                <a:uLnTx/>
                <a:uFillTx/>
                <a:latin typeface="+mn-lt"/>
                <a:ea typeface="+mn-ea"/>
                <a:cs typeface="+mn-cs"/>
              </a:rPr>
              <a:t>Potential food shortages if the roads or bridges are the main access to delivery of food supply;</a:t>
            </a:r>
            <a:endParaRPr kumimoji="0" lang="lo-LA" sz="1400" b="0" i="0" u="none" strike="noStrike" kern="1200" cap="none" spc="0" normalizeH="0" baseline="0" noProof="0" dirty="0" smtClean="0">
              <a:ln>
                <a:noFill/>
              </a:ln>
              <a:solidFill>
                <a:srgbClr val="00B050"/>
              </a:solidFill>
              <a:effectLst/>
              <a:uLnTx/>
              <a:uFillTx/>
              <a:latin typeface="+mn-lt"/>
              <a:ea typeface="+mn-ea"/>
              <a:cs typeface="+mn-cs"/>
            </a:endParaRPr>
          </a:p>
          <a:p>
            <a:pPr marL="285750" marR="0" lvl="0" indent="-28575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endParaRPr kumimoji="0" lang="en-AU" sz="600" b="0" i="0" u="none" strike="noStrike" kern="1200" cap="none" spc="0" normalizeH="0" baseline="0" noProof="0" dirty="0" smtClean="0">
              <a:ln>
                <a:noFill/>
              </a:ln>
              <a:solidFill>
                <a:srgbClr val="00B050"/>
              </a:solidFill>
              <a:effectLst/>
              <a:uLnTx/>
              <a:uFillTx/>
              <a:latin typeface="+mn-lt"/>
              <a:ea typeface="+mn-ea"/>
              <a:cs typeface="+mn-cs"/>
            </a:endParaRPr>
          </a:p>
          <a:p>
            <a:pPr marL="285750" marR="0" lvl="0" indent="-28575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r>
              <a:rPr kumimoji="0" lang="en-AU" sz="1400" b="0" i="0" u="none" strike="noStrike" kern="1200" cap="none" spc="0" normalizeH="0" baseline="0" noProof="0" dirty="0" smtClean="0">
                <a:ln>
                  <a:noFill/>
                </a:ln>
                <a:solidFill>
                  <a:srgbClr val="FFC000"/>
                </a:solidFill>
                <a:effectLst/>
                <a:uLnTx/>
                <a:uFillTx/>
                <a:latin typeface="+mn-lt"/>
                <a:ea typeface="+mn-ea"/>
                <a:cs typeface="+mn-cs"/>
              </a:rPr>
              <a:t>Possible losses of jobs in the sector if structures are not repaired immediately.</a:t>
            </a:r>
            <a:endParaRPr kumimoji="0" lang="lo-LA" sz="1400" b="0" i="0" u="none" strike="noStrike" kern="1200" cap="none" spc="0" normalizeH="0" baseline="0" noProof="0" dirty="0" smtClean="0">
              <a:ln>
                <a:noFill/>
              </a:ln>
              <a:solidFill>
                <a:srgbClr val="FFC000"/>
              </a:solidFill>
              <a:effectLst/>
              <a:uLnTx/>
              <a:uFillTx/>
              <a:latin typeface="+mn-lt"/>
              <a:ea typeface="+mn-ea"/>
              <a:cs typeface="+mn-cs"/>
            </a:endParaRPr>
          </a:p>
          <a:p>
            <a:pPr marL="285750" marR="0" lvl="0" indent="-28575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endParaRPr kumimoji="0" lang="en-AU" sz="1000" b="0" i="0" u="none" strike="noStrike" kern="1200" cap="none" spc="0" normalizeH="0" baseline="0" noProof="0" dirty="0" smtClean="0">
              <a:ln>
                <a:noFill/>
              </a:ln>
              <a:solidFill>
                <a:srgbClr val="FFC000"/>
              </a:solidFill>
              <a:effectLst/>
              <a:uLnTx/>
              <a:uFillTx/>
              <a:latin typeface="+mn-lt"/>
              <a:ea typeface="+mn-ea"/>
              <a:cs typeface="+mn-cs"/>
            </a:endParaRPr>
          </a:p>
          <a:p>
            <a:pPr marL="285750" marR="0" lvl="0" indent="-28575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r>
              <a:rPr kumimoji="0" lang="en-AU" sz="1400" b="0" i="0" u="none" strike="noStrike" kern="1200" cap="none" spc="0" normalizeH="0" baseline="0" noProof="0" dirty="0" smtClean="0">
                <a:ln>
                  <a:noFill/>
                </a:ln>
                <a:solidFill>
                  <a:srgbClr val="C00000"/>
                </a:solidFill>
                <a:effectLst/>
                <a:uLnTx/>
                <a:uFillTx/>
                <a:latin typeface="+mn-lt"/>
                <a:ea typeface="+mn-ea"/>
                <a:cs typeface="+mn-cs"/>
              </a:rPr>
              <a:t>The difficulty in commuting for persons with disabilities;</a:t>
            </a:r>
            <a:endParaRPr kumimoji="0" lang="lo-LA" sz="1400" b="0" i="0" u="none" strike="noStrike" kern="1200" cap="none" spc="0" normalizeH="0" baseline="0" noProof="0" dirty="0" smtClean="0">
              <a:ln>
                <a:noFill/>
              </a:ln>
              <a:solidFill>
                <a:srgbClr val="C00000"/>
              </a:solidFill>
              <a:effectLst/>
              <a:uLnTx/>
              <a:uFillTx/>
              <a:latin typeface="+mn-lt"/>
              <a:ea typeface="+mn-ea"/>
              <a:cs typeface="+mn-cs"/>
            </a:endParaRPr>
          </a:p>
          <a:p>
            <a:pPr marL="285750" marR="0" lvl="0" indent="-28575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endParaRPr kumimoji="0" lang="en-AU" sz="900" b="0" i="0" u="none" strike="noStrike" kern="1200" cap="none" spc="0" normalizeH="0" baseline="0" noProof="0" dirty="0" smtClean="0">
              <a:ln>
                <a:noFill/>
              </a:ln>
              <a:solidFill>
                <a:srgbClr val="C00000"/>
              </a:solidFill>
              <a:effectLst/>
              <a:uLnTx/>
              <a:uFillTx/>
              <a:latin typeface="+mn-lt"/>
              <a:ea typeface="+mn-ea"/>
              <a:cs typeface="+mn-cs"/>
            </a:endParaRPr>
          </a:p>
          <a:p>
            <a:pPr marL="285750" marR="0" lvl="0" indent="-28575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r>
              <a:rPr kumimoji="0" lang="en-AU" sz="1400" b="0" i="0" u="none" strike="noStrike" kern="1200" cap="none" spc="0" normalizeH="0" baseline="0" noProof="0" dirty="0" smtClean="0">
                <a:ln>
                  <a:noFill/>
                </a:ln>
                <a:solidFill>
                  <a:srgbClr val="00B050"/>
                </a:solidFill>
                <a:effectLst/>
                <a:uLnTx/>
                <a:uFillTx/>
                <a:latin typeface="+mn-lt"/>
                <a:ea typeface="+mn-ea"/>
                <a:cs typeface="+mn-cs"/>
              </a:rPr>
              <a:t>The increased danger of broken roads and bridges for women, children and the elderly, etc.; and</a:t>
            </a:r>
            <a:endParaRPr kumimoji="0" lang="lo-LA" sz="1400" b="0" i="0" u="none" strike="noStrike" kern="1200" cap="none" spc="0" normalizeH="0" baseline="0" noProof="0" dirty="0" smtClean="0">
              <a:ln>
                <a:noFill/>
              </a:ln>
              <a:solidFill>
                <a:srgbClr val="00B050"/>
              </a:solidFill>
              <a:effectLst/>
              <a:uLnTx/>
              <a:uFillTx/>
              <a:latin typeface="+mn-lt"/>
              <a:ea typeface="+mn-ea"/>
              <a:cs typeface="+mn-cs"/>
            </a:endParaRPr>
          </a:p>
          <a:p>
            <a:pPr marL="285750" marR="0" lvl="0" indent="-28575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endParaRPr kumimoji="0" lang="en-AU" sz="900" b="0" i="0" u="none" strike="noStrike" kern="1200" cap="none" spc="0" normalizeH="0" baseline="0" noProof="0" dirty="0" smtClean="0">
              <a:ln>
                <a:noFill/>
              </a:ln>
              <a:solidFill>
                <a:srgbClr val="00B050"/>
              </a:solidFill>
              <a:effectLst/>
              <a:uLnTx/>
              <a:uFillTx/>
              <a:latin typeface="+mn-lt"/>
              <a:ea typeface="+mn-ea"/>
              <a:cs typeface="+mn-cs"/>
            </a:endParaRPr>
          </a:p>
          <a:p>
            <a:pPr marL="285750" marR="0" lvl="0" indent="-28575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r>
              <a:rPr kumimoji="0" lang="en-AU" sz="1400" b="0" i="0" u="none" strike="noStrike" kern="1200" cap="none" spc="0" normalizeH="0" baseline="0" noProof="0" dirty="0" smtClean="0">
                <a:ln>
                  <a:noFill/>
                </a:ln>
                <a:solidFill>
                  <a:srgbClr val="00B050"/>
                </a:solidFill>
                <a:effectLst/>
                <a:uLnTx/>
                <a:uFillTx/>
                <a:latin typeface="+mn-lt"/>
                <a:ea typeface="+mn-ea"/>
                <a:cs typeface="+mn-cs"/>
              </a:rPr>
              <a:t>Loss of access </a:t>
            </a:r>
            <a:r>
              <a:rPr kumimoji="0" lang="en-AU"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to health and educational facilities.</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endParaRPr kumimoji="0" lang="en-AU" sz="1400" b="0" i="0" u="none" strike="noStrike" kern="1200" cap="none" spc="0" normalizeH="0" baseline="0" noProof="0" dirty="0">
              <a:ln>
                <a:noFill/>
              </a:ln>
              <a:solidFill>
                <a:schemeClr val="tx1">
                  <a:lumMod val="75000"/>
                  <a:lumOff val="25000"/>
                </a:schemeClr>
              </a:solidFill>
              <a:effectLst/>
              <a:uLnTx/>
              <a:uFillTx/>
              <a:latin typeface="+mn-lt"/>
              <a:ea typeface="+mn-ea"/>
              <a:cs typeface="+mn-cs"/>
            </a:endParaRPr>
          </a:p>
        </p:txBody>
      </p:sp>
    </p:spTree>
    <p:extLst>
      <p:ext uri="{BB962C8B-B14F-4D97-AF65-F5344CB8AC3E}">
        <p14:creationId xmlns:p14="http://schemas.microsoft.com/office/powerpoint/2010/main" val="2851946215"/>
      </p:ext>
    </p:extLst>
  </p:cSld>
  <p:clrMapOvr>
    <a:masterClrMapping/>
  </p:clrMapOvr>
  <p:transition spd="med">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8729" y="218363"/>
            <a:ext cx="7708031" cy="687955"/>
          </a:xfrm>
        </p:spPr>
        <p:txBody>
          <a:bodyPr>
            <a:noAutofit/>
          </a:bodyPr>
          <a:lstStyle/>
          <a:p>
            <a:r>
              <a:rPr lang="en-AU" sz="2400" dirty="0" smtClean="0">
                <a:solidFill>
                  <a:srgbClr val="7030A0"/>
                </a:solidFill>
                <a:latin typeface="Phetsarath OT" panose="02000500000000000000" pitchFamily="2" charset="0"/>
                <a:cs typeface="Phetsarath OT" panose="02000500000000000000" pitchFamily="2" charset="0"/>
              </a:rPr>
              <a:t>ຂັ້ນຕອນ5. </a:t>
            </a:r>
            <a:r>
              <a:rPr lang="en-AU" sz="2400" dirty="0" err="1" smtClean="0">
                <a:solidFill>
                  <a:srgbClr val="7030A0"/>
                </a:solidFill>
                <a:latin typeface="Phetsarath OT" panose="02000500000000000000" pitchFamily="2" charset="0"/>
                <a:cs typeface="Phetsarath OT" panose="02000500000000000000" pitchFamily="2" charset="0"/>
              </a:rPr>
              <a:t>ຄາດຄະເນຄວາມຕ້ອງການການຟື້ນຟູແລະກໍ່ສ້າງຄືນໃໝ</a:t>
            </a:r>
            <a:r>
              <a:rPr lang="en-AU" sz="2400" dirty="0" smtClean="0">
                <a:solidFill>
                  <a:srgbClr val="7030A0"/>
                </a:solidFill>
                <a:latin typeface="Phetsarath OT" panose="02000500000000000000" pitchFamily="2" charset="0"/>
                <a:cs typeface="Phetsarath OT" panose="02000500000000000000" pitchFamily="2" charset="0"/>
              </a:rPr>
              <a:t>່ </a:t>
            </a:r>
            <a:r>
              <a:rPr lang="en-AU" sz="2400" dirty="0" smtClean="0">
                <a:solidFill>
                  <a:schemeClr val="accent2"/>
                </a:solidFill>
                <a:latin typeface="Phetsarath OT" panose="02000500000000000000" pitchFamily="2" charset="0"/>
                <a:cs typeface="Phetsarath OT" panose="02000500000000000000" pitchFamily="2" charset="0"/>
              </a:rPr>
              <a:t/>
            </a:r>
            <a:br>
              <a:rPr lang="en-AU" sz="2400" dirty="0" smtClean="0">
                <a:solidFill>
                  <a:schemeClr val="accent2"/>
                </a:solidFill>
                <a:latin typeface="Phetsarath OT" panose="02000500000000000000" pitchFamily="2" charset="0"/>
                <a:cs typeface="Phetsarath OT" panose="02000500000000000000" pitchFamily="2" charset="0"/>
              </a:rPr>
            </a:br>
            <a:r>
              <a:rPr lang="en-AU" sz="1800" dirty="0" smtClean="0">
                <a:solidFill>
                  <a:schemeClr val="accent2"/>
                </a:solidFill>
                <a:latin typeface="Phetsarath OT" panose="02000500000000000000" pitchFamily="2" charset="0"/>
                <a:cs typeface="Phetsarath OT" panose="02000500000000000000" pitchFamily="2" charset="0"/>
              </a:rPr>
              <a:t>Step </a:t>
            </a:r>
            <a:r>
              <a:rPr lang="en-AU" sz="1800" dirty="0">
                <a:solidFill>
                  <a:schemeClr val="accent2"/>
                </a:solidFill>
                <a:latin typeface="Phetsarath OT" panose="02000500000000000000" pitchFamily="2" charset="0"/>
                <a:cs typeface="Phetsarath OT" panose="02000500000000000000" pitchFamily="2" charset="0"/>
              </a:rPr>
              <a:t>5. Estimate recovery and reconstruction needs</a:t>
            </a:r>
            <a:endParaRPr lang="en-AU" sz="2400" dirty="0">
              <a:solidFill>
                <a:schemeClr val="accent2"/>
              </a:solidFill>
              <a:latin typeface="Phetsarath OT" panose="02000500000000000000" pitchFamily="2" charset="0"/>
              <a:cs typeface="Phetsarath OT" panose="02000500000000000000" pitchFamily="2" charset="0"/>
            </a:endParaRPr>
          </a:p>
        </p:txBody>
      </p:sp>
      <p:sp>
        <p:nvSpPr>
          <p:cNvPr id="3" name="Content Placeholder 2"/>
          <p:cNvSpPr>
            <a:spLocks noGrp="1"/>
          </p:cNvSpPr>
          <p:nvPr>
            <p:ph idx="1"/>
          </p:nvPr>
        </p:nvSpPr>
        <p:spPr>
          <a:xfrm>
            <a:off x="163776" y="1056451"/>
            <a:ext cx="5186146" cy="5426242"/>
          </a:xfrm>
        </p:spPr>
        <p:txBody>
          <a:bodyPr>
            <a:normAutofit/>
          </a:bodyPr>
          <a:lstStyle/>
          <a:p>
            <a:pPr marL="0" indent="0">
              <a:buNone/>
            </a:pPr>
            <a:r>
              <a:rPr lang="en-AU" sz="1800" b="1" dirty="0" err="1" smtClean="0">
                <a:solidFill>
                  <a:srgbClr val="7030A0"/>
                </a:solidFill>
                <a:latin typeface="Phetsarath OT" panose="02000500000000000000" pitchFamily="2" charset="0"/>
                <a:cs typeface="Phetsarath OT" panose="02000500000000000000" pitchFamily="2" charset="0"/>
              </a:rPr>
              <a:t>ຂັ້ນຕອນ</a:t>
            </a:r>
            <a:r>
              <a:rPr lang="en-AU" sz="1800" b="1" dirty="0" smtClean="0">
                <a:solidFill>
                  <a:srgbClr val="7030A0"/>
                </a:solidFill>
                <a:latin typeface="Phetsarath OT" panose="02000500000000000000" pitchFamily="2" charset="0"/>
                <a:cs typeface="Phetsarath OT" panose="02000500000000000000" pitchFamily="2" charset="0"/>
              </a:rPr>
              <a:t> 5.1. </a:t>
            </a:r>
            <a:r>
              <a:rPr lang="en-AU" sz="1800" b="1" dirty="0" err="1" smtClean="0">
                <a:solidFill>
                  <a:srgbClr val="7030A0"/>
                </a:solidFill>
                <a:latin typeface="Phetsarath OT" panose="02000500000000000000" pitchFamily="2" charset="0"/>
                <a:cs typeface="Phetsarath OT" panose="02000500000000000000" pitchFamily="2" charset="0"/>
              </a:rPr>
              <a:t>ກໍານົດຍຸດທະສາດການຟື້ນຟູແລະກໍ່ສ້າງຄືນໃໝ</a:t>
            </a:r>
            <a:r>
              <a:rPr lang="en-AU" sz="1800" b="1" dirty="0" smtClean="0">
                <a:solidFill>
                  <a:srgbClr val="7030A0"/>
                </a:solidFill>
                <a:latin typeface="Phetsarath OT" panose="02000500000000000000" pitchFamily="2" charset="0"/>
                <a:cs typeface="Phetsarath OT" panose="02000500000000000000" pitchFamily="2" charset="0"/>
              </a:rPr>
              <a:t>່</a:t>
            </a:r>
          </a:p>
          <a:p>
            <a:pPr marL="0" indent="0">
              <a:buNone/>
            </a:pPr>
            <a:r>
              <a:rPr lang="en-AU" sz="1800" b="1" dirty="0" err="1" smtClean="0">
                <a:solidFill>
                  <a:srgbClr val="7030A0"/>
                </a:solidFill>
                <a:latin typeface="Phetsarath OT" panose="02000500000000000000" pitchFamily="2" charset="0"/>
                <a:cs typeface="Phetsarath OT" panose="02000500000000000000" pitchFamily="2" charset="0"/>
              </a:rPr>
              <a:t>ຕົວຢ່າງ</a:t>
            </a:r>
            <a:r>
              <a:rPr lang="en-AU" sz="1800" b="1" dirty="0" smtClean="0">
                <a:solidFill>
                  <a:srgbClr val="7030A0"/>
                </a:solidFill>
                <a:latin typeface="Phetsarath OT" panose="02000500000000000000" pitchFamily="2" charset="0"/>
                <a:cs typeface="Phetsarath OT" panose="02000500000000000000" pitchFamily="2" charset="0"/>
              </a:rPr>
              <a:t> </a:t>
            </a:r>
            <a:r>
              <a:rPr lang="en-AU" sz="1800" b="1" dirty="0" err="1" smtClean="0">
                <a:solidFill>
                  <a:srgbClr val="7030A0"/>
                </a:solidFill>
                <a:latin typeface="Phetsarath OT" panose="02000500000000000000" pitchFamily="2" charset="0"/>
                <a:cs typeface="Phetsarath OT" panose="02000500000000000000" pitchFamily="2" charset="0"/>
              </a:rPr>
              <a:t>ຂອງຍຸດທະສາດ</a:t>
            </a:r>
            <a:endParaRPr lang="en-AU" sz="1800" b="1" dirty="0" smtClean="0">
              <a:solidFill>
                <a:srgbClr val="7030A0"/>
              </a:solidFill>
              <a:latin typeface="Phetsarath OT" panose="02000500000000000000" pitchFamily="2" charset="0"/>
              <a:cs typeface="Phetsarath OT" panose="02000500000000000000" pitchFamily="2" charset="0"/>
            </a:endParaRPr>
          </a:p>
          <a:p>
            <a:pPr marL="231775" indent="-231775">
              <a:buNone/>
            </a:pPr>
            <a:r>
              <a:rPr lang="en-AU" sz="1800" b="1" dirty="0" smtClean="0">
                <a:latin typeface="Phetsarath OT" panose="02000500000000000000" pitchFamily="2" charset="0"/>
                <a:cs typeface="Phetsarath OT" panose="02000500000000000000" pitchFamily="2" charset="0"/>
              </a:rPr>
              <a:t>1.	 </a:t>
            </a:r>
            <a:r>
              <a:rPr lang="en-AU" sz="1800" b="1" dirty="0" err="1" smtClean="0">
                <a:latin typeface="Phetsarath OT" panose="02000500000000000000" pitchFamily="2" charset="0"/>
                <a:cs typeface="Phetsarath OT" panose="02000500000000000000" pitchFamily="2" charset="0"/>
              </a:rPr>
              <a:t>ຮີບຮ</a:t>
            </a:r>
            <a:r>
              <a:rPr lang="lo-LA" sz="1800" b="1" dirty="0" smtClean="0">
                <a:latin typeface="Phetsarath OT" panose="02000500000000000000" pitchFamily="2" charset="0"/>
                <a:cs typeface="Phetsarath OT" panose="02000500000000000000" pitchFamily="2" charset="0"/>
              </a:rPr>
              <a:t>້</a:t>
            </a:r>
            <a:r>
              <a:rPr lang="en-AU" sz="1800" b="1" dirty="0" err="1" smtClean="0">
                <a:latin typeface="Phetsarath OT" panose="02000500000000000000" pitchFamily="2" charset="0"/>
                <a:cs typeface="Phetsarath OT" panose="02000500000000000000" pitchFamily="2" charset="0"/>
              </a:rPr>
              <a:t>ອນສ້າງອາຊີບການດໍາລົງຊີວິດຂອງປະຊາຊົນ</a:t>
            </a:r>
            <a:r>
              <a:rPr lang="en-AU" sz="1800" b="1" dirty="0" smtClean="0">
                <a:latin typeface="Phetsarath OT" panose="02000500000000000000" pitchFamily="2" charset="0"/>
                <a:cs typeface="Phetsarath OT" panose="02000500000000000000" pitchFamily="2" charset="0"/>
              </a:rPr>
              <a:t> </a:t>
            </a:r>
            <a:r>
              <a:rPr lang="en-AU" sz="1800" b="1" dirty="0" err="1" smtClean="0">
                <a:latin typeface="Phetsarath OT" panose="02000500000000000000" pitchFamily="2" charset="0"/>
                <a:cs typeface="Phetsarath OT" panose="02000500000000000000" pitchFamily="2" charset="0"/>
              </a:rPr>
              <a:t>ແລະເລັ່ງໃສ່ການຟື້ນຟູເສດຖະກິດທ້ອງຖິ່ນ</a:t>
            </a:r>
            <a:r>
              <a:rPr lang="en-AU" sz="1800" b="1" dirty="0" smtClean="0">
                <a:latin typeface="Phetsarath OT" panose="02000500000000000000" pitchFamily="2" charset="0"/>
                <a:cs typeface="Phetsarath OT" panose="02000500000000000000" pitchFamily="2" charset="0"/>
              </a:rPr>
              <a:t>. </a:t>
            </a:r>
          </a:p>
          <a:p>
            <a:pPr marL="0" indent="0">
              <a:buNone/>
            </a:pPr>
            <a:r>
              <a:rPr lang="en-AU" sz="1800" b="1" i="1" dirty="0" smtClean="0">
                <a:solidFill>
                  <a:srgbClr val="00B050"/>
                </a:solidFill>
                <a:latin typeface="Phetsarath OT" panose="02000500000000000000" pitchFamily="2" charset="0"/>
                <a:cs typeface="Phetsarath OT" panose="02000500000000000000" pitchFamily="2" charset="0"/>
              </a:rPr>
              <a:t>2. </a:t>
            </a:r>
            <a:r>
              <a:rPr lang="en-AU" sz="1800" b="1" i="1" dirty="0" err="1" smtClean="0">
                <a:solidFill>
                  <a:srgbClr val="00B050"/>
                </a:solidFill>
                <a:latin typeface="Phetsarath OT" panose="02000500000000000000" pitchFamily="2" charset="0"/>
                <a:cs typeface="Phetsarath OT" panose="02000500000000000000" pitchFamily="2" charset="0"/>
              </a:rPr>
              <a:t>ຟື້ນຟູຄວາມປອດໄພໃນຊຸມຊົນ</a:t>
            </a:r>
            <a:r>
              <a:rPr lang="en-AU" sz="1800" b="1" i="1" dirty="0" smtClean="0">
                <a:solidFill>
                  <a:srgbClr val="00B050"/>
                </a:solidFill>
                <a:latin typeface="Phetsarath OT" panose="02000500000000000000" pitchFamily="2" charset="0"/>
                <a:cs typeface="Phetsarath OT" panose="02000500000000000000" pitchFamily="2" charset="0"/>
              </a:rPr>
              <a:t>. </a:t>
            </a:r>
          </a:p>
          <a:p>
            <a:pPr marL="231775" indent="-231775">
              <a:buNone/>
            </a:pPr>
            <a:r>
              <a:rPr lang="en-AU" sz="1800" b="1" dirty="0" smtClean="0">
                <a:latin typeface="Phetsarath OT" panose="02000500000000000000" pitchFamily="2" charset="0"/>
                <a:cs typeface="Phetsarath OT" panose="02000500000000000000" pitchFamily="2" charset="0"/>
              </a:rPr>
              <a:t>3. </a:t>
            </a:r>
            <a:r>
              <a:rPr lang="en-AU" sz="1800" b="1" dirty="0" err="1" smtClean="0">
                <a:latin typeface="Phetsarath OT" panose="02000500000000000000" pitchFamily="2" charset="0"/>
                <a:cs typeface="Phetsarath OT" panose="02000500000000000000" pitchFamily="2" charset="0"/>
              </a:rPr>
              <a:t>ການມີສ່ວນຮ່ວມຂອງຊຸມຊົນ</a:t>
            </a:r>
            <a:r>
              <a:rPr lang="en-AU" sz="1800" b="1" dirty="0" smtClean="0">
                <a:latin typeface="Phetsarath OT" panose="02000500000000000000" pitchFamily="2" charset="0"/>
                <a:cs typeface="Phetsarath OT" panose="02000500000000000000" pitchFamily="2" charset="0"/>
              </a:rPr>
              <a:t> </a:t>
            </a:r>
            <a:r>
              <a:rPr lang="en-AU" sz="1800" b="1" dirty="0" err="1" smtClean="0">
                <a:latin typeface="Phetsarath OT" panose="02000500000000000000" pitchFamily="2" charset="0"/>
                <a:cs typeface="Phetsarath OT" panose="02000500000000000000" pitchFamily="2" charset="0"/>
              </a:rPr>
              <a:t>ແລະ</a:t>
            </a:r>
            <a:r>
              <a:rPr lang="en-AU" sz="1800" b="1" dirty="0" smtClean="0">
                <a:latin typeface="Phetsarath OT" panose="02000500000000000000" pitchFamily="2" charset="0"/>
                <a:cs typeface="Phetsarath OT" panose="02000500000000000000" pitchFamily="2" charset="0"/>
              </a:rPr>
              <a:t> </a:t>
            </a:r>
            <a:r>
              <a:rPr lang="en-AU" sz="1800" b="1" dirty="0" err="1" smtClean="0">
                <a:latin typeface="Phetsarath OT" panose="02000500000000000000" pitchFamily="2" charset="0"/>
                <a:cs typeface="Phetsarath OT" panose="02000500000000000000" pitchFamily="2" charset="0"/>
              </a:rPr>
              <a:t>ການນໍາໃຊ້ຄວາມຮູ້ແລະຄວາມສາມາດຂອງທ້ອງຖິ່ນ</a:t>
            </a:r>
            <a:endParaRPr lang="en-AU" sz="1800" b="1" dirty="0" smtClean="0">
              <a:latin typeface="Phetsarath OT" panose="02000500000000000000" pitchFamily="2" charset="0"/>
              <a:cs typeface="Phetsarath OT" panose="02000500000000000000" pitchFamily="2" charset="0"/>
            </a:endParaRPr>
          </a:p>
          <a:p>
            <a:pPr marL="231775" indent="-231775">
              <a:buNone/>
            </a:pPr>
            <a:r>
              <a:rPr lang="en-AU" sz="1800" b="1" i="1" dirty="0" smtClean="0">
                <a:solidFill>
                  <a:srgbClr val="00B050"/>
                </a:solidFill>
                <a:latin typeface="Phetsarath OT" panose="02000500000000000000" pitchFamily="2" charset="0"/>
                <a:cs typeface="Phetsarath OT" panose="02000500000000000000" pitchFamily="2" charset="0"/>
              </a:rPr>
              <a:t>4. </a:t>
            </a:r>
            <a:r>
              <a:rPr lang="en-AU" sz="1800" b="1" i="1" dirty="0" err="1" smtClean="0">
                <a:solidFill>
                  <a:srgbClr val="00B050"/>
                </a:solidFill>
                <a:latin typeface="Phetsarath OT" panose="02000500000000000000" pitchFamily="2" charset="0"/>
                <a:cs typeface="Phetsarath OT" panose="02000500000000000000" pitchFamily="2" charset="0"/>
              </a:rPr>
              <a:t>ເນັ້ນໜັກໃສ່ກຸ່ມທີ່ມີຄວາມຕ້ານທານຕໍ່າທີ່ສຸດ</a:t>
            </a:r>
            <a:r>
              <a:rPr lang="en-AU" sz="1800" b="1" i="1" dirty="0" smtClean="0">
                <a:solidFill>
                  <a:srgbClr val="00B050"/>
                </a:solidFill>
                <a:latin typeface="Phetsarath OT" panose="02000500000000000000" pitchFamily="2" charset="0"/>
                <a:cs typeface="Phetsarath OT" panose="02000500000000000000" pitchFamily="2" charset="0"/>
              </a:rPr>
              <a:t> </a:t>
            </a:r>
            <a:r>
              <a:rPr lang="en-AU" sz="1800" b="1" i="1" dirty="0" err="1" smtClean="0">
                <a:solidFill>
                  <a:srgbClr val="00B050"/>
                </a:solidFill>
                <a:latin typeface="Phetsarath OT" panose="02000500000000000000" pitchFamily="2" charset="0"/>
                <a:cs typeface="Phetsarath OT" panose="02000500000000000000" pitchFamily="2" charset="0"/>
              </a:rPr>
              <a:t>ແລະ</a:t>
            </a:r>
            <a:r>
              <a:rPr lang="en-AU" sz="1800" b="1" i="1" dirty="0" smtClean="0">
                <a:solidFill>
                  <a:srgbClr val="00B050"/>
                </a:solidFill>
                <a:latin typeface="Phetsarath OT" panose="02000500000000000000" pitchFamily="2" charset="0"/>
                <a:cs typeface="Phetsarath OT" panose="02000500000000000000" pitchFamily="2" charset="0"/>
              </a:rPr>
              <a:t> </a:t>
            </a:r>
            <a:r>
              <a:rPr lang="en-AU" sz="1800" b="1" i="1" dirty="0" err="1" smtClean="0">
                <a:solidFill>
                  <a:srgbClr val="00B050"/>
                </a:solidFill>
                <a:latin typeface="Phetsarath OT" panose="02000500000000000000" pitchFamily="2" charset="0"/>
                <a:cs typeface="Phetsarath OT" panose="02000500000000000000" pitchFamily="2" charset="0"/>
              </a:rPr>
              <a:t>ກຸ່ມຜູ້ທີ່ດ້ອຍໂອກາດທາງດ້ານສັງຄົມ</a:t>
            </a:r>
            <a:r>
              <a:rPr lang="en-AU" sz="1800" b="1" i="1" dirty="0" smtClean="0">
                <a:solidFill>
                  <a:srgbClr val="00B050"/>
                </a:solidFill>
                <a:latin typeface="Phetsarath OT" panose="02000500000000000000" pitchFamily="2" charset="0"/>
                <a:cs typeface="Phetsarath OT" panose="02000500000000000000" pitchFamily="2" charset="0"/>
              </a:rPr>
              <a:t> </a:t>
            </a:r>
          </a:p>
          <a:p>
            <a:pPr marL="0" indent="0">
              <a:buNone/>
            </a:pPr>
            <a:r>
              <a:rPr lang="en-AU" sz="1800" b="1" dirty="0" smtClean="0">
                <a:latin typeface="Phetsarath OT" panose="02000500000000000000" pitchFamily="2" charset="0"/>
                <a:cs typeface="Phetsarath OT" panose="02000500000000000000" pitchFamily="2" charset="0"/>
              </a:rPr>
              <a:t>5. </a:t>
            </a:r>
            <a:r>
              <a:rPr lang="en-AU" sz="1800" b="1" dirty="0" err="1" smtClean="0">
                <a:latin typeface="Phetsarath OT" panose="02000500000000000000" pitchFamily="2" charset="0"/>
                <a:cs typeface="Phetsarath OT" panose="02000500000000000000" pitchFamily="2" charset="0"/>
              </a:rPr>
              <a:t>ການສ້າງຄືນໃໝ່ທີ</a:t>
            </a:r>
            <a:r>
              <a:rPr lang="en-AU" sz="1800" b="1" dirty="0" smtClean="0">
                <a:latin typeface="Phetsarath OT" panose="02000500000000000000" pitchFamily="2" charset="0"/>
                <a:cs typeface="Phetsarath OT" panose="02000500000000000000" pitchFamily="2" charset="0"/>
              </a:rPr>
              <a:t>່</a:t>
            </a:r>
            <a:r>
              <a:rPr lang="lo-LA" sz="1800" b="1" dirty="0" smtClean="0">
                <a:latin typeface="Phetsarath OT" panose="02000500000000000000" pitchFamily="2" charset="0"/>
                <a:cs typeface="Phetsarath OT" panose="02000500000000000000" pitchFamily="2" charset="0"/>
              </a:rPr>
              <a:t>ທົນທານຕໍ່ໄພພິບັດ</a:t>
            </a:r>
            <a:r>
              <a:rPr lang="en-AU" sz="1800" b="1" dirty="0" smtClean="0">
                <a:latin typeface="Phetsarath OT" panose="02000500000000000000" pitchFamily="2" charset="0"/>
                <a:cs typeface="Phetsarath OT" panose="02000500000000000000" pitchFamily="2" charset="0"/>
              </a:rPr>
              <a:t> (</a:t>
            </a:r>
            <a:r>
              <a:rPr lang="en-AU" sz="1800" b="1" dirty="0">
                <a:latin typeface="Phetsarath OT" panose="02000500000000000000" pitchFamily="2" charset="0"/>
                <a:cs typeface="Phetsarath OT" panose="02000500000000000000" pitchFamily="2" charset="0"/>
              </a:rPr>
              <a:t>BBB). </a:t>
            </a:r>
            <a:endParaRPr lang="en-AU" sz="1800" b="1" dirty="0" smtClean="0">
              <a:latin typeface="Phetsarath OT" panose="02000500000000000000" pitchFamily="2" charset="0"/>
              <a:cs typeface="Phetsarath OT" panose="02000500000000000000" pitchFamily="2" charset="0"/>
            </a:endParaRPr>
          </a:p>
          <a:p>
            <a:pPr marL="0" indent="0">
              <a:buNone/>
            </a:pPr>
            <a:r>
              <a:rPr lang="en-AU" sz="1800" b="1" i="1" dirty="0" smtClean="0">
                <a:solidFill>
                  <a:srgbClr val="00B050"/>
                </a:solidFill>
                <a:latin typeface="Phetsarath OT" panose="02000500000000000000" pitchFamily="2" charset="0"/>
                <a:cs typeface="Phetsarath OT" panose="02000500000000000000" pitchFamily="2" charset="0"/>
              </a:rPr>
              <a:t>6. </a:t>
            </a:r>
            <a:r>
              <a:rPr lang="en-AU" sz="1800" b="1" i="1" dirty="0" err="1" smtClean="0">
                <a:solidFill>
                  <a:srgbClr val="00B050"/>
                </a:solidFill>
                <a:latin typeface="Phetsarath OT" panose="02000500000000000000" pitchFamily="2" charset="0"/>
                <a:cs typeface="Phetsarath OT" panose="02000500000000000000" pitchFamily="2" charset="0"/>
              </a:rPr>
              <a:t>ເຮັດໃຫ້ການພັດທະນາມີຄວາມປອດໄພ</a:t>
            </a:r>
            <a:r>
              <a:rPr lang="en-AU" sz="1800" b="1" i="1" dirty="0" smtClean="0">
                <a:solidFill>
                  <a:srgbClr val="00B050"/>
                </a:solidFill>
                <a:latin typeface="Phetsarath OT" panose="02000500000000000000" pitchFamily="2" charset="0"/>
                <a:cs typeface="Phetsarath OT" panose="02000500000000000000" pitchFamily="2" charset="0"/>
              </a:rPr>
              <a:t> </a:t>
            </a:r>
          </a:p>
          <a:p>
            <a:pPr marL="0" indent="0">
              <a:buNone/>
            </a:pPr>
            <a:r>
              <a:rPr lang="en-AU" sz="1800" b="1" dirty="0" smtClean="0">
                <a:latin typeface="Phetsarath OT" panose="02000500000000000000" pitchFamily="2" charset="0"/>
                <a:cs typeface="Phetsarath OT" panose="02000500000000000000" pitchFamily="2" charset="0"/>
              </a:rPr>
              <a:t>7. </a:t>
            </a:r>
            <a:r>
              <a:rPr lang="lo-LA" sz="1800" b="1" dirty="0" smtClean="0">
                <a:latin typeface="Phetsarath OT" panose="02000500000000000000" pitchFamily="2" charset="0"/>
                <a:cs typeface="Phetsarath OT" panose="02000500000000000000" pitchFamily="2" charset="0"/>
              </a:rPr>
              <a:t>ວິທີການຟື້ນຟູທີ່ມີການປະສານງານແບບມີຄວາມສອດຄ່ອງກັນ</a:t>
            </a:r>
            <a:endParaRPr lang="en-AU" sz="1800" b="1" dirty="0" smtClean="0">
              <a:latin typeface="Phetsarath OT" panose="02000500000000000000" pitchFamily="2" charset="0"/>
              <a:cs typeface="Phetsarath OT" panose="02000500000000000000" pitchFamily="2" charset="0"/>
            </a:endParaRPr>
          </a:p>
          <a:p>
            <a:pPr marL="0" indent="0">
              <a:buNone/>
            </a:pPr>
            <a:r>
              <a:rPr lang="en-AU" sz="1800" b="1" i="1" dirty="0" smtClean="0">
                <a:solidFill>
                  <a:srgbClr val="00B050"/>
                </a:solidFill>
                <a:latin typeface="Phetsarath OT" panose="02000500000000000000" pitchFamily="2" charset="0"/>
                <a:cs typeface="Phetsarath OT" panose="02000500000000000000" pitchFamily="2" charset="0"/>
              </a:rPr>
              <a:t>8. </a:t>
            </a:r>
            <a:r>
              <a:rPr lang="en-AU" sz="1800" b="1" i="1" dirty="0" err="1" smtClean="0">
                <a:solidFill>
                  <a:srgbClr val="00B050"/>
                </a:solidFill>
                <a:latin typeface="Phetsarath OT" panose="02000500000000000000" pitchFamily="2" charset="0"/>
                <a:cs typeface="Phetsarath OT" panose="02000500000000000000" pitchFamily="2" charset="0"/>
              </a:rPr>
              <a:t>ການນໍາໃຊ້ຊັບພະຍາກອນການເງິນທີ່ມີປະສິດທິພາບ</a:t>
            </a:r>
            <a:endParaRPr lang="en-AU" sz="1800" b="1" i="1" dirty="0" smtClean="0">
              <a:solidFill>
                <a:srgbClr val="00B050"/>
              </a:solidFill>
              <a:latin typeface="Phetsarath OT" panose="02000500000000000000" pitchFamily="2" charset="0"/>
              <a:cs typeface="Phetsarath OT" panose="02000500000000000000" pitchFamily="2" charset="0"/>
            </a:endParaRPr>
          </a:p>
          <a:p>
            <a:pPr marL="0" indent="0">
              <a:buNone/>
            </a:pPr>
            <a:r>
              <a:rPr lang="en-AU" sz="1800" b="1" dirty="0" smtClean="0">
                <a:latin typeface="Phetsarath OT" panose="02000500000000000000" pitchFamily="2" charset="0"/>
                <a:cs typeface="Phetsarath OT" panose="02000500000000000000" pitchFamily="2" charset="0"/>
              </a:rPr>
              <a:t>9. </a:t>
            </a:r>
            <a:r>
              <a:rPr lang="en-AU" sz="1800" b="1" dirty="0" err="1" smtClean="0">
                <a:latin typeface="Phetsarath OT" panose="02000500000000000000" pitchFamily="2" charset="0"/>
                <a:cs typeface="Phetsarath OT" panose="02000500000000000000" pitchFamily="2" charset="0"/>
              </a:rPr>
              <a:t>ຄວາມປົ່ງໃສ</a:t>
            </a:r>
            <a:r>
              <a:rPr lang="en-AU" sz="1800" b="1" dirty="0" smtClean="0">
                <a:latin typeface="Phetsarath OT" panose="02000500000000000000" pitchFamily="2" charset="0"/>
                <a:cs typeface="Phetsarath OT" panose="02000500000000000000" pitchFamily="2" charset="0"/>
              </a:rPr>
              <a:t> </a:t>
            </a:r>
            <a:r>
              <a:rPr lang="en-AU" sz="1800" b="1" dirty="0" err="1" smtClean="0">
                <a:latin typeface="Phetsarath OT" panose="02000500000000000000" pitchFamily="2" charset="0"/>
                <a:cs typeface="Phetsarath OT" panose="02000500000000000000" pitchFamily="2" charset="0"/>
              </a:rPr>
              <a:t>ແລະມີຄວາມຮັບຜິດຊອບ</a:t>
            </a:r>
            <a:r>
              <a:rPr lang="en-AU" sz="1800" b="1" dirty="0" smtClean="0">
                <a:latin typeface="Phetsarath OT" panose="02000500000000000000" pitchFamily="2" charset="0"/>
                <a:cs typeface="Phetsarath OT" panose="02000500000000000000" pitchFamily="2" charset="0"/>
              </a:rPr>
              <a:t>. </a:t>
            </a:r>
          </a:p>
          <a:p>
            <a:endParaRPr lang="en-AU" dirty="0">
              <a:latin typeface="Phetsarath OT" panose="02000500000000000000" pitchFamily="2" charset="0"/>
              <a:cs typeface="Phetsarath OT" panose="02000500000000000000" pitchFamily="2" charset="0"/>
            </a:endParaRPr>
          </a:p>
        </p:txBody>
      </p:sp>
      <p:sp>
        <p:nvSpPr>
          <p:cNvPr id="4" name="Content Placeholder 2"/>
          <p:cNvSpPr txBox="1">
            <a:spLocks/>
          </p:cNvSpPr>
          <p:nvPr/>
        </p:nvSpPr>
        <p:spPr>
          <a:xfrm>
            <a:off x="5491514" y="1139197"/>
            <a:ext cx="3652486" cy="5426242"/>
          </a:xfrm>
          <a:prstGeom prst="rect">
            <a:avLst/>
          </a:prstGeom>
        </p:spPr>
        <p:txBody>
          <a:bodyPr vert="horz" lIns="0" tIns="45720" rIns="0" bIns="45720" rtlCol="0">
            <a:noAutofit/>
          </a:bodyPr>
          <a:lstStyle/>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AU" sz="1400" b="0" i="0" u="none" strike="noStrike" kern="1200" cap="none" spc="0" normalizeH="0" baseline="0" noProof="0" dirty="0" smtClean="0">
                <a:ln>
                  <a:noFill/>
                </a:ln>
                <a:solidFill>
                  <a:srgbClr val="7030A0"/>
                </a:solidFill>
                <a:effectLst/>
                <a:uLnTx/>
                <a:uFillTx/>
                <a:latin typeface="+mn-lt"/>
                <a:ea typeface="+mn-ea"/>
                <a:cs typeface="+mn-cs"/>
              </a:rPr>
              <a:t>Step 5.1. Identify overall recovery and reconstruction strategies</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AU" sz="1400" b="0" i="0" u="none" strike="noStrike" kern="1200" cap="none" spc="0" normalizeH="0" baseline="0" noProof="0" dirty="0" smtClean="0">
                <a:ln>
                  <a:noFill/>
                </a:ln>
                <a:solidFill>
                  <a:srgbClr val="7030A0"/>
                </a:solidFill>
                <a:effectLst/>
                <a:uLnTx/>
                <a:uFillTx/>
                <a:latin typeface="+mn-lt"/>
                <a:ea typeface="+mn-ea"/>
                <a:cs typeface="+mn-cs"/>
              </a:rPr>
              <a:t>Examples of strategies</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AU"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1.</a:t>
            </a:r>
            <a:r>
              <a:rPr kumimoji="0" lang="en-AU" sz="1400" b="0" i="0" u="none" strike="noStrike" kern="1200" cap="none" spc="0" normalizeH="0" noProof="0" dirty="0" smtClean="0">
                <a:ln>
                  <a:noFill/>
                </a:ln>
                <a:solidFill>
                  <a:schemeClr val="tx1">
                    <a:lumMod val="75000"/>
                    <a:lumOff val="25000"/>
                  </a:schemeClr>
                </a:solidFill>
                <a:effectLst/>
                <a:uLnTx/>
                <a:uFillTx/>
                <a:latin typeface="+mn-lt"/>
                <a:ea typeface="+mn-ea"/>
                <a:cs typeface="+mn-cs"/>
              </a:rPr>
              <a:t> </a:t>
            </a:r>
            <a:r>
              <a:rPr kumimoji="0" lang="en-AU"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Rapid rebuilding of people’s livelihoods and accelerate the revitalization of the local economy. </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AU" sz="1400" b="0" i="1" u="none" strike="noStrike" kern="1200" cap="none" spc="0" normalizeH="0" baseline="0" noProof="0" dirty="0" smtClean="0">
                <a:ln>
                  <a:noFill/>
                </a:ln>
                <a:solidFill>
                  <a:srgbClr val="00B050"/>
                </a:solidFill>
                <a:effectLst/>
                <a:uLnTx/>
                <a:uFillTx/>
                <a:latin typeface="+mn-lt"/>
                <a:ea typeface="+mn-ea"/>
                <a:cs typeface="+mn-cs"/>
              </a:rPr>
              <a:t>2.</a:t>
            </a:r>
            <a:r>
              <a:rPr kumimoji="0" lang="en-AU" sz="1400" b="0" i="1" u="none" strike="noStrike" kern="1200" cap="none" spc="0" normalizeH="0" noProof="0" dirty="0" smtClean="0">
                <a:ln>
                  <a:noFill/>
                </a:ln>
                <a:solidFill>
                  <a:srgbClr val="00B050"/>
                </a:solidFill>
                <a:effectLst/>
                <a:uLnTx/>
                <a:uFillTx/>
                <a:latin typeface="+mn-lt"/>
                <a:ea typeface="+mn-ea"/>
                <a:cs typeface="+mn-cs"/>
              </a:rPr>
              <a:t> </a:t>
            </a:r>
            <a:r>
              <a:rPr kumimoji="0" lang="en-AU" sz="1400" b="0" i="1" u="none" strike="noStrike" kern="1200" cap="none" spc="0" normalizeH="0" baseline="0" noProof="0" dirty="0" smtClean="0">
                <a:ln>
                  <a:noFill/>
                </a:ln>
                <a:solidFill>
                  <a:srgbClr val="00B050"/>
                </a:solidFill>
                <a:effectLst/>
                <a:uLnTx/>
                <a:uFillTx/>
                <a:latin typeface="+mn-lt"/>
                <a:ea typeface="+mn-ea"/>
                <a:cs typeface="+mn-cs"/>
              </a:rPr>
              <a:t>Restoring community safety. </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AU"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3.</a:t>
            </a:r>
            <a:r>
              <a:rPr kumimoji="0" lang="en-AU" sz="1400" b="0" i="0" u="none" strike="noStrike" kern="1200" cap="none" spc="0" normalizeH="0" noProof="0" dirty="0" smtClean="0">
                <a:ln>
                  <a:noFill/>
                </a:ln>
                <a:solidFill>
                  <a:schemeClr val="tx1">
                    <a:lumMod val="75000"/>
                    <a:lumOff val="25000"/>
                  </a:schemeClr>
                </a:solidFill>
                <a:effectLst/>
                <a:uLnTx/>
                <a:uFillTx/>
                <a:latin typeface="+mn-lt"/>
                <a:ea typeface="+mn-ea"/>
                <a:cs typeface="+mn-cs"/>
              </a:rPr>
              <a:t> </a:t>
            </a:r>
            <a:r>
              <a:rPr kumimoji="0" lang="en-AU"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Community Participation and Use of Local Knowledge and Skills</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AU" sz="1400" b="0" i="1" u="none" strike="noStrike" kern="1200" cap="none" spc="0" normalizeH="0" baseline="0" noProof="0" dirty="0" smtClean="0">
                <a:ln>
                  <a:noFill/>
                </a:ln>
                <a:solidFill>
                  <a:srgbClr val="00B050"/>
                </a:solidFill>
                <a:effectLst/>
                <a:uLnTx/>
                <a:uFillTx/>
                <a:latin typeface="+mn-lt"/>
                <a:ea typeface="+mn-ea"/>
                <a:cs typeface="+mn-cs"/>
              </a:rPr>
              <a:t>4.</a:t>
            </a:r>
            <a:r>
              <a:rPr kumimoji="0" lang="en-AU" sz="1400" b="0" i="1" u="none" strike="noStrike" kern="1200" cap="none" spc="0" normalizeH="0" noProof="0" dirty="0" smtClean="0">
                <a:ln>
                  <a:noFill/>
                </a:ln>
                <a:solidFill>
                  <a:srgbClr val="00B050"/>
                </a:solidFill>
                <a:effectLst/>
                <a:uLnTx/>
                <a:uFillTx/>
                <a:latin typeface="+mn-lt"/>
                <a:ea typeface="+mn-ea"/>
                <a:cs typeface="+mn-cs"/>
              </a:rPr>
              <a:t> </a:t>
            </a:r>
            <a:r>
              <a:rPr kumimoji="0" lang="en-AU" sz="1400" b="0" i="1" u="none" strike="noStrike" kern="1200" cap="none" spc="0" normalizeH="0" baseline="0" noProof="0" dirty="0" smtClean="0">
                <a:ln>
                  <a:noFill/>
                </a:ln>
                <a:solidFill>
                  <a:srgbClr val="00B050"/>
                </a:solidFill>
                <a:effectLst/>
                <a:uLnTx/>
                <a:uFillTx/>
                <a:latin typeface="+mn-lt"/>
                <a:ea typeface="+mn-ea"/>
                <a:cs typeface="+mn-cs"/>
              </a:rPr>
              <a:t>Focus on the most vulnerable and socially disadvantaged groups </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AU"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5.</a:t>
            </a:r>
            <a:r>
              <a:rPr kumimoji="0" lang="en-AU" sz="1400" b="0" i="0" u="none" strike="noStrike" kern="1200" cap="none" spc="0" normalizeH="0" noProof="0" dirty="0" smtClean="0">
                <a:ln>
                  <a:noFill/>
                </a:ln>
                <a:solidFill>
                  <a:schemeClr val="tx1">
                    <a:lumMod val="75000"/>
                    <a:lumOff val="25000"/>
                  </a:schemeClr>
                </a:solidFill>
                <a:effectLst/>
                <a:uLnTx/>
                <a:uFillTx/>
                <a:latin typeface="+mn-lt"/>
                <a:ea typeface="+mn-ea"/>
                <a:cs typeface="+mn-cs"/>
              </a:rPr>
              <a:t> </a:t>
            </a:r>
            <a:r>
              <a:rPr kumimoji="0" lang="en-AU"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Building Back Better (BBB). </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AU" sz="1400" b="0" i="1" u="none" strike="noStrike" kern="1200" cap="none" spc="0" normalizeH="0" baseline="0" noProof="0" dirty="0" smtClean="0">
                <a:ln>
                  <a:noFill/>
                </a:ln>
                <a:solidFill>
                  <a:srgbClr val="00B050"/>
                </a:solidFill>
                <a:effectLst/>
                <a:uLnTx/>
                <a:uFillTx/>
                <a:latin typeface="+mn-lt"/>
                <a:ea typeface="+mn-ea"/>
                <a:cs typeface="+mn-cs"/>
              </a:rPr>
              <a:t>6.</a:t>
            </a:r>
            <a:r>
              <a:rPr kumimoji="0" lang="en-AU" sz="1400" b="0" i="1" u="none" strike="noStrike" kern="1200" cap="none" spc="0" normalizeH="0" noProof="0" dirty="0" smtClean="0">
                <a:ln>
                  <a:noFill/>
                </a:ln>
                <a:solidFill>
                  <a:srgbClr val="00B050"/>
                </a:solidFill>
                <a:effectLst/>
                <a:uLnTx/>
                <a:uFillTx/>
                <a:latin typeface="+mn-lt"/>
                <a:ea typeface="+mn-ea"/>
                <a:cs typeface="+mn-cs"/>
              </a:rPr>
              <a:t> </a:t>
            </a:r>
            <a:r>
              <a:rPr kumimoji="0" lang="en-AU" sz="1400" b="0" i="1" u="none" strike="noStrike" kern="1200" cap="none" spc="0" normalizeH="0" baseline="0" noProof="0" dirty="0" smtClean="0">
                <a:ln>
                  <a:noFill/>
                </a:ln>
                <a:solidFill>
                  <a:srgbClr val="00B050"/>
                </a:solidFill>
                <a:effectLst/>
                <a:uLnTx/>
                <a:uFillTx/>
                <a:latin typeface="+mn-lt"/>
                <a:ea typeface="+mn-ea"/>
                <a:cs typeface="+mn-cs"/>
              </a:rPr>
              <a:t>Secure development gains</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AU"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7.</a:t>
            </a:r>
            <a:r>
              <a:rPr kumimoji="0" lang="en-AU" sz="1400" b="0" i="0" u="none" strike="noStrike" kern="1200" cap="none" spc="0" normalizeH="0" noProof="0" dirty="0" smtClean="0">
                <a:ln>
                  <a:noFill/>
                </a:ln>
                <a:solidFill>
                  <a:schemeClr val="tx1">
                    <a:lumMod val="75000"/>
                    <a:lumOff val="25000"/>
                  </a:schemeClr>
                </a:solidFill>
                <a:effectLst/>
                <a:uLnTx/>
                <a:uFillTx/>
                <a:latin typeface="+mn-lt"/>
                <a:ea typeface="+mn-ea"/>
                <a:cs typeface="+mn-cs"/>
              </a:rPr>
              <a:t> </a:t>
            </a:r>
            <a:r>
              <a:rPr kumimoji="0" lang="en-AU"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Coordinated and coherent approaches to recovery </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AU" sz="1400" b="0" i="1" u="none" strike="noStrike" kern="1200" cap="none" spc="0" normalizeH="0" baseline="0" noProof="0" dirty="0" smtClean="0">
                <a:ln>
                  <a:noFill/>
                </a:ln>
                <a:solidFill>
                  <a:srgbClr val="00B050"/>
                </a:solidFill>
                <a:effectLst/>
                <a:uLnTx/>
                <a:uFillTx/>
                <a:latin typeface="+mn-lt"/>
                <a:ea typeface="+mn-ea"/>
                <a:cs typeface="+mn-cs"/>
              </a:rPr>
              <a:t>8.</a:t>
            </a:r>
            <a:r>
              <a:rPr kumimoji="0" lang="en-AU" sz="1400" b="0" i="1" u="none" strike="noStrike" kern="1200" cap="none" spc="0" normalizeH="0" noProof="0" dirty="0" smtClean="0">
                <a:ln>
                  <a:noFill/>
                </a:ln>
                <a:solidFill>
                  <a:srgbClr val="00B050"/>
                </a:solidFill>
                <a:effectLst/>
                <a:uLnTx/>
                <a:uFillTx/>
                <a:latin typeface="+mn-lt"/>
                <a:ea typeface="+mn-ea"/>
                <a:cs typeface="+mn-cs"/>
              </a:rPr>
              <a:t> </a:t>
            </a:r>
            <a:r>
              <a:rPr kumimoji="0" lang="en-AU" sz="1400" b="0" i="1" u="none" strike="noStrike" kern="1200" cap="none" spc="0" normalizeH="0" baseline="0" noProof="0" dirty="0" smtClean="0">
                <a:ln>
                  <a:noFill/>
                </a:ln>
                <a:solidFill>
                  <a:srgbClr val="00B050"/>
                </a:solidFill>
                <a:effectLst/>
                <a:uLnTx/>
                <a:uFillTx/>
                <a:latin typeface="+mn-lt"/>
                <a:ea typeface="+mn-ea"/>
                <a:cs typeface="+mn-cs"/>
              </a:rPr>
              <a:t>Efficient use of financial resources</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AU"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9.</a:t>
            </a:r>
            <a:r>
              <a:rPr kumimoji="0" lang="en-AU" sz="1400" b="0" i="0" u="none" strike="noStrike" kern="1200" cap="none" spc="0" normalizeH="0" noProof="0" dirty="0" smtClean="0">
                <a:ln>
                  <a:noFill/>
                </a:ln>
                <a:solidFill>
                  <a:schemeClr val="tx1">
                    <a:lumMod val="75000"/>
                    <a:lumOff val="25000"/>
                  </a:schemeClr>
                </a:solidFill>
                <a:effectLst/>
                <a:uLnTx/>
                <a:uFillTx/>
                <a:latin typeface="+mn-lt"/>
                <a:ea typeface="+mn-ea"/>
                <a:cs typeface="+mn-cs"/>
              </a:rPr>
              <a:t> </a:t>
            </a:r>
            <a:r>
              <a:rPr kumimoji="0" lang="en-AU"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Transparency and accountability. </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endParaRPr kumimoji="0" lang="en-AU" sz="1600" b="0" i="0" u="none" strike="noStrike" kern="1200" cap="none" spc="0" normalizeH="0" baseline="0" noProof="0" dirty="0">
              <a:ln>
                <a:noFill/>
              </a:ln>
              <a:solidFill>
                <a:schemeClr val="tx1">
                  <a:lumMod val="75000"/>
                  <a:lumOff val="25000"/>
                </a:schemeClr>
              </a:solidFill>
              <a:effectLst/>
              <a:uLnTx/>
              <a:uFillTx/>
              <a:latin typeface="+mn-lt"/>
              <a:ea typeface="+mn-ea"/>
              <a:cs typeface="+mn-cs"/>
            </a:endParaRPr>
          </a:p>
        </p:txBody>
      </p:sp>
    </p:spTree>
    <p:extLst>
      <p:ext uri="{BB962C8B-B14F-4D97-AF65-F5344CB8AC3E}">
        <p14:creationId xmlns:p14="http://schemas.microsoft.com/office/powerpoint/2010/main" val="3511962834"/>
      </p:ext>
    </p:extLst>
  </p:cSld>
  <p:clrMapOvr>
    <a:masterClrMapping/>
  </p:clrMapOvr>
  <p:transition spd="med">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611" y="204721"/>
            <a:ext cx="8383138" cy="687955"/>
          </a:xfrm>
        </p:spPr>
        <p:txBody>
          <a:bodyPr>
            <a:noAutofit/>
          </a:bodyPr>
          <a:lstStyle/>
          <a:p>
            <a:r>
              <a:rPr lang="en-AU" sz="4000" dirty="0">
                <a:solidFill>
                  <a:schemeClr val="accent2"/>
                </a:solidFill>
                <a:latin typeface="Phetsarath OT" panose="02000500000000000000" pitchFamily="2" charset="0"/>
                <a:cs typeface="Phetsarath OT" panose="02000500000000000000" pitchFamily="2" charset="0"/>
              </a:rPr>
              <a:t/>
            </a:r>
            <a:br>
              <a:rPr lang="en-AU" sz="4000" dirty="0">
                <a:solidFill>
                  <a:schemeClr val="accent2"/>
                </a:solidFill>
                <a:latin typeface="Phetsarath OT" panose="02000500000000000000" pitchFamily="2" charset="0"/>
                <a:cs typeface="Phetsarath OT" panose="02000500000000000000" pitchFamily="2" charset="0"/>
              </a:rPr>
            </a:br>
            <a:r>
              <a:rPr lang="lo-LA" sz="2800" b="1" dirty="0" smtClean="0">
                <a:solidFill>
                  <a:srgbClr val="7030A0"/>
                </a:solidFill>
                <a:latin typeface="Phetsarath OT" panose="02000500000000000000" pitchFamily="2" charset="0"/>
                <a:cs typeface="Phetsarath OT" panose="02000500000000000000" pitchFamily="2" charset="0"/>
              </a:rPr>
              <a:t>ຂັ້ນຕອນ5.2. ຄາດຄະເນຄວາມຕ້ອງຟື້ນຟູນ </a:t>
            </a:r>
            <a:r>
              <a:rPr lang="lo-LA" sz="4000" dirty="0" smtClean="0">
                <a:solidFill>
                  <a:schemeClr val="accent2"/>
                </a:solidFill>
                <a:latin typeface="Phetsarath OT" panose="02000500000000000000" pitchFamily="2" charset="0"/>
                <a:cs typeface="Phetsarath OT" panose="02000500000000000000" pitchFamily="2" charset="0"/>
              </a:rPr>
              <a:t/>
            </a:r>
            <a:br>
              <a:rPr lang="lo-LA" sz="4000" dirty="0" smtClean="0">
                <a:solidFill>
                  <a:schemeClr val="accent2"/>
                </a:solidFill>
                <a:latin typeface="Phetsarath OT" panose="02000500000000000000" pitchFamily="2" charset="0"/>
                <a:cs typeface="Phetsarath OT" panose="02000500000000000000" pitchFamily="2" charset="0"/>
              </a:rPr>
            </a:br>
            <a:r>
              <a:rPr lang="en-AU" sz="2000" dirty="0" smtClean="0">
                <a:solidFill>
                  <a:schemeClr val="accent2"/>
                </a:solidFill>
                <a:latin typeface="Phetsarath OT" panose="02000500000000000000" pitchFamily="2" charset="0"/>
                <a:cs typeface="Phetsarath OT" panose="02000500000000000000" pitchFamily="2" charset="0"/>
              </a:rPr>
              <a:t>Step </a:t>
            </a:r>
            <a:r>
              <a:rPr lang="en-AU" sz="2000" dirty="0">
                <a:solidFill>
                  <a:schemeClr val="accent2"/>
                </a:solidFill>
                <a:latin typeface="Phetsarath OT" panose="02000500000000000000" pitchFamily="2" charset="0"/>
                <a:cs typeface="Phetsarath OT" panose="02000500000000000000" pitchFamily="2" charset="0"/>
              </a:rPr>
              <a:t>5.2. Estimate recovery </a:t>
            </a:r>
            <a:r>
              <a:rPr lang="en-AU" sz="2000" dirty="0" smtClean="0">
                <a:solidFill>
                  <a:schemeClr val="accent2"/>
                </a:solidFill>
                <a:latin typeface="Phetsarath OT" panose="02000500000000000000" pitchFamily="2" charset="0"/>
                <a:cs typeface="Phetsarath OT" panose="02000500000000000000" pitchFamily="2" charset="0"/>
              </a:rPr>
              <a:t>needs</a:t>
            </a:r>
            <a:endParaRPr lang="en-AU" sz="1800" dirty="0">
              <a:solidFill>
                <a:schemeClr val="accent2"/>
              </a:solidFill>
              <a:latin typeface="Phetsarath OT" panose="02000500000000000000" pitchFamily="2" charset="0"/>
              <a:cs typeface="Phetsarath OT" panose="02000500000000000000" pitchFamily="2" charset="0"/>
            </a:endParaRPr>
          </a:p>
        </p:txBody>
      </p:sp>
      <p:sp>
        <p:nvSpPr>
          <p:cNvPr id="3" name="Content Placeholder 2"/>
          <p:cNvSpPr>
            <a:spLocks noGrp="1"/>
          </p:cNvSpPr>
          <p:nvPr>
            <p:ph idx="1"/>
          </p:nvPr>
        </p:nvSpPr>
        <p:spPr>
          <a:xfrm>
            <a:off x="5387456" y="1733550"/>
            <a:ext cx="3551827" cy="4227536"/>
          </a:xfrm>
        </p:spPr>
        <p:txBody>
          <a:bodyPr/>
          <a:lstStyle/>
          <a:p>
            <a:r>
              <a:rPr lang="en-AU" sz="1400" dirty="0" smtClean="0"/>
              <a:t>Urgent </a:t>
            </a:r>
            <a:r>
              <a:rPr lang="en-AU" sz="1400" dirty="0"/>
              <a:t>restoration of </a:t>
            </a:r>
            <a:r>
              <a:rPr lang="en-AU" sz="1400" dirty="0" smtClean="0"/>
              <a:t>traffic </a:t>
            </a:r>
            <a:r>
              <a:rPr lang="en-AU" sz="1400" dirty="0"/>
              <a:t>flows </a:t>
            </a:r>
            <a:r>
              <a:rPr lang="en-AU" sz="1400" dirty="0" smtClean="0"/>
              <a:t>like detours on destroyed </a:t>
            </a:r>
            <a:r>
              <a:rPr lang="en-AU" sz="1400" dirty="0"/>
              <a:t>road sections and </a:t>
            </a:r>
            <a:r>
              <a:rPr lang="en-AU" sz="1400" dirty="0" smtClean="0"/>
              <a:t>installation </a:t>
            </a:r>
            <a:r>
              <a:rPr lang="en-AU" sz="1400" dirty="0"/>
              <a:t>of Bailey-type </a:t>
            </a:r>
            <a:r>
              <a:rPr lang="en-AU" sz="1400" dirty="0" smtClean="0"/>
              <a:t>bridges. </a:t>
            </a:r>
            <a:endParaRPr lang="lo-LA" sz="1400" dirty="0" smtClean="0"/>
          </a:p>
          <a:p>
            <a:endParaRPr lang="lo-LA" sz="1400" dirty="0" smtClean="0"/>
          </a:p>
          <a:p>
            <a:endParaRPr lang="en-AU" sz="1400" dirty="0"/>
          </a:p>
          <a:p>
            <a:r>
              <a:rPr lang="en-AU" sz="1400" i="1" dirty="0" smtClean="0">
                <a:solidFill>
                  <a:srgbClr val="00B050"/>
                </a:solidFill>
              </a:rPr>
              <a:t>Dredging </a:t>
            </a:r>
            <a:r>
              <a:rPr lang="en-AU" sz="1400" i="1" dirty="0">
                <a:solidFill>
                  <a:srgbClr val="00B050"/>
                </a:solidFill>
              </a:rPr>
              <a:t>of port and river navigation channels, to ensure a minimum of access and traffic flow after </a:t>
            </a:r>
            <a:r>
              <a:rPr lang="en-AU" sz="1400" i="1" dirty="0" smtClean="0">
                <a:solidFill>
                  <a:srgbClr val="00B050"/>
                </a:solidFill>
              </a:rPr>
              <a:t>floods. </a:t>
            </a:r>
            <a:endParaRPr lang="lo-LA" sz="1400" i="1" dirty="0" smtClean="0">
              <a:solidFill>
                <a:srgbClr val="00B050"/>
              </a:solidFill>
            </a:endParaRPr>
          </a:p>
          <a:p>
            <a:endParaRPr lang="lo-LA" sz="1400" dirty="0" smtClean="0"/>
          </a:p>
          <a:p>
            <a:endParaRPr lang="en-AU" sz="1400" dirty="0"/>
          </a:p>
          <a:p>
            <a:r>
              <a:rPr lang="en-AU" sz="1400" dirty="0" smtClean="0"/>
              <a:t>Procurement </a:t>
            </a:r>
            <a:r>
              <a:rPr lang="en-AU" sz="1400" dirty="0"/>
              <a:t>of important equipment and machinery needed for urgent repairs and restorations</a:t>
            </a:r>
            <a:r>
              <a:rPr lang="en-AU" sz="1400" dirty="0" smtClean="0"/>
              <a:t>.</a:t>
            </a:r>
            <a:endParaRPr lang="lo-LA" sz="1400" dirty="0" smtClean="0"/>
          </a:p>
          <a:p>
            <a:endParaRPr lang="lo-LA" sz="1400" dirty="0" smtClean="0"/>
          </a:p>
          <a:p>
            <a:endParaRPr lang="en-AU" sz="1400" i="1" dirty="0">
              <a:solidFill>
                <a:srgbClr val="00B050"/>
              </a:solidFill>
            </a:endParaRPr>
          </a:p>
          <a:p>
            <a:r>
              <a:rPr lang="en-AU" sz="1400" i="1" dirty="0" smtClean="0">
                <a:solidFill>
                  <a:srgbClr val="00B050"/>
                </a:solidFill>
              </a:rPr>
              <a:t>Cash </a:t>
            </a:r>
            <a:r>
              <a:rPr lang="en-AU" sz="1400" i="1" dirty="0">
                <a:solidFill>
                  <a:srgbClr val="00B050"/>
                </a:solidFill>
              </a:rPr>
              <a:t>assistance for clearing of debris and for overtime pay, as </a:t>
            </a:r>
            <a:r>
              <a:rPr lang="en-AU" sz="1400" i="1" dirty="0" smtClean="0">
                <a:solidFill>
                  <a:srgbClr val="00B050"/>
                </a:solidFill>
              </a:rPr>
              <a:t>necessary.</a:t>
            </a:r>
          </a:p>
          <a:p>
            <a:pPr marL="0" indent="0">
              <a:buNone/>
            </a:pPr>
            <a:endParaRPr lang="en-AU" sz="2400" dirty="0"/>
          </a:p>
        </p:txBody>
      </p:sp>
      <p:sp>
        <p:nvSpPr>
          <p:cNvPr id="4" name="Content Placeholder 2"/>
          <p:cNvSpPr txBox="1">
            <a:spLocks/>
          </p:cNvSpPr>
          <p:nvPr/>
        </p:nvSpPr>
        <p:spPr>
          <a:xfrm>
            <a:off x="303664" y="1270378"/>
            <a:ext cx="4800599" cy="4872251"/>
          </a:xfrm>
          <a:prstGeom prst="rect">
            <a:avLst/>
          </a:prstGeom>
        </p:spPr>
        <p:txBody>
          <a:bodyPr vert="horz" lIns="0" tIns="45720" rIns="0" bIns="45720" rtlCol="0">
            <a:noAutofit/>
          </a:bodyPr>
          <a:lstStyle/>
          <a:p>
            <a:pPr marR="0" lvl="0" algn="l" defTabSz="914400" rtl="0" eaLnBrk="1" fontAlgn="auto" latinLnBrk="0" hangingPunct="1">
              <a:lnSpc>
                <a:spcPct val="90000"/>
              </a:lnSpc>
              <a:spcBef>
                <a:spcPts val="1200"/>
              </a:spcBef>
              <a:spcAft>
                <a:spcPts val="200"/>
              </a:spcAft>
              <a:buClr>
                <a:schemeClr val="accent1"/>
              </a:buClr>
              <a:buSzPct val="100000"/>
              <a:tabLst/>
              <a:defRPr/>
            </a:pPr>
            <a:endParaRPr kumimoji="0" lang="en-AU" sz="2400" b="0" i="0" u="none" strike="noStrike" kern="1200" cap="none" spc="0" normalizeH="0" baseline="0" noProof="0" dirty="0" smtClean="0">
              <a:ln>
                <a:noFill/>
              </a:ln>
              <a:effectLst/>
              <a:uLnTx/>
              <a:uFillTx/>
              <a:latin typeface="Phetsarath OT" panose="02000500000000000000" pitchFamily="2" charset="0"/>
              <a:cs typeface="Phetsarath OT" panose="02000500000000000000" pitchFamily="2" charset="0"/>
            </a:endParaRP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AU" sz="2400" b="1" i="0" u="none" strike="noStrike" kern="1200" cap="none" spc="0" normalizeH="0" baseline="0" noProof="0" dirty="0" smtClean="0">
                <a:ln>
                  <a:noFill/>
                </a:ln>
                <a:effectLst/>
                <a:uLnTx/>
                <a:uFillTx/>
                <a:latin typeface="Phetsarath OT" panose="02000500000000000000" pitchFamily="2" charset="0"/>
                <a:cs typeface="Phetsarath OT" panose="02000500000000000000" pitchFamily="2" charset="0"/>
              </a:rPr>
              <a:t>•</a:t>
            </a:r>
            <a:r>
              <a:rPr kumimoji="0" lang="lo-LA" sz="2400" b="1" i="0" u="none" strike="noStrike" kern="1200" cap="none" spc="0" normalizeH="0" noProof="0" dirty="0" smtClean="0">
                <a:ln>
                  <a:noFill/>
                </a:ln>
                <a:effectLst/>
                <a:uLnTx/>
                <a:uFillTx/>
                <a:latin typeface="Phetsarath OT" panose="02000500000000000000" pitchFamily="2" charset="0"/>
                <a:cs typeface="Phetsarath OT" panose="02000500000000000000" pitchFamily="2" charset="0"/>
              </a:rPr>
              <a:t> ຮີບດ່ວນໃນການຟື້ນຟູການຈໍລະຈອນ ຄື ການສ້າງທາງເວັ້ນບ່ອນທີ່ທາງຕັດຂາດ ແລະ ສ້າງຂົວເບເລ</a:t>
            </a:r>
            <a:r>
              <a:rPr kumimoji="0" lang="en-AU" sz="2000" b="1" i="0" u="none" strike="noStrike" kern="1200" cap="none" spc="0" normalizeH="0" baseline="0" noProof="0" dirty="0" smtClean="0">
                <a:ln>
                  <a:noFill/>
                </a:ln>
                <a:effectLst/>
                <a:uLnTx/>
                <a:uFillTx/>
                <a:latin typeface="Phetsarath OT" panose="02000500000000000000" pitchFamily="2" charset="0"/>
                <a:cs typeface="Phetsarath OT" panose="02000500000000000000" pitchFamily="2" charset="0"/>
              </a:rPr>
              <a:t>. </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AU" sz="2400" b="1" i="1"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a:t>
            </a:r>
            <a:r>
              <a:rPr kumimoji="0" lang="lo-LA" sz="2400" b="1" i="1"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ຂຸດທ່າເຮືອ</a:t>
            </a:r>
            <a:r>
              <a:rPr kumimoji="0" lang="lo-LA" sz="2400" b="1" i="1" u="none" strike="noStrike" kern="1200" cap="none" spc="0" normalizeH="0" noProof="0" dirty="0" smtClean="0">
                <a:ln>
                  <a:noFill/>
                </a:ln>
                <a:solidFill>
                  <a:srgbClr val="00B050"/>
                </a:solidFill>
                <a:effectLst/>
                <a:uLnTx/>
                <a:uFillTx/>
                <a:latin typeface="Phetsarath OT" panose="02000500000000000000" pitchFamily="2" charset="0"/>
                <a:cs typeface="Phetsarath OT" panose="02000500000000000000" pitchFamily="2" charset="0"/>
              </a:rPr>
              <a:t> ແລະ ຄອງທາງເດີນເຮືອ, ເພື່ອໃຫ້ມີການຈໍລະຈອນທາງເຮືອຫຼັງນໍ້າຖ້ວມ</a:t>
            </a:r>
            <a:r>
              <a:rPr kumimoji="0" lang="en-AU" sz="2400" b="1" i="1"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 </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AU" sz="2400" b="1" i="0" u="none" strike="noStrike" kern="1200" cap="none" spc="0" normalizeH="0" baseline="0" noProof="0" dirty="0" smtClean="0">
                <a:ln>
                  <a:noFill/>
                </a:ln>
                <a:effectLst/>
                <a:uLnTx/>
                <a:uFillTx/>
                <a:latin typeface="Phetsarath OT" panose="02000500000000000000" pitchFamily="2" charset="0"/>
                <a:cs typeface="Phetsarath OT" panose="02000500000000000000" pitchFamily="2" charset="0"/>
              </a:rPr>
              <a:t>•</a:t>
            </a:r>
            <a:r>
              <a:rPr kumimoji="0" lang="lo-LA" sz="2400" b="1" i="0" u="none" strike="noStrike" kern="1200" cap="none" spc="0" normalizeH="0" baseline="0" noProof="0" dirty="0" smtClean="0">
                <a:ln>
                  <a:noFill/>
                </a:ln>
                <a:effectLst/>
                <a:uLnTx/>
                <a:uFillTx/>
                <a:latin typeface="Phetsarath OT" panose="02000500000000000000" pitchFamily="2" charset="0"/>
                <a:cs typeface="Phetsarath OT" panose="02000500000000000000" pitchFamily="2" charset="0"/>
              </a:rPr>
              <a:t> ການຈັດຊື້ອຸປະກອນ ແລະ ເຄື່ອງຈັກຈາກຕ່າງປະເທດສໍາລັບການສ້ອມແປງແລະກໍ່ສ້າງຄືນໃໝ່ແບບຮີບດ່ວນ.</a:t>
            </a:r>
            <a:endParaRPr kumimoji="0" lang="en-AU" sz="2400" b="1" i="0" u="none" strike="noStrike" kern="1200" cap="none" spc="0" normalizeH="0" baseline="0" noProof="0" dirty="0" smtClean="0">
              <a:ln>
                <a:noFill/>
              </a:ln>
              <a:effectLst/>
              <a:uLnTx/>
              <a:uFillTx/>
              <a:latin typeface="Phetsarath OT" panose="02000500000000000000" pitchFamily="2" charset="0"/>
              <a:cs typeface="Phetsarath OT" panose="02000500000000000000" pitchFamily="2" charset="0"/>
            </a:endParaRP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AU" sz="2400" b="1" i="1"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a:t>
            </a:r>
            <a:r>
              <a:rPr kumimoji="0" lang="lo-LA" sz="2400" b="1" i="1"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ການຊ່ວຍເຫຼືອດ້ານການເງິນເພື່ອເກັບກວດຂີ້ເຍື້ອ ແລະ ຈ່າຍຄ່າໜ່ວງເວລາ</a:t>
            </a:r>
            <a:r>
              <a:rPr kumimoji="0" lang="en-AU" sz="2400" b="1" i="1"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endParaRPr kumimoji="0" lang="en-AU" sz="2400" b="0" i="0" u="none" strike="noStrike" kern="1200" cap="none" spc="0" normalizeH="0" baseline="0" noProof="0" dirty="0">
              <a:ln>
                <a:noFill/>
              </a:ln>
              <a:effectLst/>
              <a:uLnTx/>
              <a:uFillTx/>
              <a:latin typeface="Phetsarath OT" panose="02000500000000000000" pitchFamily="2" charset="0"/>
              <a:cs typeface="Phetsarath OT" panose="02000500000000000000" pitchFamily="2" charset="0"/>
            </a:endParaRPr>
          </a:p>
        </p:txBody>
      </p:sp>
    </p:spTree>
    <p:extLst>
      <p:ext uri="{BB962C8B-B14F-4D97-AF65-F5344CB8AC3E}">
        <p14:creationId xmlns:p14="http://schemas.microsoft.com/office/powerpoint/2010/main" val="1899998319"/>
      </p:ext>
    </p:extLst>
  </p:cSld>
  <p:clrMapOvr>
    <a:masterClrMapping/>
  </p:clrMapOvr>
  <p:transition spd="med">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364" y="436727"/>
            <a:ext cx="8639033" cy="459355"/>
          </a:xfrm>
        </p:spPr>
        <p:txBody>
          <a:bodyPr>
            <a:noAutofit/>
          </a:bodyPr>
          <a:lstStyle/>
          <a:p>
            <a:r>
              <a:rPr lang="lo-LA" sz="2800" b="1" dirty="0" smtClean="0">
                <a:solidFill>
                  <a:srgbClr val="7030A0"/>
                </a:solidFill>
                <a:latin typeface="Phetsarath OT" panose="02000500000000000000" pitchFamily="2" charset="0"/>
                <a:cs typeface="Phetsarath OT" panose="02000500000000000000" pitchFamily="2" charset="0"/>
              </a:rPr>
              <a:t>ຂັ້ນຕອນ 5.3. ຄາດຄະເນຄວາມຕ້ອງການການກໍ່ສ້າງຄືນໃໝ່ </a:t>
            </a:r>
            <a:r>
              <a:rPr lang="lo-LA" sz="3200" dirty="0" smtClean="0">
                <a:solidFill>
                  <a:schemeClr val="accent2"/>
                </a:solidFill>
                <a:latin typeface="Phetsarath OT" panose="02000500000000000000" pitchFamily="2" charset="0"/>
                <a:cs typeface="Phetsarath OT" panose="02000500000000000000" pitchFamily="2" charset="0"/>
              </a:rPr>
              <a:t/>
            </a:r>
            <a:br>
              <a:rPr lang="lo-LA" sz="3200" dirty="0" smtClean="0">
                <a:solidFill>
                  <a:schemeClr val="accent2"/>
                </a:solidFill>
                <a:latin typeface="Phetsarath OT" panose="02000500000000000000" pitchFamily="2" charset="0"/>
                <a:cs typeface="Phetsarath OT" panose="02000500000000000000" pitchFamily="2" charset="0"/>
              </a:rPr>
            </a:br>
            <a:r>
              <a:rPr lang="en-AU" sz="2000" dirty="0" smtClean="0">
                <a:solidFill>
                  <a:schemeClr val="accent2"/>
                </a:solidFill>
                <a:latin typeface="Phetsarath OT" panose="02000500000000000000" pitchFamily="2" charset="0"/>
                <a:cs typeface="Phetsarath OT" panose="02000500000000000000" pitchFamily="2" charset="0"/>
              </a:rPr>
              <a:t>Step </a:t>
            </a:r>
            <a:r>
              <a:rPr lang="en-AU" sz="2000" dirty="0">
                <a:solidFill>
                  <a:schemeClr val="accent2"/>
                </a:solidFill>
                <a:latin typeface="Phetsarath OT" panose="02000500000000000000" pitchFamily="2" charset="0"/>
                <a:cs typeface="Phetsarath OT" panose="02000500000000000000" pitchFamily="2" charset="0"/>
              </a:rPr>
              <a:t>5.3. Estimate reconstruction needs</a:t>
            </a:r>
            <a:endParaRPr lang="en-AU" sz="3200" dirty="0">
              <a:solidFill>
                <a:schemeClr val="accent2"/>
              </a:solidFill>
              <a:latin typeface="Phetsarath OT" panose="02000500000000000000" pitchFamily="2" charset="0"/>
              <a:cs typeface="Phetsarath OT" panose="02000500000000000000" pitchFamily="2" charset="0"/>
            </a:endParaRPr>
          </a:p>
        </p:txBody>
      </p:sp>
      <p:sp>
        <p:nvSpPr>
          <p:cNvPr id="3" name="Content Placeholder 2"/>
          <p:cNvSpPr>
            <a:spLocks noGrp="1"/>
          </p:cNvSpPr>
          <p:nvPr>
            <p:ph idx="1"/>
          </p:nvPr>
        </p:nvSpPr>
        <p:spPr>
          <a:xfrm>
            <a:off x="5632038" y="1343025"/>
            <a:ext cx="3388138" cy="5105399"/>
          </a:xfrm>
        </p:spPr>
        <p:txBody>
          <a:bodyPr/>
          <a:lstStyle/>
          <a:p>
            <a:pPr marL="114300" indent="-114300"/>
            <a:r>
              <a:rPr lang="en-AU" sz="1400" b="1" dirty="0" smtClean="0"/>
              <a:t>Reconstruction </a:t>
            </a:r>
            <a:r>
              <a:rPr lang="en-AU" sz="1400" b="1" dirty="0"/>
              <a:t>and repair of public roads, bridges, ports and land transport stations </a:t>
            </a:r>
            <a:r>
              <a:rPr lang="en-AU" sz="1400" b="1" dirty="0" smtClean="0"/>
              <a:t>through </a:t>
            </a:r>
            <a:r>
              <a:rPr lang="en-AU" sz="1400" b="1" dirty="0"/>
              <a:t>the </a:t>
            </a:r>
            <a:r>
              <a:rPr lang="en-AU" sz="1400" b="1" dirty="0" smtClean="0"/>
              <a:t>adoption of </a:t>
            </a:r>
            <a:r>
              <a:rPr lang="en-AU" sz="1400" b="1" dirty="0"/>
              <a:t>improved construction standards. </a:t>
            </a:r>
            <a:endParaRPr lang="lo-LA" sz="1400" b="1" dirty="0" smtClean="0"/>
          </a:p>
          <a:p>
            <a:pPr marL="114300" indent="-114300"/>
            <a:endParaRPr lang="en-AU" sz="1400" dirty="0"/>
          </a:p>
          <a:p>
            <a:pPr marL="114300" indent="-114300"/>
            <a:r>
              <a:rPr lang="en-AU" sz="1400" b="1" i="1" dirty="0" smtClean="0">
                <a:solidFill>
                  <a:srgbClr val="00B050"/>
                </a:solidFill>
              </a:rPr>
              <a:t>Cost </a:t>
            </a:r>
            <a:r>
              <a:rPr lang="en-AU" sz="1400" b="1" i="1" dirty="0">
                <a:solidFill>
                  <a:srgbClr val="00B050"/>
                </a:solidFill>
              </a:rPr>
              <a:t>of replacing equipment and machinery that were destroyed may be included in the reconstruction needs, unless they have been covered under the recovery </a:t>
            </a:r>
            <a:r>
              <a:rPr lang="en-AU" sz="1400" b="1" i="1" dirty="0" smtClean="0">
                <a:solidFill>
                  <a:srgbClr val="00B050"/>
                </a:solidFill>
              </a:rPr>
              <a:t>needs.</a:t>
            </a:r>
            <a:endParaRPr lang="lo-LA" sz="1400" b="1" i="1" dirty="0" smtClean="0">
              <a:solidFill>
                <a:srgbClr val="00B050"/>
              </a:solidFill>
            </a:endParaRPr>
          </a:p>
          <a:p>
            <a:pPr marL="114300" indent="-114300"/>
            <a:endParaRPr lang="en-AU" sz="1400" dirty="0"/>
          </a:p>
          <a:p>
            <a:pPr marL="114300" indent="-114300"/>
            <a:r>
              <a:rPr lang="en-AU" sz="1400" dirty="0" smtClean="0"/>
              <a:t>Structural </a:t>
            </a:r>
            <a:r>
              <a:rPr lang="en-AU" sz="1400" dirty="0"/>
              <a:t>retro-fitting of undamaged or partially damaged transport facilities so that they are not affected by disasters in the future. </a:t>
            </a:r>
            <a:endParaRPr lang="lo-LA" sz="1400" dirty="0" smtClean="0"/>
          </a:p>
          <a:p>
            <a:pPr marL="114300" indent="-114300"/>
            <a:endParaRPr lang="en-AU" sz="1400" dirty="0"/>
          </a:p>
          <a:p>
            <a:pPr marL="114300" indent="-114300"/>
            <a:r>
              <a:rPr lang="en-AU" sz="1400" b="1" i="1" dirty="0" smtClean="0">
                <a:solidFill>
                  <a:srgbClr val="00B050"/>
                </a:solidFill>
              </a:rPr>
              <a:t>Relocation </a:t>
            </a:r>
            <a:r>
              <a:rPr lang="en-AU" sz="1400" b="1" i="1" dirty="0">
                <a:solidFill>
                  <a:srgbClr val="00B050"/>
                </a:solidFill>
              </a:rPr>
              <a:t>of vital transport facilities to safe areas, as necessary. </a:t>
            </a:r>
            <a:endParaRPr lang="lo-LA" sz="1400" b="1" i="1" dirty="0" smtClean="0">
              <a:solidFill>
                <a:srgbClr val="00B050"/>
              </a:solidFill>
            </a:endParaRPr>
          </a:p>
          <a:p>
            <a:pPr marL="114300" indent="-114300"/>
            <a:endParaRPr lang="en-AU" sz="1400" dirty="0" smtClean="0"/>
          </a:p>
          <a:p>
            <a:pPr marL="114300" indent="-114300"/>
            <a:r>
              <a:rPr lang="en-AU" sz="1400" dirty="0" smtClean="0"/>
              <a:t>Soft-term </a:t>
            </a:r>
            <a:r>
              <a:rPr lang="en-AU" sz="1400" dirty="0"/>
              <a:t>credit for reconstruction and repair of private transport </a:t>
            </a:r>
            <a:r>
              <a:rPr lang="en-AU" sz="1400" dirty="0" smtClean="0"/>
              <a:t>businesses.</a:t>
            </a:r>
            <a:endParaRPr lang="en-AU" sz="1400" dirty="0"/>
          </a:p>
        </p:txBody>
      </p:sp>
      <p:sp>
        <p:nvSpPr>
          <p:cNvPr id="4" name="Content Placeholder 2"/>
          <p:cNvSpPr txBox="1">
            <a:spLocks/>
          </p:cNvSpPr>
          <p:nvPr/>
        </p:nvSpPr>
        <p:spPr>
          <a:xfrm>
            <a:off x="204717" y="1392072"/>
            <a:ext cx="5195958" cy="5245530"/>
          </a:xfrm>
          <a:prstGeom prst="rect">
            <a:avLst/>
          </a:prstGeom>
        </p:spPr>
        <p:txBody>
          <a:bodyPr vert="horz" lIns="0" tIns="45720" rIns="0" bIns="45720" rtlCol="0">
            <a:normAutofit lnSpcReduction="10000"/>
          </a:bodyPr>
          <a:lstStyle/>
          <a:p>
            <a:pPr marL="91440" lvl="0" indent="-91440" defTabSz="914400">
              <a:lnSpc>
                <a:spcPct val="90000"/>
              </a:lnSpc>
              <a:spcBef>
                <a:spcPts val="1200"/>
              </a:spcBef>
              <a:spcAft>
                <a:spcPts val="200"/>
              </a:spcAft>
              <a:buClr>
                <a:schemeClr val="accent1"/>
              </a:buClr>
              <a:buSzPct val="100000"/>
              <a:buFont typeface="Calibri" panose="020F0502020204030204" pitchFamily="34" charset="0"/>
              <a:buChar char=" "/>
              <a:defRPr/>
            </a:pPr>
            <a:r>
              <a:rPr kumimoji="0" lang="en-AU" sz="2000" b="1" i="0" u="none" strike="noStrike" kern="1200" cap="none" spc="0" normalizeH="0" baseline="0" noProof="0" dirty="0" smtClean="0">
                <a:ln>
                  <a:noFill/>
                </a:ln>
                <a:effectLst/>
                <a:uLnTx/>
                <a:uFillTx/>
                <a:latin typeface="Phetsarath OT" panose="02000500000000000000" pitchFamily="2" charset="0"/>
                <a:cs typeface="Phetsarath OT" panose="02000500000000000000" pitchFamily="2" charset="0"/>
              </a:rPr>
              <a:t>•</a:t>
            </a:r>
            <a:r>
              <a:rPr kumimoji="0" lang="lo-LA" sz="2000" b="1" i="0" u="none" strike="noStrike" kern="1200" cap="none" spc="0" normalizeH="0" baseline="0" noProof="0" dirty="0" smtClean="0">
                <a:ln>
                  <a:noFill/>
                </a:ln>
                <a:effectLst/>
                <a:uLnTx/>
                <a:uFillTx/>
                <a:latin typeface="Phetsarath OT" panose="02000500000000000000" pitchFamily="2" charset="0"/>
                <a:cs typeface="Phetsarath OT" panose="02000500000000000000" pitchFamily="2" charset="0"/>
              </a:rPr>
              <a:t> ການ</a:t>
            </a:r>
            <a:r>
              <a:rPr lang="lo-LA" sz="2000" b="1" dirty="0" smtClean="0">
                <a:latin typeface="Phetsarath OT" panose="02000500000000000000" pitchFamily="2" charset="0"/>
                <a:cs typeface="Phetsarath OT" panose="02000500000000000000" pitchFamily="2" charset="0"/>
              </a:rPr>
              <a:t>ກໍ່ສ້າງແລະສ້ອມແປງຄືນໃໝ່: ເສັ້ນທາງ</a:t>
            </a:r>
            <a:r>
              <a:rPr kumimoji="0" lang="lo-LA" sz="2000" b="1" i="0" u="none" strike="noStrike" kern="1200" cap="none" spc="0" normalizeH="0" baseline="0" noProof="0" dirty="0" smtClean="0">
                <a:ln>
                  <a:noFill/>
                </a:ln>
                <a:effectLst/>
                <a:uLnTx/>
                <a:uFillTx/>
                <a:latin typeface="Phetsarath OT" panose="02000500000000000000" pitchFamily="2" charset="0"/>
                <a:cs typeface="Phetsarath OT" panose="02000500000000000000" pitchFamily="2" charset="0"/>
              </a:rPr>
              <a:t>, ຂົວ, ທ່າເຮືອ ແລະ ສະຖານນີຂົນສົ່ງທາງບົກ ດ້ວຍການເອົາມາດຕະຖານການກໍ່ສ້າງທີ່ປັບປຸງແລ້ວມານໍາໃຊ້. </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AU" sz="1800" b="1" i="1"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a:t>
            </a:r>
            <a:r>
              <a:rPr kumimoji="0" lang="lo-LA" sz="1800" b="1" i="1"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 </a:t>
            </a:r>
            <a:r>
              <a:rPr kumimoji="0" lang="lo-LA" sz="1800" b="1" i="1" u="sng"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ມູນຄ່າທົດແທນ</a:t>
            </a:r>
            <a:r>
              <a:rPr kumimoji="0" lang="lo-LA" sz="1800" b="1" i="1"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ອຸປະກອນແລະເຄື່ອງຈັກທີ່ຖືກທໍາລາຍ ອາດຈະລວມມີ ຄວາມຕ້ອງການກໍ່ສ້າງຄືນໃໝ່, ນອກຈາກວ່າຄວາມຕ້ອງການດັ່ງກ່າວນອນຢູ່ໃນຄວາມຕ້ອງການຟື້ນຟູ</a:t>
            </a:r>
            <a:r>
              <a:rPr kumimoji="0" lang="en-AU" sz="1800" b="1" i="1"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endParaRPr kumimoji="0" lang="lo-LA" sz="1800" b="0" i="0" u="none" strike="noStrike" kern="1200" cap="none" spc="0" normalizeH="0" baseline="0" noProof="0" dirty="0" smtClean="0">
              <a:ln>
                <a:noFill/>
              </a:ln>
              <a:effectLst/>
              <a:uLnTx/>
              <a:uFillTx/>
              <a:latin typeface="Phetsarath OT" panose="02000500000000000000" pitchFamily="2" charset="0"/>
              <a:cs typeface="Phetsarath OT" panose="02000500000000000000" pitchFamily="2" charset="0"/>
            </a:endParaRP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AU" sz="1800" b="0" i="0" u="none" strike="noStrike" kern="1200" cap="none" spc="0" normalizeH="0" baseline="0" noProof="0" dirty="0" smtClean="0">
                <a:ln>
                  <a:noFill/>
                </a:ln>
                <a:effectLst/>
                <a:uLnTx/>
                <a:uFillTx/>
                <a:latin typeface="Phetsarath OT" panose="02000500000000000000" pitchFamily="2" charset="0"/>
                <a:cs typeface="Phetsarath OT" panose="02000500000000000000" pitchFamily="2" charset="0"/>
              </a:rPr>
              <a:t>•</a:t>
            </a:r>
            <a:r>
              <a:rPr kumimoji="0" lang="lo-LA" sz="1800" b="0" i="0" u="none" strike="noStrike" kern="1200" cap="none" spc="0" normalizeH="0" baseline="0" noProof="0" dirty="0" smtClean="0">
                <a:ln>
                  <a:noFill/>
                </a:ln>
                <a:effectLst/>
                <a:uLnTx/>
                <a:uFillTx/>
                <a:latin typeface="Phetsarath OT" panose="02000500000000000000" pitchFamily="2" charset="0"/>
                <a:cs typeface="Phetsarath OT" panose="02000500000000000000" pitchFamily="2" charset="0"/>
              </a:rPr>
              <a:t>ການຕິດຕັ້ງໂຄງສ້າງຂອງສິ່ງອໍານວຍຄວາມສະດວກດ້ານການຂົນສົ່ງທີ່ບໍ່ຖືກທໍາລາຍ ຫຼື ເສຍຫາຍບາງສ່ວນ ໃຫ້ແຂງແຮງຂຶ້ນກວ່າເກົ່າ ເພື່ອບໍ່ໃຫ້ຖືກກະທົບຈາກໄພພິບັດໃນອານາຄົດ.</a:t>
            </a:r>
            <a:r>
              <a:rPr kumimoji="0" lang="en-AU" sz="1800" b="0" i="0" u="none" strike="noStrike" kern="1200" cap="none" spc="0" normalizeH="0" baseline="0" noProof="0" dirty="0" smtClean="0">
                <a:ln>
                  <a:noFill/>
                </a:ln>
                <a:effectLst/>
                <a:uLnTx/>
                <a:uFillTx/>
                <a:latin typeface="Phetsarath OT" panose="02000500000000000000" pitchFamily="2" charset="0"/>
                <a:cs typeface="Phetsarath OT" panose="02000500000000000000" pitchFamily="2" charset="0"/>
              </a:rPr>
              <a:t> </a:t>
            </a:r>
            <a:endParaRPr kumimoji="0" lang="lo-LA" sz="1800" b="0" i="0" u="none" strike="noStrike" kern="1200" cap="none" spc="0" normalizeH="0" baseline="0" noProof="0" dirty="0" smtClean="0">
              <a:ln>
                <a:noFill/>
              </a:ln>
              <a:effectLst/>
              <a:uLnTx/>
              <a:uFillTx/>
              <a:latin typeface="Phetsarath OT" panose="02000500000000000000" pitchFamily="2" charset="0"/>
              <a:cs typeface="Phetsarath OT" panose="02000500000000000000" pitchFamily="2" charset="0"/>
            </a:endParaRP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endParaRPr kumimoji="0" lang="en-AU" sz="900" b="0" i="0" u="none" strike="noStrike" kern="1200" cap="none" spc="0" normalizeH="0" baseline="0" noProof="0" dirty="0" smtClean="0">
              <a:ln>
                <a:noFill/>
              </a:ln>
              <a:effectLst/>
              <a:uLnTx/>
              <a:uFillTx/>
              <a:latin typeface="Phetsarath OT" panose="02000500000000000000" pitchFamily="2" charset="0"/>
              <a:cs typeface="Phetsarath OT" panose="02000500000000000000" pitchFamily="2" charset="0"/>
            </a:endParaRPr>
          </a:p>
          <a:p>
            <a:pPr marL="91440" lvl="0" indent="-91440" defTabSz="914400">
              <a:lnSpc>
                <a:spcPct val="90000"/>
              </a:lnSpc>
              <a:spcBef>
                <a:spcPts val="1200"/>
              </a:spcBef>
              <a:spcAft>
                <a:spcPts val="200"/>
              </a:spcAft>
              <a:buClr>
                <a:schemeClr val="accent1"/>
              </a:buClr>
              <a:buSzPct val="100000"/>
              <a:buFont typeface="Calibri" panose="020F0502020204030204" pitchFamily="34" charset="0"/>
              <a:buChar char=" "/>
              <a:defRPr/>
            </a:pPr>
            <a:r>
              <a:rPr kumimoji="0" lang="en-AU" sz="1800" b="1" i="1"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a:t>
            </a:r>
            <a:r>
              <a:rPr lang="lo-LA" b="1" i="1" dirty="0" smtClean="0">
                <a:solidFill>
                  <a:srgbClr val="00B050"/>
                </a:solidFill>
                <a:latin typeface="Phetsarath OT" panose="02000500000000000000" pitchFamily="2" charset="0"/>
                <a:cs typeface="Phetsarath OT" panose="02000500000000000000" pitchFamily="2" charset="0"/>
              </a:rPr>
              <a:t> ຖ້າມີຄວາມຈໍາເປັນ, </a:t>
            </a:r>
            <a:r>
              <a:rPr kumimoji="0" lang="lo-LA" sz="1800" b="1" i="1"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ຍົກຍ້າຍສິ່ງອໍານວຍຄວາມສະດວກດ້ານການຂົນສົ່ງທີ່ສໍາຄັນໄປຢູ່ເຂດປອດໄພ</a:t>
            </a:r>
            <a:r>
              <a:rPr kumimoji="0" lang="en-AU" sz="1800" b="1" i="1"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rPr>
              <a:t>. </a:t>
            </a:r>
            <a:endParaRPr kumimoji="0" lang="lo-LA" sz="1800" b="1" i="1" u="none" strike="noStrike" kern="1200" cap="none" spc="0" normalizeH="0" baseline="0" noProof="0" dirty="0" smtClean="0">
              <a:ln>
                <a:noFill/>
              </a:ln>
              <a:solidFill>
                <a:srgbClr val="00B050"/>
              </a:solidFill>
              <a:effectLst/>
              <a:uLnTx/>
              <a:uFillTx/>
              <a:latin typeface="Phetsarath OT" panose="02000500000000000000" pitchFamily="2" charset="0"/>
              <a:cs typeface="Phetsarath OT" panose="02000500000000000000" pitchFamily="2" charset="0"/>
            </a:endParaRP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en-AU" sz="1800" b="0" i="0" u="none" strike="noStrike" kern="1200" cap="none" spc="0" normalizeH="0" baseline="0" noProof="0" dirty="0" smtClean="0">
                <a:ln>
                  <a:noFill/>
                </a:ln>
                <a:effectLst/>
                <a:uLnTx/>
                <a:uFillTx/>
                <a:latin typeface="Phetsarath OT" panose="02000500000000000000" pitchFamily="2" charset="0"/>
                <a:cs typeface="Phetsarath OT" panose="02000500000000000000" pitchFamily="2" charset="0"/>
              </a:rPr>
              <a:t>•</a:t>
            </a:r>
            <a:r>
              <a:rPr lang="en-AU" dirty="0" err="1" smtClean="0">
                <a:latin typeface="Phetsarath OT" panose="02000500000000000000" pitchFamily="2" charset="0"/>
                <a:cs typeface="Phetsarath OT" panose="02000500000000000000" pitchFamily="2" charset="0"/>
              </a:rPr>
              <a:t>ການໃຫ້ສິນເຊື່ອສໍາລັບການກໍ່ສ້າງຄືນໃໝ</a:t>
            </a:r>
            <a:r>
              <a:rPr lang="en-AU" dirty="0" smtClean="0">
                <a:latin typeface="Phetsarath OT" panose="02000500000000000000" pitchFamily="2" charset="0"/>
                <a:cs typeface="Phetsarath OT" panose="02000500000000000000" pitchFamily="2" charset="0"/>
              </a:rPr>
              <a:t>່ </a:t>
            </a:r>
            <a:r>
              <a:rPr lang="en-AU" dirty="0" err="1" smtClean="0">
                <a:latin typeface="Phetsarath OT" panose="02000500000000000000" pitchFamily="2" charset="0"/>
                <a:cs typeface="Phetsarath OT" panose="02000500000000000000" pitchFamily="2" charset="0"/>
              </a:rPr>
              <a:t>ແລະ</a:t>
            </a:r>
            <a:r>
              <a:rPr lang="en-AU" dirty="0" smtClean="0">
                <a:latin typeface="Phetsarath OT" panose="02000500000000000000" pitchFamily="2" charset="0"/>
                <a:cs typeface="Phetsarath OT" panose="02000500000000000000" pitchFamily="2" charset="0"/>
              </a:rPr>
              <a:t> </a:t>
            </a:r>
            <a:r>
              <a:rPr lang="en-AU" dirty="0" err="1" smtClean="0">
                <a:latin typeface="Phetsarath OT" panose="02000500000000000000" pitchFamily="2" charset="0"/>
                <a:cs typeface="Phetsarath OT" panose="02000500000000000000" pitchFamily="2" charset="0"/>
              </a:rPr>
              <a:t>ການ</a:t>
            </a:r>
            <a:r>
              <a:rPr lang="lo-LA" dirty="0" smtClean="0">
                <a:latin typeface="Phetsarath OT" panose="02000500000000000000" pitchFamily="2" charset="0"/>
                <a:cs typeface="Phetsarath OT" panose="02000500000000000000" pitchFamily="2" charset="0"/>
              </a:rPr>
              <a:t>ຟຶ້ນຟູ</a:t>
            </a:r>
            <a:r>
              <a:rPr lang="en-AU" dirty="0" err="1" smtClean="0">
                <a:latin typeface="Phetsarath OT" panose="02000500000000000000" pitchFamily="2" charset="0"/>
                <a:cs typeface="Phetsarath OT" panose="02000500000000000000" pitchFamily="2" charset="0"/>
              </a:rPr>
              <a:t>ທຸລະກິດການຂົນສົງ</a:t>
            </a:r>
            <a:r>
              <a:rPr lang="lo-LA" dirty="0" smtClean="0">
                <a:latin typeface="Phetsarath OT" panose="02000500000000000000" pitchFamily="2" charset="0"/>
                <a:cs typeface="Phetsarath OT" panose="02000500000000000000" pitchFamily="2" charset="0"/>
              </a:rPr>
              <a:t>ຂ</a:t>
            </a:r>
            <a:r>
              <a:rPr lang="en-AU" dirty="0" err="1" smtClean="0">
                <a:latin typeface="Phetsarath OT" panose="02000500000000000000" pitchFamily="2" charset="0"/>
                <a:cs typeface="Phetsarath OT" panose="02000500000000000000" pitchFamily="2" charset="0"/>
              </a:rPr>
              <a:t>ອງເອກະຊົມ</a:t>
            </a:r>
            <a:r>
              <a:rPr kumimoji="0" lang="en-AU" sz="1800" b="0" i="0" u="none" strike="noStrike" kern="1200" cap="none" spc="0" normalizeH="0" baseline="0" noProof="0" dirty="0" smtClean="0">
                <a:ln>
                  <a:noFill/>
                </a:ln>
                <a:effectLst/>
                <a:uLnTx/>
                <a:uFillTx/>
                <a:latin typeface="Phetsarath OT" panose="02000500000000000000" pitchFamily="2" charset="0"/>
                <a:cs typeface="Phetsarath OT" panose="02000500000000000000" pitchFamily="2" charset="0"/>
              </a:rPr>
              <a:t>.</a:t>
            </a:r>
            <a:endParaRPr kumimoji="0" lang="en-AU" sz="1800" b="0" i="0" u="none" strike="noStrike" kern="1200" cap="none" spc="0" normalizeH="0" baseline="0" noProof="0" dirty="0">
              <a:ln>
                <a:noFill/>
              </a:ln>
              <a:effectLst/>
              <a:uLnTx/>
              <a:uFillTx/>
              <a:latin typeface="Phetsarath OT" panose="02000500000000000000" pitchFamily="2" charset="0"/>
              <a:cs typeface="Phetsarath OT" panose="02000500000000000000" pitchFamily="2" charset="0"/>
            </a:endParaRPr>
          </a:p>
        </p:txBody>
      </p:sp>
    </p:spTree>
    <p:extLst>
      <p:ext uri="{BB962C8B-B14F-4D97-AF65-F5344CB8AC3E}">
        <p14:creationId xmlns:p14="http://schemas.microsoft.com/office/powerpoint/2010/main" val="2776066089"/>
      </p:ext>
    </p:extLst>
  </p:cSld>
  <p:clrMapOvr>
    <a:masterClrMapping/>
  </p:clrMapOvr>
  <p:transition spd="med">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4"/>
            <a:ext cx="7543800" cy="519513"/>
          </a:xfrm>
        </p:spPr>
        <p:txBody>
          <a:bodyPr>
            <a:noAutofit/>
          </a:bodyPr>
          <a:lstStyle/>
          <a:p>
            <a:r>
              <a:rPr lang="en-AU" sz="2400" b="1" dirty="0" smtClean="0">
                <a:solidFill>
                  <a:srgbClr val="7030A0"/>
                </a:solidFill>
                <a:latin typeface="Phetsarath OT" panose="02000500000000000000" pitchFamily="2" charset="0"/>
                <a:cs typeface="Phetsarath OT" panose="02000500000000000000" pitchFamily="2" charset="0"/>
              </a:rPr>
              <a:t>ຂັ້ນຕອນ5.4. </a:t>
            </a:r>
            <a:r>
              <a:rPr lang="en-AU" sz="2400" b="1" dirty="0" err="1" smtClean="0">
                <a:solidFill>
                  <a:srgbClr val="7030A0"/>
                </a:solidFill>
                <a:latin typeface="Phetsarath OT" panose="02000500000000000000" pitchFamily="2" charset="0"/>
                <a:cs typeface="Phetsarath OT" panose="02000500000000000000" pitchFamily="2" charset="0"/>
              </a:rPr>
              <a:t>ຈັດລຽງບູລິມະສິດ</a:t>
            </a:r>
            <a:r>
              <a:rPr lang="en-AU" sz="2400" b="1" dirty="0" smtClean="0">
                <a:solidFill>
                  <a:srgbClr val="7030A0"/>
                </a:solidFill>
                <a:latin typeface="Phetsarath OT" panose="02000500000000000000" pitchFamily="2" charset="0"/>
                <a:cs typeface="Phetsarath OT" panose="02000500000000000000" pitchFamily="2" charset="0"/>
              </a:rPr>
              <a:t> </a:t>
            </a:r>
            <a:r>
              <a:rPr lang="en-AU" sz="2400" b="1" dirty="0" err="1" smtClean="0">
                <a:solidFill>
                  <a:srgbClr val="7030A0"/>
                </a:solidFill>
                <a:latin typeface="Phetsarath OT" panose="02000500000000000000" pitchFamily="2" charset="0"/>
                <a:cs typeface="Phetsarath OT" panose="02000500000000000000" pitchFamily="2" charset="0"/>
              </a:rPr>
              <a:t>ໂຄງການກໍານົດເພື່ອຟື້ນຟູ</a:t>
            </a:r>
            <a:r>
              <a:rPr lang="en-AU" sz="2400" b="1" dirty="0" smtClean="0">
                <a:solidFill>
                  <a:srgbClr val="7030A0"/>
                </a:solidFill>
                <a:latin typeface="Phetsarath OT" panose="02000500000000000000" pitchFamily="2" charset="0"/>
                <a:cs typeface="Phetsarath OT" panose="02000500000000000000" pitchFamily="2" charset="0"/>
              </a:rPr>
              <a:t> </a:t>
            </a:r>
            <a:r>
              <a:rPr lang="lo-LA" sz="2400" dirty="0" smtClean="0">
                <a:solidFill>
                  <a:schemeClr val="accent2"/>
                </a:solidFill>
                <a:latin typeface="Phetsarath OT" panose="02000500000000000000" pitchFamily="2" charset="0"/>
                <a:cs typeface="Phetsarath OT" panose="02000500000000000000" pitchFamily="2" charset="0"/>
              </a:rPr>
              <a:t/>
            </a:r>
            <a:br>
              <a:rPr lang="lo-LA" sz="2400" dirty="0" smtClean="0">
                <a:solidFill>
                  <a:schemeClr val="accent2"/>
                </a:solidFill>
                <a:latin typeface="Phetsarath OT" panose="02000500000000000000" pitchFamily="2" charset="0"/>
                <a:cs typeface="Phetsarath OT" panose="02000500000000000000" pitchFamily="2" charset="0"/>
              </a:rPr>
            </a:br>
            <a:r>
              <a:rPr lang="en-AU" sz="2000" dirty="0" smtClean="0">
                <a:solidFill>
                  <a:schemeClr val="accent2"/>
                </a:solidFill>
                <a:latin typeface="Phetsarath OT" panose="02000500000000000000" pitchFamily="2" charset="0"/>
                <a:cs typeface="Phetsarath OT" panose="02000500000000000000" pitchFamily="2" charset="0"/>
              </a:rPr>
              <a:t>Step </a:t>
            </a:r>
            <a:r>
              <a:rPr lang="en-AU" sz="2000" dirty="0">
                <a:solidFill>
                  <a:schemeClr val="accent2"/>
                </a:solidFill>
                <a:latin typeface="Phetsarath OT" panose="02000500000000000000" pitchFamily="2" charset="0"/>
                <a:cs typeface="Phetsarath OT" panose="02000500000000000000" pitchFamily="2" charset="0"/>
              </a:rPr>
              <a:t>5.4. Prioritize identified projects for </a:t>
            </a:r>
            <a:r>
              <a:rPr lang="en-AU" sz="2000" dirty="0" smtClean="0">
                <a:solidFill>
                  <a:schemeClr val="accent2"/>
                </a:solidFill>
                <a:latin typeface="Phetsarath OT" panose="02000500000000000000" pitchFamily="2" charset="0"/>
                <a:cs typeface="Phetsarath OT" panose="02000500000000000000" pitchFamily="2" charset="0"/>
              </a:rPr>
              <a:t>recovery</a:t>
            </a:r>
            <a:endParaRPr lang="en-AU" sz="2400" dirty="0">
              <a:solidFill>
                <a:schemeClr val="accent2"/>
              </a:solidFill>
              <a:latin typeface="Phetsarath OT" panose="02000500000000000000" pitchFamily="2" charset="0"/>
              <a:cs typeface="Phetsarath OT" panose="02000500000000000000" pitchFamily="2" charset="0"/>
            </a:endParaRPr>
          </a:p>
        </p:txBody>
      </p:sp>
      <p:sp>
        <p:nvSpPr>
          <p:cNvPr id="3" name="TextBox 2"/>
          <p:cNvSpPr txBox="1"/>
          <p:nvPr/>
        </p:nvSpPr>
        <p:spPr>
          <a:xfrm>
            <a:off x="491319" y="1542203"/>
            <a:ext cx="7042244" cy="584775"/>
          </a:xfrm>
          <a:prstGeom prst="rect">
            <a:avLst/>
          </a:prstGeom>
          <a:noFill/>
        </p:spPr>
        <p:txBody>
          <a:bodyPr wrap="square" rtlCol="0">
            <a:spAutoFit/>
          </a:bodyPr>
          <a:lstStyle/>
          <a:p>
            <a:r>
              <a:rPr lang="lo-LA" dirty="0">
                <a:latin typeface="Phetsarath OT" panose="02000500000000000000" pitchFamily="2" charset="0"/>
                <a:cs typeface="Phetsarath OT" panose="02000500000000000000" pitchFamily="2" charset="0"/>
              </a:rPr>
              <a:t>ມາຕຣິກ</a:t>
            </a:r>
            <a:r>
              <a:rPr lang="en-US" dirty="0">
                <a:latin typeface="Phetsarath OT" panose="02000500000000000000" pitchFamily="2" charset="0"/>
                <a:cs typeface="Phetsarath OT" panose="02000500000000000000" pitchFamily="2" charset="0"/>
              </a:rPr>
              <a:t>2.</a:t>
            </a:r>
            <a:r>
              <a:rPr lang="en-US" i="1" dirty="0">
                <a:latin typeface="Phetsarath OT" panose="02000500000000000000" pitchFamily="2" charset="0"/>
                <a:cs typeface="Phetsarath OT" panose="02000500000000000000" pitchFamily="2" charset="0"/>
              </a:rPr>
              <a:t> </a:t>
            </a:r>
            <a:r>
              <a:rPr lang="lo-LA" dirty="0">
                <a:latin typeface="Phetsarath OT" panose="02000500000000000000" pitchFamily="2" charset="0"/>
                <a:cs typeface="Phetsarath OT" panose="02000500000000000000" pitchFamily="2" charset="0"/>
              </a:rPr>
              <a:t>ຜົນ​ກະທົບ​ຂອງ​ໂຄງການ​ຫຼັງ​ໄພພິບັດທີ່ເປັນບູລິມະສິດ</a:t>
            </a:r>
            <a:r>
              <a:rPr lang="en-US" i="1" dirty="0" smtClean="0">
                <a:latin typeface="Phetsarath OT" panose="02000500000000000000" pitchFamily="2" charset="0"/>
                <a:cs typeface="Phetsarath OT" panose="02000500000000000000" pitchFamily="2" charset="0"/>
              </a:rPr>
              <a:t>.</a:t>
            </a:r>
          </a:p>
          <a:p>
            <a:r>
              <a:rPr lang="en-US" sz="1400" dirty="0">
                <a:solidFill>
                  <a:srgbClr val="FF0000"/>
                </a:solidFill>
                <a:latin typeface="Phetsarath OT" panose="02000500000000000000" pitchFamily="2" charset="0"/>
                <a:cs typeface="Phetsarath OT" panose="02000500000000000000" pitchFamily="2" charset="0"/>
              </a:rPr>
              <a:t>Matrix 2. Impacts of identified post-disaster </a:t>
            </a:r>
            <a:r>
              <a:rPr lang="en-US" sz="1400" dirty="0" smtClean="0">
                <a:solidFill>
                  <a:srgbClr val="FF0000"/>
                </a:solidFill>
                <a:latin typeface="Phetsarath OT" panose="02000500000000000000" pitchFamily="2" charset="0"/>
                <a:cs typeface="Phetsarath OT" panose="02000500000000000000" pitchFamily="2" charset="0"/>
              </a:rPr>
              <a:t>projects</a:t>
            </a:r>
            <a:endParaRPr lang="en-US" sz="1400" dirty="0">
              <a:solidFill>
                <a:srgbClr val="FF0000"/>
              </a:solidFill>
              <a:latin typeface="Phetsarath OT" panose="02000500000000000000" pitchFamily="2" charset="0"/>
              <a:cs typeface="Phetsarath OT" panose="02000500000000000000" pitchFamily="2"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38783838"/>
              </p:ext>
            </p:extLst>
          </p:nvPr>
        </p:nvGraphicFramePr>
        <p:xfrm>
          <a:off x="457196" y="2579087"/>
          <a:ext cx="8229609" cy="2967053"/>
        </p:xfrm>
        <a:graphic>
          <a:graphicData uri="http://schemas.openxmlformats.org/drawingml/2006/table">
            <a:tbl>
              <a:tblPr firstRow="1" firstCol="1" bandRow="1"/>
              <a:tblGrid>
                <a:gridCol w="1022909"/>
                <a:gridCol w="1150369"/>
                <a:gridCol w="1150369"/>
                <a:gridCol w="747014"/>
                <a:gridCol w="900288"/>
                <a:gridCol w="900288"/>
                <a:gridCol w="676022"/>
                <a:gridCol w="843008"/>
                <a:gridCol w="450376"/>
                <a:gridCol w="388966"/>
              </a:tblGrid>
              <a:tr h="175193">
                <a:tc rowSpan="3">
                  <a:txBody>
                    <a:bodyPr/>
                    <a:lstStyle/>
                    <a:p>
                      <a:pPr algn="ctr">
                        <a:spcAft>
                          <a:spcPts val="0"/>
                        </a:spcAft>
                      </a:pPr>
                      <a:r>
                        <a:rPr lang="lo-LA" sz="1800">
                          <a:effectLst/>
                          <a:latin typeface="Times New Roman"/>
                          <a:ea typeface="Times New Roman"/>
                          <a:cs typeface="Phetsarath OT"/>
                        </a:rPr>
                        <a:t>ຊື່ໂຄງການທີ່ສະເໜີ</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9">
                  <a:txBody>
                    <a:bodyPr/>
                    <a:lstStyle/>
                    <a:p>
                      <a:pPr algn="ctr">
                        <a:lnSpc>
                          <a:spcPct val="115000"/>
                        </a:lnSpc>
                        <a:spcAft>
                          <a:spcPts val="0"/>
                        </a:spcAft>
                      </a:pPr>
                      <a:r>
                        <a:rPr lang="lo-LA" sz="1800">
                          <a:effectLst/>
                          <a:latin typeface="Times New Roman"/>
                          <a:ea typeface="Times New Roman"/>
                          <a:cs typeface="Phetsarath OT"/>
                        </a:rPr>
                        <a:t>ຄາດຄະເນຜົນກະທົບ</a:t>
                      </a:r>
                      <a:r>
                        <a:rPr lang="lo-LA" sz="1800" i="1">
                          <a:effectLst/>
                          <a:latin typeface="Times New Roman"/>
                          <a:ea typeface="Times New Roman"/>
                          <a:cs typeface="Phetsarath OT"/>
                        </a:rPr>
                        <a:t> </a:t>
                      </a:r>
                      <a:r>
                        <a:rPr lang="lo-LA" sz="1800">
                          <a:effectLst/>
                          <a:latin typeface="Times New Roman"/>
                          <a:ea typeface="Times New Roman"/>
                          <a:cs typeface="Phetsarath OT"/>
                        </a:rPr>
                        <a:t>ແລະ ລະດັບຂອງຜົນກະທົບເພື່ອຟື້ນຟູ</a:t>
                      </a:r>
                      <a:r>
                        <a:rPr lang="lo-LA" sz="1800" i="1">
                          <a:effectLst/>
                          <a:latin typeface="Times New Roman"/>
                          <a:ea typeface="Times New Roman"/>
                          <a:cs typeface="Phetsarath OT"/>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04683">
                <a:tc vMerge="1">
                  <a:txBody>
                    <a:bodyPr/>
                    <a:lstStyle/>
                    <a:p>
                      <a:endParaRPr lang="en-US"/>
                    </a:p>
                  </a:txBody>
                  <a:tcPr/>
                </a:tc>
                <a:tc gridSpan="3">
                  <a:txBody>
                    <a:bodyPr/>
                    <a:lstStyle/>
                    <a:p>
                      <a:pPr algn="ctr">
                        <a:spcAft>
                          <a:spcPts val="0"/>
                        </a:spcAft>
                      </a:pPr>
                      <a:r>
                        <a:rPr lang="lo-LA" sz="1800">
                          <a:effectLst/>
                          <a:latin typeface="Times New Roman"/>
                          <a:ea typeface="Times New Roman"/>
                          <a:cs typeface="Phetsarath OT"/>
                        </a:rPr>
                        <a:t>ຜົນກະທົບດ້ານເສດຖະກິດສັງຄົມ</a:t>
                      </a:r>
                      <a:endParaRPr lang="en-US" sz="2800">
                        <a:effectLst/>
                        <a:latin typeface="Times New Roman"/>
                        <a:ea typeface="Times New Roman"/>
                        <a:cs typeface="Angsana New"/>
                      </a:endParaRPr>
                    </a:p>
                    <a:p>
                      <a:pPr algn="ctr">
                        <a:spcAft>
                          <a:spcPts val="0"/>
                        </a:spcAft>
                      </a:pPr>
                      <a:r>
                        <a:rPr lang="en-US" sz="1800" i="1">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gridSpan="3">
                  <a:txBody>
                    <a:bodyPr/>
                    <a:lstStyle/>
                    <a:p>
                      <a:pPr algn="ctr">
                        <a:spcAft>
                          <a:spcPts val="0"/>
                        </a:spcAft>
                      </a:pPr>
                      <a:r>
                        <a:rPr lang="lo-LA" sz="1800">
                          <a:effectLst/>
                          <a:latin typeface="Times New Roman"/>
                          <a:ea typeface="Times New Roman"/>
                          <a:cs typeface="Phetsarath OT"/>
                        </a:rPr>
                        <a:t>ຜົນກະທົບຕໍ່ຜູ້ທຸກຍາກ</a:t>
                      </a:r>
                      <a:endParaRPr lang="en-US" sz="2800">
                        <a:effectLst/>
                        <a:latin typeface="Times New Roman"/>
                        <a:ea typeface="Times New Roman"/>
                        <a:cs typeface="Angsana New"/>
                      </a:endParaRPr>
                    </a:p>
                    <a:p>
                      <a:pPr algn="ctr">
                        <a:spcAft>
                          <a:spcPts val="0"/>
                        </a:spcAft>
                      </a:pPr>
                      <a:r>
                        <a:rPr lang="en-US" sz="1800" i="1">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gridSpan="3">
                  <a:txBody>
                    <a:bodyPr/>
                    <a:lstStyle/>
                    <a:p>
                      <a:pPr algn="ctr">
                        <a:spcAft>
                          <a:spcPts val="0"/>
                        </a:spcAft>
                      </a:pPr>
                      <a:r>
                        <a:rPr lang="lo-LA" sz="1800">
                          <a:effectLst/>
                          <a:latin typeface="Times New Roman"/>
                          <a:ea typeface="Times New Roman"/>
                          <a:cs typeface="Phetsarath OT"/>
                        </a:rPr>
                        <a:t>ງົບປະມານດໍາເນີນງານ</a:t>
                      </a:r>
                      <a:r>
                        <a:rPr lang="en-US" sz="1800" i="1">
                          <a:effectLst/>
                          <a:latin typeface="Phetsarath OT"/>
                          <a:ea typeface="Times New Roman"/>
                          <a:cs typeface="Angsana New"/>
                        </a:rPr>
                        <a:t>&amp;</a:t>
                      </a:r>
                      <a:r>
                        <a:rPr lang="lo-LA" sz="1800">
                          <a:effectLst/>
                          <a:latin typeface="Times New Roman"/>
                          <a:ea typeface="Times New Roman"/>
                          <a:cs typeface="Phetsarath OT"/>
                        </a:rPr>
                        <a:t>ບົວ​ລະ​ບັດ​ຮັກສາ​ທີ່​ມີ​ຢູ່</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r>
              <a:tr h="457025">
                <a:tc vMerge="1">
                  <a:txBody>
                    <a:bodyPr/>
                    <a:lstStyle/>
                    <a:p>
                      <a:endParaRPr lang="en-US"/>
                    </a:p>
                  </a:txBody>
                  <a:tcPr/>
                </a:tc>
                <a:tc>
                  <a:txBody>
                    <a:bodyPr/>
                    <a:lstStyle/>
                    <a:p>
                      <a:pPr algn="ctr">
                        <a:spcAft>
                          <a:spcPts val="0"/>
                        </a:spcAft>
                      </a:pPr>
                      <a:r>
                        <a:rPr lang="lo-LA" sz="1800" i="1">
                          <a:effectLst/>
                          <a:latin typeface="Times New Roman"/>
                          <a:ea typeface="Times New Roman"/>
                          <a:cs typeface="Phetsarath OT"/>
                        </a:rPr>
                        <a:t>ສູງ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800" i="1">
                          <a:effectLst/>
                          <a:latin typeface="Times New Roman"/>
                          <a:ea typeface="Times New Roman"/>
                          <a:cs typeface="Phetsarath OT"/>
                        </a:rPr>
                        <a:t>ກາງ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spcAft>
                          <a:spcPts val="0"/>
                        </a:spcAft>
                      </a:pPr>
                      <a:r>
                        <a:rPr lang="lo-LA" sz="1800" i="1">
                          <a:effectLst/>
                          <a:latin typeface="Times New Roman"/>
                          <a:ea typeface="Times New Roman"/>
                          <a:cs typeface="Phetsarath OT"/>
                        </a:rPr>
                        <a:t>ຕໍ່າ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800" i="1">
                          <a:effectLst/>
                          <a:latin typeface="Times New Roman"/>
                          <a:ea typeface="Times New Roman"/>
                          <a:cs typeface="Phetsarath OT"/>
                        </a:rPr>
                        <a:t>ສູງ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800" i="1">
                          <a:effectLst/>
                          <a:latin typeface="Times New Roman"/>
                          <a:ea typeface="Times New Roman"/>
                          <a:cs typeface="Phetsarath OT"/>
                        </a:rPr>
                        <a:t>ກາງ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800" i="1">
                          <a:effectLst/>
                          <a:latin typeface="Times New Roman"/>
                          <a:ea typeface="Times New Roman"/>
                          <a:cs typeface="Phetsarath OT"/>
                        </a:rPr>
                        <a:t>ຕໍ່າ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800" i="1">
                          <a:effectLst/>
                          <a:latin typeface="Times New Roman"/>
                          <a:ea typeface="Times New Roman"/>
                          <a:cs typeface="Phetsarath OT"/>
                        </a:rPr>
                        <a:t>ສູງ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800" i="1">
                          <a:effectLst/>
                          <a:latin typeface="Times New Roman"/>
                          <a:ea typeface="Times New Roman"/>
                          <a:cs typeface="Phetsarath OT"/>
                        </a:rPr>
                        <a:t>ກາງ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lo-LA" sz="1800" i="1">
                          <a:effectLst/>
                          <a:latin typeface="Times New Roman"/>
                          <a:ea typeface="Times New Roman"/>
                          <a:cs typeface="Phetsarath OT"/>
                        </a:rPr>
                        <a:t>ຕໍ່າ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2342">
                <a:tc>
                  <a:txBody>
                    <a:bodyPr/>
                    <a:lstStyle/>
                    <a:p>
                      <a:pPr algn="just">
                        <a:spcAft>
                          <a:spcPts val="0"/>
                        </a:spcAft>
                      </a:pPr>
                      <a:r>
                        <a:rPr lang="lo-LA" sz="1800" i="1">
                          <a:effectLst/>
                          <a:latin typeface="Times New Roman"/>
                          <a:ea typeface="Times New Roman"/>
                          <a:cs typeface="Phetsarath OT"/>
                        </a:rPr>
                        <a:t>ສ້ອມແປງຂົວ</a:t>
                      </a:r>
                      <a:r>
                        <a:rPr lang="en-US" sz="1800">
                          <a:effectLst/>
                          <a:latin typeface="Phetsarath OT"/>
                          <a:ea typeface="Times New Roman"/>
                          <a:cs typeface="Angsana New"/>
                        </a:rPr>
                        <a:t> A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342">
                <a:tc>
                  <a:txBody>
                    <a:bodyPr/>
                    <a:lstStyle/>
                    <a:p>
                      <a:pPr algn="just">
                        <a:spcAft>
                          <a:spcPts val="0"/>
                        </a:spcAft>
                      </a:pPr>
                      <a:r>
                        <a:rPr lang="lo-LA" sz="1800" i="1">
                          <a:effectLst/>
                          <a:latin typeface="Times New Roman"/>
                          <a:ea typeface="Times New Roman"/>
                          <a:cs typeface="Phetsarath OT"/>
                        </a:rPr>
                        <a:t>ສ້ອມແປງທາງ</a:t>
                      </a:r>
                      <a:r>
                        <a:rPr lang="en-US" sz="1800">
                          <a:effectLst/>
                          <a:latin typeface="Phetsarath OT"/>
                          <a:ea typeface="Times New Roman"/>
                          <a:cs typeface="Angsana New"/>
                        </a:rPr>
                        <a:t> 1X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342">
                <a:tc>
                  <a:txBody>
                    <a:bodyPr/>
                    <a:lstStyle/>
                    <a:p>
                      <a:pPr algn="just">
                        <a:spcAft>
                          <a:spcPts val="0"/>
                        </a:spcAft>
                      </a:pPr>
                      <a:r>
                        <a:rPr lang="lo-LA" sz="1800" i="1">
                          <a:effectLst/>
                          <a:latin typeface="Times New Roman"/>
                          <a:ea typeface="Times New Roman"/>
                          <a:cs typeface="Phetsarath OT"/>
                        </a:rPr>
                        <a:t>ອື່ນໆ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Phetsarath OT"/>
                          <a:ea typeface="Times New Roman"/>
                          <a:cs typeface="Angsana New"/>
                        </a:rPr>
                        <a:t> </a:t>
                      </a:r>
                      <a:endParaRPr lang="en-US" sz="280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dirty="0">
                          <a:effectLst/>
                          <a:latin typeface="Phetsarath OT"/>
                          <a:ea typeface="Times New Roman"/>
                          <a:cs typeface="Angsana New"/>
                        </a:rPr>
                        <a:t> </a:t>
                      </a:r>
                      <a:endParaRPr lang="en-US" sz="2800" dirty="0">
                        <a:effectLst/>
                        <a:latin typeface="Times New Roman"/>
                        <a:ea typeface="Times New Roman"/>
                        <a:cs typeface="Angsana New"/>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75520937"/>
      </p:ext>
    </p:extLst>
  </p:cSld>
  <p:clrMapOvr>
    <a:masterClrMapping/>
  </p:clrMapOvr>
  <p:transition spd="med">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114" y="286605"/>
            <a:ext cx="7942647" cy="603733"/>
          </a:xfrm>
        </p:spPr>
        <p:txBody>
          <a:bodyPr>
            <a:noAutofit/>
          </a:bodyPr>
          <a:lstStyle/>
          <a:p>
            <a:r>
              <a:rPr lang="en-US" sz="2400" dirty="0" smtClean="0">
                <a:solidFill>
                  <a:srgbClr val="7030A0"/>
                </a:solidFill>
                <a:latin typeface="Phetsarath OT" panose="02000500000000000000" pitchFamily="2" charset="0"/>
                <a:cs typeface="Phetsarath OT" panose="02000500000000000000" pitchFamily="2" charset="0"/>
              </a:rPr>
              <a:t>ຂັ້ນຕອນ5.5 </a:t>
            </a:r>
            <a:r>
              <a:rPr lang="en-US" sz="2400" dirty="0" err="1" smtClean="0">
                <a:solidFill>
                  <a:srgbClr val="7030A0"/>
                </a:solidFill>
                <a:latin typeface="Phetsarath OT" panose="02000500000000000000" pitchFamily="2" charset="0"/>
                <a:cs typeface="Phetsarath OT" panose="02000500000000000000" pitchFamily="2" charset="0"/>
              </a:rPr>
              <a:t>ສັງລວມຄວາມຕ້ອງການການຟື້ນຟູ</a:t>
            </a:r>
            <a:r>
              <a:rPr lang="en-US" sz="2400" dirty="0" smtClean="0">
                <a:solidFill>
                  <a:srgbClr val="7030A0"/>
                </a:solidFill>
                <a:latin typeface="Phetsarath OT" panose="02000500000000000000" pitchFamily="2" charset="0"/>
                <a:cs typeface="Phetsarath OT" panose="02000500000000000000" pitchFamily="2" charset="0"/>
              </a:rPr>
              <a:t> </a:t>
            </a:r>
            <a:r>
              <a:rPr lang="en-US" sz="2400" dirty="0" err="1" smtClean="0">
                <a:solidFill>
                  <a:srgbClr val="7030A0"/>
                </a:solidFill>
                <a:latin typeface="Phetsarath OT" panose="02000500000000000000" pitchFamily="2" charset="0"/>
                <a:cs typeface="Phetsarath OT" panose="02000500000000000000" pitchFamily="2" charset="0"/>
              </a:rPr>
              <a:t>ແລະກໍ່ສ້າງຄືນໃໝ</a:t>
            </a:r>
            <a:r>
              <a:rPr lang="en-US" sz="2400" dirty="0" smtClean="0">
                <a:solidFill>
                  <a:srgbClr val="7030A0"/>
                </a:solidFill>
                <a:latin typeface="Phetsarath OT" panose="02000500000000000000" pitchFamily="2" charset="0"/>
                <a:cs typeface="Phetsarath OT" panose="02000500000000000000" pitchFamily="2" charset="0"/>
              </a:rPr>
              <a:t>່ </a:t>
            </a:r>
            <a:r>
              <a:rPr lang="en-US" sz="2000" dirty="0" smtClean="0">
                <a:solidFill>
                  <a:schemeClr val="accent2"/>
                </a:solidFill>
                <a:latin typeface="Phetsarath OT" panose="02000500000000000000" pitchFamily="2" charset="0"/>
                <a:cs typeface="Phetsarath OT" panose="02000500000000000000" pitchFamily="2" charset="0"/>
              </a:rPr>
              <a:t/>
            </a:r>
            <a:br>
              <a:rPr lang="en-US" sz="2000" dirty="0" smtClean="0">
                <a:solidFill>
                  <a:schemeClr val="accent2"/>
                </a:solidFill>
                <a:latin typeface="Phetsarath OT" panose="02000500000000000000" pitchFamily="2" charset="0"/>
                <a:cs typeface="Phetsarath OT" panose="02000500000000000000" pitchFamily="2" charset="0"/>
              </a:rPr>
            </a:br>
            <a:r>
              <a:rPr lang="en-US" sz="1800" dirty="0" smtClean="0">
                <a:solidFill>
                  <a:schemeClr val="accent2"/>
                </a:solidFill>
                <a:latin typeface="Phetsarath OT" panose="02000500000000000000" pitchFamily="2" charset="0"/>
                <a:cs typeface="Phetsarath OT" panose="02000500000000000000" pitchFamily="2" charset="0"/>
              </a:rPr>
              <a:t>Step </a:t>
            </a:r>
            <a:r>
              <a:rPr lang="en-US" sz="1800" dirty="0">
                <a:solidFill>
                  <a:schemeClr val="accent2"/>
                </a:solidFill>
                <a:latin typeface="Phetsarath OT" panose="02000500000000000000" pitchFamily="2" charset="0"/>
                <a:cs typeface="Phetsarath OT" panose="02000500000000000000" pitchFamily="2" charset="0"/>
              </a:rPr>
              <a:t>5.5. Summarize the estimated recovery and reconstruction </a:t>
            </a:r>
            <a:r>
              <a:rPr lang="en-US" sz="1800" dirty="0" smtClean="0">
                <a:solidFill>
                  <a:schemeClr val="accent2"/>
                </a:solidFill>
                <a:latin typeface="Phetsarath OT" panose="02000500000000000000" pitchFamily="2" charset="0"/>
                <a:cs typeface="Phetsarath OT" panose="02000500000000000000" pitchFamily="2" charset="0"/>
              </a:rPr>
              <a:t>needs</a:t>
            </a:r>
            <a:endParaRPr lang="en-AU" sz="2000" dirty="0">
              <a:solidFill>
                <a:schemeClr val="accent2"/>
              </a:solidFill>
              <a:latin typeface="Phetsarath OT" panose="02000500000000000000" pitchFamily="2" charset="0"/>
              <a:cs typeface="Phetsarath OT" panose="02000500000000000000" pitchFamily="2" charset="0"/>
            </a:endParaRPr>
          </a:p>
        </p:txBody>
      </p:sp>
      <p:sp>
        <p:nvSpPr>
          <p:cNvPr id="3" name="TextBox 2"/>
          <p:cNvSpPr txBox="1"/>
          <p:nvPr/>
        </p:nvSpPr>
        <p:spPr>
          <a:xfrm>
            <a:off x="218336" y="1050889"/>
            <a:ext cx="8748244" cy="492443"/>
          </a:xfrm>
          <a:prstGeom prst="rect">
            <a:avLst/>
          </a:prstGeom>
          <a:noFill/>
        </p:spPr>
        <p:txBody>
          <a:bodyPr wrap="square" rtlCol="0">
            <a:spAutoFit/>
          </a:bodyPr>
          <a:lstStyle/>
          <a:p>
            <a:r>
              <a:rPr lang="lo-LA" sz="1400" dirty="0">
                <a:latin typeface="Phetsarath OT" panose="02000500000000000000" pitchFamily="2" charset="0"/>
                <a:cs typeface="Phetsarath OT" panose="02000500000000000000" pitchFamily="2" charset="0"/>
              </a:rPr>
              <a:t>ຕາຕະລາງ</a:t>
            </a:r>
            <a:r>
              <a:rPr lang="en-US" sz="1400" dirty="0">
                <a:latin typeface="Phetsarath OT" panose="02000500000000000000" pitchFamily="2" charset="0"/>
                <a:cs typeface="Phetsarath OT" panose="02000500000000000000" pitchFamily="2" charset="0"/>
              </a:rPr>
              <a:t>11. </a:t>
            </a:r>
            <a:r>
              <a:rPr lang="lo-LA" sz="1400" dirty="0">
                <a:latin typeface="Phetsarath OT" panose="02000500000000000000" pitchFamily="2" charset="0"/>
                <a:cs typeface="Phetsarath OT" panose="02000500000000000000" pitchFamily="2" charset="0"/>
              </a:rPr>
              <a:t>ສະຫຼຸບສັງລວມຄວາມຕ້ອງການຟື້ນຟູ ແລະ ກໍ່ສ້າງຄືນໃໝ່ໃນຂະແໜງການຂົນສົ່ງ</a:t>
            </a:r>
            <a:r>
              <a:rPr lang="en-US" sz="1400" dirty="0">
                <a:latin typeface="Phetsarath OT" panose="02000500000000000000" pitchFamily="2" charset="0"/>
                <a:cs typeface="Phetsarath OT" panose="02000500000000000000" pitchFamily="2" charset="0"/>
              </a:rPr>
              <a:t>. </a:t>
            </a:r>
            <a:endParaRPr lang="en-US" sz="1200" dirty="0" smtClean="0">
              <a:solidFill>
                <a:srgbClr val="FF0000"/>
              </a:solidFill>
              <a:latin typeface="Phetsarath OT" panose="02000500000000000000" pitchFamily="2" charset="0"/>
              <a:cs typeface="Phetsarath OT" panose="02000500000000000000" pitchFamily="2" charset="0"/>
            </a:endParaRPr>
          </a:p>
          <a:p>
            <a:r>
              <a:rPr lang="en-US" sz="1200" dirty="0">
                <a:solidFill>
                  <a:srgbClr val="FF0000"/>
                </a:solidFill>
                <a:latin typeface="Phetsarath OT" panose="02000500000000000000" pitchFamily="2" charset="0"/>
                <a:cs typeface="Phetsarath OT" panose="02000500000000000000" pitchFamily="2" charset="0"/>
              </a:rPr>
              <a:t>Table 11. Summary of recovery and reconstruction needs in the transport sector</a:t>
            </a:r>
            <a:r>
              <a:rPr lang="en-US" sz="1200" dirty="0" smtClean="0">
                <a:solidFill>
                  <a:srgbClr val="FF0000"/>
                </a:solidFill>
                <a:latin typeface="Phetsarath OT" panose="02000500000000000000" pitchFamily="2" charset="0"/>
                <a:cs typeface="Phetsarath OT" panose="02000500000000000000" pitchFamily="2" charset="0"/>
              </a:rPr>
              <a:t>.</a:t>
            </a:r>
            <a:endParaRPr lang="en-US" sz="1400" dirty="0">
              <a:solidFill>
                <a:srgbClr val="FF0000"/>
              </a:solidFill>
              <a:latin typeface="Phetsarath OT" panose="02000500000000000000" pitchFamily="2" charset="0"/>
              <a:cs typeface="Phetsarath OT" panose="02000500000000000000" pitchFamily="2"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10408067"/>
              </p:ext>
            </p:extLst>
          </p:nvPr>
        </p:nvGraphicFramePr>
        <p:xfrm>
          <a:off x="238832" y="1574691"/>
          <a:ext cx="8229600" cy="5008245"/>
        </p:xfrm>
        <a:graphic>
          <a:graphicData uri="http://schemas.openxmlformats.org/drawingml/2006/table">
            <a:tbl>
              <a:tblPr firstRow="1" firstCol="1" bandRow="1" bandCol="1"/>
              <a:tblGrid>
                <a:gridCol w="4514759"/>
                <a:gridCol w="3714841"/>
              </a:tblGrid>
              <a:tr h="243205">
                <a:tc rowSpan="2">
                  <a:txBody>
                    <a:bodyPr/>
                    <a:lstStyle/>
                    <a:p>
                      <a:pPr algn="ctr">
                        <a:lnSpc>
                          <a:spcPct val="115000"/>
                        </a:lnSpc>
                        <a:spcAft>
                          <a:spcPts val="0"/>
                        </a:spcAft>
                      </a:pPr>
                      <a:r>
                        <a:rPr lang="lo-LA" sz="1200" b="1" dirty="0">
                          <a:effectLst/>
                          <a:latin typeface="Times New Roman"/>
                          <a:ea typeface="Times New Roman"/>
                          <a:cs typeface="Phetsarath OT"/>
                        </a:rPr>
                        <a:t>ຊື່ຂອງໂຄງການທີ່ຕ້ອງການຟື້ນຟູ ແລະ ກໍ່ສ້າງຄືນໃໝ່</a:t>
                      </a:r>
                      <a:endParaRPr lang="en-US" sz="1800" dirty="0">
                        <a:effectLst/>
                        <a:latin typeface="Times New Roman"/>
                        <a:ea typeface="Times New Roman"/>
                        <a:cs typeface="Angsana New"/>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lo-LA" sz="1200" b="1">
                          <a:effectLst/>
                          <a:latin typeface="Times New Roman"/>
                          <a:cs typeface="Phetsarath OT"/>
                        </a:rPr>
                        <a:t>ລວມຄວາມຕ້ອງການ</a:t>
                      </a:r>
                      <a:endParaRPr lang="en-US" sz="1200">
                        <a:effectLst/>
                        <a:latin typeface="Times New Roman"/>
                        <a:cs typeface="Angsana New"/>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87960">
                <a:tc vMerge="1">
                  <a:txBody>
                    <a:bodyPr/>
                    <a:lstStyle/>
                    <a:p>
                      <a:endParaRPr lang="en-US"/>
                    </a:p>
                  </a:txBody>
                  <a:tcPr/>
                </a:tc>
                <a:tc>
                  <a:txBody>
                    <a:bodyPr/>
                    <a:lstStyle/>
                    <a:p>
                      <a:pPr algn="ctr"/>
                      <a:r>
                        <a:rPr lang="en-US" sz="1200" b="1">
                          <a:effectLst/>
                          <a:latin typeface="Phetsarath OT"/>
                          <a:cs typeface="Angsana New"/>
                        </a:rPr>
                        <a:t>(</a:t>
                      </a:r>
                      <a:r>
                        <a:rPr lang="lo-LA" sz="1200" b="1">
                          <a:effectLst/>
                          <a:latin typeface="Times New Roman"/>
                          <a:cs typeface="Phetsarath OT"/>
                        </a:rPr>
                        <a:t>ກີບ</a:t>
                      </a:r>
                      <a:r>
                        <a:rPr lang="en-US" sz="1200" b="1">
                          <a:effectLst/>
                          <a:latin typeface="Phetsarath OT"/>
                          <a:cs typeface="Angsana New"/>
                        </a:rPr>
                        <a:t>)</a:t>
                      </a:r>
                      <a:endParaRPr lang="en-US" sz="1200">
                        <a:effectLst/>
                        <a:latin typeface="Times New Roman"/>
                        <a:cs typeface="Angsana New"/>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87960">
                <a:tc>
                  <a:txBody>
                    <a:bodyPr/>
                    <a:lstStyle/>
                    <a:p>
                      <a:r>
                        <a:rPr lang="lo-LA" sz="1200" b="1" i="1" dirty="0">
                          <a:effectLst/>
                          <a:latin typeface="Times New Roman"/>
                          <a:cs typeface="Phetsarath OT"/>
                        </a:rPr>
                        <a:t>ຄວາມຕ້ອງການຟື້ນຟູ</a:t>
                      </a:r>
                      <a:endParaRPr lang="en-US" sz="1200" dirty="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200">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a:effectLst/>
                          <a:latin typeface="Times New Roman"/>
                          <a:cs typeface="Phetsarath OT"/>
                        </a:rPr>
                        <a:t>ກ. ຮີບຮ້ອນຟື້ນຟູເສັ້ນທາງແລະຂົວ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a:effectLst/>
                          <a:latin typeface="Times New Roman"/>
                          <a:cs typeface="Phetsarath OT"/>
                        </a:rPr>
                        <a:t>ຂ. ຮີບຮ້ອນຟື້ນຟູທ່າເຮືອ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a:effectLst/>
                          <a:latin typeface="Times New Roman"/>
                          <a:cs typeface="Phetsarath OT"/>
                        </a:rPr>
                        <a:t>ຄ. ຈັດຊື້​ເຄື່ອງມືແລະເຄື່ອງຈັກທີ່ສໍາຄັນ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a:effectLst/>
                          <a:latin typeface="Times New Roman"/>
                          <a:cs typeface="Phetsarath OT"/>
                        </a:rPr>
                        <a:t>ງ. ດໍາເນີນການທໍາຄວາມສະອາດ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a:effectLst/>
                          <a:latin typeface="Times New Roman"/>
                          <a:cs typeface="Phetsarath OT"/>
                        </a:rPr>
                        <a:t>ຈ. ຈ່າຍຄ່າໜ່ວງເວລາ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a:effectLst/>
                          <a:latin typeface="Times New Roman"/>
                          <a:cs typeface="Phetsarath OT"/>
                        </a:rPr>
                        <a:t>ສ. ແລະອື່ນໆ </a:t>
                      </a:r>
                      <a:r>
                        <a:rPr lang="en-US" sz="1200">
                          <a:effectLst/>
                          <a:latin typeface="Phetsarath OT"/>
                          <a:cs typeface="Angsana New"/>
                        </a:rPr>
                        <a:t>(</a:t>
                      </a:r>
                      <a:r>
                        <a:rPr lang="lo-LA" sz="1200">
                          <a:effectLst/>
                          <a:latin typeface="Times New Roman"/>
                          <a:cs typeface="Phetsarath OT"/>
                        </a:rPr>
                        <a:t>ອະທິບາຍ</a:t>
                      </a:r>
                      <a:r>
                        <a:rPr lang="en-US" sz="1200">
                          <a:effectLst/>
                          <a:latin typeface="Phetsarath OT"/>
                          <a:cs typeface="Angsana New"/>
                        </a:rPr>
                        <a:t>)</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a:effectLst/>
                          <a:latin typeface="Times New Roman"/>
                          <a:cs typeface="Phetsarath OT"/>
                        </a:rPr>
                        <a:t>ຊ. ການຊ່ວຍເຫຼືອໃຫ້ສິນເຊື່ອຕໍ່ຂະແໜງເອກະຊົນ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b="1">
                          <a:effectLst/>
                          <a:latin typeface="Times New Roman"/>
                          <a:cs typeface="Phetsarath OT"/>
                        </a:rPr>
                        <a:t>ລວມ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b="1" i="1">
                          <a:effectLst/>
                          <a:latin typeface="Times New Roman"/>
                          <a:cs typeface="Phetsarath OT"/>
                        </a:rPr>
                        <a:t>ຄວາມຕ້ອງການກໍ່ສ້າງຄືນໃໝ່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0">
                <a:tc>
                  <a:txBody>
                    <a:bodyPr/>
                    <a:lstStyle/>
                    <a:p>
                      <a:r>
                        <a:rPr lang="lo-LA" sz="1200" b="1">
                          <a:effectLst/>
                          <a:latin typeface="Times New Roman"/>
                          <a:cs typeface="Phetsarath OT"/>
                        </a:rPr>
                        <a:t>ການກໍ່ສ້າງຄືນໃໝ່ ແລະ ສ້ອມແປງຄືນ</a:t>
                      </a:r>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0">
                <a:tc>
                  <a:txBody>
                    <a:bodyPr/>
                    <a:lstStyle/>
                    <a:p>
                      <a:r>
                        <a:rPr lang="lo-LA" sz="1200">
                          <a:effectLst/>
                          <a:latin typeface="Times New Roman"/>
                          <a:cs typeface="Phetsarath OT"/>
                        </a:rPr>
                        <a:t>ກ. ເສັ້ນທາງ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a:effectLst/>
                          <a:latin typeface="Times New Roman"/>
                          <a:cs typeface="Phetsarath OT"/>
                        </a:rPr>
                        <a:t>ຂ. ຂົວ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a:effectLst/>
                          <a:latin typeface="Times New Roman"/>
                          <a:cs typeface="Phetsarath OT"/>
                        </a:rPr>
                        <a:t>ຄ. ທ່າເຮືອ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a:effectLst/>
                          <a:latin typeface="Times New Roman"/>
                          <a:cs typeface="Phetsarath OT"/>
                        </a:rPr>
                        <a:t>ງ. ສະຖານນີຂົນສົ່ງທາງບົກ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a:effectLst/>
                          <a:latin typeface="Times New Roman"/>
                          <a:cs typeface="Phetsarath OT"/>
                        </a:rPr>
                        <a:t>ຈ. ອ່ື່ນໆ</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b="1">
                          <a:effectLst/>
                          <a:latin typeface="Times New Roman"/>
                          <a:cs typeface="Phetsarath OT"/>
                        </a:rPr>
                        <a:t>ການຈັດຊື້, ຈັດຈ້າງ: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0">
                <a:tc>
                  <a:txBody>
                    <a:bodyPr/>
                    <a:lstStyle/>
                    <a:p>
                      <a:r>
                        <a:rPr lang="lo-LA" sz="1200">
                          <a:effectLst/>
                          <a:latin typeface="Times New Roman"/>
                          <a:cs typeface="Phetsarath OT"/>
                        </a:rPr>
                        <a:t>ກ. ເຄື່ອງມື</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a:effectLst/>
                          <a:latin typeface="Times New Roman"/>
                          <a:cs typeface="Phetsarath OT"/>
                        </a:rPr>
                        <a:t>ຂ. ເຄື່ອງຈັກ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a:effectLst/>
                          <a:latin typeface="Times New Roman"/>
                          <a:cs typeface="Phetsarath OT"/>
                        </a:rPr>
                        <a:t>ຄ. ອື່ນໆ</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b="1">
                          <a:effectLst/>
                          <a:latin typeface="Times New Roman"/>
                          <a:cs typeface="Phetsarath OT"/>
                        </a:rPr>
                        <a:t>ການເສີມໂຄງສ້າງໃຫ້ແຂງແຮງ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b="1">
                          <a:effectLst/>
                          <a:latin typeface="Times New Roman"/>
                          <a:cs typeface="Phetsarath OT"/>
                        </a:rPr>
                        <a:t>ການຍົກຍ້າຍສິ່ງອໍານວຍຄວາມສະດວກທີ່ສໍາຄັນ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b="1">
                          <a:effectLst/>
                          <a:latin typeface="Times New Roman"/>
                          <a:cs typeface="Phetsarath OT"/>
                        </a:rPr>
                        <a:t>ອື່ນໆ</a:t>
                      </a:r>
                      <a:r>
                        <a:rPr lang="en-US" sz="1200" b="1">
                          <a:effectLst/>
                          <a:latin typeface="Phetsarath OT"/>
                          <a:cs typeface="Angsana New"/>
                        </a:rPr>
                        <a:t> (</a:t>
                      </a:r>
                      <a:r>
                        <a:rPr lang="lo-LA" sz="1200" b="1">
                          <a:effectLst/>
                          <a:latin typeface="Times New Roman"/>
                          <a:cs typeface="Phetsarath OT"/>
                        </a:rPr>
                        <a:t>ອະທິບາຍ</a:t>
                      </a:r>
                      <a:r>
                        <a:rPr lang="en-US" sz="1200" b="1">
                          <a:effectLst/>
                          <a:latin typeface="Phetsarath OT"/>
                          <a:cs typeface="Angsana New"/>
                        </a:rPr>
                        <a:t>)</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b="1">
                          <a:effectLst/>
                          <a:latin typeface="Times New Roman"/>
                          <a:cs typeface="Phetsarath OT"/>
                        </a:rPr>
                        <a:t>ລວມ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200" b="1">
                          <a:effectLst/>
                          <a:latin typeface="Phetsarath OT"/>
                          <a:cs typeface="Angsana New"/>
                        </a:rPr>
                        <a:t>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lo-LA" sz="1200" b="1">
                          <a:effectLst/>
                          <a:latin typeface="Times New Roman"/>
                          <a:cs typeface="Phetsarath OT"/>
                        </a:rPr>
                        <a:t>ລວມຍອດ </a:t>
                      </a:r>
                      <a:endParaRPr lang="en-US" sz="120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200" b="1" dirty="0">
                          <a:effectLst/>
                          <a:latin typeface="Phetsarath OT"/>
                          <a:cs typeface="Angsana New"/>
                        </a:rPr>
                        <a:t> </a:t>
                      </a:r>
                      <a:endParaRPr lang="en-US" sz="1200" dirty="0">
                        <a:effectLst/>
                        <a:latin typeface="Times New Roman"/>
                        <a:cs typeface="Angsana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49342219"/>
      </p:ext>
    </p:extLst>
  </p:cSld>
  <p:clrMapOvr>
    <a:masterClrMapping/>
  </p:clrMapOvr>
  <p:transition spd="med">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56197"/>
            <a:ext cx="7886700" cy="729749"/>
          </a:xfrm>
        </p:spPr>
        <p:txBody>
          <a:bodyPr>
            <a:normAutofit fontScale="90000"/>
          </a:bodyPr>
          <a:lstStyle/>
          <a:p>
            <a:r>
              <a:rPr lang="en-AU" sz="3100" dirty="0" smtClean="0">
                <a:solidFill>
                  <a:srgbClr val="7030A0"/>
                </a:solidFill>
                <a:latin typeface="Phetsarath OT" panose="02000500000000000000" pitchFamily="2" charset="0"/>
                <a:cs typeface="Phetsarath OT" panose="02000500000000000000" pitchFamily="2" charset="0"/>
              </a:rPr>
              <a:t>ຂັ້ນຕອນ5.6. </a:t>
            </a:r>
            <a:r>
              <a:rPr lang="en-AU" sz="3100" dirty="0" err="1" smtClean="0">
                <a:solidFill>
                  <a:srgbClr val="7030A0"/>
                </a:solidFill>
                <a:latin typeface="Phetsarath OT" panose="02000500000000000000" pitchFamily="2" charset="0"/>
                <a:cs typeface="Phetsarath OT" panose="02000500000000000000" pitchFamily="2" charset="0"/>
              </a:rPr>
              <a:t>ສົ່ງລາຍຊື່ໂຄງການບູລິມະສິດທີ່ກໍານົດ</a:t>
            </a:r>
            <a:r>
              <a:rPr lang="en-AU" sz="3100" dirty="0" smtClean="0">
                <a:solidFill>
                  <a:srgbClr val="7030A0"/>
                </a:solidFill>
                <a:latin typeface="Phetsarath OT" panose="02000500000000000000" pitchFamily="2" charset="0"/>
                <a:cs typeface="Phetsarath OT" panose="02000500000000000000" pitchFamily="2" charset="0"/>
              </a:rPr>
              <a:t>      </a:t>
            </a:r>
            <a:r>
              <a:rPr lang="en-AU" sz="3100" dirty="0" err="1" smtClean="0">
                <a:solidFill>
                  <a:srgbClr val="7030A0"/>
                </a:solidFill>
                <a:latin typeface="Phetsarath OT" panose="02000500000000000000" pitchFamily="2" charset="0"/>
                <a:cs typeface="Phetsarath OT" panose="02000500000000000000" pitchFamily="2" charset="0"/>
              </a:rPr>
              <a:t>ໂດຍພະແນກ</a:t>
            </a:r>
            <a:r>
              <a:rPr lang="en-AU" sz="3100" dirty="0" smtClean="0">
                <a:solidFill>
                  <a:srgbClr val="7030A0"/>
                </a:solidFill>
                <a:latin typeface="Phetsarath OT" panose="02000500000000000000" pitchFamily="2" charset="0"/>
                <a:cs typeface="Phetsarath OT" panose="02000500000000000000" pitchFamily="2" charset="0"/>
              </a:rPr>
              <a:t> </a:t>
            </a:r>
            <a:r>
              <a:rPr lang="en-AU" sz="3100" dirty="0" err="1" smtClean="0">
                <a:solidFill>
                  <a:srgbClr val="7030A0"/>
                </a:solidFill>
                <a:latin typeface="Phetsarath OT" panose="02000500000000000000" pitchFamily="2" charset="0"/>
                <a:cs typeface="Phetsarath OT" panose="02000500000000000000" pitchFamily="2" charset="0"/>
              </a:rPr>
              <a:t>ຍທຂ</a:t>
            </a:r>
            <a:r>
              <a:rPr lang="en-AU" sz="3100" dirty="0" smtClean="0">
                <a:solidFill>
                  <a:srgbClr val="7030A0"/>
                </a:solidFill>
                <a:latin typeface="Phetsarath OT" panose="02000500000000000000" pitchFamily="2" charset="0"/>
                <a:cs typeface="Phetsarath OT" panose="02000500000000000000" pitchFamily="2" charset="0"/>
              </a:rPr>
              <a:t> </a:t>
            </a:r>
            <a:r>
              <a:rPr lang="en-AU" sz="3100" dirty="0" err="1" smtClean="0">
                <a:solidFill>
                  <a:srgbClr val="7030A0"/>
                </a:solidFill>
                <a:latin typeface="Phetsarath OT" panose="02000500000000000000" pitchFamily="2" charset="0"/>
                <a:cs typeface="Phetsarath OT" panose="02000500000000000000" pitchFamily="2" charset="0"/>
              </a:rPr>
              <a:t>ໃຫ້ກັບທຸກໆເມືອງ</a:t>
            </a:r>
            <a:r>
              <a:rPr lang="en-AU" sz="3100" dirty="0" smtClean="0">
                <a:solidFill>
                  <a:srgbClr val="7030A0"/>
                </a:solidFill>
                <a:latin typeface="Phetsarath OT" panose="02000500000000000000" pitchFamily="2" charset="0"/>
                <a:cs typeface="Phetsarath OT" panose="02000500000000000000" pitchFamily="2" charset="0"/>
              </a:rPr>
              <a:t> </a:t>
            </a:r>
            <a:r>
              <a:rPr lang="en-AU" sz="3100" dirty="0" smtClean="0">
                <a:solidFill>
                  <a:schemeClr val="accent2"/>
                </a:solidFill>
                <a:latin typeface="Phetsarath OT" panose="02000500000000000000" pitchFamily="2" charset="0"/>
                <a:cs typeface="Phetsarath OT" panose="02000500000000000000" pitchFamily="2" charset="0"/>
              </a:rPr>
              <a:t/>
            </a:r>
            <a:br>
              <a:rPr lang="en-AU" sz="3100" dirty="0" smtClean="0">
                <a:solidFill>
                  <a:schemeClr val="accent2"/>
                </a:solidFill>
                <a:latin typeface="Phetsarath OT" panose="02000500000000000000" pitchFamily="2" charset="0"/>
                <a:cs typeface="Phetsarath OT" panose="02000500000000000000" pitchFamily="2" charset="0"/>
              </a:rPr>
            </a:br>
            <a:r>
              <a:rPr lang="en-AU" sz="2000" dirty="0" smtClean="0">
                <a:solidFill>
                  <a:schemeClr val="accent2"/>
                </a:solidFill>
                <a:latin typeface="Phetsarath OT" panose="02000500000000000000" pitchFamily="2" charset="0"/>
                <a:cs typeface="Phetsarath OT" panose="02000500000000000000" pitchFamily="2" charset="0"/>
              </a:rPr>
              <a:t>Step 5.6. Provide all the districts a copy of the list of projects identified as priorities by the DPWT</a:t>
            </a:r>
            <a:endParaRPr lang="en-AU" dirty="0">
              <a:solidFill>
                <a:schemeClr val="accent2"/>
              </a:solidFill>
              <a:latin typeface="Phetsarath OT" panose="02000500000000000000" pitchFamily="2" charset="0"/>
              <a:cs typeface="Phetsarath OT" panose="02000500000000000000" pitchFamily="2" charset="0"/>
            </a:endParaRPr>
          </a:p>
        </p:txBody>
      </p:sp>
      <p:sp>
        <p:nvSpPr>
          <p:cNvPr id="3" name="Content Placeholder 2"/>
          <p:cNvSpPr>
            <a:spLocks noGrp="1"/>
          </p:cNvSpPr>
          <p:nvPr>
            <p:ph idx="1"/>
          </p:nvPr>
        </p:nvSpPr>
        <p:spPr>
          <a:xfrm>
            <a:off x="290372" y="2058833"/>
            <a:ext cx="5386527" cy="4885719"/>
          </a:xfrm>
        </p:spPr>
        <p:txBody>
          <a:bodyPr>
            <a:normAutofit/>
          </a:bodyPr>
          <a:lstStyle/>
          <a:p>
            <a:r>
              <a:rPr lang="en-AU" sz="2000" u="sng" dirty="0" err="1" smtClean="0">
                <a:latin typeface="Phetsarath OT" panose="02000500000000000000" pitchFamily="2" charset="0"/>
                <a:cs typeface="Phetsarath OT" panose="02000500000000000000" pitchFamily="2" charset="0"/>
              </a:rPr>
              <a:t>ຫົວໜ້າທິມ</a:t>
            </a:r>
            <a:r>
              <a:rPr lang="en-AU" sz="2000" dirty="0" err="1" smtClean="0">
                <a:latin typeface="Phetsarath OT" panose="02000500000000000000" pitchFamily="2" charset="0"/>
                <a:cs typeface="Phetsarath OT" panose="02000500000000000000" pitchFamily="2" charset="0"/>
              </a:rPr>
              <a:t>ງານການປະເມີນຂອງ</a:t>
            </a:r>
            <a:r>
              <a:rPr lang="en-AU" sz="2000" dirty="0" smtClean="0">
                <a:latin typeface="Phetsarath OT" panose="02000500000000000000" pitchFamily="2" charset="0"/>
                <a:cs typeface="Phetsarath OT" panose="02000500000000000000" pitchFamily="2" charset="0"/>
              </a:rPr>
              <a:t> </a:t>
            </a:r>
            <a:r>
              <a:rPr lang="en-AU" sz="2000" dirty="0" err="1" smtClean="0">
                <a:latin typeface="Phetsarath OT" panose="02000500000000000000" pitchFamily="2" charset="0"/>
                <a:cs typeface="Phetsarath OT" panose="02000500000000000000" pitchFamily="2" charset="0"/>
              </a:rPr>
              <a:t>ພະແນກ</a:t>
            </a:r>
            <a:r>
              <a:rPr lang="en-AU" sz="2000" dirty="0" smtClean="0">
                <a:latin typeface="Phetsarath OT" panose="02000500000000000000" pitchFamily="2" charset="0"/>
                <a:cs typeface="Phetsarath OT" panose="02000500000000000000" pitchFamily="2" charset="0"/>
              </a:rPr>
              <a:t> </a:t>
            </a:r>
            <a:r>
              <a:rPr lang="en-AU" sz="2000" dirty="0" err="1" smtClean="0">
                <a:latin typeface="Phetsarath OT" panose="02000500000000000000" pitchFamily="2" charset="0"/>
                <a:cs typeface="Phetsarath OT" panose="02000500000000000000" pitchFamily="2" charset="0"/>
              </a:rPr>
              <a:t>ຍທຂ</a:t>
            </a:r>
            <a:r>
              <a:rPr lang="en-AU" sz="2000" dirty="0" smtClean="0">
                <a:latin typeface="Phetsarath OT" panose="02000500000000000000" pitchFamily="2" charset="0"/>
                <a:cs typeface="Phetsarath OT" panose="02000500000000000000" pitchFamily="2" charset="0"/>
              </a:rPr>
              <a:t> </a:t>
            </a:r>
            <a:r>
              <a:rPr lang="en-AU" sz="2000" dirty="0" err="1" smtClean="0">
                <a:latin typeface="Phetsarath OT" panose="02000500000000000000" pitchFamily="2" charset="0"/>
                <a:cs typeface="Phetsarath OT" panose="02000500000000000000" pitchFamily="2" charset="0"/>
              </a:rPr>
              <a:t>ຄວນຈະແຈ້ງໃຫ້ທຸກໆເມືອງຊາບກ່ຽວກັບໂຄງການບູລິມະສິດທີ່ໄດ້ກໍານົດ</a:t>
            </a:r>
            <a:endParaRPr lang="en-AU" sz="2000" dirty="0" smtClean="0">
              <a:latin typeface="Phetsarath OT" panose="02000500000000000000" pitchFamily="2" charset="0"/>
              <a:cs typeface="Phetsarath OT" panose="02000500000000000000" pitchFamily="2" charset="0"/>
            </a:endParaRPr>
          </a:p>
          <a:p>
            <a:endParaRPr lang="en-AU" sz="2000" dirty="0" smtClean="0">
              <a:latin typeface="Phetsarath OT" panose="02000500000000000000" pitchFamily="2" charset="0"/>
              <a:cs typeface="Phetsarath OT" panose="02000500000000000000" pitchFamily="2" charset="0"/>
            </a:endParaRPr>
          </a:p>
          <a:p>
            <a:r>
              <a:rPr lang="en-AU" sz="2000" dirty="0" err="1" smtClean="0">
                <a:latin typeface="Phetsarath OT" panose="02000500000000000000" pitchFamily="2" charset="0"/>
                <a:cs typeface="Phetsarath OT" panose="02000500000000000000" pitchFamily="2" charset="0"/>
              </a:rPr>
              <a:t>ທັງນີ້ແມ່ນເພື່ອໃຫ້ພະນັກງານຂັ້ນເມືອງທີ່ກ່ຽວຂ້ອງ</a:t>
            </a:r>
            <a:r>
              <a:rPr lang="en-AU" sz="2000" dirty="0" smtClean="0">
                <a:latin typeface="Phetsarath OT" panose="02000500000000000000" pitchFamily="2" charset="0"/>
                <a:cs typeface="Phetsarath OT" panose="02000500000000000000" pitchFamily="2" charset="0"/>
              </a:rPr>
              <a:t> </a:t>
            </a:r>
            <a:r>
              <a:rPr lang="en-AU" sz="2000" u="sng" dirty="0" err="1" smtClean="0">
                <a:latin typeface="Phetsarath OT" panose="02000500000000000000" pitchFamily="2" charset="0"/>
                <a:cs typeface="Phetsarath OT" panose="02000500000000000000" pitchFamily="2" charset="0"/>
              </a:rPr>
              <a:t>ທົບທວນໂຄງການທີ່ເປັນບູລິມະສິດ</a:t>
            </a:r>
            <a:r>
              <a:rPr lang="en-AU" sz="2000" dirty="0" err="1" smtClean="0">
                <a:latin typeface="Phetsarath OT" panose="02000500000000000000" pitchFamily="2" charset="0"/>
                <a:cs typeface="Phetsarath OT" panose="02000500000000000000" pitchFamily="2" charset="0"/>
              </a:rPr>
              <a:t>ທີ່ໄດ້ກໍານົດໂດຍທິມງານການປະເມີນ</a:t>
            </a:r>
            <a:r>
              <a:rPr lang="en-AU" sz="2000" dirty="0" smtClean="0">
                <a:latin typeface="Phetsarath OT" panose="02000500000000000000" pitchFamily="2" charset="0"/>
                <a:cs typeface="Phetsarath OT" panose="02000500000000000000" pitchFamily="2" charset="0"/>
              </a:rPr>
              <a:t> </a:t>
            </a:r>
            <a:r>
              <a:rPr lang="en-AU" sz="2000" dirty="0" err="1" smtClean="0">
                <a:latin typeface="Phetsarath OT" panose="02000500000000000000" pitchFamily="2" charset="0"/>
                <a:cs typeface="Phetsarath OT" panose="02000500000000000000" pitchFamily="2" charset="0"/>
              </a:rPr>
              <a:t>ເພື່ອທຽບກັບ</a:t>
            </a:r>
            <a:r>
              <a:rPr lang="en-AU" sz="2000" dirty="0" smtClean="0">
                <a:latin typeface="Phetsarath OT" panose="02000500000000000000" pitchFamily="2" charset="0"/>
                <a:cs typeface="Phetsarath OT" panose="02000500000000000000" pitchFamily="2" charset="0"/>
              </a:rPr>
              <a:t> </a:t>
            </a:r>
            <a:r>
              <a:rPr lang="en-AU" sz="2000" dirty="0" err="1" smtClean="0">
                <a:latin typeface="Phetsarath OT" panose="02000500000000000000" pitchFamily="2" charset="0"/>
                <a:cs typeface="Phetsarath OT" panose="02000500000000000000" pitchFamily="2" charset="0"/>
              </a:rPr>
              <a:t>ບູລິມະສິດທີ່ໄດ້ກໍານົດຂອງພະນັກງານເມືອງ</a:t>
            </a:r>
            <a:r>
              <a:rPr lang="en-AU" sz="2000" dirty="0" smtClean="0">
                <a:latin typeface="Phetsarath OT" panose="02000500000000000000" pitchFamily="2" charset="0"/>
                <a:cs typeface="Phetsarath OT" panose="02000500000000000000" pitchFamily="2" charset="0"/>
              </a:rPr>
              <a:t>. </a:t>
            </a:r>
          </a:p>
          <a:p>
            <a:endParaRPr lang="lo-LA" sz="2000" dirty="0" smtClean="0">
              <a:latin typeface="Phetsarath OT" panose="02000500000000000000" pitchFamily="2" charset="0"/>
              <a:cs typeface="Phetsarath OT" panose="02000500000000000000" pitchFamily="2" charset="0"/>
            </a:endParaRPr>
          </a:p>
          <a:p>
            <a:endParaRPr lang="en-AU" sz="2000" dirty="0" smtClean="0">
              <a:latin typeface="Phetsarath OT" panose="02000500000000000000" pitchFamily="2" charset="0"/>
              <a:cs typeface="Phetsarath OT" panose="02000500000000000000" pitchFamily="2" charset="0"/>
            </a:endParaRPr>
          </a:p>
          <a:p>
            <a:r>
              <a:rPr lang="en-AU" sz="2000" dirty="0" err="1" smtClean="0">
                <a:latin typeface="Phetsarath OT" panose="02000500000000000000" pitchFamily="2" charset="0"/>
                <a:cs typeface="Phetsarath OT" panose="02000500000000000000" pitchFamily="2" charset="0"/>
              </a:rPr>
              <a:t>ພະນັກງານເມືອງສາມາດນໍາເອົາຄວາມແຕກຕ່າງຂອງໂຄງການບູລິມະສິດມາປຶກສາ</a:t>
            </a:r>
            <a:r>
              <a:rPr lang="en-AU" sz="2000" dirty="0" smtClean="0">
                <a:latin typeface="Phetsarath OT" panose="02000500000000000000" pitchFamily="2" charset="0"/>
                <a:cs typeface="Phetsarath OT" panose="02000500000000000000" pitchFamily="2" charset="0"/>
              </a:rPr>
              <a:t> </a:t>
            </a:r>
            <a:r>
              <a:rPr lang="en-AU" sz="2000" dirty="0" err="1" smtClean="0">
                <a:latin typeface="Phetsarath OT" panose="02000500000000000000" pitchFamily="2" charset="0"/>
                <a:cs typeface="Phetsarath OT" panose="02000500000000000000" pitchFamily="2" charset="0"/>
              </a:rPr>
              <a:t>ກັບ</a:t>
            </a:r>
            <a:r>
              <a:rPr lang="en-AU" sz="2000" dirty="0" smtClean="0">
                <a:latin typeface="Phetsarath OT" panose="02000500000000000000" pitchFamily="2" charset="0"/>
                <a:cs typeface="Phetsarath OT" panose="02000500000000000000" pitchFamily="2" charset="0"/>
              </a:rPr>
              <a:t> </a:t>
            </a:r>
            <a:r>
              <a:rPr lang="en-AU" sz="2000" dirty="0" err="1" smtClean="0">
                <a:latin typeface="Phetsarath OT" panose="02000500000000000000" pitchFamily="2" charset="0"/>
                <a:cs typeface="Phetsarath OT" panose="02000500000000000000" pitchFamily="2" charset="0"/>
              </a:rPr>
              <a:t>ຄປຄພ</a:t>
            </a:r>
            <a:r>
              <a:rPr lang="en-AU" sz="2000" dirty="0" smtClean="0">
                <a:latin typeface="Phetsarath OT" panose="02000500000000000000" pitchFamily="2" charset="0"/>
                <a:cs typeface="Phetsarath OT" panose="02000500000000000000" pitchFamily="2" charset="0"/>
              </a:rPr>
              <a:t> </a:t>
            </a:r>
            <a:r>
              <a:rPr lang="en-AU" sz="2000" dirty="0" err="1" smtClean="0">
                <a:latin typeface="Phetsarath OT" panose="02000500000000000000" pitchFamily="2" charset="0"/>
                <a:cs typeface="Phetsarath OT" panose="02000500000000000000" pitchFamily="2" charset="0"/>
              </a:rPr>
              <a:t>ແຂວງ</a:t>
            </a:r>
            <a:r>
              <a:rPr lang="en-AU" sz="2000" dirty="0" smtClean="0">
                <a:latin typeface="Phetsarath OT" panose="02000500000000000000" pitchFamily="2" charset="0"/>
                <a:cs typeface="Phetsarath OT" panose="02000500000000000000" pitchFamily="2" charset="0"/>
              </a:rPr>
              <a:t> </a:t>
            </a:r>
          </a:p>
          <a:p>
            <a:endParaRPr lang="en-AU" sz="2000" dirty="0">
              <a:latin typeface="Phetsarath OT" panose="02000500000000000000" pitchFamily="2" charset="0"/>
              <a:cs typeface="Phetsarath OT" panose="02000500000000000000" pitchFamily="2" charset="0"/>
            </a:endParaRPr>
          </a:p>
        </p:txBody>
      </p:sp>
      <p:sp>
        <p:nvSpPr>
          <p:cNvPr id="4" name="Content Placeholder 2"/>
          <p:cNvSpPr txBox="1">
            <a:spLocks/>
          </p:cNvSpPr>
          <p:nvPr/>
        </p:nvSpPr>
        <p:spPr>
          <a:xfrm>
            <a:off x="6127849" y="2171700"/>
            <a:ext cx="2980330" cy="4374419"/>
          </a:xfrm>
          <a:prstGeom prst="rect">
            <a:avLst/>
          </a:prstGeom>
        </p:spPr>
        <p:txBody>
          <a:bodyPr vert="horz" lIns="0" tIns="45720" rIns="0" bIns="45720" rtlCol="0">
            <a:normAutofit/>
          </a:bodyPr>
          <a:lstStyle/>
          <a:p>
            <a:pPr marL="285750" marR="0" lvl="0" indent="-28575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r>
              <a:rPr kumimoji="0" lang="en-AU" sz="1600" b="0" i="0" u="none" strike="noStrike" kern="1200" cap="none" spc="0" normalizeH="0" baseline="0" noProof="0" dirty="0" smtClean="0">
                <a:ln>
                  <a:noFill/>
                </a:ln>
                <a:effectLst/>
                <a:uLnTx/>
                <a:uFillTx/>
                <a:latin typeface="+mn-lt"/>
                <a:ea typeface="+mn-ea"/>
                <a:cs typeface="+mn-cs"/>
              </a:rPr>
              <a:t>The Head of the DPWT assessment team should inform all the districts on the identified priority projects. </a:t>
            </a:r>
            <a:endParaRPr kumimoji="0" lang="lo-LA" sz="1600" b="0" i="0" u="none" strike="noStrike" kern="1200" cap="none" spc="0" normalizeH="0" baseline="0" noProof="0" dirty="0" smtClean="0">
              <a:ln>
                <a:noFill/>
              </a:ln>
              <a:effectLst/>
              <a:uLnTx/>
              <a:uFillTx/>
              <a:latin typeface="+mn-lt"/>
              <a:ea typeface="+mn-ea"/>
              <a:cs typeface="+mn-cs"/>
            </a:endParaRPr>
          </a:p>
          <a:p>
            <a:pPr marL="285750" marR="0" lvl="0" indent="-28575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endParaRPr kumimoji="0" lang="en-AU" sz="1600" b="0" i="0" u="none" strike="noStrike" kern="1200" cap="none" spc="0" normalizeH="0" baseline="0" noProof="0" dirty="0" smtClean="0">
              <a:ln>
                <a:noFill/>
              </a:ln>
              <a:effectLst/>
              <a:uLnTx/>
              <a:uFillTx/>
              <a:latin typeface="+mn-lt"/>
              <a:ea typeface="+mn-ea"/>
              <a:cs typeface="+mn-cs"/>
            </a:endParaRPr>
          </a:p>
          <a:p>
            <a:pPr marL="285750" marR="0" lvl="0" indent="-28575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r>
              <a:rPr kumimoji="0" lang="en-AU" sz="1600" b="0" i="0" u="none" strike="noStrike" kern="1200" cap="none" spc="0" normalizeH="0" baseline="0" noProof="0" dirty="0" smtClean="0">
                <a:ln>
                  <a:noFill/>
                </a:ln>
                <a:effectLst/>
                <a:uLnTx/>
                <a:uFillTx/>
                <a:latin typeface="+mn-lt"/>
                <a:ea typeface="+mn-ea"/>
                <a:cs typeface="+mn-cs"/>
              </a:rPr>
              <a:t>This will enable the concerned district officials to review the priority projects identified by the assessment team versus the priorities made by the district officials within the same sector. </a:t>
            </a:r>
            <a:endParaRPr kumimoji="0" lang="lo-LA" sz="1600" b="0" i="0" u="none" strike="noStrike" kern="1200" cap="none" spc="0" normalizeH="0" baseline="0" noProof="0" dirty="0" smtClean="0">
              <a:ln>
                <a:noFill/>
              </a:ln>
              <a:effectLst/>
              <a:uLnTx/>
              <a:uFillTx/>
              <a:latin typeface="+mn-lt"/>
              <a:ea typeface="+mn-ea"/>
              <a:cs typeface="+mn-cs"/>
            </a:endParaRPr>
          </a:p>
          <a:p>
            <a:pPr marL="285750" marR="0" lvl="0" indent="-28575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endParaRPr kumimoji="0" lang="en-AU" sz="1600" b="0" i="0" u="none" strike="noStrike" kern="1200" cap="none" spc="0" normalizeH="0" baseline="0" noProof="0" dirty="0" smtClean="0">
              <a:ln>
                <a:noFill/>
              </a:ln>
              <a:effectLst/>
              <a:uLnTx/>
              <a:uFillTx/>
              <a:latin typeface="+mn-lt"/>
              <a:ea typeface="+mn-ea"/>
              <a:cs typeface="+mn-cs"/>
            </a:endParaRPr>
          </a:p>
          <a:p>
            <a:pPr marL="285750" marR="0" lvl="0" indent="-28575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r>
              <a:rPr kumimoji="0" lang="en-AU" sz="1600" b="0" i="0" u="none" strike="noStrike" kern="1200" cap="none" spc="0" normalizeH="0" baseline="0" noProof="0" dirty="0" smtClean="0">
                <a:ln>
                  <a:noFill/>
                </a:ln>
                <a:effectLst/>
                <a:uLnTx/>
                <a:uFillTx/>
                <a:latin typeface="+mn-lt"/>
                <a:ea typeface="+mn-ea"/>
                <a:cs typeface="+mn-cs"/>
              </a:rPr>
              <a:t>Any difference in the priorities can be brought by the district officials at the </a:t>
            </a:r>
            <a:r>
              <a:rPr kumimoji="0" lang="en-AU" sz="1600" b="0" i="0" u="none" strike="noStrike" kern="1200" cap="none" spc="0" normalizeH="0" baseline="0" noProof="0" dirty="0" err="1" smtClean="0">
                <a:ln>
                  <a:noFill/>
                </a:ln>
                <a:effectLst/>
                <a:uLnTx/>
                <a:uFillTx/>
                <a:latin typeface="+mn-lt"/>
                <a:ea typeface="+mn-ea"/>
                <a:cs typeface="+mn-cs"/>
              </a:rPr>
              <a:t>PDMC</a:t>
            </a:r>
            <a:r>
              <a:rPr kumimoji="0" lang="en-AU" sz="1600" b="0" i="0" u="none" strike="noStrike" kern="1200" cap="none" spc="0" normalizeH="0" baseline="0" noProof="0" dirty="0" smtClean="0">
                <a:ln>
                  <a:noFill/>
                </a:ln>
                <a:effectLst/>
                <a:uLnTx/>
                <a:uFillTx/>
                <a:latin typeface="+mn-lt"/>
                <a:ea typeface="+mn-ea"/>
                <a:cs typeface="+mn-cs"/>
              </a:rPr>
              <a:t> level.</a:t>
            </a:r>
          </a:p>
          <a:p>
            <a:pPr marL="285750" marR="0" lvl="0" indent="-285750" algn="l" defTabSz="914400" rtl="0" eaLnBrk="1" fontAlgn="auto" latinLnBrk="0" hangingPunct="1">
              <a:lnSpc>
                <a:spcPct val="90000"/>
              </a:lnSpc>
              <a:spcBef>
                <a:spcPts val="1200"/>
              </a:spcBef>
              <a:spcAft>
                <a:spcPts val="200"/>
              </a:spcAft>
              <a:buClr>
                <a:schemeClr val="accent1"/>
              </a:buClr>
              <a:buSzPct val="100000"/>
              <a:buFont typeface="Arial" panose="020B0604020202020204" pitchFamily="34" charset="0"/>
              <a:buChar char="•"/>
              <a:tabLst/>
              <a:defRPr/>
            </a:pPr>
            <a:endParaRPr kumimoji="0" lang="en-AU" sz="1600" b="0"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4090573406"/>
      </p:ext>
    </p:extLst>
  </p:cSld>
  <p:clrMapOvr>
    <a:masterClrMapping/>
  </p:clrMapOvr>
  <p:transition spd="med">
    <p:zo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0128"/>
            <a:ext cx="9144000" cy="696032"/>
          </a:xfrm>
        </p:spPr>
        <p:txBody>
          <a:bodyPr>
            <a:noAutofit/>
          </a:bodyPr>
          <a:lstStyle/>
          <a:p>
            <a:r>
              <a:rPr lang="lo-LA" sz="2400" dirty="0">
                <a:solidFill>
                  <a:srgbClr val="7030A0"/>
                </a:solidFill>
                <a:latin typeface="Phetsarath OT" panose="02000500000000000000" pitchFamily="2" charset="0"/>
                <a:cs typeface="Phetsarath OT" panose="02000500000000000000" pitchFamily="2" charset="0"/>
              </a:rPr>
              <a:t>ບາດກ້າວ</a:t>
            </a:r>
            <a:r>
              <a:rPr lang="en-US" sz="2400" dirty="0">
                <a:solidFill>
                  <a:srgbClr val="7030A0"/>
                </a:solidFill>
                <a:latin typeface="Phetsarath OT" panose="02000500000000000000" pitchFamily="2" charset="0"/>
                <a:cs typeface="Phetsarath OT" panose="02000500000000000000" pitchFamily="2" charset="0"/>
              </a:rPr>
              <a:t>6. </a:t>
            </a:r>
            <a:r>
              <a:rPr lang="lo-LA" sz="2400" dirty="0">
                <a:solidFill>
                  <a:srgbClr val="7030A0"/>
                </a:solidFill>
                <a:latin typeface="Phetsarath OT" panose="02000500000000000000" pitchFamily="2" charset="0"/>
                <a:cs typeface="Phetsarath OT" panose="02000500000000000000" pitchFamily="2" charset="0"/>
              </a:rPr>
              <a:t>ຮ່າງ​ແຜນ​ຈັດ​ຕັ້ງ​ປະຕິບັດ​ບັນດາ​ໂຄງການ​ທີ່​ໄດ້​ກໍານົດ​ໄວ້</a:t>
            </a:r>
            <a:r>
              <a:rPr lang="en-US" sz="2400" dirty="0">
                <a:solidFill>
                  <a:srgbClr val="7030A0"/>
                </a:solidFill>
                <a:latin typeface="Phetsarath OT" panose="02000500000000000000" pitchFamily="2" charset="0"/>
                <a:cs typeface="Phetsarath OT" panose="02000500000000000000" pitchFamily="2" charset="0"/>
              </a:rPr>
              <a:t>. </a:t>
            </a:r>
            <a:r>
              <a:rPr lang="en-US" sz="3600" dirty="0">
                <a:solidFill>
                  <a:schemeClr val="accent3"/>
                </a:solidFill>
                <a:latin typeface="Phetsarath OT" panose="02000500000000000000" pitchFamily="2" charset="0"/>
                <a:cs typeface="Phetsarath OT" panose="02000500000000000000" pitchFamily="2" charset="0"/>
              </a:rPr>
              <a:t/>
            </a:r>
            <a:br>
              <a:rPr lang="en-US" sz="3600" dirty="0">
                <a:solidFill>
                  <a:schemeClr val="accent3"/>
                </a:solidFill>
                <a:latin typeface="Phetsarath OT" panose="02000500000000000000" pitchFamily="2" charset="0"/>
                <a:cs typeface="Phetsarath OT" panose="02000500000000000000" pitchFamily="2" charset="0"/>
              </a:rPr>
            </a:br>
            <a:r>
              <a:rPr lang="en-AU" sz="1800" dirty="0" err="1" smtClean="0">
                <a:solidFill>
                  <a:srgbClr val="FF0000"/>
                </a:solidFill>
                <a:latin typeface="Phetsarath OT" panose="02000500000000000000" pitchFamily="2" charset="0"/>
                <a:cs typeface="Phetsarath OT" panose="02000500000000000000" pitchFamily="2" charset="0"/>
              </a:rPr>
              <a:t>ຕາຕະລາງຈັດຕັ້ງປະຕິບັດໂຄງການ</a:t>
            </a:r>
            <a:r>
              <a:rPr lang="en-AU" sz="1800" dirty="0" smtClean="0">
                <a:solidFill>
                  <a:srgbClr val="FF0000"/>
                </a:solidFill>
                <a:latin typeface="Phetsarath OT" panose="02000500000000000000" pitchFamily="2" charset="0"/>
                <a:cs typeface="Phetsarath OT" panose="02000500000000000000" pitchFamily="2" charset="0"/>
              </a:rPr>
              <a:t>  </a:t>
            </a:r>
            <a:r>
              <a:rPr lang="en-AU" sz="1600" dirty="0" smtClean="0">
                <a:solidFill>
                  <a:srgbClr val="FF0000"/>
                </a:solidFill>
                <a:latin typeface="Phetsarath OT" panose="02000500000000000000" pitchFamily="2" charset="0"/>
                <a:cs typeface="Phetsarath OT" panose="02000500000000000000" pitchFamily="2" charset="0"/>
              </a:rPr>
              <a:t>Projects implementation schedule</a:t>
            </a:r>
            <a:endParaRPr lang="en-AU" sz="3600" dirty="0">
              <a:solidFill>
                <a:srgbClr val="FF0000"/>
              </a:solidFill>
              <a:latin typeface="Phetsarath OT" panose="02000500000000000000" pitchFamily="2" charset="0"/>
              <a:cs typeface="Phetsarath OT" panose="02000500000000000000" pitchFamily="2" charset="0"/>
            </a:endParaRPr>
          </a:p>
        </p:txBody>
      </p:sp>
      <p:sp>
        <p:nvSpPr>
          <p:cNvPr id="3" name="TextBox 2"/>
          <p:cNvSpPr txBox="1"/>
          <p:nvPr/>
        </p:nvSpPr>
        <p:spPr>
          <a:xfrm>
            <a:off x="122824" y="955353"/>
            <a:ext cx="9335069" cy="523220"/>
          </a:xfrm>
          <a:prstGeom prst="rect">
            <a:avLst/>
          </a:prstGeom>
          <a:noFill/>
        </p:spPr>
        <p:txBody>
          <a:bodyPr wrap="square" rtlCol="0">
            <a:spAutoFit/>
          </a:bodyPr>
          <a:lstStyle/>
          <a:p>
            <a:r>
              <a:rPr lang="lo-LA" sz="1600" dirty="0">
                <a:latin typeface="Phetsarath OT" panose="02000500000000000000" pitchFamily="2" charset="0"/>
                <a:cs typeface="Phetsarath OT" panose="02000500000000000000" pitchFamily="2" charset="0"/>
              </a:rPr>
              <a:t>ຕາຕະລາງ</a:t>
            </a:r>
            <a:r>
              <a:rPr lang="en-US" sz="1600" dirty="0">
                <a:latin typeface="Phetsarath OT" panose="02000500000000000000" pitchFamily="2" charset="0"/>
                <a:cs typeface="Phetsarath OT" panose="02000500000000000000" pitchFamily="2" charset="0"/>
              </a:rPr>
              <a:t>12. </a:t>
            </a:r>
            <a:r>
              <a:rPr lang="lo-LA" sz="1600" dirty="0">
                <a:latin typeface="Phetsarath OT" panose="02000500000000000000" pitchFamily="2" charset="0"/>
                <a:cs typeface="Phetsarath OT" panose="02000500000000000000" pitchFamily="2" charset="0"/>
              </a:rPr>
              <a:t>ສັງລວມຄວາມຕ້ອງການຟື້ນຟູ ແລະ ກໍ່ສ້າງຄືນໃໝ່ໃນຂະແໜງການຂົນສົ່ງ</a:t>
            </a:r>
            <a:r>
              <a:rPr lang="en-US" sz="1600" dirty="0" smtClean="0">
                <a:latin typeface="Phetsarath OT" panose="02000500000000000000" pitchFamily="2" charset="0"/>
                <a:cs typeface="Phetsarath OT" panose="02000500000000000000" pitchFamily="2" charset="0"/>
              </a:rPr>
              <a:t>.</a:t>
            </a:r>
          </a:p>
          <a:p>
            <a:r>
              <a:rPr lang="en-US" sz="1200" dirty="0">
                <a:solidFill>
                  <a:srgbClr val="FF0000"/>
                </a:solidFill>
                <a:latin typeface="Phetsarath OT" panose="02000500000000000000" pitchFamily="2" charset="0"/>
                <a:cs typeface="Phetsarath OT" panose="02000500000000000000" pitchFamily="2" charset="0"/>
              </a:rPr>
              <a:t>Table 12. Summary of recovery and reconstruction needs in the transport sector</a:t>
            </a:r>
            <a:r>
              <a:rPr lang="en-US" sz="1200" dirty="0" smtClean="0">
                <a:solidFill>
                  <a:srgbClr val="FF0000"/>
                </a:solidFill>
                <a:latin typeface="Phetsarath OT" panose="02000500000000000000" pitchFamily="2" charset="0"/>
                <a:cs typeface="Phetsarath OT" panose="02000500000000000000" pitchFamily="2" charset="0"/>
              </a:rPr>
              <a:t>. </a:t>
            </a:r>
            <a:endParaRPr lang="en-US" sz="1200" dirty="0">
              <a:solidFill>
                <a:srgbClr val="FF0000"/>
              </a:solidFill>
              <a:latin typeface="Phetsarath OT" panose="02000500000000000000" pitchFamily="2" charset="0"/>
              <a:cs typeface="Phetsarath OT" panose="02000500000000000000" pitchFamily="2"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73074667"/>
              </p:ext>
            </p:extLst>
          </p:nvPr>
        </p:nvGraphicFramePr>
        <p:xfrm>
          <a:off x="181758" y="1551131"/>
          <a:ext cx="8525510" cy="5205592"/>
        </p:xfrm>
        <a:graphic>
          <a:graphicData uri="http://schemas.openxmlformats.org/drawingml/2006/table">
            <a:tbl>
              <a:tblPr firstRow="1" firstCol="1" bandRow="1" bandCol="1"/>
              <a:tblGrid>
                <a:gridCol w="2728163"/>
                <a:gridCol w="1792063"/>
                <a:gridCol w="1292467"/>
                <a:gridCol w="1420350"/>
                <a:gridCol w="1292467"/>
              </a:tblGrid>
              <a:tr h="313552">
                <a:tc rowSpan="2">
                  <a:txBody>
                    <a:bodyPr/>
                    <a:lstStyle/>
                    <a:p>
                      <a:pPr algn="ctr">
                        <a:spcAft>
                          <a:spcPts val="0"/>
                        </a:spcAft>
                      </a:pPr>
                      <a:r>
                        <a:rPr lang="en-US" sz="1000" dirty="0">
                          <a:effectLst/>
                          <a:latin typeface="Phetsarath OT"/>
                          <a:ea typeface="Times New Roman"/>
                          <a:cs typeface="Angsana New"/>
                        </a:rPr>
                        <a:t> </a:t>
                      </a:r>
                      <a:endParaRPr lang="en-US" sz="1050" dirty="0">
                        <a:effectLst/>
                        <a:latin typeface="Times New Roman"/>
                        <a:ea typeface="Times New Roman"/>
                        <a:cs typeface="Angsana New"/>
                      </a:endParaRPr>
                    </a:p>
                    <a:p>
                      <a:pPr algn="ctr">
                        <a:lnSpc>
                          <a:spcPct val="115000"/>
                        </a:lnSpc>
                        <a:spcAft>
                          <a:spcPts val="0"/>
                        </a:spcAft>
                      </a:pPr>
                      <a:r>
                        <a:rPr lang="lo-LA" sz="1000" b="1" dirty="0">
                          <a:effectLst/>
                          <a:latin typeface="Times New Roman"/>
                          <a:ea typeface="Times New Roman"/>
                          <a:cs typeface="Phetsarath OT"/>
                        </a:rPr>
                        <a:t>ຄວາມຕ້ອງການຟື້ນຟູແລະກໍ່ສ້າງຄືນໃໝ່</a:t>
                      </a:r>
                      <a:endParaRPr lang="en-US" sz="1050" dirty="0">
                        <a:effectLst/>
                        <a:latin typeface="Times New Roman"/>
                        <a:ea typeface="Times New Roman"/>
                        <a:cs typeface="Angsana New"/>
                      </a:endParaRPr>
                    </a:p>
                  </a:txBody>
                  <a:tcPr marL="58386" marR="583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3">
                  <a:txBody>
                    <a:bodyPr/>
                    <a:lstStyle/>
                    <a:p>
                      <a:pPr algn="just">
                        <a:spcAft>
                          <a:spcPts val="0"/>
                        </a:spcAft>
                      </a:pPr>
                      <a:r>
                        <a:rPr lang="lo-LA" sz="1000" b="1">
                          <a:effectLst/>
                          <a:latin typeface="Times New Roman"/>
                          <a:ea typeface="Times New Roman"/>
                          <a:cs typeface="Phetsarath OT"/>
                        </a:rPr>
                        <a:t>ຈໍານວນຕ້ອງການການຊ່ວຍເຫຼືອປະຈໍາປີ</a:t>
                      </a:r>
                      <a:r>
                        <a:rPr lang="lo-LA" sz="1000">
                          <a:effectLst/>
                          <a:latin typeface="Times New Roman"/>
                          <a:ea typeface="Times New Roman"/>
                          <a:cs typeface="Phetsarath OT"/>
                        </a:rPr>
                        <a:t> </a:t>
                      </a:r>
                      <a:endParaRPr lang="en-US" sz="1050">
                        <a:effectLst/>
                        <a:latin typeface="Times New Roman"/>
                        <a:ea typeface="Times New Roman"/>
                        <a:cs typeface="Angsana New"/>
                      </a:endParaRPr>
                    </a:p>
                    <a:p>
                      <a:pPr algn="ctr"/>
                      <a:r>
                        <a:rPr lang="en-US" sz="1000">
                          <a:effectLst/>
                          <a:latin typeface="Phetsarath OT"/>
                          <a:cs typeface="Angsana New"/>
                        </a:rPr>
                        <a:t> (</a:t>
                      </a:r>
                      <a:r>
                        <a:rPr lang="lo-LA" sz="1000">
                          <a:effectLst/>
                          <a:latin typeface="Times New Roman"/>
                          <a:cs typeface="Phetsarath OT"/>
                        </a:rPr>
                        <a:t>ກີບ</a:t>
                      </a:r>
                      <a:r>
                        <a:rPr lang="lo-LA" sz="1000" b="1">
                          <a:effectLst/>
                          <a:latin typeface="Times New Roman"/>
                          <a:cs typeface="Phetsarath OT"/>
                        </a:rPr>
                        <a:t> </a:t>
                      </a:r>
                      <a:r>
                        <a:rPr lang="en-US" sz="1000">
                          <a:effectLst/>
                          <a:latin typeface="Phetsarath OT"/>
                          <a:cs typeface="Angsana New"/>
                        </a:rPr>
                        <a:t>Kips)</a:t>
                      </a:r>
                      <a:endParaRPr lang="en-US" sz="1000">
                        <a:effectLst/>
                        <a:latin typeface="Times New Roman"/>
                        <a:cs typeface="Angsana New"/>
                      </a:endParaRPr>
                    </a:p>
                  </a:txBody>
                  <a:tcPr marL="58386" marR="583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a:txBody>
                    <a:bodyPr/>
                    <a:lstStyle/>
                    <a:p>
                      <a:r>
                        <a:rPr lang="lo-LA" sz="1000" b="1">
                          <a:effectLst/>
                          <a:latin typeface="Times New Roman"/>
                          <a:cs typeface="Phetsarath OT"/>
                        </a:rPr>
                        <a:t>ລວມຄວາມຕ້ອງການ</a:t>
                      </a:r>
                      <a:r>
                        <a:rPr lang="lo-LA" sz="1000">
                          <a:effectLst/>
                          <a:latin typeface="Times New Roman"/>
                          <a:cs typeface="Phetsarath OT"/>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60020">
                <a:tc vMerge="1">
                  <a:txBody>
                    <a:bodyPr/>
                    <a:lstStyle/>
                    <a:p>
                      <a:endParaRPr lang="en-US"/>
                    </a:p>
                  </a:txBody>
                  <a:tcPr/>
                </a:tc>
                <a:tc>
                  <a:txBody>
                    <a:bodyPr/>
                    <a:lstStyle/>
                    <a:p>
                      <a:pPr algn="ctr"/>
                      <a:r>
                        <a:rPr lang="lo-LA" sz="1000">
                          <a:effectLst/>
                          <a:latin typeface="Times New Roman"/>
                          <a:cs typeface="Phetsarath OT"/>
                        </a:rPr>
                        <a:t>ປີເກີດໄພພິບັດ</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a:effectLst/>
                          <a:latin typeface="Phetsarath OT"/>
                          <a:cs typeface="Angsana New"/>
                        </a:rPr>
                        <a:t>1</a:t>
                      </a:r>
                      <a:r>
                        <a:rPr lang="lo-LA" sz="1000">
                          <a:effectLst/>
                          <a:latin typeface="Times New Roman"/>
                          <a:cs typeface="Phetsarath OT"/>
                        </a:rPr>
                        <a:t>ປີຫຼັງໄພພິບັດ</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a:effectLst/>
                          <a:latin typeface="Phetsarath OT"/>
                          <a:cs typeface="Angsana New"/>
                        </a:rPr>
                        <a:t>2</a:t>
                      </a:r>
                      <a:r>
                        <a:rPr lang="lo-LA" sz="1000">
                          <a:effectLst/>
                          <a:latin typeface="Times New Roman"/>
                          <a:cs typeface="Phetsarath OT"/>
                        </a:rPr>
                        <a:t>ປີຫຼັງໄພພິບັດ</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a:effectLst/>
                          <a:latin typeface="Phetsarath OT"/>
                          <a:cs typeface="Angsana New"/>
                        </a:rPr>
                        <a:t>(</a:t>
                      </a:r>
                      <a:r>
                        <a:rPr lang="lo-LA" sz="1000">
                          <a:effectLst/>
                          <a:latin typeface="Times New Roman"/>
                          <a:cs typeface="Phetsarath OT"/>
                        </a:rPr>
                        <a:t>ກີບ</a:t>
                      </a:r>
                      <a:r>
                        <a:rPr lang="en-US" sz="1000">
                          <a:effectLst/>
                          <a:latin typeface="Phetsarath OT"/>
                          <a:cs typeface="Angsana New"/>
                        </a:rPr>
                        <a:t>)</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60020">
                <a:tc>
                  <a:txBody>
                    <a:bodyPr/>
                    <a:lstStyle/>
                    <a:p>
                      <a:r>
                        <a:rPr lang="lo-LA" sz="1000" b="1" i="1">
                          <a:effectLst/>
                          <a:latin typeface="Times New Roman"/>
                          <a:cs typeface="Phetsarath OT"/>
                        </a:rPr>
                        <a:t>ຄວາມຕ້ອງການຟື້ນຟູ</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000">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29746">
                <a:tc>
                  <a:txBody>
                    <a:bodyPr/>
                    <a:lstStyle/>
                    <a:p>
                      <a:r>
                        <a:rPr lang="lo-LA" sz="1000" b="1">
                          <a:effectLst/>
                          <a:latin typeface="Times New Roman"/>
                          <a:cs typeface="Phetsarath OT"/>
                        </a:rPr>
                        <a:t>ຮີບຮ້ອນສ້ອມແປງ</a:t>
                      </a:r>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29746">
                <a:tc>
                  <a:txBody>
                    <a:bodyPr/>
                    <a:lstStyle/>
                    <a:p>
                      <a:r>
                        <a:rPr lang="lo-LA" sz="1000">
                          <a:effectLst/>
                          <a:latin typeface="Times New Roman"/>
                          <a:cs typeface="Phetsarath OT"/>
                        </a:rPr>
                        <a:t>ກ. ເສັ້ນທາງ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r>
                        <a:rPr lang="lo-LA" sz="1000">
                          <a:effectLst/>
                          <a:latin typeface="Times New Roman"/>
                          <a:cs typeface="Phetsarath OT"/>
                        </a:rPr>
                        <a:t>ຂ. ຂົວ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dirty="0">
                          <a:effectLst/>
                          <a:latin typeface="Phetsarath OT"/>
                          <a:cs typeface="Angsana New"/>
                        </a:rPr>
                        <a:t> </a:t>
                      </a:r>
                      <a:endParaRPr lang="en-US" sz="1000" dirty="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r>
                        <a:rPr lang="lo-LA" sz="1000">
                          <a:effectLst/>
                          <a:latin typeface="Times New Roman"/>
                          <a:cs typeface="Phetsarath OT"/>
                        </a:rPr>
                        <a:t>ຄ. ອື່ນໆ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pPr marL="457200">
                        <a:spcAft>
                          <a:spcPts val="0"/>
                        </a:spcAft>
                      </a:pPr>
                      <a:r>
                        <a:rPr lang="lo-LA" sz="1000" b="1">
                          <a:effectLst/>
                          <a:latin typeface="Times New Roman"/>
                          <a:ea typeface="Times New Roman"/>
                          <a:cs typeface="Phetsarath OT"/>
                        </a:rPr>
                        <a:t>ການຈັດຊື້ແບບສຸກເສີນ</a:t>
                      </a:r>
                      <a:r>
                        <a:rPr lang="en-US" sz="1000" b="1">
                          <a:effectLst/>
                          <a:latin typeface="Phetsarath OT"/>
                          <a:ea typeface="Times New Roman"/>
                          <a:cs typeface="Angsana New"/>
                        </a:rPr>
                        <a:t>: </a:t>
                      </a:r>
                      <a:endParaRPr lang="en-US" sz="1050">
                        <a:effectLst/>
                        <a:latin typeface="Times New Roman"/>
                        <a:ea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29746">
                <a:tc>
                  <a:txBody>
                    <a:bodyPr/>
                    <a:lstStyle/>
                    <a:p>
                      <a:r>
                        <a:rPr lang="lo-LA" sz="1000">
                          <a:effectLst/>
                          <a:latin typeface="Times New Roman"/>
                          <a:cs typeface="Phetsarath OT"/>
                        </a:rPr>
                        <a:t>ກ. ເຄື່ອງມື</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pPr>
                        <a:spcAft>
                          <a:spcPts val="0"/>
                        </a:spcAft>
                      </a:pPr>
                      <a:r>
                        <a:rPr lang="lo-LA" sz="1000">
                          <a:effectLst/>
                          <a:latin typeface="Times New Roman"/>
                          <a:ea typeface="Times New Roman"/>
                          <a:cs typeface="Phetsarath OT"/>
                        </a:rPr>
                        <a:t>ຂ. ເຄື່ອງຈັກ </a:t>
                      </a:r>
                      <a:endParaRPr lang="en-US" sz="1050">
                        <a:effectLst/>
                        <a:latin typeface="Times New Roman"/>
                        <a:ea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r>
                        <a:rPr lang="lo-LA" sz="1000">
                          <a:effectLst/>
                          <a:latin typeface="Times New Roman"/>
                          <a:cs typeface="Phetsarath OT"/>
                        </a:rPr>
                        <a:t>ຄ. ອື່ນໆ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pPr marL="457200">
                        <a:spcAft>
                          <a:spcPts val="0"/>
                        </a:spcAft>
                      </a:pPr>
                      <a:r>
                        <a:rPr lang="lo-LA" sz="1000" b="1">
                          <a:effectLst/>
                          <a:latin typeface="Times New Roman"/>
                          <a:ea typeface="Times New Roman"/>
                          <a:cs typeface="Phetsarath OT"/>
                        </a:rPr>
                        <a:t>ຄ່າໃຊ້ຈ່າຍຮີບດ່ວນອື່ນໆ </a:t>
                      </a:r>
                      <a:endParaRPr lang="en-US" sz="1050">
                        <a:effectLst/>
                        <a:latin typeface="Times New Roman"/>
                        <a:ea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29746">
                <a:tc>
                  <a:txBody>
                    <a:bodyPr/>
                    <a:lstStyle/>
                    <a:p>
                      <a:pPr>
                        <a:spcAft>
                          <a:spcPts val="0"/>
                        </a:spcAft>
                      </a:pPr>
                      <a:r>
                        <a:rPr lang="lo-LA" sz="1000">
                          <a:effectLst/>
                          <a:latin typeface="Times New Roman"/>
                          <a:ea typeface="Times New Roman"/>
                          <a:cs typeface="Phetsarath OT"/>
                        </a:rPr>
                        <a:t>ກ. ຈ່າຍ​ຄ່າ​ໜ່ວງ​ເວລາ</a:t>
                      </a:r>
                      <a:endParaRPr lang="en-US" sz="1050">
                        <a:effectLst/>
                        <a:latin typeface="Times New Roman"/>
                        <a:ea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pPr>
                        <a:spcAft>
                          <a:spcPts val="0"/>
                        </a:spcAft>
                      </a:pPr>
                      <a:r>
                        <a:rPr lang="lo-LA" sz="1000">
                          <a:effectLst/>
                          <a:latin typeface="Times New Roman"/>
                          <a:ea typeface="Times New Roman"/>
                          <a:cs typeface="Phetsarath OT"/>
                        </a:rPr>
                        <a:t>ຂ. ຄ່າ​ທໍາ​ຄວາມ​ສະອາດ</a:t>
                      </a:r>
                      <a:endParaRPr lang="en-US" sz="1050">
                        <a:effectLst/>
                        <a:latin typeface="Times New Roman"/>
                        <a:ea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dirty="0">
                          <a:effectLst/>
                          <a:latin typeface="Phetsarath OT"/>
                          <a:cs typeface="Angsana New"/>
                        </a:rPr>
                        <a:t> </a:t>
                      </a:r>
                      <a:endParaRPr lang="en-US" sz="1000" dirty="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pPr>
                        <a:spcAft>
                          <a:spcPts val="0"/>
                        </a:spcAft>
                      </a:pPr>
                      <a:r>
                        <a:rPr lang="lo-LA" sz="1000">
                          <a:effectLst/>
                          <a:latin typeface="Times New Roman"/>
                          <a:ea typeface="Times New Roman"/>
                          <a:cs typeface="Phetsarath OT"/>
                        </a:rPr>
                        <a:t>ຄ. ອື່ນໆ </a:t>
                      </a:r>
                      <a:r>
                        <a:rPr lang="en-US" sz="1000">
                          <a:effectLst/>
                          <a:latin typeface="Phetsarath OT"/>
                          <a:ea typeface="Times New Roman"/>
                          <a:cs typeface="Angsana New"/>
                        </a:rPr>
                        <a:t>(</a:t>
                      </a:r>
                      <a:r>
                        <a:rPr lang="lo-LA" sz="1000">
                          <a:effectLst/>
                          <a:latin typeface="Phetsarath OT"/>
                          <a:ea typeface="Times New Roman"/>
                          <a:cs typeface="Angsana New"/>
                        </a:rPr>
                        <a:t>ກລນ ຊີ້​ແຈ່ງ</a:t>
                      </a:r>
                      <a:r>
                        <a:rPr lang="en-US" sz="1000">
                          <a:effectLst/>
                          <a:latin typeface="Phetsarath OT"/>
                          <a:ea typeface="Times New Roman"/>
                          <a:cs typeface="Angsana New"/>
                        </a:rPr>
                        <a:t>)</a:t>
                      </a:r>
                      <a:endParaRPr lang="en-US" sz="1050">
                        <a:effectLst/>
                        <a:latin typeface="Times New Roman"/>
                        <a:ea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pPr>
                        <a:spcAft>
                          <a:spcPts val="0"/>
                        </a:spcAft>
                      </a:pPr>
                      <a:r>
                        <a:rPr lang="lo-LA" sz="1000">
                          <a:effectLst/>
                          <a:latin typeface="Times New Roman"/>
                          <a:ea typeface="Times New Roman"/>
                          <a:cs typeface="Phetsarath OT"/>
                        </a:rPr>
                        <a:t>ງ. ໃຫ້​ສິນ​ເຊື່ອ​ແກ່​ພາກ​ເອກະ​ຊົນ</a:t>
                      </a:r>
                      <a:endParaRPr lang="en-US" sz="1050">
                        <a:effectLst/>
                        <a:latin typeface="Times New Roman"/>
                        <a:ea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pPr marL="457200">
                        <a:spcAft>
                          <a:spcPts val="0"/>
                        </a:spcAft>
                      </a:pPr>
                      <a:r>
                        <a:rPr lang="lo-LA" sz="1000">
                          <a:effectLst/>
                          <a:latin typeface="Times New Roman"/>
                          <a:ea typeface="Times New Roman"/>
                          <a:cs typeface="Phetsarath OT"/>
                        </a:rPr>
                        <a:t>ລວມ </a:t>
                      </a:r>
                      <a:endParaRPr lang="en-US" sz="1050">
                        <a:effectLst/>
                        <a:latin typeface="Times New Roman"/>
                        <a:ea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pPr marL="114300" indent="-114300">
                        <a:spcAft>
                          <a:spcPts val="0"/>
                        </a:spcAft>
                      </a:pPr>
                      <a:r>
                        <a:rPr lang="lo-LA" sz="1000" b="1" i="1">
                          <a:effectLst/>
                          <a:latin typeface="Times New Roman"/>
                          <a:ea typeface="Times New Roman"/>
                          <a:cs typeface="Phetsarath OT"/>
                        </a:rPr>
                        <a:t>ຄວາມຕ້ອງການກໍ່ສ້າງຄືນໃໝ່ </a:t>
                      </a:r>
                      <a:endParaRPr lang="en-US" sz="1050">
                        <a:effectLst/>
                        <a:latin typeface="Times New Roman"/>
                        <a:ea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29746">
                <a:tc>
                  <a:txBody>
                    <a:bodyPr/>
                    <a:lstStyle/>
                    <a:p>
                      <a:pPr marL="457200">
                        <a:spcAft>
                          <a:spcPts val="0"/>
                        </a:spcAft>
                      </a:pPr>
                      <a:r>
                        <a:rPr lang="lo-LA" sz="1000" b="1">
                          <a:effectLst/>
                          <a:latin typeface="Times New Roman"/>
                          <a:ea typeface="Times New Roman"/>
                          <a:cs typeface="Phetsarath OT"/>
                        </a:rPr>
                        <a:t>ການກໍ່ສ້າງຄືນໃໝ່: </a:t>
                      </a:r>
                      <a:endParaRPr lang="en-US" sz="1050">
                        <a:effectLst/>
                        <a:latin typeface="Times New Roman"/>
                        <a:ea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29746">
                <a:tc>
                  <a:txBody>
                    <a:bodyPr/>
                    <a:lstStyle/>
                    <a:p>
                      <a:r>
                        <a:rPr lang="lo-LA" sz="1000">
                          <a:effectLst/>
                          <a:latin typeface="Times New Roman"/>
                          <a:cs typeface="Phetsarath OT"/>
                        </a:rPr>
                        <a:t>ກ. ເສັ້ນທາງ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r>
                        <a:rPr lang="lo-LA" sz="1000">
                          <a:effectLst/>
                          <a:latin typeface="Times New Roman"/>
                          <a:cs typeface="Phetsarath OT"/>
                        </a:rPr>
                        <a:t>ຂ. ຂົວ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r>
                        <a:rPr lang="lo-LA" sz="1000">
                          <a:effectLst/>
                          <a:latin typeface="Times New Roman"/>
                          <a:cs typeface="Phetsarath OT"/>
                        </a:rPr>
                        <a:t>ຄ. ທ່າເຮືອ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r>
                        <a:rPr lang="lo-LA" sz="1000">
                          <a:effectLst/>
                          <a:latin typeface="Times New Roman"/>
                          <a:cs typeface="Phetsarath OT"/>
                        </a:rPr>
                        <a:t>ງ. ສະຖານ​ນີຂົນ​ສົ່ງ​ທາງບົກ</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r>
                        <a:rPr lang="lo-LA" sz="1000">
                          <a:effectLst/>
                          <a:latin typeface="Times New Roman"/>
                          <a:cs typeface="Phetsarath OT"/>
                        </a:rPr>
                        <a:t>ຈ. ອື່ນໆ</a:t>
                      </a:r>
                      <a:r>
                        <a:rPr lang="en-US" sz="1000">
                          <a:effectLst/>
                          <a:latin typeface="Phetsarath OT"/>
                          <a:cs typeface="Angsana New"/>
                        </a:rPr>
                        <a:t> (</a:t>
                      </a:r>
                      <a:r>
                        <a:rPr lang="lo-LA" sz="1000">
                          <a:effectLst/>
                          <a:latin typeface="Times New Roman"/>
                          <a:cs typeface="Phetsarath OT"/>
                        </a:rPr>
                        <a:t>ອະທິບາຍ</a:t>
                      </a:r>
                      <a:r>
                        <a:rPr lang="en-US" sz="1000">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r>
                        <a:rPr lang="lo-LA" sz="1000" b="1">
                          <a:effectLst/>
                          <a:latin typeface="Times New Roman"/>
                          <a:cs typeface="Phetsarath OT"/>
                        </a:rPr>
                        <a:t>ການຈັດຊື້</a:t>
                      </a:r>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29746">
                <a:tc>
                  <a:txBody>
                    <a:bodyPr/>
                    <a:lstStyle/>
                    <a:p>
                      <a:r>
                        <a:rPr lang="lo-LA" sz="1000">
                          <a:effectLst/>
                          <a:latin typeface="Times New Roman"/>
                          <a:cs typeface="Phetsarath OT"/>
                        </a:rPr>
                        <a:t>ກ. ເຄື່ອງມື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r>
                        <a:rPr lang="lo-LA" sz="1000">
                          <a:effectLst/>
                          <a:latin typeface="Times New Roman"/>
                          <a:cs typeface="Phetsarath OT"/>
                        </a:rPr>
                        <a:t>ຂ. ເຄື່ອງຈັກ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r>
                        <a:rPr lang="lo-LA" sz="1000">
                          <a:effectLst/>
                          <a:latin typeface="Times New Roman"/>
                          <a:cs typeface="Phetsarath OT"/>
                        </a:rPr>
                        <a:t>ຄ. ອື່ນໆ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r>
                        <a:rPr lang="lo-LA" sz="1000" b="1">
                          <a:effectLst/>
                          <a:latin typeface="Times New Roman"/>
                          <a:cs typeface="Phetsarath OT"/>
                        </a:rPr>
                        <a:t>ການເສີມຄວາມແຂງແຮງໃຫ້ແກ່ໂຄງສ້າງ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r>
                        <a:rPr lang="lo-LA" sz="1000" b="1">
                          <a:effectLst/>
                          <a:latin typeface="Times New Roman"/>
                          <a:cs typeface="Phetsarath OT"/>
                        </a:rPr>
                        <a:t>ຍົກຍ້າຍສິ່ງອໍານວຍຄວາມສະດວກທີ່ສໍາຄັນ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r>
                        <a:rPr lang="lo-LA" sz="1000" b="1">
                          <a:effectLst/>
                          <a:latin typeface="Times New Roman"/>
                          <a:cs typeface="Phetsarath OT"/>
                        </a:rPr>
                        <a:t>ອື່ນໆ </a:t>
                      </a:r>
                      <a:r>
                        <a:rPr lang="en-US" sz="1000" b="1">
                          <a:effectLst/>
                          <a:latin typeface="Phetsarath OT"/>
                          <a:cs typeface="Angsana New"/>
                        </a:rPr>
                        <a:t>(</a:t>
                      </a:r>
                      <a:r>
                        <a:rPr lang="lo-LA" sz="1000" b="1">
                          <a:effectLst/>
                          <a:latin typeface="Times New Roman"/>
                          <a:cs typeface="Phetsarath OT"/>
                        </a:rPr>
                        <a:t>ອະທິບາຍ</a:t>
                      </a:r>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r>
                        <a:rPr lang="lo-LA" sz="1000">
                          <a:effectLst/>
                          <a:latin typeface="Times New Roman"/>
                          <a:cs typeface="Phetsarath OT"/>
                        </a:rPr>
                        <a:t>ລວມ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746">
                <a:tc>
                  <a:txBody>
                    <a:bodyPr/>
                    <a:lstStyle/>
                    <a:p>
                      <a:r>
                        <a:rPr lang="lo-LA" sz="1000" b="1">
                          <a:effectLst/>
                          <a:latin typeface="Times New Roman"/>
                          <a:cs typeface="Phetsarath OT"/>
                        </a:rPr>
                        <a:t>ລວມຍອດ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a:effectLst/>
                          <a:latin typeface="Phetsarath OT"/>
                          <a:cs typeface="Angsana New"/>
                        </a:rPr>
                        <a:t> </a:t>
                      </a:r>
                      <a:endParaRPr lang="en-US" sz="100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000" b="1" dirty="0">
                          <a:effectLst/>
                          <a:latin typeface="Phetsarath OT"/>
                          <a:cs typeface="Angsana New"/>
                        </a:rPr>
                        <a:t> </a:t>
                      </a:r>
                      <a:endParaRPr lang="en-US" sz="1000" dirty="0">
                        <a:effectLst/>
                        <a:latin typeface="Times New Roman"/>
                        <a:cs typeface="Angsana New"/>
                      </a:endParaRPr>
                    </a:p>
                  </a:txBody>
                  <a:tcPr marL="58386" marR="58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66868126"/>
      </p:ext>
    </p:extLst>
  </p:cSld>
  <p:clrMapOvr>
    <a:masterClrMapping/>
  </p:clrMapOvr>
  <p:transition spd="med">
    <p:zo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253" y="49475"/>
            <a:ext cx="8516203" cy="832334"/>
          </a:xfrm>
        </p:spPr>
        <p:txBody>
          <a:bodyPr>
            <a:normAutofit fontScale="90000"/>
          </a:bodyPr>
          <a:lstStyle/>
          <a:p>
            <a:r>
              <a:rPr lang="en-US" sz="2000" dirty="0" err="1" smtClean="0">
                <a:solidFill>
                  <a:srgbClr val="7030A0"/>
                </a:solidFill>
                <a:latin typeface="Phetsarath OT" panose="02000500000000000000" pitchFamily="2" charset="0"/>
                <a:cs typeface="Phetsarath OT" panose="02000500000000000000" pitchFamily="2" charset="0"/>
              </a:rPr>
              <a:t>ຂັ້ນຕອນ</a:t>
            </a:r>
            <a:r>
              <a:rPr lang="en-US" sz="2000" dirty="0" smtClean="0">
                <a:solidFill>
                  <a:srgbClr val="7030A0"/>
                </a:solidFill>
                <a:latin typeface="Phetsarath OT" panose="02000500000000000000" pitchFamily="2" charset="0"/>
                <a:cs typeface="Phetsarath OT" panose="02000500000000000000" pitchFamily="2" charset="0"/>
              </a:rPr>
              <a:t> 7.​ ຮ່າງບົດລາຍງານການປະເມີນຄວາມເສຍ,ການສູນເສຍແລະຄວາມຕ້ອງການຂອງຂະແໜງການ </a:t>
            </a:r>
            <a:r>
              <a:rPr lang="en-US" sz="2400" dirty="0" smtClean="0">
                <a:solidFill>
                  <a:schemeClr val="accent2"/>
                </a:solidFill>
                <a:latin typeface="Phetsarath OT" panose="02000500000000000000" pitchFamily="2" charset="0"/>
                <a:cs typeface="Phetsarath OT" panose="02000500000000000000" pitchFamily="2" charset="0"/>
              </a:rPr>
              <a:t/>
            </a:r>
            <a:br>
              <a:rPr lang="en-US" sz="2400" dirty="0" smtClean="0">
                <a:solidFill>
                  <a:schemeClr val="accent2"/>
                </a:solidFill>
                <a:latin typeface="Phetsarath OT" panose="02000500000000000000" pitchFamily="2" charset="0"/>
                <a:cs typeface="Phetsarath OT" panose="02000500000000000000" pitchFamily="2" charset="0"/>
              </a:rPr>
            </a:br>
            <a:r>
              <a:rPr lang="en-US" sz="1800" dirty="0" smtClean="0">
                <a:solidFill>
                  <a:schemeClr val="accent2"/>
                </a:solidFill>
                <a:latin typeface="Phetsarath OT" panose="02000500000000000000" pitchFamily="2" charset="0"/>
                <a:cs typeface="Phetsarath OT" panose="02000500000000000000" pitchFamily="2" charset="0"/>
              </a:rPr>
              <a:t>Step </a:t>
            </a:r>
            <a:r>
              <a:rPr lang="en-US" sz="1800" dirty="0">
                <a:solidFill>
                  <a:schemeClr val="accent2"/>
                </a:solidFill>
                <a:latin typeface="Phetsarath OT" panose="02000500000000000000" pitchFamily="2" charset="0"/>
                <a:cs typeface="Phetsarath OT" panose="02000500000000000000" pitchFamily="2" charset="0"/>
              </a:rPr>
              <a:t>7. Draft the post-disaster damages, losses and needs (</a:t>
            </a:r>
            <a:r>
              <a:rPr lang="en-US" sz="1800" dirty="0" err="1">
                <a:solidFill>
                  <a:schemeClr val="accent2"/>
                </a:solidFill>
                <a:latin typeface="Phetsarath OT" panose="02000500000000000000" pitchFamily="2" charset="0"/>
                <a:cs typeface="Phetsarath OT" panose="02000500000000000000" pitchFamily="2" charset="0"/>
              </a:rPr>
              <a:t>DaLNA</a:t>
            </a:r>
            <a:r>
              <a:rPr lang="en-US" sz="1800" dirty="0">
                <a:solidFill>
                  <a:schemeClr val="accent2"/>
                </a:solidFill>
                <a:latin typeface="Phetsarath OT" panose="02000500000000000000" pitchFamily="2" charset="0"/>
                <a:cs typeface="Phetsarath OT" panose="02000500000000000000" pitchFamily="2" charset="0"/>
              </a:rPr>
              <a:t>) of the </a:t>
            </a:r>
            <a:r>
              <a:rPr lang="en-US" sz="1800" dirty="0" smtClean="0">
                <a:solidFill>
                  <a:schemeClr val="accent2"/>
                </a:solidFill>
                <a:latin typeface="Phetsarath OT" panose="02000500000000000000" pitchFamily="2" charset="0"/>
                <a:cs typeface="Phetsarath OT" panose="02000500000000000000" pitchFamily="2" charset="0"/>
              </a:rPr>
              <a:t>sector</a:t>
            </a:r>
            <a:endParaRPr lang="en-AU" sz="2000" dirty="0">
              <a:solidFill>
                <a:schemeClr val="accent2"/>
              </a:solidFill>
              <a:latin typeface="Phetsarath OT" panose="02000500000000000000" pitchFamily="2" charset="0"/>
              <a:cs typeface="Phetsarath OT" panose="02000500000000000000" pitchFamily="2" charset="0"/>
            </a:endParaRPr>
          </a:p>
        </p:txBody>
      </p:sp>
      <p:sp>
        <p:nvSpPr>
          <p:cNvPr id="3" name="Content Placeholder 2"/>
          <p:cNvSpPr>
            <a:spLocks noGrp="1"/>
          </p:cNvSpPr>
          <p:nvPr>
            <p:ph idx="1"/>
          </p:nvPr>
        </p:nvSpPr>
        <p:spPr>
          <a:xfrm>
            <a:off x="337783" y="985507"/>
            <a:ext cx="8383137" cy="5551771"/>
          </a:xfrm>
        </p:spPr>
        <p:txBody>
          <a:bodyPr>
            <a:noAutofit/>
          </a:bodyPr>
          <a:lstStyle/>
          <a:p>
            <a:r>
              <a:rPr lang="en-US" sz="1400" b="1" dirty="0" err="1" smtClean="0">
                <a:solidFill>
                  <a:srgbClr val="0070C0"/>
                </a:solidFill>
                <a:latin typeface="Phetsarath OT" panose="02000500000000000000" pitchFamily="2" charset="0"/>
                <a:cs typeface="Phetsarath OT" panose="02000500000000000000" pitchFamily="2" charset="0"/>
              </a:rPr>
              <a:t>ແບບຟອມລຸ່ມນີ້ອາດສາມາດພິຈາລະນາ</a:t>
            </a:r>
            <a:r>
              <a:rPr lang="en-US" sz="1400" b="1" dirty="0" smtClean="0">
                <a:solidFill>
                  <a:srgbClr val="0070C0"/>
                </a:solidFill>
                <a:latin typeface="Phetsarath OT" panose="02000500000000000000" pitchFamily="2" charset="0"/>
                <a:cs typeface="Phetsarath OT" panose="02000500000000000000" pitchFamily="2" charset="0"/>
              </a:rPr>
              <a:t>: </a:t>
            </a:r>
          </a:p>
          <a:p>
            <a:r>
              <a:rPr lang="en-US" sz="1050" dirty="0" smtClean="0">
                <a:solidFill>
                  <a:srgbClr val="FF0000"/>
                </a:solidFill>
                <a:latin typeface="Phetsarath OT" panose="02000500000000000000" pitchFamily="2" charset="0"/>
                <a:cs typeface="Phetsarath OT" panose="02000500000000000000" pitchFamily="2" charset="0"/>
              </a:rPr>
              <a:t>The </a:t>
            </a:r>
            <a:r>
              <a:rPr lang="en-US" sz="1050" dirty="0">
                <a:solidFill>
                  <a:srgbClr val="FF0000"/>
                </a:solidFill>
                <a:latin typeface="Phetsarath OT" panose="02000500000000000000" pitchFamily="2" charset="0"/>
                <a:cs typeface="Phetsarath OT" panose="02000500000000000000" pitchFamily="2" charset="0"/>
              </a:rPr>
              <a:t>following format may be considered</a:t>
            </a:r>
            <a:r>
              <a:rPr lang="en-US" sz="1050" dirty="0" smtClean="0">
                <a:solidFill>
                  <a:srgbClr val="FF0000"/>
                </a:solidFill>
                <a:latin typeface="Phetsarath OT" panose="02000500000000000000" pitchFamily="2" charset="0"/>
                <a:cs typeface="Phetsarath OT" panose="02000500000000000000" pitchFamily="2" charset="0"/>
              </a:rPr>
              <a:t>:</a:t>
            </a:r>
          </a:p>
          <a:p>
            <a:endParaRPr lang="en-AU" sz="800" dirty="0">
              <a:solidFill>
                <a:srgbClr val="FF0000"/>
              </a:solidFill>
              <a:latin typeface="Phetsarath OT" panose="02000500000000000000" pitchFamily="2" charset="0"/>
              <a:cs typeface="Phetsarath OT" panose="02000500000000000000" pitchFamily="2" charset="0"/>
            </a:endParaRPr>
          </a:p>
          <a:p>
            <a:pPr marL="514350" lvl="0" indent="-514350">
              <a:buFont typeface="+mj-lt"/>
              <a:buAutoNum type="romanUcPeriod"/>
            </a:pPr>
            <a:r>
              <a:rPr lang="en-US" sz="1400" b="1" dirty="0" err="1" smtClean="0">
                <a:solidFill>
                  <a:srgbClr val="7030A0"/>
                </a:solidFill>
                <a:latin typeface="Phetsarath OT" panose="02000500000000000000" pitchFamily="2" charset="0"/>
                <a:cs typeface="Phetsarath OT" panose="02000500000000000000" pitchFamily="2" charset="0"/>
              </a:rPr>
              <a:t>ອະທິບາຍໂດຍຫຍໍ້ກ່ຽວກັບຂະແໜງຂົນສົ່ງ</a:t>
            </a:r>
            <a:r>
              <a:rPr lang="en-US" sz="1400" b="1" dirty="0" smtClean="0">
                <a:solidFill>
                  <a:srgbClr val="7030A0"/>
                </a:solidFill>
                <a:latin typeface="Phetsarath OT" panose="02000500000000000000" pitchFamily="2" charset="0"/>
                <a:cs typeface="Phetsarath OT" panose="02000500000000000000" pitchFamily="2" charset="0"/>
              </a:rPr>
              <a:t> </a:t>
            </a:r>
            <a:r>
              <a:rPr lang="en-US" sz="1400" b="1" dirty="0" err="1" smtClean="0">
                <a:solidFill>
                  <a:srgbClr val="7030A0"/>
                </a:solidFill>
                <a:latin typeface="Phetsarath OT" panose="02000500000000000000" pitchFamily="2" charset="0"/>
                <a:cs typeface="Phetsarath OT" panose="02000500000000000000" pitchFamily="2" charset="0"/>
              </a:rPr>
              <a:t>ໃນເຂດພື້ນທີ່ທີ່ໄດ້ຮັບຜົນກະທົບຈາກໄພພິບັດ</a:t>
            </a:r>
            <a:r>
              <a:rPr lang="en-US" sz="1400" b="1" dirty="0" smtClean="0">
                <a:solidFill>
                  <a:srgbClr val="7030A0"/>
                </a:solidFill>
                <a:latin typeface="Phetsarath OT" panose="02000500000000000000" pitchFamily="2" charset="0"/>
                <a:cs typeface="Phetsarath OT" panose="02000500000000000000" pitchFamily="2" charset="0"/>
              </a:rPr>
              <a:t>.​ </a:t>
            </a:r>
          </a:p>
          <a:p>
            <a:pPr marL="514350" lvl="0" indent="-514350">
              <a:buNone/>
            </a:pPr>
            <a:r>
              <a:rPr lang="en-US" sz="1400" dirty="0" smtClean="0">
                <a:solidFill>
                  <a:srgbClr val="FF0000"/>
                </a:solidFill>
                <a:latin typeface="Phetsarath OT" panose="02000500000000000000" pitchFamily="2" charset="0"/>
                <a:cs typeface="Phetsarath OT" panose="02000500000000000000" pitchFamily="2" charset="0"/>
              </a:rPr>
              <a:t>	</a:t>
            </a:r>
            <a:r>
              <a:rPr lang="en-US" sz="1050" dirty="0" smtClean="0">
                <a:solidFill>
                  <a:srgbClr val="FF0000"/>
                </a:solidFill>
                <a:latin typeface="Phetsarath OT" panose="02000500000000000000" pitchFamily="2" charset="0"/>
                <a:cs typeface="Phetsarath OT" panose="02000500000000000000" pitchFamily="2" charset="0"/>
              </a:rPr>
              <a:t>Brief </a:t>
            </a:r>
            <a:r>
              <a:rPr lang="en-US" sz="1050" dirty="0">
                <a:solidFill>
                  <a:srgbClr val="FF0000"/>
                </a:solidFill>
                <a:latin typeface="Phetsarath OT" panose="02000500000000000000" pitchFamily="2" charset="0"/>
                <a:cs typeface="Phetsarath OT" panose="02000500000000000000" pitchFamily="2" charset="0"/>
              </a:rPr>
              <a:t>description of the transportation sector in the disaster-affected areas</a:t>
            </a:r>
            <a:r>
              <a:rPr lang="en-US" sz="1050" dirty="0" smtClean="0">
                <a:solidFill>
                  <a:srgbClr val="FF0000"/>
                </a:solidFill>
                <a:latin typeface="Phetsarath OT" panose="02000500000000000000" pitchFamily="2" charset="0"/>
                <a:cs typeface="Phetsarath OT" panose="02000500000000000000" pitchFamily="2" charset="0"/>
              </a:rPr>
              <a:t>.</a:t>
            </a:r>
          </a:p>
          <a:p>
            <a:pPr marL="514350" lvl="0" indent="-514350">
              <a:buNone/>
            </a:pPr>
            <a:endParaRPr lang="en-AU" sz="700" dirty="0">
              <a:solidFill>
                <a:srgbClr val="FF0000"/>
              </a:solidFill>
              <a:latin typeface="Phetsarath OT" panose="02000500000000000000" pitchFamily="2" charset="0"/>
              <a:cs typeface="Phetsarath OT" panose="02000500000000000000" pitchFamily="2" charset="0"/>
            </a:endParaRPr>
          </a:p>
          <a:p>
            <a:pPr marL="514350" lvl="0" indent="-514350">
              <a:buNone/>
            </a:pPr>
            <a:r>
              <a:rPr lang="en-US" sz="1400" dirty="0" smtClean="0">
                <a:solidFill>
                  <a:srgbClr val="FF0000"/>
                </a:solidFill>
                <a:latin typeface="Phetsarath OT" panose="02000500000000000000" pitchFamily="2" charset="0"/>
                <a:cs typeface="Phetsarath OT" panose="02000500000000000000" pitchFamily="2" charset="0"/>
              </a:rPr>
              <a:t>II. 	</a:t>
            </a:r>
            <a:r>
              <a:rPr lang="en-US" sz="1400" b="1" dirty="0" err="1" smtClean="0">
                <a:solidFill>
                  <a:srgbClr val="7030A0"/>
                </a:solidFill>
                <a:latin typeface="Phetsarath OT" panose="02000500000000000000" pitchFamily="2" charset="0"/>
                <a:cs typeface="Phetsarath OT" panose="02000500000000000000" pitchFamily="2" charset="0"/>
              </a:rPr>
              <a:t>ຄວາມເສຍຫາຍຂອງຂະແໜງການຂົນສົ່ງ</a:t>
            </a:r>
            <a:r>
              <a:rPr lang="en-US" sz="1400" b="1" dirty="0" smtClean="0">
                <a:solidFill>
                  <a:srgbClr val="7030A0"/>
                </a:solidFill>
                <a:latin typeface="Phetsarath OT" panose="02000500000000000000" pitchFamily="2" charset="0"/>
                <a:cs typeface="Phetsarath OT" panose="02000500000000000000" pitchFamily="2" charset="0"/>
              </a:rPr>
              <a:t> </a:t>
            </a:r>
            <a:r>
              <a:rPr lang="en-US" sz="1400" b="1" dirty="0" err="1" smtClean="0">
                <a:solidFill>
                  <a:srgbClr val="7030A0"/>
                </a:solidFill>
                <a:latin typeface="Phetsarath OT" panose="02000500000000000000" pitchFamily="2" charset="0"/>
                <a:cs typeface="Phetsarath OT" panose="02000500000000000000" pitchFamily="2" charset="0"/>
              </a:rPr>
              <a:t>ຕາມພື້ນທີ</a:t>
            </a:r>
            <a:r>
              <a:rPr lang="en-US" sz="1400" b="1" dirty="0" smtClean="0">
                <a:solidFill>
                  <a:srgbClr val="7030A0"/>
                </a:solidFill>
                <a:latin typeface="Phetsarath OT" panose="02000500000000000000" pitchFamily="2" charset="0"/>
                <a:cs typeface="Phetsarath OT" panose="02000500000000000000" pitchFamily="2" charset="0"/>
              </a:rPr>
              <a:t>່, </a:t>
            </a:r>
            <a:r>
              <a:rPr lang="en-US" sz="1400" b="1" dirty="0" err="1" smtClean="0">
                <a:solidFill>
                  <a:srgbClr val="7030A0"/>
                </a:solidFill>
                <a:latin typeface="Phetsarath OT" panose="02000500000000000000" pitchFamily="2" charset="0"/>
                <a:cs typeface="Phetsarath OT" panose="02000500000000000000" pitchFamily="2" charset="0"/>
              </a:rPr>
              <a:t>ປະເພດຂອງສິ່ງອໍານວຍຄວາມສະດວກທີ່ຖືກກະທົບ</a:t>
            </a:r>
            <a:r>
              <a:rPr lang="en-US" sz="1400" b="1" dirty="0" smtClean="0">
                <a:solidFill>
                  <a:srgbClr val="7030A0"/>
                </a:solidFill>
                <a:latin typeface="Phetsarath OT" panose="02000500000000000000" pitchFamily="2" charset="0"/>
                <a:cs typeface="Phetsarath OT" panose="02000500000000000000" pitchFamily="2" charset="0"/>
              </a:rPr>
              <a:t> </a:t>
            </a:r>
          </a:p>
          <a:p>
            <a:pPr marL="514350" lvl="0" indent="-514350">
              <a:buNone/>
            </a:pPr>
            <a:r>
              <a:rPr lang="en-US" sz="1400" dirty="0" smtClean="0">
                <a:solidFill>
                  <a:srgbClr val="FF0000"/>
                </a:solidFill>
                <a:latin typeface="Phetsarath OT" panose="02000500000000000000" pitchFamily="2" charset="0"/>
                <a:cs typeface="Phetsarath OT" panose="02000500000000000000" pitchFamily="2" charset="0"/>
              </a:rPr>
              <a:t>	</a:t>
            </a:r>
            <a:r>
              <a:rPr lang="en-US" sz="1050" dirty="0" smtClean="0">
                <a:solidFill>
                  <a:srgbClr val="FF0000"/>
                </a:solidFill>
                <a:latin typeface="Phetsarath OT" panose="02000500000000000000" pitchFamily="2" charset="0"/>
                <a:cs typeface="Phetsarath OT" panose="02000500000000000000" pitchFamily="2" charset="0"/>
              </a:rPr>
              <a:t>Damages </a:t>
            </a:r>
            <a:r>
              <a:rPr lang="en-US" sz="1050" dirty="0">
                <a:solidFill>
                  <a:srgbClr val="FF0000"/>
                </a:solidFill>
                <a:latin typeface="Phetsarath OT" panose="02000500000000000000" pitchFamily="2" charset="0"/>
                <a:cs typeface="Phetsarath OT" panose="02000500000000000000" pitchFamily="2" charset="0"/>
              </a:rPr>
              <a:t>in the transportation sector by areas and by types of facilities affected</a:t>
            </a:r>
            <a:r>
              <a:rPr lang="en-US" sz="1050" dirty="0" smtClean="0">
                <a:solidFill>
                  <a:srgbClr val="FF0000"/>
                </a:solidFill>
                <a:latin typeface="Phetsarath OT" panose="02000500000000000000" pitchFamily="2" charset="0"/>
                <a:cs typeface="Phetsarath OT" panose="02000500000000000000" pitchFamily="2" charset="0"/>
              </a:rPr>
              <a:t>.</a:t>
            </a:r>
          </a:p>
          <a:p>
            <a:pPr marL="514350" lvl="0" indent="-514350">
              <a:buNone/>
            </a:pPr>
            <a:endParaRPr lang="en-AU" sz="700" dirty="0">
              <a:solidFill>
                <a:srgbClr val="FF0000"/>
              </a:solidFill>
              <a:latin typeface="Phetsarath OT" panose="02000500000000000000" pitchFamily="2" charset="0"/>
              <a:cs typeface="Phetsarath OT" panose="02000500000000000000" pitchFamily="2" charset="0"/>
            </a:endParaRPr>
          </a:p>
          <a:p>
            <a:pPr marL="514350" lvl="0" indent="-514350">
              <a:buNone/>
            </a:pPr>
            <a:r>
              <a:rPr lang="en-US" sz="1400" b="1" dirty="0" smtClean="0">
                <a:solidFill>
                  <a:srgbClr val="7030A0"/>
                </a:solidFill>
                <a:latin typeface="Phetsarath OT" panose="02000500000000000000" pitchFamily="2" charset="0"/>
                <a:cs typeface="Phetsarath OT" panose="02000500000000000000" pitchFamily="2" charset="0"/>
              </a:rPr>
              <a:t>III. 	</a:t>
            </a:r>
            <a:r>
              <a:rPr lang="en-US" sz="1400" b="1" dirty="0" err="1" smtClean="0">
                <a:solidFill>
                  <a:srgbClr val="7030A0"/>
                </a:solidFill>
                <a:latin typeface="Phetsarath OT" panose="02000500000000000000" pitchFamily="2" charset="0"/>
                <a:cs typeface="Phetsarath OT" panose="02000500000000000000" pitchFamily="2" charset="0"/>
              </a:rPr>
              <a:t>ການສູນເສຍຂອງຂະແໜງການຂົນສົ່ງໃນໄລຍະທີ່ຜ່ານມາ</a:t>
            </a:r>
            <a:r>
              <a:rPr lang="en-US" sz="1400" b="1" dirty="0" smtClean="0">
                <a:solidFill>
                  <a:srgbClr val="7030A0"/>
                </a:solidFill>
                <a:latin typeface="Phetsarath OT" panose="02000500000000000000" pitchFamily="2" charset="0"/>
                <a:cs typeface="Phetsarath OT" panose="02000500000000000000" pitchFamily="2" charset="0"/>
              </a:rPr>
              <a:t> </a:t>
            </a:r>
          </a:p>
          <a:p>
            <a:pPr marL="514350" lvl="0" indent="-514350">
              <a:buNone/>
            </a:pPr>
            <a:r>
              <a:rPr lang="en-US" sz="1400" dirty="0" smtClean="0">
                <a:solidFill>
                  <a:srgbClr val="FF0000"/>
                </a:solidFill>
                <a:latin typeface="Phetsarath OT" panose="02000500000000000000" pitchFamily="2" charset="0"/>
                <a:cs typeface="Phetsarath OT" panose="02000500000000000000" pitchFamily="2" charset="0"/>
              </a:rPr>
              <a:t>	</a:t>
            </a:r>
            <a:r>
              <a:rPr lang="en-US" sz="1050" dirty="0" smtClean="0">
                <a:solidFill>
                  <a:srgbClr val="FF0000"/>
                </a:solidFill>
                <a:latin typeface="Phetsarath OT" panose="02000500000000000000" pitchFamily="2" charset="0"/>
                <a:cs typeface="Phetsarath OT" panose="02000500000000000000" pitchFamily="2" charset="0"/>
              </a:rPr>
              <a:t>Losses </a:t>
            </a:r>
            <a:r>
              <a:rPr lang="en-US" sz="1050" dirty="0">
                <a:solidFill>
                  <a:srgbClr val="FF0000"/>
                </a:solidFill>
                <a:latin typeface="Phetsarath OT" panose="02000500000000000000" pitchFamily="2" charset="0"/>
                <a:cs typeface="Phetsarath OT" panose="02000500000000000000" pitchFamily="2" charset="0"/>
              </a:rPr>
              <a:t>in the transportation sector </a:t>
            </a:r>
            <a:r>
              <a:rPr lang="en-US" sz="1050" dirty="0" smtClean="0">
                <a:solidFill>
                  <a:srgbClr val="FF0000"/>
                </a:solidFill>
                <a:latin typeface="Phetsarath OT" panose="02000500000000000000" pitchFamily="2" charset="0"/>
                <a:cs typeface="Phetsarath OT" panose="02000500000000000000" pitchFamily="2" charset="0"/>
              </a:rPr>
              <a:t>over time.</a:t>
            </a:r>
          </a:p>
          <a:p>
            <a:pPr marL="514350" lvl="0" indent="-514350">
              <a:buNone/>
            </a:pPr>
            <a:endParaRPr lang="en-AU" sz="700" dirty="0">
              <a:solidFill>
                <a:srgbClr val="FF0000"/>
              </a:solidFill>
              <a:latin typeface="Phetsarath OT" panose="02000500000000000000" pitchFamily="2" charset="0"/>
              <a:cs typeface="Phetsarath OT" panose="02000500000000000000" pitchFamily="2" charset="0"/>
            </a:endParaRPr>
          </a:p>
          <a:p>
            <a:pPr marL="514350" lvl="0" indent="-514350">
              <a:buAutoNum type="romanUcPeriod" startAt="4"/>
            </a:pPr>
            <a:r>
              <a:rPr lang="en-US" sz="1400" b="1" dirty="0" err="1" smtClean="0">
                <a:solidFill>
                  <a:srgbClr val="7030A0"/>
                </a:solidFill>
                <a:latin typeface="Phetsarath OT" panose="02000500000000000000" pitchFamily="2" charset="0"/>
                <a:cs typeface="Phetsarath OT" panose="02000500000000000000" pitchFamily="2" charset="0"/>
              </a:rPr>
              <a:t>ຜົນກະທົບຕໍ່ເສດຖະກິດທ້ອງຖິ່ນ</a:t>
            </a:r>
            <a:r>
              <a:rPr lang="en-US" sz="1400" b="1" dirty="0" smtClean="0">
                <a:solidFill>
                  <a:srgbClr val="7030A0"/>
                </a:solidFill>
                <a:latin typeface="Phetsarath OT" panose="02000500000000000000" pitchFamily="2" charset="0"/>
                <a:cs typeface="Phetsarath OT" panose="02000500000000000000" pitchFamily="2" charset="0"/>
              </a:rPr>
              <a:t>, </a:t>
            </a:r>
            <a:r>
              <a:rPr lang="en-US" sz="1400" b="1" dirty="0" err="1" smtClean="0">
                <a:solidFill>
                  <a:srgbClr val="7030A0"/>
                </a:solidFill>
                <a:latin typeface="Phetsarath OT" panose="02000500000000000000" pitchFamily="2" charset="0"/>
                <a:cs typeface="Phetsarath OT" panose="02000500000000000000" pitchFamily="2" charset="0"/>
              </a:rPr>
              <a:t>ລະດັບຄົວເຮືອນ</a:t>
            </a:r>
            <a:r>
              <a:rPr lang="en-US" sz="1400" b="1" dirty="0" smtClean="0">
                <a:solidFill>
                  <a:srgbClr val="7030A0"/>
                </a:solidFill>
                <a:latin typeface="Phetsarath OT" panose="02000500000000000000" pitchFamily="2" charset="0"/>
                <a:cs typeface="Phetsarath OT" panose="02000500000000000000" pitchFamily="2" charset="0"/>
              </a:rPr>
              <a:t> </a:t>
            </a:r>
            <a:r>
              <a:rPr lang="en-US" sz="1400" b="1" dirty="0" err="1" smtClean="0">
                <a:solidFill>
                  <a:srgbClr val="7030A0"/>
                </a:solidFill>
                <a:latin typeface="Phetsarath OT" panose="02000500000000000000" pitchFamily="2" charset="0"/>
                <a:cs typeface="Phetsarath OT" panose="02000500000000000000" pitchFamily="2" charset="0"/>
              </a:rPr>
              <a:t>ແລະ</a:t>
            </a:r>
            <a:r>
              <a:rPr lang="en-US" sz="1400" b="1" dirty="0" smtClean="0">
                <a:solidFill>
                  <a:srgbClr val="7030A0"/>
                </a:solidFill>
                <a:latin typeface="Phetsarath OT" panose="02000500000000000000" pitchFamily="2" charset="0"/>
                <a:cs typeface="Phetsarath OT" panose="02000500000000000000" pitchFamily="2" charset="0"/>
              </a:rPr>
              <a:t> </a:t>
            </a:r>
            <a:r>
              <a:rPr lang="en-US" sz="1400" b="1" dirty="0" err="1" smtClean="0">
                <a:solidFill>
                  <a:srgbClr val="7030A0"/>
                </a:solidFill>
                <a:latin typeface="Phetsarath OT" panose="02000500000000000000" pitchFamily="2" charset="0"/>
                <a:cs typeface="Phetsarath OT" panose="02000500000000000000" pitchFamily="2" charset="0"/>
              </a:rPr>
              <a:t>ຜົນກະທົບທີ່ຕາມມາຕໍ່ຊຸມຊົນ</a:t>
            </a:r>
            <a:r>
              <a:rPr lang="en-US" sz="1400" b="1" dirty="0" smtClean="0">
                <a:solidFill>
                  <a:srgbClr val="7030A0"/>
                </a:solidFill>
                <a:latin typeface="Phetsarath OT" panose="02000500000000000000" pitchFamily="2" charset="0"/>
                <a:cs typeface="Phetsarath OT" panose="02000500000000000000" pitchFamily="2" charset="0"/>
              </a:rPr>
              <a:t> </a:t>
            </a:r>
            <a:r>
              <a:rPr lang="en-US" sz="1400" b="1" dirty="0" err="1" smtClean="0">
                <a:solidFill>
                  <a:srgbClr val="7030A0"/>
                </a:solidFill>
                <a:latin typeface="Phetsarath OT" panose="02000500000000000000" pitchFamily="2" charset="0"/>
                <a:cs typeface="Phetsarath OT" panose="02000500000000000000" pitchFamily="2" charset="0"/>
              </a:rPr>
              <a:t>ຖ້າບໍ່ມີການຊ່ວຍເຫຼືອຟື້ນຟູ</a:t>
            </a:r>
            <a:r>
              <a:rPr lang="en-US" sz="1400" b="1" dirty="0" smtClean="0">
                <a:solidFill>
                  <a:srgbClr val="7030A0"/>
                </a:solidFill>
                <a:latin typeface="Phetsarath OT" panose="02000500000000000000" pitchFamily="2" charset="0"/>
                <a:cs typeface="Phetsarath OT" panose="02000500000000000000" pitchFamily="2" charset="0"/>
              </a:rPr>
              <a:t>. </a:t>
            </a:r>
          </a:p>
          <a:p>
            <a:pPr marL="514350" lvl="0" indent="-514350">
              <a:buNone/>
            </a:pPr>
            <a:r>
              <a:rPr lang="en-US" sz="1400" dirty="0" smtClean="0">
                <a:solidFill>
                  <a:srgbClr val="FF0000"/>
                </a:solidFill>
                <a:latin typeface="Phetsarath OT" panose="02000500000000000000" pitchFamily="2" charset="0"/>
                <a:cs typeface="Phetsarath OT" panose="02000500000000000000" pitchFamily="2" charset="0"/>
              </a:rPr>
              <a:t>	</a:t>
            </a:r>
            <a:r>
              <a:rPr lang="en-US" sz="1050" dirty="0" smtClean="0">
                <a:solidFill>
                  <a:srgbClr val="FF0000"/>
                </a:solidFill>
                <a:latin typeface="Phetsarath OT" panose="02000500000000000000" pitchFamily="2" charset="0"/>
                <a:cs typeface="Phetsarath OT" panose="02000500000000000000" pitchFamily="2" charset="0"/>
              </a:rPr>
              <a:t>Impacts </a:t>
            </a:r>
            <a:r>
              <a:rPr lang="en-US" sz="1050" dirty="0">
                <a:solidFill>
                  <a:srgbClr val="FF0000"/>
                </a:solidFill>
                <a:latin typeface="Phetsarath OT" panose="02000500000000000000" pitchFamily="2" charset="0"/>
                <a:cs typeface="Phetsarath OT" panose="02000500000000000000" pitchFamily="2" charset="0"/>
              </a:rPr>
              <a:t>on the </a:t>
            </a:r>
            <a:r>
              <a:rPr lang="en-US" sz="1050" dirty="0" smtClean="0">
                <a:solidFill>
                  <a:srgbClr val="FF0000"/>
                </a:solidFill>
                <a:latin typeface="Phetsarath OT" panose="02000500000000000000" pitchFamily="2" charset="0"/>
                <a:cs typeface="Phetsarath OT" panose="02000500000000000000" pitchFamily="2" charset="0"/>
              </a:rPr>
              <a:t>local economy</a:t>
            </a:r>
            <a:r>
              <a:rPr lang="en-US" sz="1050" dirty="0">
                <a:solidFill>
                  <a:srgbClr val="FF0000"/>
                </a:solidFill>
                <a:latin typeface="Phetsarath OT" panose="02000500000000000000" pitchFamily="2" charset="0"/>
                <a:cs typeface="Phetsarath OT" panose="02000500000000000000" pitchFamily="2" charset="0"/>
              </a:rPr>
              <a:t>, individual households and the consequences to the greater community if no assistance for recovery will be provided.</a:t>
            </a:r>
            <a:r>
              <a:rPr lang="en-US" sz="1400" dirty="0">
                <a:latin typeface="Phetsarath OT" panose="02000500000000000000" pitchFamily="2" charset="0"/>
                <a:cs typeface="Phetsarath OT" panose="02000500000000000000" pitchFamily="2" charset="0"/>
              </a:rPr>
              <a:t> </a:t>
            </a:r>
            <a:endParaRPr lang="en-US" sz="1400" dirty="0" smtClean="0">
              <a:latin typeface="Phetsarath OT" panose="02000500000000000000" pitchFamily="2" charset="0"/>
              <a:cs typeface="Phetsarath OT" panose="02000500000000000000" pitchFamily="2" charset="0"/>
            </a:endParaRPr>
          </a:p>
          <a:p>
            <a:pPr marL="514350" lvl="0" indent="-514350">
              <a:buNone/>
            </a:pPr>
            <a:endParaRPr lang="en-AU" sz="700" dirty="0">
              <a:latin typeface="Phetsarath OT" panose="02000500000000000000" pitchFamily="2" charset="0"/>
              <a:cs typeface="Phetsarath OT" panose="02000500000000000000" pitchFamily="2" charset="0"/>
            </a:endParaRPr>
          </a:p>
          <a:p>
            <a:pPr marL="514350" lvl="0" indent="-514350">
              <a:buAutoNum type="romanUcPeriod" startAt="5"/>
            </a:pPr>
            <a:r>
              <a:rPr lang="en-US" sz="1400" b="1" dirty="0" err="1" smtClean="0">
                <a:solidFill>
                  <a:srgbClr val="7030A0"/>
                </a:solidFill>
                <a:latin typeface="Phetsarath OT" panose="02000500000000000000" pitchFamily="2" charset="0"/>
                <a:cs typeface="Phetsarath OT" panose="02000500000000000000" pitchFamily="2" charset="0"/>
              </a:rPr>
              <a:t>ສະເໜີ</a:t>
            </a:r>
            <a:r>
              <a:rPr lang="en-US" sz="1400" b="1" dirty="0" smtClean="0">
                <a:solidFill>
                  <a:srgbClr val="7030A0"/>
                </a:solidFill>
                <a:latin typeface="Phetsarath OT" panose="02000500000000000000" pitchFamily="2" charset="0"/>
                <a:cs typeface="Phetsarath OT" panose="02000500000000000000" pitchFamily="2" charset="0"/>
              </a:rPr>
              <a:t> </a:t>
            </a:r>
            <a:r>
              <a:rPr lang="en-US" sz="1400" b="1" dirty="0" err="1" smtClean="0">
                <a:solidFill>
                  <a:srgbClr val="7030A0"/>
                </a:solidFill>
                <a:latin typeface="Phetsarath OT" panose="02000500000000000000" pitchFamily="2" charset="0"/>
                <a:cs typeface="Phetsarath OT" panose="02000500000000000000" pitchFamily="2" charset="0"/>
              </a:rPr>
              <a:t>ຍຸດທະສາດ</a:t>
            </a:r>
            <a:r>
              <a:rPr lang="en-US" sz="1400" b="1" dirty="0" smtClean="0">
                <a:solidFill>
                  <a:srgbClr val="7030A0"/>
                </a:solidFill>
                <a:latin typeface="Phetsarath OT" panose="02000500000000000000" pitchFamily="2" charset="0"/>
                <a:cs typeface="Phetsarath OT" panose="02000500000000000000" pitchFamily="2" charset="0"/>
              </a:rPr>
              <a:t> </a:t>
            </a:r>
            <a:r>
              <a:rPr lang="en-US" sz="1400" b="1" dirty="0" err="1" smtClean="0">
                <a:solidFill>
                  <a:srgbClr val="7030A0"/>
                </a:solidFill>
                <a:latin typeface="Phetsarath OT" panose="02000500000000000000" pitchFamily="2" charset="0"/>
                <a:cs typeface="Phetsarath OT" panose="02000500000000000000" pitchFamily="2" charset="0"/>
              </a:rPr>
              <a:t>ການຟື້ນຟູ</a:t>
            </a:r>
            <a:r>
              <a:rPr lang="en-US" sz="1400" b="1" dirty="0" smtClean="0">
                <a:solidFill>
                  <a:srgbClr val="7030A0"/>
                </a:solidFill>
                <a:latin typeface="Phetsarath OT" panose="02000500000000000000" pitchFamily="2" charset="0"/>
                <a:cs typeface="Phetsarath OT" panose="02000500000000000000" pitchFamily="2" charset="0"/>
              </a:rPr>
              <a:t> </a:t>
            </a:r>
            <a:r>
              <a:rPr lang="en-US" sz="1400" b="1" dirty="0" err="1" smtClean="0">
                <a:solidFill>
                  <a:srgbClr val="7030A0"/>
                </a:solidFill>
                <a:latin typeface="Phetsarath OT" panose="02000500000000000000" pitchFamily="2" charset="0"/>
                <a:cs typeface="Phetsarath OT" panose="02000500000000000000" pitchFamily="2" charset="0"/>
              </a:rPr>
              <a:t>ແລະ</a:t>
            </a:r>
            <a:r>
              <a:rPr lang="en-US" sz="1400" b="1" dirty="0" smtClean="0">
                <a:solidFill>
                  <a:srgbClr val="7030A0"/>
                </a:solidFill>
                <a:latin typeface="Phetsarath OT" panose="02000500000000000000" pitchFamily="2" charset="0"/>
                <a:cs typeface="Phetsarath OT" panose="02000500000000000000" pitchFamily="2" charset="0"/>
              </a:rPr>
              <a:t> </a:t>
            </a:r>
            <a:r>
              <a:rPr lang="en-US" sz="1400" b="1" dirty="0" err="1" smtClean="0">
                <a:solidFill>
                  <a:srgbClr val="7030A0"/>
                </a:solidFill>
                <a:latin typeface="Phetsarath OT" panose="02000500000000000000" pitchFamily="2" charset="0"/>
                <a:cs typeface="Phetsarath OT" panose="02000500000000000000" pitchFamily="2" charset="0"/>
              </a:rPr>
              <a:t>ກໍ່ສ້າງຄືນໃໝ່ຂອງຂະແໜງການຂົນສົ່ງ</a:t>
            </a:r>
            <a:r>
              <a:rPr lang="en-US" sz="1400" b="1" dirty="0" smtClean="0">
                <a:solidFill>
                  <a:srgbClr val="7030A0"/>
                </a:solidFill>
                <a:latin typeface="Phetsarath OT" panose="02000500000000000000" pitchFamily="2" charset="0"/>
                <a:cs typeface="Phetsarath OT" panose="02000500000000000000" pitchFamily="2" charset="0"/>
              </a:rPr>
              <a:t> </a:t>
            </a:r>
            <a:r>
              <a:rPr lang="en-US" sz="1400" b="1" dirty="0" err="1" smtClean="0">
                <a:solidFill>
                  <a:srgbClr val="7030A0"/>
                </a:solidFill>
                <a:latin typeface="Phetsarath OT" panose="02000500000000000000" pitchFamily="2" charset="0"/>
                <a:cs typeface="Phetsarath OT" panose="02000500000000000000" pitchFamily="2" charset="0"/>
              </a:rPr>
              <a:t>ຂອງແຂວງຄໍາມ່ວນ</a:t>
            </a:r>
            <a:r>
              <a:rPr lang="en-US" sz="1400" b="1" dirty="0" smtClean="0">
                <a:solidFill>
                  <a:srgbClr val="7030A0"/>
                </a:solidFill>
                <a:latin typeface="Phetsarath OT" panose="02000500000000000000" pitchFamily="2" charset="0"/>
                <a:cs typeface="Phetsarath OT" panose="02000500000000000000" pitchFamily="2" charset="0"/>
              </a:rPr>
              <a:t>. </a:t>
            </a:r>
          </a:p>
          <a:p>
            <a:pPr marL="514350" lvl="0" indent="-514350">
              <a:buNone/>
            </a:pPr>
            <a:r>
              <a:rPr lang="en-US" sz="1400" dirty="0" smtClean="0">
                <a:solidFill>
                  <a:srgbClr val="FF0000"/>
                </a:solidFill>
                <a:latin typeface="Phetsarath OT" panose="02000500000000000000" pitchFamily="2" charset="0"/>
                <a:cs typeface="Phetsarath OT" panose="02000500000000000000" pitchFamily="2" charset="0"/>
              </a:rPr>
              <a:t>	</a:t>
            </a:r>
            <a:r>
              <a:rPr lang="en-US" sz="1050" dirty="0" smtClean="0">
                <a:solidFill>
                  <a:srgbClr val="FF0000"/>
                </a:solidFill>
                <a:latin typeface="Phetsarath OT" panose="02000500000000000000" pitchFamily="2" charset="0"/>
                <a:cs typeface="Phetsarath OT" panose="02000500000000000000" pitchFamily="2" charset="0"/>
              </a:rPr>
              <a:t>Proposed </a:t>
            </a:r>
            <a:r>
              <a:rPr lang="en-US" sz="1050" dirty="0">
                <a:solidFill>
                  <a:srgbClr val="FF0000"/>
                </a:solidFill>
                <a:latin typeface="Phetsarath OT" panose="02000500000000000000" pitchFamily="2" charset="0"/>
                <a:cs typeface="Phetsarath OT" panose="02000500000000000000" pitchFamily="2" charset="0"/>
              </a:rPr>
              <a:t>strategies for recovery and reconstruction of the transportation sector of </a:t>
            </a:r>
            <a:r>
              <a:rPr lang="en-US" sz="1050" dirty="0" err="1">
                <a:solidFill>
                  <a:srgbClr val="FF0000"/>
                </a:solidFill>
                <a:latin typeface="Phetsarath OT" panose="02000500000000000000" pitchFamily="2" charset="0"/>
                <a:cs typeface="Phetsarath OT" panose="02000500000000000000" pitchFamily="2" charset="0"/>
              </a:rPr>
              <a:t>Khammouane</a:t>
            </a:r>
            <a:r>
              <a:rPr lang="en-US" sz="1050" dirty="0" smtClean="0">
                <a:solidFill>
                  <a:srgbClr val="FF0000"/>
                </a:solidFill>
                <a:latin typeface="Phetsarath OT" panose="02000500000000000000" pitchFamily="2" charset="0"/>
                <a:cs typeface="Phetsarath OT" panose="02000500000000000000" pitchFamily="2" charset="0"/>
              </a:rPr>
              <a:t>.</a:t>
            </a:r>
          </a:p>
          <a:p>
            <a:pPr marL="514350" lvl="0" indent="-514350">
              <a:buNone/>
            </a:pPr>
            <a:endParaRPr lang="en-AU" sz="600" dirty="0">
              <a:solidFill>
                <a:srgbClr val="FF0000"/>
              </a:solidFill>
              <a:latin typeface="Phetsarath OT" panose="02000500000000000000" pitchFamily="2" charset="0"/>
              <a:cs typeface="Phetsarath OT" panose="02000500000000000000" pitchFamily="2" charset="0"/>
            </a:endParaRPr>
          </a:p>
          <a:p>
            <a:pPr marL="514350" lvl="0" indent="-514350">
              <a:buNone/>
            </a:pPr>
            <a:r>
              <a:rPr lang="en-US" sz="1400" dirty="0" smtClean="0">
                <a:solidFill>
                  <a:srgbClr val="FF0000"/>
                </a:solidFill>
                <a:latin typeface="Phetsarath OT" panose="02000500000000000000" pitchFamily="2" charset="0"/>
                <a:cs typeface="Phetsarath OT" panose="02000500000000000000" pitchFamily="2" charset="0"/>
              </a:rPr>
              <a:t>VI.	</a:t>
            </a:r>
            <a:r>
              <a:rPr lang="en-US" sz="1400" b="1" dirty="0" err="1" smtClean="0">
                <a:solidFill>
                  <a:srgbClr val="7030A0"/>
                </a:solidFill>
                <a:latin typeface="Phetsarath OT" panose="02000500000000000000" pitchFamily="2" charset="0"/>
                <a:cs typeface="Phetsarath OT" panose="02000500000000000000" pitchFamily="2" charset="0"/>
              </a:rPr>
              <a:t>ຄວາມຕ້ອງການຂອງຂະແໜງການ</a:t>
            </a:r>
            <a:r>
              <a:rPr lang="en-US" sz="1400" b="1" dirty="0" smtClean="0">
                <a:solidFill>
                  <a:srgbClr val="7030A0"/>
                </a:solidFill>
                <a:latin typeface="Phetsarath OT" panose="02000500000000000000" pitchFamily="2" charset="0"/>
                <a:cs typeface="Phetsarath OT" panose="02000500000000000000" pitchFamily="2" charset="0"/>
              </a:rPr>
              <a:t>, </a:t>
            </a:r>
            <a:r>
              <a:rPr lang="en-US" sz="1400" b="1" dirty="0" err="1" smtClean="0">
                <a:solidFill>
                  <a:srgbClr val="7030A0"/>
                </a:solidFill>
                <a:latin typeface="Phetsarath OT" panose="02000500000000000000" pitchFamily="2" charset="0"/>
                <a:cs typeface="Phetsarath OT" panose="02000500000000000000" pitchFamily="2" charset="0"/>
              </a:rPr>
              <a:t>ຕາມບູລິມະສິດ</a:t>
            </a:r>
            <a:r>
              <a:rPr lang="en-US" sz="1400" b="1" dirty="0" smtClean="0">
                <a:solidFill>
                  <a:srgbClr val="7030A0"/>
                </a:solidFill>
                <a:latin typeface="Phetsarath OT" panose="02000500000000000000" pitchFamily="2" charset="0"/>
                <a:cs typeface="Phetsarath OT" panose="02000500000000000000" pitchFamily="2" charset="0"/>
              </a:rPr>
              <a:t> </a:t>
            </a:r>
            <a:r>
              <a:rPr lang="en-US" sz="1400" b="1" dirty="0" err="1" smtClean="0">
                <a:solidFill>
                  <a:srgbClr val="7030A0"/>
                </a:solidFill>
                <a:latin typeface="Phetsarath OT" panose="02000500000000000000" pitchFamily="2" charset="0"/>
                <a:cs typeface="Phetsarath OT" panose="02000500000000000000" pitchFamily="2" charset="0"/>
              </a:rPr>
              <a:t>ແລະ</a:t>
            </a:r>
            <a:r>
              <a:rPr lang="en-US" sz="1400" b="1" dirty="0" smtClean="0">
                <a:solidFill>
                  <a:srgbClr val="7030A0"/>
                </a:solidFill>
                <a:latin typeface="Phetsarath OT" panose="02000500000000000000" pitchFamily="2" charset="0"/>
                <a:cs typeface="Phetsarath OT" panose="02000500000000000000" pitchFamily="2" charset="0"/>
              </a:rPr>
              <a:t> </a:t>
            </a:r>
            <a:r>
              <a:rPr lang="en-US" sz="1400" b="1" dirty="0" err="1" smtClean="0">
                <a:solidFill>
                  <a:srgbClr val="7030A0"/>
                </a:solidFill>
                <a:latin typeface="Phetsarath OT" panose="02000500000000000000" pitchFamily="2" charset="0"/>
                <a:cs typeface="Phetsarath OT" panose="02000500000000000000" pitchFamily="2" charset="0"/>
              </a:rPr>
              <a:t>ຮ່າງຕາຕະລາງການຈັດຕັ້ງປະຕິບັດ</a:t>
            </a:r>
            <a:r>
              <a:rPr lang="en-US" sz="1400" b="1" dirty="0" smtClean="0">
                <a:solidFill>
                  <a:srgbClr val="7030A0"/>
                </a:solidFill>
                <a:latin typeface="Phetsarath OT" panose="02000500000000000000" pitchFamily="2" charset="0"/>
                <a:cs typeface="Phetsarath OT" panose="02000500000000000000" pitchFamily="2" charset="0"/>
              </a:rPr>
              <a:t> </a:t>
            </a:r>
            <a:r>
              <a:rPr lang="en-US" sz="1400" b="1" dirty="0" err="1" smtClean="0">
                <a:solidFill>
                  <a:srgbClr val="7030A0"/>
                </a:solidFill>
                <a:latin typeface="Phetsarath OT" panose="02000500000000000000" pitchFamily="2" charset="0"/>
                <a:cs typeface="Phetsarath OT" panose="02000500000000000000" pitchFamily="2" charset="0"/>
              </a:rPr>
              <a:t>ພ້ອມດ້ວຍຄາດຄະເນງົບປະມານ</a:t>
            </a:r>
            <a:r>
              <a:rPr lang="en-US" sz="1400" b="1" dirty="0" smtClean="0">
                <a:solidFill>
                  <a:srgbClr val="7030A0"/>
                </a:solidFill>
                <a:latin typeface="Phetsarath OT" panose="02000500000000000000" pitchFamily="2" charset="0"/>
                <a:cs typeface="Phetsarath OT" panose="02000500000000000000" pitchFamily="2" charset="0"/>
              </a:rPr>
              <a:t> </a:t>
            </a:r>
            <a:r>
              <a:rPr lang="en-US" sz="1400" b="1" dirty="0" err="1" smtClean="0">
                <a:solidFill>
                  <a:srgbClr val="7030A0"/>
                </a:solidFill>
                <a:latin typeface="Phetsarath OT" panose="02000500000000000000" pitchFamily="2" charset="0"/>
                <a:cs typeface="Phetsarath OT" panose="02000500000000000000" pitchFamily="2" charset="0"/>
              </a:rPr>
              <a:t>ທີ່ຕ້ອງການແຕ່ລະໂຄງການ</a:t>
            </a:r>
            <a:r>
              <a:rPr lang="en-US" sz="1400" b="1" dirty="0" smtClean="0">
                <a:solidFill>
                  <a:srgbClr val="7030A0"/>
                </a:solidFill>
                <a:latin typeface="Phetsarath OT" panose="02000500000000000000" pitchFamily="2" charset="0"/>
                <a:cs typeface="Phetsarath OT" panose="02000500000000000000" pitchFamily="2" charset="0"/>
              </a:rPr>
              <a:t>. </a:t>
            </a:r>
          </a:p>
          <a:p>
            <a:pPr marL="514350" lvl="0" indent="-514350">
              <a:buNone/>
            </a:pPr>
            <a:r>
              <a:rPr lang="en-US" sz="1400" dirty="0" smtClean="0">
                <a:latin typeface="Phetsarath OT" panose="02000500000000000000" pitchFamily="2" charset="0"/>
                <a:cs typeface="Phetsarath OT" panose="02000500000000000000" pitchFamily="2" charset="0"/>
              </a:rPr>
              <a:t>	</a:t>
            </a:r>
            <a:r>
              <a:rPr lang="en-US" sz="1050" dirty="0" smtClean="0">
                <a:solidFill>
                  <a:srgbClr val="FF0000"/>
                </a:solidFill>
                <a:latin typeface="Phetsarath OT" panose="02000500000000000000" pitchFamily="2" charset="0"/>
                <a:cs typeface="Phetsarath OT" panose="02000500000000000000" pitchFamily="2" charset="0"/>
              </a:rPr>
              <a:t>Needs </a:t>
            </a:r>
            <a:r>
              <a:rPr lang="en-US" sz="1050" dirty="0">
                <a:solidFill>
                  <a:srgbClr val="FF0000"/>
                </a:solidFill>
                <a:latin typeface="Phetsarath OT" panose="02000500000000000000" pitchFamily="2" charset="0"/>
                <a:cs typeface="Phetsarath OT" panose="02000500000000000000" pitchFamily="2" charset="0"/>
              </a:rPr>
              <a:t>of the sector, by priority, and the draft schedule of implementation with the estimated funds required for each project over time.</a:t>
            </a:r>
            <a:endParaRPr lang="en-AU" sz="1400" dirty="0">
              <a:solidFill>
                <a:srgbClr val="FF0000"/>
              </a:solidFill>
              <a:latin typeface="Phetsarath OT" panose="02000500000000000000" pitchFamily="2" charset="0"/>
              <a:cs typeface="Phetsarath OT" panose="02000500000000000000" pitchFamily="2" charset="0"/>
            </a:endParaRPr>
          </a:p>
          <a:p>
            <a:endParaRPr lang="en-AU" sz="2400" dirty="0">
              <a:latin typeface="Phetsarath OT" panose="02000500000000000000" pitchFamily="2" charset="0"/>
              <a:cs typeface="Phetsarath OT" panose="02000500000000000000" pitchFamily="2" charset="0"/>
            </a:endParaRPr>
          </a:p>
        </p:txBody>
      </p:sp>
    </p:spTree>
    <p:extLst>
      <p:ext uri="{BB962C8B-B14F-4D97-AF65-F5344CB8AC3E}">
        <p14:creationId xmlns:p14="http://schemas.microsoft.com/office/powerpoint/2010/main" val="3409102389"/>
      </p:ext>
    </p:extLst>
  </p:cSld>
  <p:clrMapOvr>
    <a:masterClrMapping/>
  </p:clrMapOvr>
  <p:transition spd="med">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AU" sz="2400" dirty="0" err="1" smtClean="0">
                <a:latin typeface="Phetsarath OT" panose="02000500000000000000" pitchFamily="2" charset="0"/>
                <a:cs typeface="Phetsarath OT" panose="02000500000000000000" pitchFamily="2" charset="0"/>
              </a:rPr>
              <a:t>ອົງການຈັດຕັ້ງຂອງລັດທີ່ຮັບຜິດຊອບຂະແໜງການຂົນສົ່ງໃນແຂວງຄໍາມ່ວນ</a:t>
            </a:r>
            <a:r>
              <a:rPr lang="en-AU" sz="3600" dirty="0">
                <a:latin typeface="Phetsarath OT" panose="02000500000000000000" pitchFamily="2" charset="0"/>
                <a:cs typeface="Phetsarath OT" panose="02000500000000000000" pitchFamily="2" charset="0"/>
              </a:rPr>
              <a:t/>
            </a:r>
            <a:br>
              <a:rPr lang="en-AU" sz="3600" dirty="0">
                <a:latin typeface="Phetsarath OT" panose="02000500000000000000" pitchFamily="2" charset="0"/>
                <a:cs typeface="Phetsarath OT" panose="02000500000000000000" pitchFamily="2" charset="0"/>
              </a:rPr>
            </a:br>
            <a:r>
              <a:rPr lang="en-AU" sz="1400" dirty="0" smtClean="0">
                <a:solidFill>
                  <a:srgbClr val="FF0000"/>
                </a:solidFill>
                <a:latin typeface="Phetsarath OT" panose="02000500000000000000" pitchFamily="2" charset="0"/>
                <a:cs typeface="Phetsarath OT" panose="02000500000000000000" pitchFamily="2" charset="0"/>
              </a:rPr>
              <a:t>Government  Agencies </a:t>
            </a:r>
            <a:r>
              <a:rPr lang="en-AU" sz="1400" dirty="0">
                <a:solidFill>
                  <a:srgbClr val="FF0000"/>
                </a:solidFill>
                <a:latin typeface="Phetsarath OT" panose="02000500000000000000" pitchFamily="2" charset="0"/>
                <a:cs typeface="Phetsarath OT" panose="02000500000000000000" pitchFamily="2" charset="0"/>
              </a:rPr>
              <a:t>Responsible for the Transportation Sector in </a:t>
            </a:r>
            <a:r>
              <a:rPr lang="en-AU" sz="1400" dirty="0" err="1" smtClean="0">
                <a:solidFill>
                  <a:srgbClr val="FF0000"/>
                </a:solidFill>
                <a:latin typeface="Phetsarath OT" panose="02000500000000000000" pitchFamily="2" charset="0"/>
                <a:cs typeface="Phetsarath OT" panose="02000500000000000000" pitchFamily="2" charset="0"/>
              </a:rPr>
              <a:t>Khammouane</a:t>
            </a:r>
            <a:endParaRPr lang="en-AU" sz="2800" dirty="0">
              <a:solidFill>
                <a:srgbClr val="FF0000"/>
              </a:solidFill>
              <a:latin typeface="Phetsarath OT" panose="02000500000000000000" pitchFamily="2" charset="0"/>
              <a:cs typeface="Phetsarath OT" panose="02000500000000000000" pitchFamily="2" charset="0"/>
            </a:endParaRPr>
          </a:p>
        </p:txBody>
      </p:sp>
      <p:sp>
        <p:nvSpPr>
          <p:cNvPr id="3" name="Content Placeholder 2"/>
          <p:cNvSpPr>
            <a:spLocks noGrp="1"/>
          </p:cNvSpPr>
          <p:nvPr>
            <p:ph idx="1"/>
          </p:nvPr>
        </p:nvSpPr>
        <p:spPr>
          <a:xfrm>
            <a:off x="457200" y="1692317"/>
            <a:ext cx="8229600" cy="4476466"/>
          </a:xfrm>
        </p:spPr>
        <p:txBody>
          <a:bodyPr>
            <a:normAutofit fontScale="92500"/>
          </a:bodyPr>
          <a:lstStyle/>
          <a:p>
            <a:r>
              <a:rPr lang="en-AU" sz="2400" b="1" dirty="0" err="1" smtClean="0">
                <a:solidFill>
                  <a:srgbClr val="0070C0"/>
                </a:solidFill>
                <a:latin typeface="Phetsarath OT" panose="02000500000000000000" pitchFamily="2" charset="0"/>
                <a:cs typeface="Phetsarath OT" panose="02000500000000000000" pitchFamily="2" charset="0"/>
              </a:rPr>
              <a:t>ຂະແໜງຂົນສົ່ງປະກອບມີ</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ລະບົບການຂົນສົ່ງທາງບົກ</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ທາງອາກາດ</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ແລະ</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ທາງນໍ້າ</a:t>
            </a:r>
            <a:endParaRPr lang="en-AU" sz="1800" b="1" dirty="0" smtClean="0">
              <a:solidFill>
                <a:srgbClr val="0070C0"/>
              </a:solidFill>
              <a:latin typeface="Phetsarath OT" panose="02000500000000000000" pitchFamily="2" charset="0"/>
              <a:cs typeface="Phetsarath OT" panose="02000500000000000000" pitchFamily="2" charset="0"/>
            </a:endParaRPr>
          </a:p>
          <a:p>
            <a:r>
              <a:rPr lang="en-AU" sz="1300" dirty="0" smtClean="0">
                <a:solidFill>
                  <a:srgbClr val="FF0000"/>
                </a:solidFill>
                <a:latin typeface="Phetsarath OT" panose="02000500000000000000" pitchFamily="2" charset="0"/>
                <a:cs typeface="Phetsarath OT" panose="02000500000000000000" pitchFamily="2" charset="0"/>
              </a:rPr>
              <a:t>Transport sector </a:t>
            </a:r>
            <a:r>
              <a:rPr lang="en-AU" sz="1300" dirty="0">
                <a:solidFill>
                  <a:srgbClr val="FF0000"/>
                </a:solidFill>
                <a:latin typeface="Phetsarath OT" panose="02000500000000000000" pitchFamily="2" charset="0"/>
                <a:cs typeface="Phetsarath OT" panose="02000500000000000000" pitchFamily="2" charset="0"/>
              </a:rPr>
              <a:t>is normally composed of the sub-sectors of land, air and water transport system. </a:t>
            </a:r>
            <a:endParaRPr lang="en-AU" sz="1300" dirty="0" smtClean="0">
              <a:solidFill>
                <a:srgbClr val="FF0000"/>
              </a:solidFill>
              <a:latin typeface="Phetsarath OT" panose="02000500000000000000" pitchFamily="2" charset="0"/>
              <a:cs typeface="Phetsarath OT" panose="02000500000000000000" pitchFamily="2" charset="0"/>
            </a:endParaRPr>
          </a:p>
          <a:p>
            <a:endParaRPr lang="en-AU" sz="1800" dirty="0" smtClean="0">
              <a:latin typeface="Phetsarath OT" panose="02000500000000000000" pitchFamily="2" charset="0"/>
              <a:cs typeface="Phetsarath OT" panose="02000500000000000000" pitchFamily="2" charset="0"/>
            </a:endParaRPr>
          </a:p>
          <a:p>
            <a:r>
              <a:rPr lang="en-AU" sz="2400" b="1" dirty="0" err="1" smtClean="0">
                <a:solidFill>
                  <a:srgbClr val="0070C0"/>
                </a:solidFill>
                <a:latin typeface="Phetsarath OT" panose="02000500000000000000" pitchFamily="2" charset="0"/>
                <a:cs typeface="Phetsarath OT" panose="02000500000000000000" pitchFamily="2" charset="0"/>
              </a:rPr>
              <a:t>ໃນແຂວງຄໍາມ່ວນ</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ມີການຂົນສົ່ງທາງບົກແລະທາງນໍ້າ</a:t>
            </a:r>
            <a:endParaRPr lang="en-AU" sz="1800" b="1" dirty="0" smtClean="0">
              <a:solidFill>
                <a:srgbClr val="0070C0"/>
              </a:solidFill>
              <a:latin typeface="Phetsarath OT" panose="02000500000000000000" pitchFamily="2" charset="0"/>
              <a:cs typeface="Phetsarath OT" panose="02000500000000000000" pitchFamily="2" charset="0"/>
            </a:endParaRPr>
          </a:p>
          <a:p>
            <a:r>
              <a:rPr lang="en-AU" sz="1300" dirty="0" smtClean="0">
                <a:solidFill>
                  <a:srgbClr val="FF0000"/>
                </a:solidFill>
                <a:latin typeface="Phetsarath OT" panose="02000500000000000000" pitchFamily="2" charset="0"/>
                <a:cs typeface="Phetsarath OT" panose="02000500000000000000" pitchFamily="2" charset="0"/>
              </a:rPr>
              <a:t>In </a:t>
            </a:r>
            <a:r>
              <a:rPr lang="en-AU" sz="1300" dirty="0">
                <a:solidFill>
                  <a:srgbClr val="FF0000"/>
                </a:solidFill>
                <a:latin typeface="Phetsarath OT" panose="02000500000000000000" pitchFamily="2" charset="0"/>
                <a:cs typeface="Phetsarath OT" panose="02000500000000000000" pitchFamily="2" charset="0"/>
              </a:rPr>
              <a:t>the </a:t>
            </a:r>
            <a:r>
              <a:rPr lang="en-AU" sz="1300" dirty="0" err="1">
                <a:solidFill>
                  <a:srgbClr val="FF0000"/>
                </a:solidFill>
                <a:latin typeface="Phetsarath OT" panose="02000500000000000000" pitchFamily="2" charset="0"/>
                <a:cs typeface="Phetsarath OT" panose="02000500000000000000" pitchFamily="2" charset="0"/>
              </a:rPr>
              <a:t>Khammouane</a:t>
            </a:r>
            <a:r>
              <a:rPr lang="en-AU" sz="1300" dirty="0">
                <a:solidFill>
                  <a:srgbClr val="FF0000"/>
                </a:solidFill>
                <a:latin typeface="Phetsarath OT" panose="02000500000000000000" pitchFamily="2" charset="0"/>
                <a:cs typeface="Phetsarath OT" panose="02000500000000000000" pitchFamily="2" charset="0"/>
              </a:rPr>
              <a:t> </a:t>
            </a:r>
            <a:r>
              <a:rPr lang="en-AU" sz="1300" dirty="0" smtClean="0">
                <a:solidFill>
                  <a:srgbClr val="FF0000"/>
                </a:solidFill>
                <a:latin typeface="Phetsarath OT" panose="02000500000000000000" pitchFamily="2" charset="0"/>
                <a:cs typeface="Phetsarath OT" panose="02000500000000000000" pitchFamily="2" charset="0"/>
              </a:rPr>
              <a:t>province: only land and water transport.</a:t>
            </a:r>
          </a:p>
          <a:p>
            <a:endParaRPr lang="en-AU" sz="1800" dirty="0">
              <a:latin typeface="Phetsarath OT" panose="02000500000000000000" pitchFamily="2" charset="0"/>
              <a:cs typeface="Phetsarath OT" panose="02000500000000000000" pitchFamily="2" charset="0"/>
            </a:endParaRPr>
          </a:p>
          <a:p>
            <a:r>
              <a:rPr lang="en-AU" sz="2400" b="1" dirty="0" err="1" smtClean="0">
                <a:solidFill>
                  <a:srgbClr val="0070C0"/>
                </a:solidFill>
                <a:latin typeface="Phetsarath OT" panose="02000500000000000000" pitchFamily="2" charset="0"/>
                <a:cs typeface="Phetsarath OT" panose="02000500000000000000" pitchFamily="2" charset="0"/>
              </a:rPr>
              <a:t>ບັນດາທາງ</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ແລະຂົວລະດັບແຂວງ</a:t>
            </a:r>
            <a:r>
              <a:rPr lang="en-AU" sz="2400" b="1" dirty="0" smtClean="0">
                <a:solidFill>
                  <a:srgbClr val="0070C0"/>
                </a:solidFill>
                <a:latin typeface="Phetsarath OT" panose="02000500000000000000" pitchFamily="2" charset="0"/>
                <a:cs typeface="Phetsarath OT" panose="02000500000000000000" pitchFamily="2" charset="0"/>
              </a:rPr>
              <a:t>, </a:t>
            </a:r>
            <a:r>
              <a:rPr lang="en-AU" sz="2400" b="1" dirty="0" err="1" smtClean="0">
                <a:solidFill>
                  <a:srgbClr val="0070C0"/>
                </a:solidFill>
                <a:latin typeface="Phetsarath OT" panose="02000500000000000000" pitchFamily="2" charset="0"/>
                <a:cs typeface="Phetsarath OT" panose="02000500000000000000" pitchFamily="2" charset="0"/>
              </a:rPr>
              <a:t>ແຂວງຄວນຈະເປັນຜູ້ປະເມີນໂດຍກົງ</a:t>
            </a:r>
            <a:endParaRPr lang="en-AU" sz="1800" b="1" dirty="0">
              <a:solidFill>
                <a:srgbClr val="0070C0"/>
              </a:solidFill>
              <a:latin typeface="Phetsarath OT" panose="02000500000000000000" pitchFamily="2" charset="0"/>
              <a:cs typeface="Phetsarath OT" panose="02000500000000000000" pitchFamily="2" charset="0"/>
            </a:endParaRPr>
          </a:p>
          <a:p>
            <a:r>
              <a:rPr lang="en-AU" sz="1300" dirty="0" smtClean="0">
                <a:solidFill>
                  <a:srgbClr val="FF0000"/>
                </a:solidFill>
                <a:latin typeface="Phetsarath OT" panose="02000500000000000000" pitchFamily="2" charset="0"/>
                <a:cs typeface="Phetsarath OT" panose="02000500000000000000" pitchFamily="2" charset="0"/>
              </a:rPr>
              <a:t>Provincial </a:t>
            </a:r>
            <a:r>
              <a:rPr lang="en-AU" sz="1300" dirty="0">
                <a:solidFill>
                  <a:srgbClr val="FF0000"/>
                </a:solidFill>
                <a:latin typeface="Phetsarath OT" panose="02000500000000000000" pitchFamily="2" charset="0"/>
                <a:cs typeface="Phetsarath OT" panose="02000500000000000000" pitchFamily="2" charset="0"/>
              </a:rPr>
              <a:t>roads and bridges should be directly assessed by the province </a:t>
            </a:r>
            <a:endParaRPr lang="en-AU" sz="1300" dirty="0" smtClean="0">
              <a:solidFill>
                <a:srgbClr val="FF0000"/>
              </a:solidFill>
              <a:latin typeface="Phetsarath OT" panose="02000500000000000000" pitchFamily="2" charset="0"/>
              <a:cs typeface="Phetsarath OT" panose="02000500000000000000" pitchFamily="2" charset="0"/>
            </a:endParaRPr>
          </a:p>
          <a:p>
            <a:endParaRPr lang="en-AU" sz="1800" dirty="0" smtClean="0">
              <a:latin typeface="Phetsarath OT" panose="02000500000000000000" pitchFamily="2" charset="0"/>
              <a:cs typeface="Phetsarath OT" panose="02000500000000000000" pitchFamily="2" charset="0"/>
            </a:endParaRPr>
          </a:p>
          <a:p>
            <a:r>
              <a:rPr lang="en-AU" sz="2400" b="1" dirty="0" smtClean="0">
                <a:solidFill>
                  <a:srgbClr val="0070C0"/>
                </a:solidFill>
                <a:latin typeface="Phetsarath OT" panose="02000500000000000000" pitchFamily="2" charset="0"/>
                <a:cs typeface="Phetsarath OT" panose="02000500000000000000" pitchFamily="2" charset="0"/>
              </a:rPr>
              <a:t>ບັນດາທາງແລະຂົວທີ່ຢູ່ພາຍໃຕ້ຄວາມຮັບຜິດຊອບຂອງເມືອງຄວນແມ່ນວິສາວະກອນຂັ້ນເມືອງເປັນຜູ້ປະເມີນ </a:t>
            </a:r>
            <a:r>
              <a:rPr lang="en-AU" sz="2400" b="1" dirty="0" err="1" smtClean="0">
                <a:solidFill>
                  <a:srgbClr val="0070C0"/>
                </a:solidFill>
                <a:latin typeface="Phetsarath OT" panose="02000500000000000000" pitchFamily="2" charset="0"/>
                <a:cs typeface="Phetsarath OT" panose="02000500000000000000" pitchFamily="2" charset="0"/>
              </a:rPr>
              <a:t>ໂດຍການປະສານງານກັບວິສາວະກອນຂັ້ນແຂວງ</a:t>
            </a:r>
            <a:endParaRPr lang="en-AU" sz="1800" b="1" dirty="0" smtClean="0">
              <a:solidFill>
                <a:srgbClr val="0070C0"/>
              </a:solidFill>
              <a:latin typeface="Phetsarath OT" panose="02000500000000000000" pitchFamily="2" charset="0"/>
              <a:cs typeface="Phetsarath OT" panose="02000500000000000000" pitchFamily="2" charset="0"/>
            </a:endParaRPr>
          </a:p>
          <a:p>
            <a:r>
              <a:rPr lang="en-AU" sz="1300" dirty="0" smtClean="0">
                <a:solidFill>
                  <a:srgbClr val="FF0000"/>
                </a:solidFill>
                <a:latin typeface="Phetsarath OT" panose="02000500000000000000" pitchFamily="2" charset="0"/>
                <a:cs typeface="Phetsarath OT" panose="02000500000000000000" pitchFamily="2" charset="0"/>
              </a:rPr>
              <a:t>Roads </a:t>
            </a:r>
            <a:r>
              <a:rPr lang="en-AU" sz="1300" dirty="0">
                <a:solidFill>
                  <a:srgbClr val="FF0000"/>
                </a:solidFill>
                <a:latin typeface="Phetsarath OT" panose="02000500000000000000" pitchFamily="2" charset="0"/>
                <a:cs typeface="Phetsarath OT" panose="02000500000000000000" pitchFamily="2" charset="0"/>
              </a:rPr>
              <a:t>and bridges under the </a:t>
            </a:r>
            <a:r>
              <a:rPr lang="en-AU" sz="1300" dirty="0" smtClean="0">
                <a:solidFill>
                  <a:srgbClr val="FF0000"/>
                </a:solidFill>
                <a:latin typeface="Phetsarath OT" panose="02000500000000000000" pitchFamily="2" charset="0"/>
                <a:cs typeface="Phetsarath OT" panose="02000500000000000000" pitchFamily="2" charset="0"/>
              </a:rPr>
              <a:t>responsibility </a:t>
            </a:r>
            <a:r>
              <a:rPr lang="en-AU" sz="1300" dirty="0">
                <a:solidFill>
                  <a:srgbClr val="FF0000"/>
                </a:solidFill>
                <a:latin typeface="Phetsarath OT" panose="02000500000000000000" pitchFamily="2" charset="0"/>
                <a:cs typeface="Phetsarath OT" panose="02000500000000000000" pitchFamily="2" charset="0"/>
              </a:rPr>
              <a:t>of the districts should be assessed by the local engineers in coordination and consultation with provincial engineers. </a:t>
            </a:r>
          </a:p>
          <a:p>
            <a:endParaRPr lang="en-AU" dirty="0">
              <a:latin typeface="Phetsarath OT" panose="02000500000000000000" pitchFamily="2" charset="0"/>
              <a:cs typeface="Phetsarath OT" panose="02000500000000000000" pitchFamily="2" charset="0"/>
            </a:endParaRPr>
          </a:p>
        </p:txBody>
      </p:sp>
    </p:spTree>
    <p:extLst>
      <p:ext uri="{BB962C8B-B14F-4D97-AF65-F5344CB8AC3E}">
        <p14:creationId xmlns:p14="http://schemas.microsoft.com/office/powerpoint/2010/main" val="4264404008"/>
      </p:ext>
    </p:extLst>
  </p:cSld>
  <p:clrMapOvr>
    <a:masterClrMapping/>
  </p:clrMapOvr>
  <p:transition spd="med">
    <p:zo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endParaRPr lang="en-US" dirty="0" smtClean="0"/>
          </a:p>
          <a:p>
            <a:endParaRPr lang="en-US" dirty="0"/>
          </a:p>
        </p:txBody>
      </p:sp>
    </p:spTree>
    <p:extLst>
      <p:ext uri="{BB962C8B-B14F-4D97-AF65-F5344CB8AC3E}">
        <p14:creationId xmlns:p14="http://schemas.microsoft.com/office/powerpoint/2010/main" val="2749138224"/>
      </p:ext>
    </p:extLst>
  </p:cSld>
  <p:clrMapOvr>
    <a:masterClrMapping/>
  </p:clrMapOvr>
  <p:transition spd="med">
    <p:zo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Any Questions?</a:t>
            </a:r>
            <a:endParaRPr lang="en-US" dirty="0"/>
          </a:p>
        </p:txBody>
      </p:sp>
      <p:sp>
        <p:nvSpPr>
          <p:cNvPr id="3" name="Content Placeholder 2"/>
          <p:cNvSpPr>
            <a:spLocks noGrp="1"/>
          </p:cNvSpPr>
          <p:nvPr>
            <p:ph idx="1"/>
          </p:nvPr>
        </p:nvSpPr>
        <p:spPr/>
        <p:txBody>
          <a:bodyPr/>
          <a:lstStyle/>
          <a:p>
            <a:endParaRPr lang="en-US" dirty="0" smtClean="0"/>
          </a:p>
          <a:p>
            <a:r>
              <a:rPr lang="en-US" dirty="0" smtClean="0"/>
              <a:t>Thank you</a:t>
            </a:r>
            <a:endParaRPr lang="en-US" dirty="0"/>
          </a:p>
        </p:txBody>
      </p:sp>
    </p:spTree>
    <p:extLst>
      <p:ext uri="{BB962C8B-B14F-4D97-AF65-F5344CB8AC3E}">
        <p14:creationId xmlns:p14="http://schemas.microsoft.com/office/powerpoint/2010/main" val="2529412369"/>
      </p:ext>
    </p:extLst>
  </p:cSld>
  <p:clrMapOvr>
    <a:masterClrMapping/>
  </p:clrMapOvr>
  <p:transition spd="med">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0338"/>
            <a:ext cx="8229600" cy="1143000"/>
          </a:xfrm>
        </p:spPr>
        <p:txBody>
          <a:bodyPr>
            <a:noAutofit/>
          </a:bodyPr>
          <a:lstStyle/>
          <a:p>
            <a:r>
              <a:rPr lang="en-AU" sz="1800" dirty="0" err="1" smtClean="0">
                <a:latin typeface="Phetsarath OT" panose="02000500000000000000" pitchFamily="2" charset="0"/>
                <a:cs typeface="Phetsarath OT" panose="02000500000000000000" pitchFamily="2" charset="0"/>
              </a:rPr>
              <a:t>ຫ້ອງການ</a:t>
            </a:r>
            <a:r>
              <a:rPr lang="en-AU" sz="1800" dirty="0" smtClean="0">
                <a:latin typeface="Phetsarath OT" panose="02000500000000000000" pitchFamily="2" charset="0"/>
                <a:cs typeface="Phetsarath OT" panose="02000500000000000000" pitchFamily="2" charset="0"/>
              </a:rPr>
              <a:t> </a:t>
            </a:r>
            <a:r>
              <a:rPr lang="en-AU" sz="1800" dirty="0" err="1" smtClean="0">
                <a:latin typeface="Phetsarath OT" panose="02000500000000000000" pitchFamily="2" charset="0"/>
                <a:cs typeface="Phetsarath OT" panose="02000500000000000000" pitchFamily="2" charset="0"/>
              </a:rPr>
              <a:t>ແລະ</a:t>
            </a:r>
            <a:r>
              <a:rPr lang="en-AU" sz="1800" dirty="0" smtClean="0">
                <a:latin typeface="Phetsarath OT" panose="02000500000000000000" pitchFamily="2" charset="0"/>
                <a:cs typeface="Phetsarath OT" panose="02000500000000000000" pitchFamily="2" charset="0"/>
              </a:rPr>
              <a:t> </a:t>
            </a:r>
            <a:r>
              <a:rPr lang="en-AU" sz="1800" dirty="0" err="1" smtClean="0">
                <a:latin typeface="Phetsarath OT" panose="02000500000000000000" pitchFamily="2" charset="0"/>
                <a:cs typeface="Phetsarath OT" panose="02000500000000000000" pitchFamily="2" charset="0"/>
              </a:rPr>
              <a:t>ພະນັກງານທີ່ກ່ຽວຂ້ອງ</a:t>
            </a:r>
            <a:r>
              <a:rPr lang="en-AU" sz="1800" dirty="0" smtClean="0">
                <a:latin typeface="Phetsarath OT" panose="02000500000000000000" pitchFamily="2" charset="0"/>
                <a:cs typeface="Phetsarath OT" panose="02000500000000000000" pitchFamily="2" charset="0"/>
              </a:rPr>
              <a:t> </a:t>
            </a:r>
            <a:r>
              <a:rPr lang="en-AU" sz="1400" dirty="0" smtClean="0">
                <a:solidFill>
                  <a:srgbClr val="FF0000"/>
                </a:solidFill>
                <a:latin typeface="Saysettha OT" pitchFamily="34" charset="-34"/>
                <a:cs typeface="Saysettha OT" pitchFamily="34" charset="-34"/>
              </a:rPr>
              <a:t>Offices and personnel involved</a:t>
            </a:r>
            <a:endParaRPr lang="en-AU" sz="1800" dirty="0">
              <a:solidFill>
                <a:srgbClr val="FF0000"/>
              </a:solidFill>
              <a:latin typeface="Saysettha OT" pitchFamily="34" charset="-34"/>
              <a:cs typeface="Saysettha OT" pitchFamily="34" charset="-34"/>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62189150"/>
              </p:ext>
            </p:extLst>
          </p:nvPr>
        </p:nvGraphicFramePr>
        <p:xfrm>
          <a:off x="61408" y="603896"/>
          <a:ext cx="9028000" cy="5552904"/>
        </p:xfrm>
        <a:graphic>
          <a:graphicData uri="http://schemas.openxmlformats.org/drawingml/2006/table">
            <a:tbl>
              <a:tblPr firstRow="1" firstCol="1" bandRow="1"/>
              <a:tblGrid>
                <a:gridCol w="5004683"/>
                <a:gridCol w="4023317"/>
              </a:tblGrid>
              <a:tr h="567044">
                <a:tc>
                  <a:txBody>
                    <a:bodyPr/>
                    <a:lstStyle/>
                    <a:p>
                      <a:pPr algn="just">
                        <a:lnSpc>
                          <a:spcPct val="115000"/>
                        </a:lnSpc>
                        <a:spcAft>
                          <a:spcPts val="1000"/>
                        </a:spcAft>
                      </a:pPr>
                      <a:r>
                        <a:rPr lang="en-US" sz="1800" b="1" dirty="0" err="1" smtClean="0">
                          <a:effectLst/>
                          <a:latin typeface="Phetsarath OT" panose="02000500000000000000" pitchFamily="2" charset="0"/>
                          <a:cs typeface="Phetsarath OT" panose="02000500000000000000" pitchFamily="2" charset="0"/>
                        </a:rPr>
                        <a:t>ພະນັກງານ</a:t>
                      </a:r>
                      <a:r>
                        <a:rPr lang="en-US" sz="1050" b="1" dirty="0" smtClean="0">
                          <a:effectLst/>
                          <a:latin typeface="Phetsarath OT" panose="02000500000000000000" pitchFamily="2" charset="0"/>
                          <a:cs typeface="Phetsarath OT" panose="02000500000000000000" pitchFamily="2" charset="0"/>
                        </a:rPr>
                        <a:t> </a:t>
                      </a:r>
                      <a:r>
                        <a:rPr lang="en-US" sz="1200" b="1" dirty="0" smtClean="0">
                          <a:effectLst/>
                          <a:latin typeface="Phetsarath OT" panose="02000500000000000000" pitchFamily="2" charset="0"/>
                          <a:cs typeface="Phetsarath OT" panose="02000500000000000000" pitchFamily="2" charset="0"/>
                        </a:rPr>
                        <a:t>Personnel</a:t>
                      </a:r>
                      <a:endParaRPr lang="en-AU" sz="1050" b="1" dirty="0">
                        <a:effectLst/>
                        <a:latin typeface="Phetsarath OT" panose="02000500000000000000" pitchFamily="2" charset="0"/>
                        <a:ea typeface="Calibri" panose="020F0502020204030204" pitchFamily="34" charset="0"/>
                        <a:cs typeface="Phetsarath OT" panose="02000500000000000000" pitchFamily="2" charset="0"/>
                      </a:endParaRPr>
                    </a:p>
                  </a:txBody>
                  <a:tcPr marL="48772" marR="48772" marT="0" marB="0"/>
                </a:tc>
                <a:tc>
                  <a:txBody>
                    <a:bodyPr/>
                    <a:lstStyle/>
                    <a:p>
                      <a:pPr algn="just">
                        <a:lnSpc>
                          <a:spcPct val="115000"/>
                        </a:lnSpc>
                        <a:spcAft>
                          <a:spcPts val="1000"/>
                        </a:spcAft>
                      </a:pPr>
                      <a:r>
                        <a:rPr lang="en-US" sz="1600" b="1" dirty="0" err="1" smtClean="0">
                          <a:effectLst/>
                          <a:latin typeface="Phetsarath OT" panose="02000500000000000000" pitchFamily="2" charset="0"/>
                          <a:cs typeface="Phetsarath OT" panose="02000500000000000000" pitchFamily="2" charset="0"/>
                        </a:rPr>
                        <a:t>ບົດບາດໃນການປະເມີນຄວາມເສຍຫາຍ</a:t>
                      </a:r>
                      <a:r>
                        <a:rPr lang="en-US" sz="1600" b="1" dirty="0" smtClean="0">
                          <a:effectLst/>
                          <a:latin typeface="Phetsarath OT" panose="02000500000000000000" pitchFamily="2" charset="0"/>
                          <a:cs typeface="Phetsarath OT" panose="02000500000000000000" pitchFamily="2" charset="0"/>
                        </a:rPr>
                        <a:t>,</a:t>
                      </a:r>
                      <a:r>
                        <a:rPr lang="en-US" sz="1600" b="1" baseline="0" dirty="0" smtClean="0">
                          <a:effectLst/>
                          <a:latin typeface="Phetsarath OT" panose="02000500000000000000" pitchFamily="2" charset="0"/>
                          <a:cs typeface="Phetsarath OT" panose="02000500000000000000" pitchFamily="2" charset="0"/>
                        </a:rPr>
                        <a:t> </a:t>
                      </a:r>
                      <a:r>
                        <a:rPr lang="en-US" sz="1600" b="1" baseline="0" dirty="0" err="1" smtClean="0">
                          <a:effectLst/>
                          <a:latin typeface="Phetsarath OT" panose="02000500000000000000" pitchFamily="2" charset="0"/>
                          <a:cs typeface="Phetsarath OT" panose="02000500000000000000" pitchFamily="2" charset="0"/>
                        </a:rPr>
                        <a:t>ການສູນເສຍແລະຄວາມຕ້ອງການໃນຂະແໜງການຂົນສົ່ງ</a:t>
                      </a:r>
                      <a:r>
                        <a:rPr lang="en-US" sz="1600" b="1" baseline="0" dirty="0" smtClean="0">
                          <a:effectLst/>
                          <a:latin typeface="Phetsarath OT" panose="02000500000000000000" pitchFamily="2" charset="0"/>
                          <a:cs typeface="Phetsarath OT" panose="02000500000000000000" pitchFamily="2" charset="0"/>
                        </a:rPr>
                        <a:t> </a:t>
                      </a:r>
                      <a:r>
                        <a:rPr lang="en-US" sz="1200" b="1" dirty="0" smtClean="0">
                          <a:solidFill>
                            <a:srgbClr val="FF0000"/>
                          </a:solidFill>
                          <a:effectLst/>
                          <a:latin typeface="Phetsarath OT" panose="02000500000000000000" pitchFamily="2" charset="0"/>
                          <a:cs typeface="Phetsarath OT" panose="02000500000000000000" pitchFamily="2" charset="0"/>
                        </a:rPr>
                        <a:t>Role </a:t>
                      </a:r>
                      <a:r>
                        <a:rPr lang="en-US" sz="1200" b="1" dirty="0">
                          <a:solidFill>
                            <a:srgbClr val="FF0000"/>
                          </a:solidFill>
                          <a:effectLst/>
                          <a:latin typeface="Phetsarath OT" panose="02000500000000000000" pitchFamily="2" charset="0"/>
                          <a:cs typeface="Phetsarath OT" panose="02000500000000000000" pitchFamily="2" charset="0"/>
                        </a:rPr>
                        <a:t>in the Transportation Sector </a:t>
                      </a:r>
                      <a:r>
                        <a:rPr lang="en-US" sz="1200" b="1" dirty="0" err="1">
                          <a:solidFill>
                            <a:srgbClr val="FF0000"/>
                          </a:solidFill>
                          <a:effectLst/>
                          <a:latin typeface="Phetsarath OT" panose="02000500000000000000" pitchFamily="2" charset="0"/>
                          <a:cs typeface="Phetsarath OT" panose="02000500000000000000" pitchFamily="2" charset="0"/>
                        </a:rPr>
                        <a:t>DaLNA</a:t>
                      </a:r>
                      <a:endParaRPr lang="en-AU" sz="1050" b="1" dirty="0">
                        <a:solidFill>
                          <a:srgbClr val="FF0000"/>
                        </a:solidFill>
                        <a:effectLst/>
                        <a:latin typeface="Phetsarath OT" panose="02000500000000000000" pitchFamily="2" charset="0"/>
                        <a:ea typeface="Calibri" panose="020F0502020204030204" pitchFamily="34" charset="0"/>
                        <a:cs typeface="Phetsarath OT" panose="02000500000000000000" pitchFamily="2" charset="0"/>
                      </a:endParaRPr>
                    </a:p>
                  </a:txBody>
                  <a:tcPr marL="48772" marR="48772" marT="0" marB="0"/>
                </a:tc>
              </a:tr>
              <a:tr h="1032362">
                <a:tc>
                  <a:txBody>
                    <a:bodyPr/>
                    <a:lstStyle/>
                    <a:p>
                      <a:pPr>
                        <a:lnSpc>
                          <a:spcPct val="115000"/>
                        </a:lnSpc>
                        <a:spcAft>
                          <a:spcPts val="1000"/>
                        </a:spcAft>
                      </a:pPr>
                      <a:r>
                        <a:rPr lang="en-US" sz="1400" b="1" dirty="0" err="1" smtClean="0">
                          <a:effectLst/>
                          <a:latin typeface="Phetsarath OT" panose="02000500000000000000" pitchFamily="2" charset="0"/>
                          <a:cs typeface="Phetsarath OT" panose="02000500000000000000" pitchFamily="2" charset="0"/>
                        </a:rPr>
                        <a:t>ພະນັກງານຈາກ</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ພະແນກ</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ຍທຂ</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ແຂວງ</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ວິສາວະກອນຂົວ-ທາງ</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ເສດຖະກິດການຂົນສົ່ງ</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ແລະ</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ພະນັກງານການເງິນ</a:t>
                      </a:r>
                      <a:r>
                        <a:rPr lang="en-US" sz="1400" b="1" dirty="0" smtClean="0">
                          <a:effectLst/>
                          <a:latin typeface="Phetsarath OT" panose="02000500000000000000" pitchFamily="2" charset="0"/>
                          <a:cs typeface="Phetsarath OT" panose="02000500000000000000" pitchFamily="2" charset="0"/>
                        </a:rPr>
                        <a:t>) </a:t>
                      </a:r>
                    </a:p>
                    <a:p>
                      <a:pPr>
                        <a:lnSpc>
                          <a:spcPct val="115000"/>
                        </a:lnSpc>
                        <a:spcAft>
                          <a:spcPts val="1000"/>
                        </a:spcAft>
                      </a:pPr>
                      <a:r>
                        <a:rPr lang="en-US" sz="1050" dirty="0" smtClean="0">
                          <a:solidFill>
                            <a:srgbClr val="FF0000"/>
                          </a:solidFill>
                          <a:effectLst/>
                          <a:latin typeface="Phetsarath OT" panose="02000500000000000000" pitchFamily="2" charset="0"/>
                          <a:cs typeface="Phetsarath OT" panose="02000500000000000000" pitchFamily="2" charset="0"/>
                        </a:rPr>
                        <a:t>Staff </a:t>
                      </a:r>
                      <a:r>
                        <a:rPr lang="en-US" sz="1050" dirty="0">
                          <a:solidFill>
                            <a:srgbClr val="FF0000"/>
                          </a:solidFill>
                          <a:effectLst/>
                          <a:latin typeface="Phetsarath OT" panose="02000500000000000000" pitchFamily="2" charset="0"/>
                          <a:cs typeface="Phetsarath OT" panose="02000500000000000000" pitchFamily="2" charset="0"/>
                        </a:rPr>
                        <a:t>from Offices of the </a:t>
                      </a:r>
                      <a:r>
                        <a:rPr lang="en-US" sz="1050" dirty="0" err="1">
                          <a:solidFill>
                            <a:srgbClr val="FF0000"/>
                          </a:solidFill>
                          <a:effectLst/>
                          <a:latin typeface="Phetsarath OT" panose="02000500000000000000" pitchFamily="2" charset="0"/>
                          <a:cs typeface="Phetsarath OT" panose="02000500000000000000" pitchFamily="2" charset="0"/>
                        </a:rPr>
                        <a:t>Khammouane</a:t>
                      </a:r>
                      <a:r>
                        <a:rPr lang="en-US" sz="1050" dirty="0">
                          <a:solidFill>
                            <a:srgbClr val="FF0000"/>
                          </a:solidFill>
                          <a:effectLst/>
                          <a:latin typeface="Phetsarath OT" panose="02000500000000000000" pitchFamily="2" charset="0"/>
                          <a:cs typeface="Phetsarath OT" panose="02000500000000000000" pitchFamily="2" charset="0"/>
                        </a:rPr>
                        <a:t> Department of Public Works and Transport (road and bridge engineers; transport economist and finance personnel)</a:t>
                      </a:r>
                      <a:endParaRPr lang="en-AU" sz="1050" dirty="0">
                        <a:solidFill>
                          <a:srgbClr val="FF0000"/>
                        </a:solidFill>
                        <a:effectLst/>
                        <a:latin typeface="Phetsarath OT" panose="02000500000000000000" pitchFamily="2" charset="0"/>
                        <a:ea typeface="Calibri" panose="020F0502020204030204" pitchFamily="34" charset="0"/>
                        <a:cs typeface="Phetsarath OT" panose="02000500000000000000" pitchFamily="2" charset="0"/>
                      </a:endParaRPr>
                    </a:p>
                  </a:txBody>
                  <a:tcPr marL="48772" marR="48772" marT="0" marB="0"/>
                </a:tc>
                <a:tc>
                  <a:txBody>
                    <a:bodyPr/>
                    <a:lstStyle/>
                    <a:p>
                      <a:pPr algn="just">
                        <a:lnSpc>
                          <a:spcPct val="115000"/>
                        </a:lnSpc>
                        <a:spcAft>
                          <a:spcPts val="1000"/>
                        </a:spcAft>
                      </a:pPr>
                      <a:r>
                        <a:rPr lang="en-US" sz="1400" b="1" dirty="0" err="1" smtClean="0">
                          <a:effectLst/>
                          <a:latin typeface="Phetsarath OT" panose="02000500000000000000" pitchFamily="2" charset="0"/>
                          <a:cs typeface="Phetsarath OT" panose="02000500000000000000" pitchFamily="2" charset="0"/>
                        </a:rPr>
                        <a:t>ຊີ້ນໍາ</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ແລະ</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ປະສານງານ</a:t>
                      </a:r>
                      <a:r>
                        <a:rPr lang="en-US" sz="1400" b="1" dirty="0" smtClean="0">
                          <a:effectLst/>
                          <a:latin typeface="Phetsarath OT" panose="02000500000000000000" pitchFamily="2" charset="0"/>
                          <a:cs typeface="Phetsarath OT" panose="02000500000000000000" pitchFamily="2" charset="0"/>
                        </a:rPr>
                        <a:t> </a:t>
                      </a:r>
                    </a:p>
                    <a:p>
                      <a:pPr algn="just">
                        <a:lnSpc>
                          <a:spcPct val="115000"/>
                        </a:lnSpc>
                        <a:spcAft>
                          <a:spcPts val="1000"/>
                        </a:spcAft>
                      </a:pPr>
                      <a:r>
                        <a:rPr lang="en-US" sz="1100" dirty="0" smtClean="0">
                          <a:solidFill>
                            <a:srgbClr val="FF0000"/>
                          </a:solidFill>
                          <a:effectLst/>
                          <a:latin typeface="Phetsarath OT" panose="02000500000000000000" pitchFamily="2" charset="0"/>
                          <a:cs typeface="Phetsarath OT" panose="02000500000000000000" pitchFamily="2" charset="0"/>
                        </a:rPr>
                        <a:t>Lead </a:t>
                      </a:r>
                      <a:r>
                        <a:rPr lang="en-US" sz="1100" dirty="0">
                          <a:solidFill>
                            <a:srgbClr val="FF0000"/>
                          </a:solidFill>
                          <a:effectLst/>
                          <a:latin typeface="Phetsarath OT" panose="02000500000000000000" pitchFamily="2" charset="0"/>
                          <a:cs typeface="Phetsarath OT" panose="02000500000000000000" pitchFamily="2" charset="0"/>
                        </a:rPr>
                        <a:t>and coordinate</a:t>
                      </a:r>
                      <a:endParaRPr lang="en-AU" sz="1050" dirty="0">
                        <a:solidFill>
                          <a:srgbClr val="FF0000"/>
                        </a:solidFill>
                        <a:effectLst/>
                        <a:latin typeface="Phetsarath OT" panose="02000500000000000000" pitchFamily="2" charset="0"/>
                        <a:ea typeface="Calibri" panose="020F0502020204030204" pitchFamily="34" charset="0"/>
                        <a:cs typeface="Phetsarath OT" panose="02000500000000000000" pitchFamily="2" charset="0"/>
                      </a:endParaRPr>
                    </a:p>
                  </a:txBody>
                  <a:tcPr marL="48772" marR="48772" marT="0" marB="0"/>
                </a:tc>
              </a:tr>
              <a:tr h="1032362">
                <a:tc>
                  <a:txBody>
                    <a:bodyPr/>
                    <a:lstStyle/>
                    <a:p>
                      <a:pPr>
                        <a:lnSpc>
                          <a:spcPct val="115000"/>
                        </a:lnSpc>
                        <a:spcAft>
                          <a:spcPts val="1000"/>
                        </a:spcAft>
                      </a:pPr>
                      <a:r>
                        <a:rPr lang="en-US" sz="1400" b="1" dirty="0" err="1" smtClean="0">
                          <a:effectLst/>
                          <a:latin typeface="Phetsarath OT" panose="02000500000000000000" pitchFamily="2" charset="0"/>
                          <a:cs typeface="Phetsarath OT" panose="02000500000000000000" pitchFamily="2" charset="0"/>
                        </a:rPr>
                        <a:t>ພະນັກງານຈາກກະຊວງ</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ຍທຂ</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ວິສາວະກອນຂົວ-ທາງ</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ເສດຖະກິດການຂົນສົ່ງ</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ແລະ</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ພະນັກງານການເງິນ</a:t>
                      </a:r>
                      <a:r>
                        <a:rPr lang="en-US" sz="1400" b="1" dirty="0" smtClean="0">
                          <a:effectLst/>
                          <a:latin typeface="Phetsarath OT" panose="02000500000000000000" pitchFamily="2" charset="0"/>
                          <a:cs typeface="Phetsarath OT" panose="02000500000000000000" pitchFamily="2" charset="0"/>
                        </a:rPr>
                        <a:t>) </a:t>
                      </a:r>
                    </a:p>
                    <a:p>
                      <a:pPr>
                        <a:lnSpc>
                          <a:spcPct val="115000"/>
                        </a:lnSpc>
                        <a:spcAft>
                          <a:spcPts val="1000"/>
                        </a:spcAft>
                      </a:pPr>
                      <a:r>
                        <a:rPr lang="en-US" sz="1100" dirty="0" smtClean="0">
                          <a:solidFill>
                            <a:srgbClr val="FF0000"/>
                          </a:solidFill>
                          <a:effectLst/>
                          <a:latin typeface="Phetsarath OT" panose="02000500000000000000" pitchFamily="2" charset="0"/>
                          <a:cs typeface="Phetsarath OT" panose="02000500000000000000" pitchFamily="2" charset="0"/>
                        </a:rPr>
                        <a:t>Staff </a:t>
                      </a:r>
                      <a:r>
                        <a:rPr lang="en-US" sz="1100" dirty="0">
                          <a:solidFill>
                            <a:srgbClr val="FF0000"/>
                          </a:solidFill>
                          <a:effectLst/>
                          <a:latin typeface="Phetsarath OT" panose="02000500000000000000" pitchFamily="2" charset="0"/>
                          <a:cs typeface="Phetsarath OT" panose="02000500000000000000" pitchFamily="2" charset="0"/>
                        </a:rPr>
                        <a:t>from national Department of Public Works and Transport (road and bridge engineers; transport economist and finance personnel)</a:t>
                      </a:r>
                      <a:endParaRPr lang="en-AU" sz="1100" dirty="0">
                        <a:solidFill>
                          <a:srgbClr val="FF0000"/>
                        </a:solidFill>
                        <a:effectLst/>
                        <a:latin typeface="Phetsarath OT" panose="02000500000000000000" pitchFamily="2" charset="0"/>
                        <a:ea typeface="Calibri" panose="020F0502020204030204" pitchFamily="34" charset="0"/>
                        <a:cs typeface="Phetsarath OT" panose="02000500000000000000" pitchFamily="2" charset="0"/>
                      </a:endParaRPr>
                    </a:p>
                  </a:txBody>
                  <a:tcPr marL="48772" marR="48772" marT="0" marB="0"/>
                </a:tc>
                <a:tc>
                  <a:txBody>
                    <a:bodyPr/>
                    <a:lstStyle/>
                    <a:p>
                      <a:pPr algn="just">
                        <a:lnSpc>
                          <a:spcPct val="115000"/>
                        </a:lnSpc>
                        <a:spcAft>
                          <a:spcPts val="1000"/>
                        </a:spcAft>
                      </a:pPr>
                      <a:r>
                        <a:rPr lang="en-US" sz="1400" b="1" dirty="0" err="1" smtClean="0">
                          <a:effectLst/>
                          <a:latin typeface="Phetsarath OT" panose="02000500000000000000" pitchFamily="2" charset="0"/>
                          <a:cs typeface="Phetsarath OT" panose="02000500000000000000" pitchFamily="2" charset="0"/>
                        </a:rPr>
                        <a:t>ເຂົ້າຮ່ວມແລະໃຫ້ຄໍາແນະນໍາດ້ານວິຊາການ</a:t>
                      </a:r>
                      <a:endParaRPr lang="en-US" sz="1400" b="1" dirty="0" smtClean="0">
                        <a:effectLst/>
                        <a:latin typeface="Phetsarath OT" panose="02000500000000000000" pitchFamily="2" charset="0"/>
                        <a:cs typeface="Phetsarath OT" panose="02000500000000000000" pitchFamily="2" charset="0"/>
                      </a:endParaRPr>
                    </a:p>
                    <a:p>
                      <a:pPr algn="just">
                        <a:lnSpc>
                          <a:spcPct val="115000"/>
                        </a:lnSpc>
                        <a:spcAft>
                          <a:spcPts val="1000"/>
                        </a:spcAft>
                      </a:pPr>
                      <a:r>
                        <a:rPr lang="en-US" sz="1100" dirty="0" smtClean="0">
                          <a:solidFill>
                            <a:srgbClr val="FF0000"/>
                          </a:solidFill>
                          <a:effectLst/>
                          <a:latin typeface="Phetsarath OT" panose="02000500000000000000" pitchFamily="2" charset="0"/>
                          <a:cs typeface="Phetsarath OT" panose="02000500000000000000" pitchFamily="2" charset="0"/>
                        </a:rPr>
                        <a:t>Participate </a:t>
                      </a:r>
                      <a:r>
                        <a:rPr lang="en-US" sz="1100" dirty="0">
                          <a:solidFill>
                            <a:srgbClr val="FF0000"/>
                          </a:solidFill>
                          <a:effectLst/>
                          <a:latin typeface="Phetsarath OT" panose="02000500000000000000" pitchFamily="2" charset="0"/>
                          <a:cs typeface="Phetsarath OT" panose="02000500000000000000" pitchFamily="2" charset="0"/>
                        </a:rPr>
                        <a:t>and provide technical advice</a:t>
                      </a:r>
                      <a:endParaRPr lang="en-AU" sz="1100" dirty="0">
                        <a:solidFill>
                          <a:srgbClr val="FF0000"/>
                        </a:solidFill>
                        <a:effectLst/>
                        <a:latin typeface="Phetsarath OT" panose="02000500000000000000" pitchFamily="2" charset="0"/>
                        <a:ea typeface="Calibri" panose="020F0502020204030204" pitchFamily="34" charset="0"/>
                        <a:cs typeface="Phetsarath OT" panose="02000500000000000000" pitchFamily="2" charset="0"/>
                      </a:endParaRPr>
                    </a:p>
                  </a:txBody>
                  <a:tcPr marL="48772" marR="48772" marT="0" marB="0"/>
                </a:tc>
              </a:tr>
              <a:tr h="1032362">
                <a:tc>
                  <a:txBody>
                    <a:bodyPr/>
                    <a:lstStyle/>
                    <a:p>
                      <a:pPr>
                        <a:lnSpc>
                          <a:spcPct val="115000"/>
                        </a:lnSpc>
                        <a:spcAft>
                          <a:spcPts val="1000"/>
                        </a:spcAft>
                      </a:pPr>
                      <a:r>
                        <a:rPr lang="en-US" sz="1400" b="1" dirty="0" err="1" smtClean="0">
                          <a:effectLst/>
                          <a:latin typeface="Phetsarath OT" panose="02000500000000000000" pitchFamily="2" charset="0"/>
                          <a:cs typeface="Phetsarath OT" panose="02000500000000000000" pitchFamily="2" charset="0"/>
                        </a:rPr>
                        <a:t>ພະນັກງານຈາກຫ້ອງການ</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ຍທຂ</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ເມືອງ</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ວິສາວະກອນຂົວ-ທາງ</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ເສດຖະກິດການຂົນສົ່ງ</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ແລະ</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ພະນັກງານການເງິນ</a:t>
                      </a:r>
                      <a:r>
                        <a:rPr lang="en-US" sz="1400" b="1" dirty="0" smtClean="0">
                          <a:effectLst/>
                          <a:latin typeface="Phetsarath OT" panose="02000500000000000000" pitchFamily="2" charset="0"/>
                          <a:cs typeface="Phetsarath OT" panose="02000500000000000000" pitchFamily="2" charset="0"/>
                        </a:rPr>
                        <a:t>)  </a:t>
                      </a:r>
                    </a:p>
                    <a:p>
                      <a:pPr>
                        <a:lnSpc>
                          <a:spcPct val="115000"/>
                        </a:lnSpc>
                        <a:spcAft>
                          <a:spcPts val="1000"/>
                        </a:spcAft>
                      </a:pPr>
                      <a:r>
                        <a:rPr lang="en-US" sz="1100" dirty="0" smtClean="0">
                          <a:solidFill>
                            <a:srgbClr val="FF0000"/>
                          </a:solidFill>
                          <a:effectLst/>
                          <a:latin typeface="Phetsarath OT" panose="02000500000000000000" pitchFamily="2" charset="0"/>
                          <a:cs typeface="Phetsarath OT" panose="02000500000000000000" pitchFamily="2" charset="0"/>
                        </a:rPr>
                        <a:t>Staff </a:t>
                      </a:r>
                      <a:r>
                        <a:rPr lang="en-US" sz="1100" dirty="0">
                          <a:solidFill>
                            <a:srgbClr val="FF0000"/>
                          </a:solidFill>
                          <a:effectLst/>
                          <a:latin typeface="Phetsarath OT" panose="02000500000000000000" pitchFamily="2" charset="0"/>
                          <a:cs typeface="Phetsarath OT" panose="02000500000000000000" pitchFamily="2" charset="0"/>
                        </a:rPr>
                        <a:t>from affected-district Department of Public Works and Transport (road and bridge engineers; transport economist and finance personnel)</a:t>
                      </a:r>
                      <a:endParaRPr lang="en-AU" sz="1100" dirty="0">
                        <a:solidFill>
                          <a:srgbClr val="FF0000"/>
                        </a:solidFill>
                        <a:effectLst/>
                        <a:latin typeface="Phetsarath OT" panose="02000500000000000000" pitchFamily="2" charset="0"/>
                        <a:ea typeface="Calibri" panose="020F0502020204030204" pitchFamily="34" charset="0"/>
                        <a:cs typeface="Phetsarath OT" panose="02000500000000000000" pitchFamily="2" charset="0"/>
                      </a:endParaRPr>
                    </a:p>
                  </a:txBody>
                  <a:tcPr marL="48772" marR="48772" marT="0" marB="0"/>
                </a:tc>
                <a:tc>
                  <a:txBody>
                    <a:bodyPr/>
                    <a:lstStyle/>
                    <a:p>
                      <a:pPr algn="just">
                        <a:lnSpc>
                          <a:spcPct val="115000"/>
                        </a:lnSpc>
                        <a:spcAft>
                          <a:spcPts val="1000"/>
                        </a:spcAft>
                      </a:pPr>
                      <a:r>
                        <a:rPr lang="en-US" sz="1400" b="1" dirty="0" err="1" smtClean="0">
                          <a:effectLst/>
                          <a:latin typeface="Phetsarath OT" panose="02000500000000000000" pitchFamily="2" charset="0"/>
                          <a:cs typeface="Phetsarath OT" panose="02000500000000000000" pitchFamily="2" charset="0"/>
                        </a:rPr>
                        <a:t>ໃຫ້ຂໍ້ມູນຄວາມເສຍຫາຍແລະການສູນເສຍ</a:t>
                      </a:r>
                      <a:r>
                        <a:rPr lang="en-US" sz="1400" b="1" baseline="0" dirty="0" smtClean="0">
                          <a:effectLst/>
                          <a:latin typeface="Phetsarath OT" panose="02000500000000000000" pitchFamily="2" charset="0"/>
                          <a:cs typeface="Phetsarath OT" panose="02000500000000000000" pitchFamily="2" charset="0"/>
                        </a:rPr>
                        <a:t> </a:t>
                      </a:r>
                      <a:r>
                        <a:rPr lang="en-US" sz="1400" b="1" baseline="0" dirty="0" err="1" smtClean="0">
                          <a:effectLst/>
                          <a:latin typeface="Phetsarath OT" panose="02000500000000000000" pitchFamily="2" charset="0"/>
                          <a:cs typeface="Phetsarath OT" panose="02000500000000000000" pitchFamily="2" charset="0"/>
                        </a:rPr>
                        <a:t>ແລະ</a:t>
                      </a:r>
                      <a:r>
                        <a:rPr lang="en-US" sz="1400" b="1" baseline="0" dirty="0" smtClean="0">
                          <a:effectLst/>
                          <a:latin typeface="Phetsarath OT" panose="02000500000000000000" pitchFamily="2" charset="0"/>
                          <a:cs typeface="Phetsarath OT" panose="02000500000000000000" pitchFamily="2" charset="0"/>
                        </a:rPr>
                        <a:t> </a:t>
                      </a:r>
                      <a:r>
                        <a:rPr lang="en-US" sz="1400" b="1" baseline="0" dirty="0" err="1" smtClean="0">
                          <a:effectLst/>
                          <a:latin typeface="Phetsarath OT" panose="02000500000000000000" pitchFamily="2" charset="0"/>
                          <a:cs typeface="Phetsarath OT" panose="02000500000000000000" pitchFamily="2" charset="0"/>
                        </a:rPr>
                        <a:t>ອໍານວຍຄວາມສະດວກດ້ານການປະເມີນ</a:t>
                      </a:r>
                      <a:endParaRPr lang="en-US" sz="1400" b="1" dirty="0" smtClean="0">
                        <a:effectLst/>
                        <a:latin typeface="Phetsarath OT" panose="02000500000000000000" pitchFamily="2" charset="0"/>
                        <a:cs typeface="Phetsarath OT" panose="02000500000000000000" pitchFamily="2" charset="0"/>
                      </a:endParaRPr>
                    </a:p>
                    <a:p>
                      <a:pPr algn="just">
                        <a:lnSpc>
                          <a:spcPct val="115000"/>
                        </a:lnSpc>
                        <a:spcAft>
                          <a:spcPts val="1000"/>
                        </a:spcAft>
                      </a:pPr>
                      <a:r>
                        <a:rPr lang="en-US" sz="1100" dirty="0" smtClean="0">
                          <a:solidFill>
                            <a:srgbClr val="FF0000"/>
                          </a:solidFill>
                          <a:effectLst/>
                          <a:latin typeface="Phetsarath OT" panose="02000500000000000000" pitchFamily="2" charset="0"/>
                          <a:cs typeface="Phetsarath OT" panose="02000500000000000000" pitchFamily="2" charset="0"/>
                        </a:rPr>
                        <a:t>Provide </a:t>
                      </a:r>
                      <a:r>
                        <a:rPr lang="en-US" sz="1100" dirty="0">
                          <a:solidFill>
                            <a:srgbClr val="FF0000"/>
                          </a:solidFill>
                          <a:effectLst/>
                          <a:latin typeface="Phetsarath OT" panose="02000500000000000000" pitchFamily="2" charset="0"/>
                          <a:cs typeface="Phetsarath OT" panose="02000500000000000000" pitchFamily="2" charset="0"/>
                        </a:rPr>
                        <a:t>damage and loss information and facilitate assessment</a:t>
                      </a:r>
                      <a:endParaRPr lang="en-AU" sz="1100" dirty="0">
                        <a:solidFill>
                          <a:srgbClr val="FF0000"/>
                        </a:solidFill>
                        <a:effectLst/>
                        <a:latin typeface="Phetsarath OT" panose="02000500000000000000" pitchFamily="2" charset="0"/>
                        <a:ea typeface="Calibri" panose="020F0502020204030204" pitchFamily="34" charset="0"/>
                        <a:cs typeface="Phetsarath OT" panose="02000500000000000000" pitchFamily="2" charset="0"/>
                      </a:endParaRPr>
                    </a:p>
                  </a:txBody>
                  <a:tcPr marL="48772" marR="48772" marT="0" marB="0"/>
                </a:tc>
              </a:tr>
              <a:tr h="681374">
                <a:tc>
                  <a:txBody>
                    <a:bodyPr/>
                    <a:lstStyle/>
                    <a:p>
                      <a:pPr>
                        <a:lnSpc>
                          <a:spcPct val="115000"/>
                        </a:lnSpc>
                        <a:spcAft>
                          <a:spcPts val="1000"/>
                        </a:spcAft>
                      </a:pPr>
                      <a:r>
                        <a:rPr lang="en-US" sz="1400" b="1" dirty="0" err="1" smtClean="0">
                          <a:effectLst/>
                          <a:latin typeface="Phetsarath OT" panose="02000500000000000000" pitchFamily="2" charset="0"/>
                          <a:cs typeface="Phetsarath OT" panose="02000500000000000000" pitchFamily="2" charset="0"/>
                        </a:rPr>
                        <a:t>ຄູ່ຮ່ວມພັດທະນາອື່ນ</a:t>
                      </a:r>
                      <a:r>
                        <a:rPr lang="en-US" sz="1400" b="1" dirty="0" smtClean="0">
                          <a:effectLst/>
                          <a:latin typeface="Phetsarath OT" panose="02000500000000000000" pitchFamily="2" charset="0"/>
                          <a:cs typeface="Phetsarath OT" panose="02000500000000000000" pitchFamily="2" charset="0"/>
                        </a:rPr>
                        <a:t>ໆ  (</a:t>
                      </a:r>
                      <a:r>
                        <a:rPr lang="en-US" sz="1400" b="1" dirty="0" err="1" smtClean="0">
                          <a:effectLst/>
                          <a:latin typeface="Phetsarath OT" panose="02000500000000000000" pitchFamily="2" charset="0"/>
                          <a:cs typeface="Phetsarath OT" panose="02000500000000000000" pitchFamily="2" charset="0"/>
                        </a:rPr>
                        <a:t>ທີ່ເຮັດວຽກກ່ຽວກັບການຂົນສົ່ງໃນແຂວງຄໍາມ່ວນ</a:t>
                      </a:r>
                      <a:r>
                        <a:rPr lang="en-US" sz="1400" b="1" dirty="0" smtClean="0">
                          <a:effectLst/>
                          <a:latin typeface="Phetsarath OT" panose="02000500000000000000" pitchFamily="2" charset="0"/>
                          <a:cs typeface="Phetsarath OT" panose="02000500000000000000" pitchFamily="2" charset="0"/>
                        </a:rPr>
                        <a:t>) </a:t>
                      </a:r>
                    </a:p>
                    <a:p>
                      <a:pPr>
                        <a:lnSpc>
                          <a:spcPct val="115000"/>
                        </a:lnSpc>
                        <a:spcAft>
                          <a:spcPts val="1000"/>
                        </a:spcAft>
                      </a:pPr>
                      <a:r>
                        <a:rPr lang="en-US" sz="1100" dirty="0" smtClean="0">
                          <a:solidFill>
                            <a:srgbClr val="FF0000"/>
                          </a:solidFill>
                          <a:effectLst/>
                          <a:latin typeface="Phetsarath OT" panose="02000500000000000000" pitchFamily="2" charset="0"/>
                          <a:cs typeface="Phetsarath OT" panose="02000500000000000000" pitchFamily="2" charset="0"/>
                        </a:rPr>
                        <a:t>Development </a:t>
                      </a:r>
                      <a:r>
                        <a:rPr lang="en-US" sz="1100" dirty="0">
                          <a:solidFill>
                            <a:srgbClr val="FF0000"/>
                          </a:solidFill>
                          <a:effectLst/>
                          <a:latin typeface="Phetsarath OT" panose="02000500000000000000" pitchFamily="2" charset="0"/>
                          <a:cs typeface="Phetsarath OT" panose="02000500000000000000" pitchFamily="2" charset="0"/>
                        </a:rPr>
                        <a:t>partners (if active in the Transport Sector in </a:t>
                      </a:r>
                      <a:r>
                        <a:rPr lang="en-US" sz="1100" dirty="0" err="1">
                          <a:solidFill>
                            <a:srgbClr val="FF0000"/>
                          </a:solidFill>
                          <a:effectLst/>
                          <a:latin typeface="Phetsarath OT" panose="02000500000000000000" pitchFamily="2" charset="0"/>
                          <a:cs typeface="Phetsarath OT" panose="02000500000000000000" pitchFamily="2" charset="0"/>
                        </a:rPr>
                        <a:t>Khammouane</a:t>
                      </a:r>
                      <a:r>
                        <a:rPr lang="en-US" sz="1100" dirty="0">
                          <a:solidFill>
                            <a:srgbClr val="FF0000"/>
                          </a:solidFill>
                          <a:effectLst/>
                          <a:latin typeface="Phetsarath OT" panose="02000500000000000000" pitchFamily="2" charset="0"/>
                          <a:cs typeface="Phetsarath OT" panose="02000500000000000000" pitchFamily="2" charset="0"/>
                        </a:rPr>
                        <a:t>)</a:t>
                      </a:r>
                      <a:endParaRPr lang="en-AU" sz="1100" dirty="0">
                        <a:solidFill>
                          <a:srgbClr val="FF0000"/>
                        </a:solidFill>
                        <a:effectLst/>
                        <a:latin typeface="Phetsarath OT" panose="02000500000000000000" pitchFamily="2" charset="0"/>
                        <a:ea typeface="Calibri" panose="020F0502020204030204" pitchFamily="34" charset="0"/>
                        <a:cs typeface="Phetsarath OT" panose="02000500000000000000" pitchFamily="2" charset="0"/>
                      </a:endParaRPr>
                    </a:p>
                  </a:txBody>
                  <a:tcPr marL="48772" marR="48772" marT="0" marB="0"/>
                </a:tc>
                <a:tc>
                  <a:txBody>
                    <a:bodyPr/>
                    <a:lstStyle/>
                    <a:p>
                      <a:pPr marL="0" marR="0" indent="0" algn="just" defTabSz="914400" rtl="0" eaLnBrk="1" fontAlgn="auto" latinLnBrk="0" hangingPunct="1">
                        <a:lnSpc>
                          <a:spcPct val="115000"/>
                        </a:lnSpc>
                        <a:spcBef>
                          <a:spcPts val="0"/>
                        </a:spcBef>
                        <a:spcAft>
                          <a:spcPts val="1000"/>
                        </a:spcAft>
                        <a:buClrTx/>
                        <a:buSzTx/>
                        <a:buFontTx/>
                        <a:buNone/>
                        <a:tabLst/>
                        <a:defRPr/>
                      </a:pPr>
                      <a:r>
                        <a:rPr lang="en-US" sz="1400" b="1" dirty="0" err="1" smtClean="0">
                          <a:effectLst/>
                          <a:latin typeface="Phetsarath OT" panose="02000500000000000000" pitchFamily="2" charset="0"/>
                          <a:cs typeface="Phetsarath OT" panose="02000500000000000000" pitchFamily="2" charset="0"/>
                        </a:rPr>
                        <a:t>ເຂົ້າຮ່ວມແລະໃຫ້ຄໍາແນະນໍາດ້ານວິຊາການ</a:t>
                      </a:r>
                      <a:endParaRPr lang="en-US" sz="1400" b="1" dirty="0" smtClean="0">
                        <a:effectLst/>
                        <a:latin typeface="Phetsarath OT" panose="02000500000000000000" pitchFamily="2" charset="0"/>
                        <a:cs typeface="Phetsarath OT" panose="02000500000000000000" pitchFamily="2" charset="0"/>
                      </a:endParaRPr>
                    </a:p>
                    <a:p>
                      <a:pPr algn="just">
                        <a:lnSpc>
                          <a:spcPct val="115000"/>
                        </a:lnSpc>
                        <a:spcAft>
                          <a:spcPts val="1000"/>
                        </a:spcAft>
                      </a:pPr>
                      <a:r>
                        <a:rPr lang="en-US" sz="1100" dirty="0" smtClean="0">
                          <a:solidFill>
                            <a:srgbClr val="FF0000"/>
                          </a:solidFill>
                          <a:effectLst/>
                          <a:latin typeface="Phetsarath OT" panose="02000500000000000000" pitchFamily="2" charset="0"/>
                          <a:cs typeface="Phetsarath OT" panose="02000500000000000000" pitchFamily="2" charset="0"/>
                        </a:rPr>
                        <a:t>Participate </a:t>
                      </a:r>
                      <a:r>
                        <a:rPr lang="en-US" sz="1100" dirty="0">
                          <a:solidFill>
                            <a:srgbClr val="FF0000"/>
                          </a:solidFill>
                          <a:effectLst/>
                          <a:latin typeface="Phetsarath OT" panose="02000500000000000000" pitchFamily="2" charset="0"/>
                          <a:cs typeface="Phetsarath OT" panose="02000500000000000000" pitchFamily="2" charset="0"/>
                        </a:rPr>
                        <a:t>and provide technical advice</a:t>
                      </a:r>
                      <a:endParaRPr lang="en-AU" sz="1100" dirty="0">
                        <a:solidFill>
                          <a:srgbClr val="FF0000"/>
                        </a:solidFill>
                        <a:effectLst/>
                        <a:latin typeface="Phetsarath OT" panose="02000500000000000000" pitchFamily="2" charset="0"/>
                        <a:ea typeface="Calibri" panose="020F0502020204030204" pitchFamily="34" charset="0"/>
                        <a:cs typeface="Phetsarath OT" panose="02000500000000000000" pitchFamily="2" charset="0"/>
                      </a:endParaRPr>
                    </a:p>
                  </a:txBody>
                  <a:tcPr marL="48772" marR="48772" marT="0" marB="0"/>
                </a:tc>
              </a:tr>
              <a:tr h="681374">
                <a:tc>
                  <a:txBody>
                    <a:bodyPr/>
                    <a:lstStyle/>
                    <a:p>
                      <a:pPr algn="just">
                        <a:lnSpc>
                          <a:spcPct val="115000"/>
                        </a:lnSpc>
                        <a:spcAft>
                          <a:spcPts val="1000"/>
                        </a:spcAft>
                      </a:pPr>
                      <a:r>
                        <a:rPr lang="en-US" sz="1400" b="1" dirty="0" err="1" smtClean="0">
                          <a:effectLst/>
                          <a:latin typeface="Phetsarath OT" panose="02000500000000000000" pitchFamily="2" charset="0"/>
                          <a:cs typeface="Phetsarath OT" panose="02000500000000000000" pitchFamily="2" charset="0"/>
                        </a:rPr>
                        <a:t>ຊ່ຽວຊານການຂົນສົ່ງໃນແຂວງຄໍາມ່ວນ</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ວິສາວະກອນຂົວທາງ</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ເອກະຊົນ</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ຜູ້ຮັບເໝົາ</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ແລະ</a:t>
                      </a:r>
                      <a:r>
                        <a:rPr lang="en-US" sz="1400" b="1" dirty="0" smtClean="0">
                          <a:effectLst/>
                          <a:latin typeface="Phetsarath OT" panose="02000500000000000000" pitchFamily="2" charset="0"/>
                          <a:cs typeface="Phetsarath OT" panose="02000500000000000000" pitchFamily="2" charset="0"/>
                        </a:rPr>
                        <a:t> </a:t>
                      </a:r>
                      <a:r>
                        <a:rPr lang="en-US" sz="1400" b="1" dirty="0" err="1" smtClean="0">
                          <a:effectLst/>
                          <a:latin typeface="Phetsarath OT" panose="02000500000000000000" pitchFamily="2" charset="0"/>
                          <a:cs typeface="Phetsarath OT" panose="02000500000000000000" pitchFamily="2" charset="0"/>
                        </a:rPr>
                        <a:t>ອື່ນ</a:t>
                      </a:r>
                      <a:r>
                        <a:rPr lang="en-US" sz="1400" b="1" dirty="0" smtClean="0">
                          <a:effectLst/>
                          <a:latin typeface="Phetsarath OT" panose="02000500000000000000" pitchFamily="2" charset="0"/>
                          <a:cs typeface="Phetsarath OT" panose="02000500000000000000" pitchFamily="2" charset="0"/>
                        </a:rPr>
                        <a:t>ໆ) </a:t>
                      </a:r>
                    </a:p>
                    <a:p>
                      <a:pPr algn="just">
                        <a:lnSpc>
                          <a:spcPct val="115000"/>
                        </a:lnSpc>
                        <a:spcAft>
                          <a:spcPts val="1000"/>
                        </a:spcAft>
                      </a:pPr>
                      <a:r>
                        <a:rPr lang="en-US" sz="1100" dirty="0" smtClean="0">
                          <a:solidFill>
                            <a:srgbClr val="FF0000"/>
                          </a:solidFill>
                          <a:effectLst/>
                          <a:latin typeface="Phetsarath OT" panose="02000500000000000000" pitchFamily="2" charset="0"/>
                          <a:cs typeface="Phetsarath OT" panose="02000500000000000000" pitchFamily="2" charset="0"/>
                        </a:rPr>
                        <a:t>Transport </a:t>
                      </a:r>
                      <a:r>
                        <a:rPr lang="en-US" sz="1100" dirty="0">
                          <a:solidFill>
                            <a:srgbClr val="FF0000"/>
                          </a:solidFill>
                          <a:effectLst/>
                          <a:latin typeface="Phetsarath OT" panose="02000500000000000000" pitchFamily="2" charset="0"/>
                          <a:cs typeface="Phetsarath OT" panose="02000500000000000000" pitchFamily="2" charset="0"/>
                        </a:rPr>
                        <a:t>professionals in </a:t>
                      </a:r>
                      <a:r>
                        <a:rPr lang="en-US" sz="1100" dirty="0" err="1">
                          <a:solidFill>
                            <a:srgbClr val="FF0000"/>
                          </a:solidFill>
                          <a:effectLst/>
                          <a:latin typeface="Phetsarath OT" panose="02000500000000000000" pitchFamily="2" charset="0"/>
                          <a:cs typeface="Phetsarath OT" panose="02000500000000000000" pitchFamily="2" charset="0"/>
                        </a:rPr>
                        <a:t>Khammouane</a:t>
                      </a:r>
                      <a:r>
                        <a:rPr lang="en-US" sz="1100" dirty="0">
                          <a:solidFill>
                            <a:srgbClr val="FF0000"/>
                          </a:solidFill>
                          <a:effectLst/>
                          <a:latin typeface="Phetsarath OT" panose="02000500000000000000" pitchFamily="2" charset="0"/>
                          <a:cs typeface="Phetsarath OT" panose="02000500000000000000" pitchFamily="2" charset="0"/>
                        </a:rPr>
                        <a:t> (private road and bridge engineers; contractors; etc.)</a:t>
                      </a:r>
                      <a:endParaRPr lang="en-AU" sz="1100" dirty="0">
                        <a:solidFill>
                          <a:srgbClr val="FF0000"/>
                        </a:solidFill>
                        <a:effectLst/>
                        <a:latin typeface="Phetsarath OT" panose="02000500000000000000" pitchFamily="2" charset="0"/>
                        <a:ea typeface="Calibri" panose="020F0502020204030204" pitchFamily="34" charset="0"/>
                        <a:cs typeface="Phetsarath OT" panose="02000500000000000000" pitchFamily="2" charset="0"/>
                      </a:endParaRPr>
                    </a:p>
                  </a:txBody>
                  <a:tcPr marL="48772" marR="48772" marT="0" marB="0"/>
                </a:tc>
                <a:tc>
                  <a:txBody>
                    <a:bodyPr/>
                    <a:lstStyle/>
                    <a:p>
                      <a:pPr algn="just">
                        <a:lnSpc>
                          <a:spcPct val="115000"/>
                        </a:lnSpc>
                        <a:spcAft>
                          <a:spcPts val="1000"/>
                        </a:spcAft>
                      </a:pPr>
                      <a:r>
                        <a:rPr lang="en-US" sz="1400" b="1" dirty="0" err="1" smtClean="0">
                          <a:effectLst/>
                          <a:latin typeface="Phetsarath OT" panose="02000500000000000000" pitchFamily="2" charset="0"/>
                          <a:cs typeface="Phetsarath OT" panose="02000500000000000000" pitchFamily="2" charset="0"/>
                        </a:rPr>
                        <a:t>ເຂົ້າຮ່ວມ</a:t>
                      </a:r>
                      <a:r>
                        <a:rPr lang="en-US" sz="1400" b="1" baseline="0" dirty="0" smtClean="0">
                          <a:effectLst/>
                          <a:latin typeface="Phetsarath OT" panose="02000500000000000000" pitchFamily="2" charset="0"/>
                          <a:cs typeface="Phetsarath OT" panose="02000500000000000000" pitchFamily="2" charset="0"/>
                        </a:rPr>
                        <a:t> </a:t>
                      </a:r>
                      <a:r>
                        <a:rPr lang="en-US" sz="1400" b="1" baseline="0" dirty="0" err="1" smtClean="0">
                          <a:effectLst/>
                          <a:latin typeface="Phetsarath OT" panose="02000500000000000000" pitchFamily="2" charset="0"/>
                          <a:cs typeface="Phetsarath OT" panose="02000500000000000000" pitchFamily="2" charset="0"/>
                        </a:rPr>
                        <a:t>ແລະໃຫ້ຄໍາແນະນໍາດ້ານວິຊາການ</a:t>
                      </a:r>
                      <a:endParaRPr lang="en-US" sz="1400" b="1" dirty="0" smtClean="0">
                        <a:effectLst/>
                        <a:latin typeface="Phetsarath OT" panose="02000500000000000000" pitchFamily="2" charset="0"/>
                        <a:cs typeface="Phetsarath OT" panose="02000500000000000000" pitchFamily="2" charset="0"/>
                      </a:endParaRPr>
                    </a:p>
                    <a:p>
                      <a:pPr algn="just">
                        <a:lnSpc>
                          <a:spcPct val="115000"/>
                        </a:lnSpc>
                        <a:spcAft>
                          <a:spcPts val="1000"/>
                        </a:spcAft>
                      </a:pPr>
                      <a:r>
                        <a:rPr lang="en-US" sz="1100" dirty="0" smtClean="0">
                          <a:solidFill>
                            <a:srgbClr val="FF0000"/>
                          </a:solidFill>
                          <a:effectLst/>
                          <a:latin typeface="Phetsarath OT" panose="02000500000000000000" pitchFamily="2" charset="0"/>
                          <a:cs typeface="Phetsarath OT" panose="02000500000000000000" pitchFamily="2" charset="0"/>
                        </a:rPr>
                        <a:t>Participate </a:t>
                      </a:r>
                      <a:r>
                        <a:rPr lang="en-US" sz="1100" dirty="0">
                          <a:solidFill>
                            <a:srgbClr val="FF0000"/>
                          </a:solidFill>
                          <a:effectLst/>
                          <a:latin typeface="Phetsarath OT" panose="02000500000000000000" pitchFamily="2" charset="0"/>
                          <a:cs typeface="Phetsarath OT" panose="02000500000000000000" pitchFamily="2" charset="0"/>
                        </a:rPr>
                        <a:t>and provide technical advice </a:t>
                      </a:r>
                      <a:endParaRPr lang="en-AU" sz="1100" dirty="0">
                        <a:solidFill>
                          <a:srgbClr val="FF0000"/>
                        </a:solidFill>
                        <a:effectLst/>
                        <a:latin typeface="Phetsarath OT" panose="02000500000000000000" pitchFamily="2" charset="0"/>
                        <a:ea typeface="Calibri" panose="020F0502020204030204" pitchFamily="34" charset="0"/>
                        <a:cs typeface="Phetsarath OT" panose="02000500000000000000" pitchFamily="2" charset="0"/>
                      </a:endParaRPr>
                    </a:p>
                  </a:txBody>
                  <a:tcPr marL="48772" marR="48772" marT="0" marB="0"/>
                </a:tc>
              </a:tr>
            </a:tbl>
          </a:graphicData>
        </a:graphic>
      </p:graphicFrame>
    </p:spTree>
    <p:extLst>
      <p:ext uri="{BB962C8B-B14F-4D97-AF65-F5344CB8AC3E}">
        <p14:creationId xmlns:p14="http://schemas.microsoft.com/office/powerpoint/2010/main" val="3819477007"/>
      </p:ext>
    </p:extLst>
  </p:cSld>
  <p:clrMapOvr>
    <a:masterClrMapping/>
  </p:clrMapOvr>
  <p:transition spd="med">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02363"/>
            <a:ext cx="7772400" cy="1470025"/>
          </a:xfrm>
        </p:spPr>
        <p:txBody>
          <a:bodyPr>
            <a:normAutofit/>
          </a:bodyPr>
          <a:lstStyle/>
          <a:p>
            <a:r>
              <a:rPr lang="en-AU" sz="3600" dirty="0" err="1" smtClean="0">
                <a:latin typeface="Phetsarath OT" panose="02000500000000000000" pitchFamily="2" charset="0"/>
                <a:cs typeface="Phetsarath OT" panose="02000500000000000000" pitchFamily="2" charset="0"/>
              </a:rPr>
              <a:t>ທົບທວນແນວຄວາມຄິດ</a:t>
            </a:r>
            <a:r>
              <a:rPr lang="en-AU" sz="4400" dirty="0" smtClean="0">
                <a:latin typeface="Phetsarath OT" panose="02000500000000000000" pitchFamily="2" charset="0"/>
                <a:cs typeface="Phetsarath OT" panose="02000500000000000000" pitchFamily="2" charset="0"/>
              </a:rPr>
              <a:t/>
            </a:r>
            <a:br>
              <a:rPr lang="en-AU" sz="4400" dirty="0" smtClean="0">
                <a:latin typeface="Phetsarath OT" panose="02000500000000000000" pitchFamily="2" charset="0"/>
                <a:cs typeface="Phetsarath OT" panose="02000500000000000000" pitchFamily="2" charset="0"/>
              </a:rPr>
            </a:br>
            <a:r>
              <a:rPr lang="en-AU" sz="3200" dirty="0" smtClean="0">
                <a:solidFill>
                  <a:srgbClr val="FF0000"/>
                </a:solidFill>
                <a:latin typeface="Phetsarath OT" panose="02000500000000000000" pitchFamily="2" charset="0"/>
                <a:cs typeface="Phetsarath OT" panose="02000500000000000000" pitchFamily="2" charset="0"/>
              </a:rPr>
              <a:t>Review of Concepts</a:t>
            </a:r>
            <a:endParaRPr lang="en-AU" sz="4400" dirty="0">
              <a:solidFill>
                <a:srgbClr val="FF0000"/>
              </a:solidFill>
              <a:latin typeface="Phetsarath OT" panose="02000500000000000000" pitchFamily="2" charset="0"/>
              <a:cs typeface="Phetsarath OT" panose="02000500000000000000" pitchFamily="2" charset="0"/>
            </a:endParaRPr>
          </a:p>
        </p:txBody>
      </p:sp>
      <p:sp>
        <p:nvSpPr>
          <p:cNvPr id="3" name="Subtitle 2"/>
          <p:cNvSpPr>
            <a:spLocks noGrp="1"/>
          </p:cNvSpPr>
          <p:nvPr>
            <p:ph type="subTitle" idx="1"/>
          </p:nvPr>
        </p:nvSpPr>
        <p:spPr>
          <a:xfrm>
            <a:off x="1371600" y="3026376"/>
            <a:ext cx="6400800" cy="1752600"/>
          </a:xfrm>
        </p:spPr>
        <p:txBody>
          <a:bodyPr>
            <a:normAutofit fontScale="92500"/>
          </a:bodyPr>
          <a:lstStyle/>
          <a:p>
            <a:r>
              <a:rPr lang="en-AU" sz="3500" b="1" dirty="0" err="1" smtClean="0">
                <a:latin typeface="Phetsarath OT" panose="02000500000000000000" pitchFamily="2" charset="0"/>
                <a:cs typeface="Phetsarath OT" panose="02000500000000000000" pitchFamily="2" charset="0"/>
              </a:rPr>
              <a:t>ຄວາມເສຍຫາຍ</a:t>
            </a:r>
            <a:r>
              <a:rPr lang="en-AU" sz="3500" b="1" dirty="0" smtClean="0">
                <a:latin typeface="Phetsarath OT" panose="02000500000000000000" pitchFamily="2" charset="0"/>
                <a:cs typeface="Phetsarath OT" panose="02000500000000000000" pitchFamily="2" charset="0"/>
              </a:rPr>
              <a:t>, </a:t>
            </a:r>
            <a:r>
              <a:rPr lang="en-AU" sz="3500" b="1" dirty="0" err="1" smtClean="0">
                <a:latin typeface="Phetsarath OT" panose="02000500000000000000" pitchFamily="2" charset="0"/>
                <a:cs typeface="Phetsarath OT" panose="02000500000000000000" pitchFamily="2" charset="0"/>
              </a:rPr>
              <a:t>ການສູນເສຍ</a:t>
            </a:r>
            <a:r>
              <a:rPr lang="en-AU" sz="3500" b="1" dirty="0" smtClean="0">
                <a:latin typeface="Phetsarath OT" panose="02000500000000000000" pitchFamily="2" charset="0"/>
                <a:cs typeface="Phetsarath OT" panose="02000500000000000000" pitchFamily="2" charset="0"/>
              </a:rPr>
              <a:t>, </a:t>
            </a:r>
            <a:r>
              <a:rPr lang="en-AU" sz="3500" b="1" dirty="0" err="1" smtClean="0">
                <a:latin typeface="Phetsarath OT" panose="02000500000000000000" pitchFamily="2" charset="0"/>
                <a:cs typeface="Phetsarath OT" panose="02000500000000000000" pitchFamily="2" charset="0"/>
              </a:rPr>
              <a:t>ຜົນກະທົບ</a:t>
            </a:r>
            <a:r>
              <a:rPr lang="en-AU" sz="3500" b="1" dirty="0" smtClean="0">
                <a:latin typeface="Phetsarath OT" panose="02000500000000000000" pitchFamily="2" charset="0"/>
                <a:cs typeface="Phetsarath OT" panose="02000500000000000000" pitchFamily="2" charset="0"/>
              </a:rPr>
              <a:t> </a:t>
            </a:r>
            <a:r>
              <a:rPr lang="en-AU" sz="3500" b="1" dirty="0" err="1" smtClean="0">
                <a:latin typeface="Phetsarath OT" panose="02000500000000000000" pitchFamily="2" charset="0"/>
                <a:cs typeface="Phetsarath OT" panose="02000500000000000000" pitchFamily="2" charset="0"/>
              </a:rPr>
              <a:t>ແລະ</a:t>
            </a:r>
            <a:r>
              <a:rPr lang="en-AU" sz="3500" b="1" dirty="0" smtClean="0">
                <a:latin typeface="Phetsarath OT" panose="02000500000000000000" pitchFamily="2" charset="0"/>
                <a:cs typeface="Phetsarath OT" panose="02000500000000000000" pitchFamily="2" charset="0"/>
              </a:rPr>
              <a:t> </a:t>
            </a:r>
            <a:r>
              <a:rPr lang="en-AU" sz="3500" b="1" dirty="0" err="1" smtClean="0">
                <a:latin typeface="Phetsarath OT" panose="02000500000000000000" pitchFamily="2" charset="0"/>
                <a:cs typeface="Phetsarath OT" panose="02000500000000000000" pitchFamily="2" charset="0"/>
              </a:rPr>
              <a:t>ຄວາມຕ້ອງການ</a:t>
            </a:r>
            <a:r>
              <a:rPr lang="en-AU" sz="3500" b="1" dirty="0" smtClean="0">
                <a:latin typeface="Phetsarath OT" panose="02000500000000000000" pitchFamily="2" charset="0"/>
                <a:cs typeface="Phetsarath OT" panose="02000500000000000000" pitchFamily="2" charset="0"/>
              </a:rPr>
              <a:t> </a:t>
            </a:r>
            <a:r>
              <a:rPr lang="en-AU" sz="3500" b="1" dirty="0" err="1" smtClean="0">
                <a:latin typeface="Phetsarath OT" panose="02000500000000000000" pitchFamily="2" charset="0"/>
                <a:cs typeface="Phetsarath OT" panose="02000500000000000000" pitchFamily="2" charset="0"/>
              </a:rPr>
              <a:t>ຫຼັງໄພພິບັດ</a:t>
            </a:r>
            <a:r>
              <a:rPr lang="en-AU" sz="3500" b="1" dirty="0" smtClean="0">
                <a:latin typeface="Phetsarath OT" panose="02000500000000000000" pitchFamily="2" charset="0"/>
                <a:cs typeface="Phetsarath OT" panose="02000500000000000000" pitchFamily="2" charset="0"/>
              </a:rPr>
              <a:t> </a:t>
            </a:r>
          </a:p>
          <a:p>
            <a:r>
              <a:rPr lang="en-AU" sz="2300" dirty="0" smtClean="0">
                <a:solidFill>
                  <a:srgbClr val="FF0000"/>
                </a:solidFill>
                <a:latin typeface="Phetsarath OT" panose="02000500000000000000" pitchFamily="2" charset="0"/>
                <a:cs typeface="Phetsarath OT" panose="02000500000000000000" pitchFamily="2" charset="0"/>
              </a:rPr>
              <a:t>Post-disaster Damages, losses, impacts and needs</a:t>
            </a:r>
            <a:endParaRPr lang="en-AU" sz="2300" dirty="0">
              <a:solidFill>
                <a:srgbClr val="FF0000"/>
              </a:solidFill>
              <a:latin typeface="Phetsarath OT" panose="02000500000000000000" pitchFamily="2" charset="0"/>
              <a:cs typeface="Phetsarath OT" panose="02000500000000000000" pitchFamily="2" charset="0"/>
            </a:endParaRPr>
          </a:p>
        </p:txBody>
      </p:sp>
    </p:spTree>
    <p:extLst>
      <p:ext uri="{BB962C8B-B14F-4D97-AF65-F5344CB8AC3E}">
        <p14:creationId xmlns:p14="http://schemas.microsoft.com/office/powerpoint/2010/main" val="193408812"/>
      </p:ext>
    </p:extLst>
  </p:cSld>
  <p:clrMapOvr>
    <a:masterClrMapping/>
  </p:clrMapOvr>
  <p:transition spd="med">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a:solidFill>
                  <a:srgbClr val="FF0000"/>
                </a:solidFill>
                <a:latin typeface="Phetsarath OT" panose="02000500000000000000" pitchFamily="2" charset="0"/>
                <a:cs typeface="Phetsarath OT" panose="02000500000000000000" pitchFamily="2" charset="0"/>
              </a:rPr>
              <a:t>ຄວາມເສຍຫາຍ</a:t>
            </a:r>
            <a:r>
              <a:rPr lang="en-US" b="1" dirty="0">
                <a:solidFill>
                  <a:srgbClr val="FF0000"/>
                </a:solidFill>
                <a:latin typeface="Phetsarath OT" panose="02000500000000000000" pitchFamily="2" charset="0"/>
                <a:cs typeface="Phetsarath OT" panose="02000500000000000000" pitchFamily="2" charset="0"/>
              </a:rPr>
              <a:t> </a:t>
            </a:r>
            <a:r>
              <a:rPr lang="en-US" sz="3600" dirty="0" smtClean="0"/>
              <a:t>Damages</a:t>
            </a:r>
            <a:endParaRPr lang="en-US" dirty="0"/>
          </a:p>
        </p:txBody>
      </p:sp>
      <p:sp>
        <p:nvSpPr>
          <p:cNvPr id="3" name="Content Placeholder 2"/>
          <p:cNvSpPr>
            <a:spLocks noGrp="1"/>
          </p:cNvSpPr>
          <p:nvPr>
            <p:ph idx="1"/>
          </p:nvPr>
        </p:nvSpPr>
        <p:spPr/>
        <p:txBody>
          <a:bodyPr>
            <a:normAutofit fontScale="92500" lnSpcReduction="10000"/>
          </a:bodyPr>
          <a:lstStyle/>
          <a:p>
            <a:pPr>
              <a:buFont typeface="Wingdings" pitchFamily="2" charset="2"/>
              <a:buChar char="q"/>
            </a:pPr>
            <a:r>
              <a:rPr lang="en-US" sz="2400" b="1" dirty="0" err="1" smtClean="0">
                <a:solidFill>
                  <a:srgbClr val="FF0000"/>
                </a:solidFill>
                <a:latin typeface="Phetsarath OT" panose="02000500000000000000" pitchFamily="2" charset="0"/>
                <a:cs typeface="Phetsarath OT" panose="02000500000000000000" pitchFamily="2" charset="0"/>
              </a:rPr>
              <a:t>ຄວາມເສຍຫາຍ</a:t>
            </a:r>
            <a:r>
              <a:rPr lang="en-US" sz="2400" b="1" dirty="0" smtClean="0">
                <a:solidFill>
                  <a:srgbClr val="FF0000"/>
                </a:solidFill>
                <a:latin typeface="Phetsarath OT" panose="02000500000000000000" pitchFamily="2" charset="0"/>
                <a:cs typeface="Phetsarath OT" panose="02000500000000000000" pitchFamily="2" charset="0"/>
              </a:rPr>
              <a:t>- </a:t>
            </a:r>
            <a:r>
              <a:rPr lang="en-US" sz="2400" b="1" dirty="0" err="1" smtClean="0">
                <a:solidFill>
                  <a:srgbClr val="0070C0"/>
                </a:solidFill>
                <a:latin typeface="Phetsarath OT" panose="02000500000000000000" pitchFamily="2" charset="0"/>
                <a:cs typeface="Phetsarath OT" panose="02000500000000000000" pitchFamily="2" charset="0"/>
              </a:rPr>
              <a:t>ມູນຄ່າຂອງການສ້ອມແປງຊັບສິນທີ່ເສຍຫາຍບາງສ່ວນ</a:t>
            </a:r>
            <a:r>
              <a:rPr lang="en-US" sz="2400" b="1" dirty="0" smtClean="0">
                <a:solidFill>
                  <a:srgbClr val="0070C0"/>
                </a:solidFill>
                <a:latin typeface="Phetsarath OT" panose="02000500000000000000" pitchFamily="2" charset="0"/>
                <a:cs typeface="Phetsarath OT" panose="02000500000000000000" pitchFamily="2" charset="0"/>
              </a:rPr>
              <a:t> </a:t>
            </a:r>
            <a:r>
              <a:rPr lang="en-US" sz="2400" b="1" dirty="0" err="1" smtClean="0">
                <a:solidFill>
                  <a:srgbClr val="0070C0"/>
                </a:solidFill>
                <a:latin typeface="Phetsarath OT" panose="02000500000000000000" pitchFamily="2" charset="0"/>
                <a:cs typeface="Phetsarath OT" panose="02000500000000000000" pitchFamily="2" charset="0"/>
              </a:rPr>
              <a:t>ຫຼື</a:t>
            </a:r>
            <a:r>
              <a:rPr lang="en-US" sz="2400" b="1" dirty="0" smtClean="0">
                <a:solidFill>
                  <a:srgbClr val="0070C0"/>
                </a:solidFill>
                <a:latin typeface="Phetsarath OT" panose="02000500000000000000" pitchFamily="2" charset="0"/>
                <a:cs typeface="Phetsarath OT" panose="02000500000000000000" pitchFamily="2" charset="0"/>
              </a:rPr>
              <a:t> </a:t>
            </a:r>
            <a:r>
              <a:rPr lang="en-US" sz="2400" b="1" dirty="0" err="1" smtClean="0">
                <a:solidFill>
                  <a:srgbClr val="0070C0"/>
                </a:solidFill>
                <a:latin typeface="Phetsarath OT" panose="02000500000000000000" pitchFamily="2" charset="0"/>
                <a:cs typeface="Phetsarath OT" panose="02000500000000000000" pitchFamily="2" charset="0"/>
              </a:rPr>
              <a:t>ມູນຄ່າທົດແທນຊັບສິນທີ່ເສຍຫາຍທັງໝົດ</a:t>
            </a:r>
            <a:r>
              <a:rPr lang="en-US" sz="2400" b="1" dirty="0" smtClean="0">
                <a:solidFill>
                  <a:srgbClr val="0070C0"/>
                </a:solidFill>
                <a:latin typeface="Phetsarath OT" panose="02000500000000000000" pitchFamily="2" charset="0"/>
                <a:cs typeface="Phetsarath OT" panose="02000500000000000000" pitchFamily="2" charset="0"/>
              </a:rPr>
              <a:t>: </a:t>
            </a:r>
          </a:p>
          <a:p>
            <a:pPr>
              <a:buFont typeface="Wingdings" pitchFamily="2" charset="2"/>
              <a:buChar char="q"/>
            </a:pPr>
            <a:r>
              <a:rPr lang="en-US" sz="1600" b="1" dirty="0" smtClean="0">
                <a:solidFill>
                  <a:srgbClr val="FF0000"/>
                </a:solidFill>
                <a:latin typeface="Phetsarath OT" panose="02000500000000000000" pitchFamily="2" charset="0"/>
                <a:cs typeface="Phetsarath OT" panose="02000500000000000000" pitchFamily="2" charset="0"/>
              </a:rPr>
              <a:t>Damages </a:t>
            </a:r>
            <a:r>
              <a:rPr lang="en-US" sz="1600" dirty="0">
                <a:latin typeface="Phetsarath OT" panose="02000500000000000000" pitchFamily="2" charset="0"/>
                <a:cs typeface="Phetsarath OT" panose="02000500000000000000" pitchFamily="2" charset="0"/>
              </a:rPr>
              <a:t>– </a:t>
            </a:r>
            <a:r>
              <a:rPr lang="en-US" sz="1600" dirty="0" smtClean="0">
                <a:solidFill>
                  <a:srgbClr val="FF0000"/>
                </a:solidFill>
                <a:latin typeface="Phetsarath OT" panose="02000500000000000000" pitchFamily="2" charset="0"/>
                <a:cs typeface="Phetsarath OT" panose="02000500000000000000" pitchFamily="2" charset="0"/>
              </a:rPr>
              <a:t>the cost repair of partially destroyed assets or cost of replacement of totally destroyed assets, </a:t>
            </a:r>
            <a:r>
              <a:rPr lang="en-US" sz="1600" dirty="0" smtClean="0">
                <a:latin typeface="Phetsarath OT" panose="02000500000000000000" pitchFamily="2" charset="0"/>
                <a:cs typeface="Phetsarath OT" panose="02000500000000000000" pitchFamily="2" charset="0"/>
              </a:rPr>
              <a:t>like:</a:t>
            </a:r>
          </a:p>
          <a:p>
            <a:pPr>
              <a:buFont typeface="Wingdings" pitchFamily="2" charset="2"/>
              <a:buChar char="q"/>
            </a:pPr>
            <a:endParaRPr lang="en-US" sz="1800" dirty="0" smtClean="0">
              <a:latin typeface="Phetsarath OT" panose="02000500000000000000" pitchFamily="2" charset="0"/>
              <a:cs typeface="Phetsarath OT" panose="02000500000000000000" pitchFamily="2" charset="0"/>
            </a:endParaRPr>
          </a:p>
          <a:p>
            <a:pPr marL="514350" indent="-514350">
              <a:buAutoNum type="arabicPeriod"/>
            </a:pPr>
            <a:r>
              <a:rPr lang="en-US" sz="2400" b="1" dirty="0" err="1" smtClean="0">
                <a:solidFill>
                  <a:srgbClr val="7030A0"/>
                </a:solidFill>
                <a:latin typeface="Phetsarath OT" panose="02000500000000000000" pitchFamily="2" charset="0"/>
                <a:cs typeface="Phetsarath OT" panose="02000500000000000000" pitchFamily="2" charset="0"/>
              </a:rPr>
              <a:t>ສ້ອມແປງ</a:t>
            </a:r>
            <a:r>
              <a:rPr lang="en-US" sz="2400" b="1" dirty="0" smtClean="0">
                <a:solidFill>
                  <a:srgbClr val="7030A0"/>
                </a:solidFill>
                <a:latin typeface="Phetsarath OT" panose="02000500000000000000" pitchFamily="2" charset="0"/>
                <a:cs typeface="Phetsarath OT" panose="02000500000000000000" pitchFamily="2" charset="0"/>
              </a:rPr>
              <a:t> </a:t>
            </a:r>
            <a:r>
              <a:rPr lang="en-US" sz="2400" b="1" dirty="0" err="1" smtClean="0">
                <a:solidFill>
                  <a:srgbClr val="7030A0"/>
                </a:solidFill>
                <a:latin typeface="Phetsarath OT" panose="02000500000000000000" pitchFamily="2" charset="0"/>
                <a:cs typeface="Phetsarath OT" panose="02000500000000000000" pitchFamily="2" charset="0"/>
              </a:rPr>
              <a:t>ເສັ້ນທາງ</a:t>
            </a:r>
            <a:r>
              <a:rPr lang="en-US" sz="2400" b="1" dirty="0" smtClean="0">
                <a:solidFill>
                  <a:srgbClr val="7030A0"/>
                </a:solidFill>
                <a:latin typeface="Phetsarath OT" panose="02000500000000000000" pitchFamily="2" charset="0"/>
                <a:cs typeface="Phetsarath OT" panose="02000500000000000000" pitchFamily="2" charset="0"/>
              </a:rPr>
              <a:t>, </a:t>
            </a:r>
            <a:r>
              <a:rPr lang="en-US" sz="2400" b="1" dirty="0" err="1" smtClean="0">
                <a:solidFill>
                  <a:srgbClr val="7030A0"/>
                </a:solidFill>
                <a:latin typeface="Phetsarath OT" panose="02000500000000000000" pitchFamily="2" charset="0"/>
                <a:cs typeface="Phetsarath OT" panose="02000500000000000000" pitchFamily="2" charset="0"/>
              </a:rPr>
              <a:t>ຂົວ</a:t>
            </a:r>
            <a:r>
              <a:rPr lang="en-US" sz="2400" b="1" dirty="0" smtClean="0">
                <a:solidFill>
                  <a:srgbClr val="7030A0"/>
                </a:solidFill>
                <a:latin typeface="Phetsarath OT" panose="02000500000000000000" pitchFamily="2" charset="0"/>
                <a:cs typeface="Phetsarath OT" panose="02000500000000000000" pitchFamily="2" charset="0"/>
              </a:rPr>
              <a:t>, </a:t>
            </a:r>
            <a:r>
              <a:rPr lang="en-US" sz="2400" b="1" dirty="0" err="1" smtClean="0">
                <a:solidFill>
                  <a:srgbClr val="7030A0"/>
                </a:solidFill>
                <a:latin typeface="Phetsarath OT" panose="02000500000000000000" pitchFamily="2" charset="0"/>
                <a:cs typeface="Phetsarath OT" panose="02000500000000000000" pitchFamily="2" charset="0"/>
              </a:rPr>
              <a:t>ພາຫານະ</a:t>
            </a:r>
            <a:r>
              <a:rPr lang="en-US" sz="2400" b="1" dirty="0" smtClean="0">
                <a:solidFill>
                  <a:srgbClr val="7030A0"/>
                </a:solidFill>
                <a:latin typeface="Phetsarath OT" panose="02000500000000000000" pitchFamily="2" charset="0"/>
                <a:cs typeface="Phetsarath OT" panose="02000500000000000000" pitchFamily="2" charset="0"/>
              </a:rPr>
              <a:t>, </a:t>
            </a:r>
            <a:r>
              <a:rPr lang="en-US" sz="2400" b="1" dirty="0" err="1" smtClean="0">
                <a:solidFill>
                  <a:srgbClr val="7030A0"/>
                </a:solidFill>
                <a:latin typeface="Phetsarath OT" panose="02000500000000000000" pitchFamily="2" charset="0"/>
                <a:cs typeface="Phetsarath OT" panose="02000500000000000000" pitchFamily="2" charset="0"/>
              </a:rPr>
              <a:t>ອຸປະກອນ</a:t>
            </a:r>
            <a:r>
              <a:rPr lang="en-US" sz="2400" b="1" dirty="0" smtClean="0">
                <a:solidFill>
                  <a:srgbClr val="7030A0"/>
                </a:solidFill>
                <a:latin typeface="Phetsarath OT" panose="02000500000000000000" pitchFamily="2" charset="0"/>
                <a:cs typeface="Phetsarath OT" panose="02000500000000000000" pitchFamily="2" charset="0"/>
              </a:rPr>
              <a:t>, </a:t>
            </a:r>
            <a:r>
              <a:rPr lang="en-US" sz="2400" b="1" dirty="0" err="1" smtClean="0">
                <a:solidFill>
                  <a:srgbClr val="7030A0"/>
                </a:solidFill>
                <a:latin typeface="Phetsarath OT" panose="02000500000000000000" pitchFamily="2" charset="0"/>
                <a:cs typeface="Phetsarath OT" panose="02000500000000000000" pitchFamily="2" charset="0"/>
              </a:rPr>
              <a:t>ສະຖານນີລົດເມ</a:t>
            </a:r>
            <a:r>
              <a:rPr lang="en-US" sz="2400" b="1" dirty="0" smtClean="0">
                <a:solidFill>
                  <a:srgbClr val="7030A0"/>
                </a:solidFill>
                <a:latin typeface="Phetsarath OT" panose="02000500000000000000" pitchFamily="2" charset="0"/>
                <a:cs typeface="Phetsarath OT" panose="02000500000000000000" pitchFamily="2" charset="0"/>
              </a:rPr>
              <a:t> </a:t>
            </a:r>
            <a:r>
              <a:rPr lang="en-US" sz="2400" b="1" dirty="0" err="1" smtClean="0">
                <a:solidFill>
                  <a:srgbClr val="7030A0"/>
                </a:solidFill>
                <a:latin typeface="Phetsarath OT" panose="02000500000000000000" pitchFamily="2" charset="0"/>
                <a:cs typeface="Phetsarath OT" panose="02000500000000000000" pitchFamily="2" charset="0"/>
              </a:rPr>
              <a:t>ແລະອື່ນ</a:t>
            </a:r>
            <a:r>
              <a:rPr lang="en-US" sz="2400" b="1" dirty="0" smtClean="0">
                <a:solidFill>
                  <a:srgbClr val="7030A0"/>
                </a:solidFill>
                <a:latin typeface="Phetsarath OT" panose="02000500000000000000" pitchFamily="2" charset="0"/>
                <a:cs typeface="Phetsarath OT" panose="02000500000000000000" pitchFamily="2" charset="0"/>
              </a:rPr>
              <a:t>ໆ </a:t>
            </a:r>
            <a:r>
              <a:rPr lang="en-US" sz="2400" b="1" dirty="0" err="1" smtClean="0">
                <a:solidFill>
                  <a:srgbClr val="7030A0"/>
                </a:solidFill>
                <a:latin typeface="Phetsarath OT" panose="02000500000000000000" pitchFamily="2" charset="0"/>
                <a:cs typeface="Phetsarath OT" panose="02000500000000000000" pitchFamily="2" charset="0"/>
              </a:rPr>
              <a:t>ທີ່ເສຍຫາຍບາງສ່ວນ</a:t>
            </a:r>
            <a:r>
              <a:rPr lang="en-US" sz="2400" b="1" dirty="0" smtClean="0">
                <a:solidFill>
                  <a:srgbClr val="7030A0"/>
                </a:solidFill>
                <a:latin typeface="Phetsarath OT" panose="02000500000000000000" pitchFamily="2" charset="0"/>
                <a:cs typeface="Phetsarath OT" panose="02000500000000000000" pitchFamily="2" charset="0"/>
              </a:rPr>
              <a:t>.​ </a:t>
            </a:r>
            <a:r>
              <a:rPr lang="en-US" sz="1500" b="1" dirty="0" smtClean="0">
                <a:solidFill>
                  <a:srgbClr val="FF0000"/>
                </a:solidFill>
                <a:latin typeface="Phetsarath OT" panose="02000500000000000000" pitchFamily="2" charset="0"/>
                <a:cs typeface="Phetsarath OT" panose="02000500000000000000" pitchFamily="2" charset="0"/>
              </a:rPr>
              <a:t>Repair</a:t>
            </a:r>
            <a:r>
              <a:rPr lang="en-US" sz="1500" dirty="0" smtClean="0">
                <a:solidFill>
                  <a:srgbClr val="FF0000"/>
                </a:solidFill>
                <a:latin typeface="Phetsarath OT" panose="02000500000000000000" pitchFamily="2" charset="0"/>
                <a:cs typeface="Phetsarath OT" panose="02000500000000000000" pitchFamily="2" charset="0"/>
              </a:rPr>
              <a:t> </a:t>
            </a:r>
            <a:r>
              <a:rPr lang="en-US" sz="1500" dirty="0">
                <a:solidFill>
                  <a:srgbClr val="FF0000"/>
                </a:solidFill>
                <a:latin typeface="Phetsarath OT" panose="02000500000000000000" pitchFamily="2" charset="0"/>
                <a:cs typeface="Phetsarath OT" panose="02000500000000000000" pitchFamily="2" charset="0"/>
              </a:rPr>
              <a:t>of </a:t>
            </a:r>
            <a:r>
              <a:rPr lang="en-US" sz="1500" b="1" i="1" dirty="0">
                <a:solidFill>
                  <a:srgbClr val="FF0000"/>
                </a:solidFill>
                <a:latin typeface="Phetsarath OT" panose="02000500000000000000" pitchFamily="2" charset="0"/>
                <a:cs typeface="Phetsarath OT" panose="02000500000000000000" pitchFamily="2" charset="0"/>
              </a:rPr>
              <a:t>partially </a:t>
            </a:r>
            <a:r>
              <a:rPr lang="en-US" sz="1500" dirty="0">
                <a:solidFill>
                  <a:srgbClr val="FF0000"/>
                </a:solidFill>
                <a:latin typeface="Phetsarath OT" panose="02000500000000000000" pitchFamily="2" charset="0"/>
                <a:cs typeface="Phetsarath OT" panose="02000500000000000000" pitchFamily="2" charset="0"/>
              </a:rPr>
              <a:t>destroyed </a:t>
            </a:r>
            <a:r>
              <a:rPr lang="en-US" sz="1500" dirty="0" smtClean="0">
                <a:solidFill>
                  <a:srgbClr val="FF0000"/>
                </a:solidFill>
                <a:latin typeface="Phetsarath OT" panose="02000500000000000000" pitchFamily="2" charset="0"/>
                <a:cs typeface="Phetsarath OT" panose="02000500000000000000" pitchFamily="2" charset="0"/>
              </a:rPr>
              <a:t>roads, bridges, vehicles, equipment, bus terminals, etc.</a:t>
            </a:r>
            <a:endParaRPr lang="en-US" sz="1800" dirty="0" smtClean="0">
              <a:solidFill>
                <a:srgbClr val="FF0000"/>
              </a:solidFill>
              <a:latin typeface="Phetsarath OT" panose="02000500000000000000" pitchFamily="2" charset="0"/>
              <a:cs typeface="Phetsarath OT" panose="02000500000000000000" pitchFamily="2" charset="0"/>
            </a:endParaRPr>
          </a:p>
          <a:p>
            <a:pPr marL="0" indent="0">
              <a:buNone/>
            </a:pPr>
            <a:endParaRPr lang="en-US" sz="1800" dirty="0">
              <a:latin typeface="Phetsarath OT" panose="02000500000000000000" pitchFamily="2" charset="0"/>
              <a:cs typeface="Phetsarath OT" panose="02000500000000000000" pitchFamily="2" charset="0"/>
            </a:endParaRPr>
          </a:p>
          <a:p>
            <a:pPr marL="457200" indent="-457200">
              <a:buAutoNum type="arabicPeriod" startAt="2"/>
            </a:pPr>
            <a:r>
              <a:rPr lang="en-US" sz="2400" b="1" dirty="0" err="1" smtClean="0">
                <a:solidFill>
                  <a:srgbClr val="7030A0"/>
                </a:solidFill>
                <a:latin typeface="Phetsarath OT" panose="02000500000000000000" pitchFamily="2" charset="0"/>
                <a:cs typeface="Phetsarath OT" panose="02000500000000000000" pitchFamily="2" charset="0"/>
              </a:rPr>
              <a:t>ການທົດແທນໂຄງສ້າງ</a:t>
            </a:r>
            <a:r>
              <a:rPr lang="en-US" sz="2400" b="1" dirty="0" smtClean="0">
                <a:solidFill>
                  <a:srgbClr val="7030A0"/>
                </a:solidFill>
                <a:latin typeface="Phetsarath OT" panose="02000500000000000000" pitchFamily="2" charset="0"/>
                <a:cs typeface="Phetsarath OT" panose="02000500000000000000" pitchFamily="2" charset="0"/>
              </a:rPr>
              <a:t>, </a:t>
            </a:r>
            <a:r>
              <a:rPr lang="en-US" sz="2400" b="1" dirty="0" err="1" smtClean="0">
                <a:solidFill>
                  <a:srgbClr val="7030A0"/>
                </a:solidFill>
                <a:latin typeface="Phetsarath OT" panose="02000500000000000000" pitchFamily="2" charset="0"/>
                <a:cs typeface="Phetsarath OT" panose="02000500000000000000" pitchFamily="2" charset="0"/>
              </a:rPr>
              <a:t>ອຸປະກອນ</a:t>
            </a:r>
            <a:r>
              <a:rPr lang="en-US" sz="2400" b="1" dirty="0" smtClean="0">
                <a:solidFill>
                  <a:srgbClr val="7030A0"/>
                </a:solidFill>
                <a:latin typeface="Phetsarath OT" panose="02000500000000000000" pitchFamily="2" charset="0"/>
                <a:cs typeface="Phetsarath OT" panose="02000500000000000000" pitchFamily="2" charset="0"/>
              </a:rPr>
              <a:t> </a:t>
            </a:r>
            <a:r>
              <a:rPr lang="en-US" sz="2400" b="1" dirty="0" err="1" smtClean="0">
                <a:solidFill>
                  <a:srgbClr val="7030A0"/>
                </a:solidFill>
                <a:latin typeface="Phetsarath OT" panose="02000500000000000000" pitchFamily="2" charset="0"/>
                <a:cs typeface="Phetsarath OT" panose="02000500000000000000" pitchFamily="2" charset="0"/>
              </a:rPr>
              <a:t>ແລະ</a:t>
            </a:r>
            <a:r>
              <a:rPr lang="en-US" sz="2400" b="1" dirty="0" smtClean="0">
                <a:solidFill>
                  <a:srgbClr val="7030A0"/>
                </a:solidFill>
                <a:latin typeface="Phetsarath OT" panose="02000500000000000000" pitchFamily="2" charset="0"/>
                <a:cs typeface="Phetsarath OT" panose="02000500000000000000" pitchFamily="2" charset="0"/>
              </a:rPr>
              <a:t> </a:t>
            </a:r>
            <a:r>
              <a:rPr lang="en-US" sz="2400" b="1" dirty="0" err="1" smtClean="0">
                <a:solidFill>
                  <a:srgbClr val="7030A0"/>
                </a:solidFill>
                <a:latin typeface="Phetsarath OT" panose="02000500000000000000" pitchFamily="2" charset="0"/>
                <a:cs typeface="Phetsarath OT" panose="02000500000000000000" pitchFamily="2" charset="0"/>
              </a:rPr>
              <a:t>ອື່ນ</a:t>
            </a:r>
            <a:r>
              <a:rPr lang="en-US" sz="2400" b="1" dirty="0" smtClean="0">
                <a:solidFill>
                  <a:srgbClr val="7030A0"/>
                </a:solidFill>
                <a:latin typeface="Phetsarath OT" panose="02000500000000000000" pitchFamily="2" charset="0"/>
                <a:cs typeface="Phetsarath OT" panose="02000500000000000000" pitchFamily="2" charset="0"/>
              </a:rPr>
              <a:t>ໆ </a:t>
            </a:r>
            <a:r>
              <a:rPr lang="en-US" sz="2400" b="1" dirty="0" err="1" smtClean="0">
                <a:solidFill>
                  <a:srgbClr val="7030A0"/>
                </a:solidFill>
                <a:latin typeface="Phetsarath OT" panose="02000500000000000000" pitchFamily="2" charset="0"/>
                <a:cs typeface="Phetsarath OT" panose="02000500000000000000" pitchFamily="2" charset="0"/>
              </a:rPr>
              <a:t>ທີ່ເສຍຫາຍທັງໝົດ</a:t>
            </a:r>
            <a:r>
              <a:rPr lang="en-US" sz="2400" b="1" dirty="0" smtClean="0">
                <a:solidFill>
                  <a:srgbClr val="7030A0"/>
                </a:solidFill>
                <a:latin typeface="Phetsarath OT" panose="02000500000000000000" pitchFamily="2" charset="0"/>
                <a:cs typeface="Phetsarath OT" panose="02000500000000000000" pitchFamily="2" charset="0"/>
              </a:rPr>
              <a:t>.​ </a:t>
            </a:r>
          </a:p>
          <a:p>
            <a:pPr marL="0" indent="0">
              <a:buNone/>
            </a:pPr>
            <a:r>
              <a:rPr lang="en-US" sz="1500" b="1" dirty="0" smtClean="0">
                <a:solidFill>
                  <a:srgbClr val="FF0000"/>
                </a:solidFill>
                <a:latin typeface="Phetsarath OT" panose="02000500000000000000" pitchFamily="2" charset="0"/>
                <a:cs typeface="Phetsarath OT" panose="02000500000000000000" pitchFamily="2" charset="0"/>
              </a:rPr>
              <a:t>Replacement</a:t>
            </a:r>
            <a:r>
              <a:rPr lang="en-US" sz="1500" dirty="0" smtClean="0">
                <a:solidFill>
                  <a:srgbClr val="FF0000"/>
                </a:solidFill>
                <a:latin typeface="Phetsarath OT" panose="02000500000000000000" pitchFamily="2" charset="0"/>
                <a:cs typeface="Phetsarath OT" panose="02000500000000000000" pitchFamily="2" charset="0"/>
              </a:rPr>
              <a:t> </a:t>
            </a:r>
            <a:r>
              <a:rPr lang="en-US" sz="1500" dirty="0">
                <a:solidFill>
                  <a:srgbClr val="FF0000"/>
                </a:solidFill>
                <a:latin typeface="Phetsarath OT" panose="02000500000000000000" pitchFamily="2" charset="0"/>
                <a:cs typeface="Phetsarath OT" panose="02000500000000000000" pitchFamily="2" charset="0"/>
              </a:rPr>
              <a:t>of </a:t>
            </a:r>
            <a:r>
              <a:rPr lang="en-US" sz="1500" b="1" i="1" dirty="0">
                <a:solidFill>
                  <a:srgbClr val="FF0000"/>
                </a:solidFill>
                <a:latin typeface="Phetsarath OT" panose="02000500000000000000" pitchFamily="2" charset="0"/>
                <a:cs typeface="Phetsarath OT" panose="02000500000000000000" pitchFamily="2" charset="0"/>
              </a:rPr>
              <a:t>totally </a:t>
            </a:r>
            <a:r>
              <a:rPr lang="en-US" sz="1500" dirty="0">
                <a:solidFill>
                  <a:srgbClr val="FF0000"/>
                </a:solidFill>
                <a:latin typeface="Phetsarath OT" panose="02000500000000000000" pitchFamily="2" charset="0"/>
                <a:cs typeface="Phetsarath OT" panose="02000500000000000000" pitchFamily="2" charset="0"/>
              </a:rPr>
              <a:t>destroyed structures, </a:t>
            </a:r>
            <a:r>
              <a:rPr lang="en-US" sz="1500" dirty="0" smtClean="0">
                <a:solidFill>
                  <a:srgbClr val="FF0000"/>
                </a:solidFill>
                <a:latin typeface="Phetsarath OT" panose="02000500000000000000" pitchFamily="2" charset="0"/>
                <a:cs typeface="Phetsarath OT" panose="02000500000000000000" pitchFamily="2" charset="0"/>
              </a:rPr>
              <a:t>equipment, etc. </a:t>
            </a:r>
            <a:endParaRPr lang="en-US" sz="1500" dirty="0">
              <a:solidFill>
                <a:srgbClr val="FF0000"/>
              </a:solidFill>
              <a:latin typeface="Phetsarath OT" panose="02000500000000000000" pitchFamily="2" charset="0"/>
              <a:cs typeface="Phetsarath OT" panose="02000500000000000000" pitchFamily="2" charset="0"/>
            </a:endParaRPr>
          </a:p>
          <a:p>
            <a:pPr lvl="2">
              <a:buNone/>
            </a:pPr>
            <a:endParaRPr lang="en-US" sz="1800" dirty="0">
              <a:latin typeface="Phetsarath OT" panose="02000500000000000000" pitchFamily="2" charset="0"/>
              <a:cs typeface="Phetsarath OT" panose="02000500000000000000" pitchFamily="2" charset="0"/>
            </a:endParaRPr>
          </a:p>
          <a:p>
            <a:pPr lvl="1">
              <a:buFont typeface="Wingdings" pitchFamily="2" charset="2"/>
              <a:buChar char="Ø"/>
            </a:pPr>
            <a:r>
              <a:rPr lang="en-US" sz="1900" b="1" dirty="0" err="1" smtClean="0">
                <a:solidFill>
                  <a:srgbClr val="7030A0"/>
                </a:solidFill>
                <a:latin typeface="Phetsarath OT" panose="02000500000000000000" pitchFamily="2" charset="0"/>
                <a:cs typeface="Phetsarath OT" panose="02000500000000000000" pitchFamily="2" charset="0"/>
              </a:rPr>
              <a:t>ຄ່າໃຊ້ຈ່າຍ</a:t>
            </a:r>
            <a:r>
              <a:rPr lang="en-US" sz="1900" b="1" dirty="0" smtClean="0">
                <a:solidFill>
                  <a:srgbClr val="7030A0"/>
                </a:solidFill>
                <a:latin typeface="Phetsarath OT" panose="02000500000000000000" pitchFamily="2" charset="0"/>
                <a:cs typeface="Phetsarath OT" panose="02000500000000000000" pitchFamily="2" charset="0"/>
              </a:rPr>
              <a:t> </a:t>
            </a:r>
            <a:r>
              <a:rPr lang="en-US" sz="1900" b="1" dirty="0" err="1" smtClean="0">
                <a:solidFill>
                  <a:srgbClr val="7030A0"/>
                </a:solidFill>
                <a:latin typeface="Phetsarath OT" panose="02000500000000000000" pitchFamily="2" charset="0"/>
                <a:cs typeface="Phetsarath OT" panose="02000500000000000000" pitchFamily="2" charset="0"/>
              </a:rPr>
              <a:t>ເພື່ອເຮັດໃຫ</a:t>
            </a:r>
            <a:r>
              <a:rPr lang="en-US" sz="1900" b="1" dirty="0" smtClean="0">
                <a:solidFill>
                  <a:srgbClr val="7030A0"/>
                </a:solidFill>
                <a:latin typeface="Phetsarath OT" panose="02000500000000000000" pitchFamily="2" charset="0"/>
                <a:cs typeface="Phetsarath OT" panose="02000500000000000000" pitchFamily="2" charset="0"/>
              </a:rPr>
              <a:t>້ </a:t>
            </a:r>
            <a:r>
              <a:rPr lang="en-US" sz="1900" b="1" dirty="0" err="1" smtClean="0">
                <a:solidFill>
                  <a:srgbClr val="7030A0"/>
                </a:solidFill>
                <a:latin typeface="Phetsarath OT" panose="02000500000000000000" pitchFamily="2" charset="0"/>
                <a:cs typeface="Phetsarath OT" panose="02000500000000000000" pitchFamily="2" charset="0"/>
              </a:rPr>
              <a:t>ໂຄງສ້າງ</a:t>
            </a:r>
            <a:r>
              <a:rPr lang="en-US" sz="1900" b="1" dirty="0" smtClean="0">
                <a:solidFill>
                  <a:srgbClr val="7030A0"/>
                </a:solidFill>
                <a:latin typeface="Phetsarath OT" panose="02000500000000000000" pitchFamily="2" charset="0"/>
                <a:cs typeface="Phetsarath OT" panose="02000500000000000000" pitchFamily="2" charset="0"/>
              </a:rPr>
              <a:t>, </a:t>
            </a:r>
            <a:r>
              <a:rPr lang="en-US" sz="1900" b="1" dirty="0" err="1" smtClean="0">
                <a:solidFill>
                  <a:srgbClr val="7030A0"/>
                </a:solidFill>
                <a:latin typeface="Phetsarath OT" panose="02000500000000000000" pitchFamily="2" charset="0"/>
                <a:cs typeface="Phetsarath OT" panose="02000500000000000000" pitchFamily="2" charset="0"/>
              </a:rPr>
              <a:t>ອຸປະກອນ</a:t>
            </a:r>
            <a:r>
              <a:rPr lang="en-US" sz="1900" b="1" dirty="0" smtClean="0">
                <a:solidFill>
                  <a:srgbClr val="7030A0"/>
                </a:solidFill>
                <a:latin typeface="Phetsarath OT" panose="02000500000000000000" pitchFamily="2" charset="0"/>
                <a:cs typeface="Phetsarath OT" panose="02000500000000000000" pitchFamily="2" charset="0"/>
              </a:rPr>
              <a:t>, </a:t>
            </a:r>
            <a:r>
              <a:rPr lang="en-US" sz="1900" b="1" dirty="0" err="1" smtClean="0">
                <a:solidFill>
                  <a:srgbClr val="7030A0"/>
                </a:solidFill>
                <a:latin typeface="Phetsarath OT" panose="02000500000000000000" pitchFamily="2" charset="0"/>
                <a:cs typeface="Phetsarath OT" panose="02000500000000000000" pitchFamily="2" charset="0"/>
              </a:rPr>
              <a:t>ເຄື່ອງຈັກ</a:t>
            </a:r>
            <a:r>
              <a:rPr lang="en-US" sz="1900" b="1" dirty="0" smtClean="0">
                <a:solidFill>
                  <a:srgbClr val="7030A0"/>
                </a:solidFill>
                <a:latin typeface="Phetsarath OT" panose="02000500000000000000" pitchFamily="2" charset="0"/>
                <a:cs typeface="Phetsarath OT" panose="02000500000000000000" pitchFamily="2" charset="0"/>
              </a:rPr>
              <a:t> </a:t>
            </a:r>
            <a:r>
              <a:rPr lang="en-US" sz="1900" b="1" dirty="0" err="1" smtClean="0">
                <a:solidFill>
                  <a:srgbClr val="7030A0"/>
                </a:solidFill>
                <a:latin typeface="Phetsarath OT" panose="02000500000000000000" pitchFamily="2" charset="0"/>
                <a:cs typeface="Phetsarath OT" panose="02000500000000000000" pitchFamily="2" charset="0"/>
              </a:rPr>
              <a:t>ແລະ</a:t>
            </a:r>
            <a:r>
              <a:rPr lang="en-US" sz="1900" b="1" dirty="0" smtClean="0">
                <a:solidFill>
                  <a:srgbClr val="7030A0"/>
                </a:solidFill>
                <a:latin typeface="Phetsarath OT" panose="02000500000000000000" pitchFamily="2" charset="0"/>
                <a:cs typeface="Phetsarath OT" panose="02000500000000000000" pitchFamily="2" charset="0"/>
              </a:rPr>
              <a:t> </a:t>
            </a:r>
            <a:r>
              <a:rPr lang="en-US" sz="1900" b="1" dirty="0" err="1" smtClean="0">
                <a:solidFill>
                  <a:srgbClr val="7030A0"/>
                </a:solidFill>
                <a:latin typeface="Phetsarath OT" panose="02000500000000000000" pitchFamily="2" charset="0"/>
                <a:cs typeface="Phetsarath OT" panose="02000500000000000000" pitchFamily="2" charset="0"/>
              </a:rPr>
              <a:t>ຊັບສິນອື່ນໆທີ່ໄດ້ຮັບຜົນກະທົບ</a:t>
            </a:r>
            <a:r>
              <a:rPr lang="en-US" sz="1900" b="1" dirty="0" smtClean="0">
                <a:solidFill>
                  <a:srgbClr val="7030A0"/>
                </a:solidFill>
                <a:latin typeface="Phetsarath OT" panose="02000500000000000000" pitchFamily="2" charset="0"/>
                <a:cs typeface="Phetsarath OT" panose="02000500000000000000" pitchFamily="2" charset="0"/>
              </a:rPr>
              <a:t> </a:t>
            </a:r>
            <a:r>
              <a:rPr lang="en-US" sz="1900" b="1" dirty="0" err="1" smtClean="0">
                <a:solidFill>
                  <a:srgbClr val="7030A0"/>
                </a:solidFill>
                <a:latin typeface="Phetsarath OT" panose="02000500000000000000" pitchFamily="2" charset="0"/>
                <a:cs typeface="Phetsarath OT" panose="02000500000000000000" pitchFamily="2" charset="0"/>
              </a:rPr>
              <a:t>ກັບມາຢູ່ໃນສະພາບກ່ອນເກີດໄພພິບັດ</a:t>
            </a:r>
            <a:r>
              <a:rPr lang="en-US" sz="1900" b="1" dirty="0">
                <a:solidFill>
                  <a:srgbClr val="7030A0"/>
                </a:solidFill>
                <a:latin typeface="Phetsarath OT" panose="02000500000000000000" pitchFamily="2" charset="0"/>
                <a:cs typeface="Phetsarath OT" panose="02000500000000000000" pitchFamily="2" charset="0"/>
              </a:rPr>
              <a:t> </a:t>
            </a:r>
            <a:endParaRPr lang="en-US" sz="1900" b="1" dirty="0" smtClean="0">
              <a:solidFill>
                <a:srgbClr val="7030A0"/>
              </a:solidFill>
              <a:latin typeface="Phetsarath OT" panose="02000500000000000000" pitchFamily="2" charset="0"/>
              <a:cs typeface="Phetsarath OT" panose="02000500000000000000" pitchFamily="2" charset="0"/>
            </a:endParaRPr>
          </a:p>
          <a:p>
            <a:pPr lvl="1">
              <a:buFont typeface="Wingdings" pitchFamily="2" charset="2"/>
              <a:buChar char="Ø"/>
            </a:pPr>
            <a:r>
              <a:rPr lang="en-US" sz="1400" dirty="0" smtClean="0">
                <a:solidFill>
                  <a:srgbClr val="FF0000"/>
                </a:solidFill>
                <a:latin typeface="Phetsarath OT" panose="02000500000000000000" pitchFamily="2" charset="0"/>
                <a:cs typeface="Phetsarath OT" panose="02000500000000000000" pitchFamily="2" charset="0"/>
              </a:rPr>
              <a:t>Cost </a:t>
            </a:r>
            <a:r>
              <a:rPr lang="en-US" sz="1400" dirty="0">
                <a:solidFill>
                  <a:srgbClr val="FF0000"/>
                </a:solidFill>
                <a:latin typeface="Phetsarath OT" panose="02000500000000000000" pitchFamily="2" charset="0"/>
                <a:cs typeface="Phetsarath OT" panose="02000500000000000000" pitchFamily="2" charset="0"/>
              </a:rPr>
              <a:t>of bringing back the affected structures, </a:t>
            </a:r>
            <a:r>
              <a:rPr lang="en-US" sz="1400" dirty="0" smtClean="0">
                <a:solidFill>
                  <a:srgbClr val="FF0000"/>
                </a:solidFill>
                <a:latin typeface="Phetsarath OT" panose="02000500000000000000" pitchFamily="2" charset="0"/>
                <a:cs typeface="Phetsarath OT" panose="02000500000000000000" pitchFamily="2" charset="0"/>
              </a:rPr>
              <a:t>equipment, machinery </a:t>
            </a:r>
            <a:r>
              <a:rPr lang="en-US" sz="1400" dirty="0">
                <a:solidFill>
                  <a:srgbClr val="FF0000"/>
                </a:solidFill>
                <a:latin typeface="Phetsarath OT" panose="02000500000000000000" pitchFamily="2" charset="0"/>
                <a:cs typeface="Phetsarath OT" panose="02000500000000000000" pitchFamily="2" charset="0"/>
              </a:rPr>
              <a:t>and other assets up to their pre-disaster </a:t>
            </a:r>
            <a:r>
              <a:rPr lang="en-US" sz="1400" dirty="0" smtClean="0">
                <a:solidFill>
                  <a:srgbClr val="FF0000"/>
                </a:solidFill>
                <a:latin typeface="Phetsarath OT" panose="02000500000000000000" pitchFamily="2" charset="0"/>
                <a:cs typeface="Phetsarath OT" panose="02000500000000000000" pitchFamily="2" charset="0"/>
              </a:rPr>
              <a:t>levels</a:t>
            </a:r>
            <a:endParaRPr lang="en-US" sz="2100" dirty="0">
              <a:solidFill>
                <a:srgbClr val="FF0000"/>
              </a:solidFill>
              <a:latin typeface="Phetsarath OT" panose="02000500000000000000" pitchFamily="2" charset="0"/>
              <a:cs typeface="Phetsarath OT" panose="02000500000000000000" pitchFamily="2" charset="0"/>
            </a:endParaRPr>
          </a:p>
          <a:p>
            <a:pPr lvl="2">
              <a:buFont typeface="Wingdings" pitchFamily="2" charset="2"/>
              <a:buChar char="ü"/>
            </a:pPr>
            <a:endParaRPr lang="en-US" sz="3200" b="1" dirty="0">
              <a:solidFill>
                <a:srgbClr val="7030A0"/>
              </a:solidFill>
              <a:latin typeface="Phetsarath OT" panose="02000500000000000000" pitchFamily="2" charset="0"/>
              <a:cs typeface="Phetsarath OT" panose="02000500000000000000" pitchFamily="2" charset="0"/>
            </a:endParaRPr>
          </a:p>
          <a:p>
            <a:pPr lvl="1">
              <a:buFont typeface="Wingdings" pitchFamily="2" charset="2"/>
              <a:buChar char="Ø"/>
            </a:pPr>
            <a:endParaRPr lang="en-US" dirty="0" smtClean="0">
              <a:latin typeface="Phetsarath OT" panose="02000500000000000000" pitchFamily="2" charset="0"/>
              <a:cs typeface="Phetsarath OT" panose="02000500000000000000" pitchFamily="2" charset="0"/>
            </a:endParaRPr>
          </a:p>
        </p:txBody>
      </p:sp>
    </p:spTree>
    <p:extLst>
      <p:ext uri="{BB962C8B-B14F-4D97-AF65-F5344CB8AC3E}">
        <p14:creationId xmlns:p14="http://schemas.microsoft.com/office/powerpoint/2010/main" val="883757305"/>
      </p:ext>
    </p:extLst>
  </p:cSld>
  <p:clrMapOvr>
    <a:masterClrMapping/>
  </p:clrMapOvr>
  <p:transition spd="med">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326"/>
            <a:ext cx="8229600" cy="1143000"/>
          </a:xfrm>
        </p:spPr>
        <p:txBody>
          <a:bodyPr>
            <a:normAutofit/>
          </a:bodyPr>
          <a:lstStyle/>
          <a:p>
            <a:r>
              <a:rPr lang="en-US" sz="3600" b="1" dirty="0" err="1" smtClean="0">
                <a:solidFill>
                  <a:srgbClr val="FF0000"/>
                </a:solidFill>
                <a:latin typeface="Phetsarath OT" panose="02000500000000000000" pitchFamily="2" charset="0"/>
                <a:cs typeface="Phetsarath OT" panose="02000500000000000000" pitchFamily="2" charset="0"/>
              </a:rPr>
              <a:t>ການສູນເສຍ</a:t>
            </a:r>
            <a:r>
              <a:rPr lang="en-US" sz="3600" b="1" dirty="0" smtClean="0">
                <a:solidFill>
                  <a:srgbClr val="FF0000"/>
                </a:solidFill>
                <a:latin typeface="Phetsarath OT" panose="02000500000000000000" pitchFamily="2" charset="0"/>
                <a:cs typeface="Phetsarath OT" panose="02000500000000000000" pitchFamily="2" charset="0"/>
              </a:rPr>
              <a:t> </a:t>
            </a:r>
            <a:r>
              <a:rPr lang="en-US" sz="2800" b="1" dirty="0" smtClean="0">
                <a:latin typeface="Saysettha OT" pitchFamily="34" charset="-34"/>
                <a:cs typeface="Saysettha OT" pitchFamily="34" charset="-34"/>
              </a:rPr>
              <a:t>Loss</a:t>
            </a:r>
            <a:r>
              <a:rPr lang="en-US" sz="3600" b="1" dirty="0" smtClean="0">
                <a:solidFill>
                  <a:srgbClr val="FF0000"/>
                </a:solidFill>
                <a:latin typeface="Saysettha OT" pitchFamily="34" charset="-34"/>
                <a:cs typeface="Saysettha OT" pitchFamily="34" charset="-34"/>
              </a:rPr>
              <a:t> </a:t>
            </a:r>
            <a:endParaRPr lang="en-US" sz="3600" b="1" dirty="0">
              <a:solidFill>
                <a:srgbClr val="FF0000"/>
              </a:solidFill>
              <a:latin typeface="Saysettha OT" pitchFamily="34" charset="-34"/>
              <a:cs typeface="Saysettha OT" pitchFamily="34" charset="-34"/>
            </a:endParaRPr>
          </a:p>
        </p:txBody>
      </p:sp>
      <p:sp>
        <p:nvSpPr>
          <p:cNvPr id="3" name="Content Placeholder 2"/>
          <p:cNvSpPr>
            <a:spLocks noGrp="1"/>
          </p:cNvSpPr>
          <p:nvPr>
            <p:ph idx="1"/>
          </p:nvPr>
        </p:nvSpPr>
        <p:spPr>
          <a:xfrm>
            <a:off x="232012" y="972393"/>
            <a:ext cx="8679976" cy="5619475"/>
          </a:xfrm>
        </p:spPr>
        <p:txBody>
          <a:bodyPr>
            <a:noAutofit/>
          </a:bodyPr>
          <a:lstStyle/>
          <a:p>
            <a:pPr>
              <a:buFont typeface="Wingdings" pitchFamily="2" charset="2"/>
              <a:buChar char="q"/>
            </a:pPr>
            <a:r>
              <a:rPr lang="en-US" sz="1800" b="1" dirty="0" err="1" smtClean="0">
                <a:solidFill>
                  <a:srgbClr val="FF0000"/>
                </a:solidFill>
                <a:latin typeface="Phetsarath OT" panose="02000500000000000000" pitchFamily="2" charset="0"/>
                <a:cs typeface="Phetsarath OT" panose="02000500000000000000" pitchFamily="2" charset="0"/>
              </a:rPr>
              <a:t>ການສູນເສຍ</a:t>
            </a:r>
            <a:r>
              <a:rPr lang="en-US" sz="1800" b="1" dirty="0" smtClean="0">
                <a:solidFill>
                  <a:srgbClr val="FF0000"/>
                </a:solidFill>
                <a:latin typeface="Phetsarath OT" panose="02000500000000000000" pitchFamily="2" charset="0"/>
                <a:cs typeface="Phetsarath OT" panose="02000500000000000000" pitchFamily="2" charset="0"/>
              </a:rPr>
              <a:t>- </a:t>
            </a:r>
            <a:r>
              <a:rPr lang="en-US" sz="1800" b="1" dirty="0" err="1" smtClean="0">
                <a:solidFill>
                  <a:srgbClr val="0070C0"/>
                </a:solidFill>
                <a:latin typeface="Phetsarath OT" panose="02000500000000000000" pitchFamily="2" charset="0"/>
                <a:cs typeface="Phetsarath OT" panose="02000500000000000000" pitchFamily="2" charset="0"/>
              </a:rPr>
              <a:t>ການປ່ຽນແປງການໄຫຼວຽນຂອງເສດຖະກິດ</a:t>
            </a:r>
            <a:r>
              <a:rPr lang="en-US" sz="1800" b="1" dirty="0" smtClean="0">
                <a:solidFill>
                  <a:srgbClr val="0070C0"/>
                </a:solidFill>
                <a:latin typeface="Phetsarath OT" panose="02000500000000000000" pitchFamily="2" charset="0"/>
                <a:cs typeface="Phetsarath OT" panose="02000500000000000000" pitchFamily="2" charset="0"/>
              </a:rPr>
              <a:t> </a:t>
            </a:r>
            <a:r>
              <a:rPr lang="en-US" sz="1800" b="1" dirty="0" err="1" smtClean="0">
                <a:solidFill>
                  <a:srgbClr val="0070C0"/>
                </a:solidFill>
                <a:latin typeface="Phetsarath OT" panose="02000500000000000000" pitchFamily="2" charset="0"/>
                <a:cs typeface="Phetsarath OT" panose="02000500000000000000" pitchFamily="2" charset="0"/>
              </a:rPr>
              <a:t>ຊຶ່ງສາມາດແກ່ຍາວໄປເລື້ອຍ</a:t>
            </a:r>
            <a:r>
              <a:rPr lang="en-US" sz="1800" b="1" dirty="0" smtClean="0">
                <a:solidFill>
                  <a:srgbClr val="0070C0"/>
                </a:solidFill>
                <a:latin typeface="Phetsarath OT" panose="02000500000000000000" pitchFamily="2" charset="0"/>
                <a:cs typeface="Phetsarath OT" panose="02000500000000000000" pitchFamily="2" charset="0"/>
              </a:rPr>
              <a:t>ໆ</a:t>
            </a:r>
          </a:p>
          <a:p>
            <a:pPr>
              <a:buFont typeface="Wingdings" pitchFamily="2" charset="2"/>
              <a:buChar char="q"/>
            </a:pPr>
            <a:r>
              <a:rPr lang="en-US" sz="1200" b="1" dirty="0" smtClean="0">
                <a:solidFill>
                  <a:srgbClr val="FF0000"/>
                </a:solidFill>
                <a:latin typeface="Phetsarath OT" panose="02000500000000000000" pitchFamily="2" charset="0"/>
                <a:cs typeface="Phetsarath OT" panose="02000500000000000000" pitchFamily="2" charset="0"/>
              </a:rPr>
              <a:t>Loss</a:t>
            </a:r>
            <a:r>
              <a:rPr lang="en-US" sz="1200" dirty="0" smtClean="0">
                <a:solidFill>
                  <a:srgbClr val="FF0000"/>
                </a:solidFill>
                <a:latin typeface="Phetsarath OT" panose="02000500000000000000" pitchFamily="2" charset="0"/>
                <a:cs typeface="Phetsarath OT" panose="02000500000000000000" pitchFamily="2" charset="0"/>
              </a:rPr>
              <a:t> </a:t>
            </a:r>
            <a:r>
              <a:rPr lang="en-US" sz="1200" dirty="0" smtClean="0">
                <a:latin typeface="Phetsarath OT" panose="02000500000000000000" pitchFamily="2" charset="0"/>
                <a:cs typeface="Phetsarath OT" panose="02000500000000000000" pitchFamily="2" charset="0"/>
              </a:rPr>
              <a:t>– changes in economic (money) flows which can extend beyond the year the disaster occurred.</a:t>
            </a:r>
          </a:p>
          <a:p>
            <a:pPr>
              <a:buFont typeface="Wingdings" pitchFamily="2" charset="2"/>
              <a:buChar char="q"/>
            </a:pPr>
            <a:endParaRPr lang="en-US" sz="1400" dirty="0" smtClean="0">
              <a:latin typeface="Phetsarath OT" panose="02000500000000000000" pitchFamily="2" charset="0"/>
              <a:cs typeface="Phetsarath OT" panose="02000500000000000000" pitchFamily="2" charset="0"/>
            </a:endParaRPr>
          </a:p>
          <a:p>
            <a:pPr>
              <a:buNone/>
            </a:pPr>
            <a:r>
              <a:rPr lang="en-US" sz="1400" dirty="0" smtClean="0">
                <a:latin typeface="Phetsarath OT" panose="02000500000000000000" pitchFamily="2" charset="0"/>
                <a:cs typeface="Phetsarath OT" panose="02000500000000000000" pitchFamily="2" charset="0"/>
              </a:rPr>
              <a:t>	</a:t>
            </a:r>
            <a:r>
              <a:rPr lang="en-US" sz="2400" dirty="0" err="1" smtClean="0">
                <a:solidFill>
                  <a:srgbClr val="FF0000"/>
                </a:solidFill>
                <a:latin typeface="Phetsarath OT" panose="02000500000000000000" pitchFamily="2" charset="0"/>
                <a:cs typeface="Phetsarath OT" panose="02000500000000000000" pitchFamily="2" charset="0"/>
              </a:rPr>
              <a:t>ການສູນເສຍ</a:t>
            </a:r>
            <a:r>
              <a:rPr lang="en-US" sz="2400" dirty="0" smtClean="0">
                <a:solidFill>
                  <a:srgbClr val="FF0000"/>
                </a:solidFill>
                <a:latin typeface="Phetsarath OT" panose="02000500000000000000" pitchFamily="2" charset="0"/>
                <a:cs typeface="Phetsarath OT" panose="02000500000000000000" pitchFamily="2" charset="0"/>
              </a:rPr>
              <a:t>	= </a:t>
            </a:r>
            <a:r>
              <a:rPr lang="en-US" sz="2400" dirty="0" err="1" smtClean="0">
                <a:solidFill>
                  <a:srgbClr val="002060"/>
                </a:solidFill>
                <a:latin typeface="Phetsarath OT" panose="02000500000000000000" pitchFamily="2" charset="0"/>
                <a:cs typeface="Phetsarath OT" panose="02000500000000000000" pitchFamily="2" charset="0"/>
              </a:rPr>
              <a:t>ການຄາດຄະເນກ່ອນໄພພິບັດ</a:t>
            </a:r>
            <a:r>
              <a:rPr lang="en-US" sz="2400" dirty="0" smtClean="0">
                <a:solidFill>
                  <a:srgbClr val="002060"/>
                </a:solidFill>
                <a:latin typeface="Phetsarath OT" panose="02000500000000000000" pitchFamily="2" charset="0"/>
                <a:cs typeface="Phetsarath OT" panose="02000500000000000000" pitchFamily="2" charset="0"/>
              </a:rPr>
              <a:t> </a:t>
            </a:r>
            <a:r>
              <a:rPr lang="en-US" sz="2400" b="1" dirty="0" err="1" smtClean="0">
                <a:solidFill>
                  <a:srgbClr val="C00000"/>
                </a:solidFill>
                <a:latin typeface="Phetsarath OT" panose="02000500000000000000" pitchFamily="2" charset="0"/>
                <a:cs typeface="Phetsarath OT" panose="02000500000000000000" pitchFamily="2" charset="0"/>
              </a:rPr>
              <a:t>ລົບ</a:t>
            </a:r>
            <a:r>
              <a:rPr lang="en-US" sz="2400" b="1" dirty="0" smtClean="0">
                <a:solidFill>
                  <a:srgbClr val="C00000"/>
                </a:solidFill>
                <a:latin typeface="Phetsarath OT" panose="02000500000000000000" pitchFamily="2" charset="0"/>
                <a:cs typeface="Phetsarath OT" panose="02000500000000000000" pitchFamily="2" charset="0"/>
              </a:rPr>
              <a:t> </a:t>
            </a:r>
            <a:r>
              <a:rPr lang="en-US" sz="2400" dirty="0" err="1" smtClean="0">
                <a:solidFill>
                  <a:srgbClr val="002060"/>
                </a:solidFill>
                <a:latin typeface="Phetsarath OT" panose="02000500000000000000" pitchFamily="2" charset="0"/>
                <a:cs typeface="Phetsarath OT" panose="02000500000000000000" pitchFamily="2" charset="0"/>
              </a:rPr>
              <a:t>ການຄາດຄະເນຫຼັງໄພພິບັດ</a:t>
            </a:r>
            <a:r>
              <a:rPr lang="en-US" sz="2400" dirty="0" smtClean="0">
                <a:solidFill>
                  <a:srgbClr val="002060"/>
                </a:solidFill>
                <a:latin typeface="Phetsarath OT" panose="02000500000000000000" pitchFamily="2" charset="0"/>
                <a:cs typeface="Phetsarath OT" panose="02000500000000000000" pitchFamily="2" charset="0"/>
              </a:rPr>
              <a:t> </a:t>
            </a:r>
            <a:endParaRPr lang="en-US" sz="1400" dirty="0" smtClean="0">
              <a:solidFill>
                <a:srgbClr val="002060"/>
              </a:solidFill>
              <a:latin typeface="Phetsarath OT" panose="02000500000000000000" pitchFamily="2" charset="0"/>
              <a:cs typeface="Phetsarath OT" panose="02000500000000000000" pitchFamily="2" charset="0"/>
            </a:endParaRPr>
          </a:p>
          <a:p>
            <a:pPr>
              <a:buNone/>
            </a:pPr>
            <a:r>
              <a:rPr lang="en-US" sz="1400" b="1" dirty="0" smtClean="0">
                <a:solidFill>
                  <a:srgbClr val="FF0000"/>
                </a:solidFill>
                <a:latin typeface="Phetsarath OT" panose="02000500000000000000" pitchFamily="2" charset="0"/>
                <a:cs typeface="Phetsarath OT" panose="02000500000000000000" pitchFamily="2" charset="0"/>
              </a:rPr>
              <a:t>	</a:t>
            </a:r>
            <a:r>
              <a:rPr lang="en-US" sz="1600" b="1" dirty="0" smtClean="0">
                <a:solidFill>
                  <a:srgbClr val="FF0000"/>
                </a:solidFill>
                <a:latin typeface="Phetsarath OT" panose="02000500000000000000" pitchFamily="2" charset="0"/>
                <a:cs typeface="Phetsarath OT" panose="02000500000000000000" pitchFamily="2" charset="0"/>
              </a:rPr>
              <a:t>Losses 	</a:t>
            </a:r>
            <a:r>
              <a:rPr lang="en-US" sz="1600" b="1" dirty="0" smtClean="0">
                <a:solidFill>
                  <a:srgbClr val="002060"/>
                </a:solidFill>
                <a:latin typeface="Phetsarath OT" panose="02000500000000000000" pitchFamily="2" charset="0"/>
                <a:cs typeface="Phetsarath OT" panose="02000500000000000000" pitchFamily="2" charset="0"/>
              </a:rPr>
              <a:t>=    Pre-disaster </a:t>
            </a:r>
            <a:r>
              <a:rPr lang="en-US" sz="1600" b="1" dirty="0" smtClean="0">
                <a:solidFill>
                  <a:srgbClr val="C00000"/>
                </a:solidFill>
                <a:latin typeface="Phetsarath OT" panose="02000500000000000000" pitchFamily="2" charset="0"/>
                <a:cs typeface="Phetsarath OT" panose="02000500000000000000" pitchFamily="2" charset="0"/>
              </a:rPr>
              <a:t>minus</a:t>
            </a:r>
            <a:r>
              <a:rPr lang="en-US" sz="1600" b="1" dirty="0" smtClean="0">
                <a:solidFill>
                  <a:srgbClr val="002060"/>
                </a:solidFill>
                <a:latin typeface="Phetsarath OT" panose="02000500000000000000" pitchFamily="2" charset="0"/>
                <a:cs typeface="Phetsarath OT" panose="02000500000000000000" pitchFamily="2" charset="0"/>
              </a:rPr>
              <a:t> post-disaster estimates</a:t>
            </a:r>
            <a:endParaRPr lang="en-US" sz="1400" b="1" dirty="0" smtClean="0">
              <a:solidFill>
                <a:srgbClr val="002060"/>
              </a:solidFill>
              <a:latin typeface="Phetsarath OT" panose="02000500000000000000" pitchFamily="2" charset="0"/>
              <a:cs typeface="Phetsarath OT" panose="02000500000000000000" pitchFamily="2" charset="0"/>
            </a:endParaRPr>
          </a:p>
          <a:p>
            <a:pPr>
              <a:buNone/>
            </a:pPr>
            <a:r>
              <a:rPr lang="en-US" sz="1400" dirty="0" smtClean="0">
                <a:latin typeface="Phetsarath OT" panose="02000500000000000000" pitchFamily="2" charset="0"/>
                <a:cs typeface="Phetsarath OT" panose="02000500000000000000" pitchFamily="2" charset="0"/>
              </a:rPr>
              <a:t>	</a:t>
            </a:r>
          </a:p>
          <a:p>
            <a:pPr>
              <a:buNone/>
            </a:pPr>
            <a:r>
              <a:rPr lang="en-US" sz="2000" b="1" dirty="0" err="1" smtClean="0">
                <a:solidFill>
                  <a:srgbClr val="FF0000"/>
                </a:solidFill>
                <a:latin typeface="Phetsarath OT" panose="02000500000000000000" pitchFamily="2" charset="0"/>
                <a:cs typeface="Phetsarath OT" panose="02000500000000000000" pitchFamily="2" charset="0"/>
              </a:rPr>
              <a:t>ຄິດໄລ່ມູນຄ່າແມ່ນການສັງລວມລາຄາກ່ອນການເກີດໄພພິບັດ</a:t>
            </a:r>
            <a:r>
              <a:rPr lang="en-US" sz="2000" b="1" dirty="0" smtClean="0">
                <a:solidFill>
                  <a:srgbClr val="FF0000"/>
                </a:solidFill>
                <a:latin typeface="Phetsarath OT" panose="02000500000000000000" pitchFamily="2" charset="0"/>
                <a:cs typeface="Phetsarath OT" panose="02000500000000000000" pitchFamily="2" charset="0"/>
              </a:rPr>
              <a:t>, </a:t>
            </a:r>
            <a:r>
              <a:rPr lang="en-US" sz="1400" dirty="0" err="1" smtClean="0">
                <a:latin typeface="Phetsarath OT" panose="02000500000000000000" pitchFamily="2" charset="0"/>
                <a:cs typeface="Phetsarath OT" panose="02000500000000000000" pitchFamily="2" charset="0"/>
              </a:rPr>
              <a:t>ຂອງ</a:t>
            </a:r>
            <a:r>
              <a:rPr lang="en-US" sz="1400" dirty="0" smtClean="0">
                <a:latin typeface="Phetsarath OT" panose="02000500000000000000" pitchFamily="2" charset="0"/>
                <a:cs typeface="Phetsarath OT" panose="02000500000000000000" pitchFamily="2" charset="0"/>
              </a:rPr>
              <a:t>:</a:t>
            </a:r>
          </a:p>
          <a:p>
            <a:pPr>
              <a:buNone/>
            </a:pPr>
            <a:r>
              <a:rPr lang="en-US" sz="1400" dirty="0" smtClean="0">
                <a:latin typeface="Phetsarath OT" panose="02000500000000000000" pitchFamily="2" charset="0"/>
                <a:cs typeface="Phetsarath OT" panose="02000500000000000000" pitchFamily="2" charset="0"/>
              </a:rPr>
              <a:t>Valued </a:t>
            </a:r>
            <a:r>
              <a:rPr lang="en-US" sz="1400" dirty="0" smtClean="0">
                <a:solidFill>
                  <a:srgbClr val="FF0000"/>
                </a:solidFill>
                <a:latin typeface="Phetsarath OT" panose="02000500000000000000" pitchFamily="2" charset="0"/>
                <a:cs typeface="Phetsarath OT" panose="02000500000000000000" pitchFamily="2" charset="0"/>
              </a:rPr>
              <a:t>as the amount in pre-disaster prices</a:t>
            </a:r>
            <a:r>
              <a:rPr lang="en-US" sz="1400" dirty="0" smtClean="0">
                <a:latin typeface="Phetsarath OT" panose="02000500000000000000" pitchFamily="2" charset="0"/>
                <a:cs typeface="Phetsarath OT" panose="02000500000000000000" pitchFamily="2" charset="0"/>
              </a:rPr>
              <a:t>, of:</a:t>
            </a:r>
          </a:p>
          <a:p>
            <a:pPr>
              <a:buNone/>
            </a:pPr>
            <a:endParaRPr lang="en-US" sz="1400" dirty="0" smtClean="0">
              <a:latin typeface="Phetsarath OT" panose="02000500000000000000" pitchFamily="2" charset="0"/>
              <a:cs typeface="Phetsarath OT" panose="02000500000000000000" pitchFamily="2" charset="0"/>
            </a:endParaRPr>
          </a:p>
          <a:p>
            <a:pPr>
              <a:buNone/>
            </a:pPr>
            <a:r>
              <a:rPr lang="en-US" sz="1800" b="1" dirty="0">
                <a:solidFill>
                  <a:srgbClr val="7030A0"/>
                </a:solidFill>
                <a:latin typeface="Phetsarath OT" panose="02000500000000000000" pitchFamily="2" charset="0"/>
                <a:cs typeface="Phetsarath OT" panose="02000500000000000000" pitchFamily="2" charset="0"/>
              </a:rPr>
              <a:t>1. </a:t>
            </a:r>
            <a:r>
              <a:rPr lang="en-US" sz="1800" b="1" dirty="0" err="1" smtClean="0">
                <a:solidFill>
                  <a:srgbClr val="7030A0"/>
                </a:solidFill>
                <a:latin typeface="Phetsarath OT" panose="02000500000000000000" pitchFamily="2" charset="0"/>
                <a:cs typeface="Phetsarath OT" panose="02000500000000000000" pitchFamily="2" charset="0"/>
              </a:rPr>
              <a:t>ໂອກາດການສ້າງລາຍຮັບ</a:t>
            </a:r>
            <a:r>
              <a:rPr lang="en-US" sz="1800" b="1" dirty="0" smtClean="0">
                <a:solidFill>
                  <a:srgbClr val="7030A0"/>
                </a:solidFill>
                <a:latin typeface="Phetsarath OT" panose="02000500000000000000" pitchFamily="2" charset="0"/>
                <a:cs typeface="Phetsarath OT" panose="02000500000000000000" pitchFamily="2" charset="0"/>
              </a:rPr>
              <a:t> Foregone </a:t>
            </a:r>
            <a:r>
              <a:rPr lang="en-US" sz="1800" b="1" dirty="0">
                <a:solidFill>
                  <a:srgbClr val="7030A0"/>
                </a:solidFill>
                <a:latin typeface="Phetsarath OT" panose="02000500000000000000" pitchFamily="2" charset="0"/>
                <a:cs typeface="Phetsarath OT" panose="02000500000000000000" pitchFamily="2" charset="0"/>
              </a:rPr>
              <a:t>income opportunities </a:t>
            </a:r>
            <a:endParaRPr lang="en-US" sz="1400" b="1" dirty="0">
              <a:solidFill>
                <a:srgbClr val="7030A0"/>
              </a:solidFill>
              <a:latin typeface="Phetsarath OT" panose="02000500000000000000" pitchFamily="2" charset="0"/>
              <a:cs typeface="Phetsarath OT" panose="02000500000000000000" pitchFamily="2" charset="0"/>
            </a:endParaRPr>
          </a:p>
          <a:p>
            <a:pPr lvl="1">
              <a:buNone/>
            </a:pPr>
            <a:r>
              <a:rPr lang="en-US" sz="2400" b="1" i="1" dirty="0" err="1" smtClean="0">
                <a:latin typeface="Phetsarath OT" panose="02000500000000000000" pitchFamily="2" charset="0"/>
                <a:cs typeface="Phetsarath OT" panose="02000500000000000000" pitchFamily="2" charset="0"/>
              </a:rPr>
              <a:t>ເອກະຊົນ</a:t>
            </a:r>
            <a:r>
              <a:rPr lang="en-US" sz="2400" b="1" i="1" dirty="0" smtClean="0">
                <a:latin typeface="Phetsarath OT" panose="02000500000000000000" pitchFamily="2" charset="0"/>
                <a:cs typeface="Phetsarath OT" panose="02000500000000000000" pitchFamily="2" charset="0"/>
              </a:rPr>
              <a:t> </a:t>
            </a:r>
            <a:r>
              <a:rPr lang="en-US" sz="1800" b="1" i="1" dirty="0" smtClean="0">
                <a:latin typeface="Phetsarath OT" panose="02000500000000000000" pitchFamily="2" charset="0"/>
                <a:cs typeface="Phetsarath OT" panose="02000500000000000000" pitchFamily="2" charset="0"/>
              </a:rPr>
              <a:t>Private:</a:t>
            </a:r>
            <a:endParaRPr lang="en-US" sz="1800" b="1" i="1" dirty="0">
              <a:latin typeface="Phetsarath OT" panose="02000500000000000000" pitchFamily="2" charset="0"/>
              <a:cs typeface="Phetsarath OT" panose="02000500000000000000" pitchFamily="2" charset="0"/>
            </a:endParaRPr>
          </a:p>
          <a:p>
            <a:pPr lvl="1">
              <a:buFont typeface="Wingdings" pitchFamily="2" charset="2"/>
              <a:buChar char="Ø"/>
            </a:pPr>
            <a:r>
              <a:rPr lang="en-US" sz="1800" b="1" dirty="0">
                <a:solidFill>
                  <a:srgbClr val="0070C0"/>
                </a:solidFill>
                <a:latin typeface="Phetsarath OT" panose="02000500000000000000" pitchFamily="2" charset="0"/>
                <a:cs typeface="Phetsarath OT" panose="02000500000000000000" pitchFamily="2" charset="0"/>
              </a:rPr>
              <a:t> </a:t>
            </a:r>
            <a:r>
              <a:rPr lang="en-US" sz="1800" b="1" dirty="0" err="1" smtClean="0">
                <a:solidFill>
                  <a:srgbClr val="0070C0"/>
                </a:solidFill>
                <a:latin typeface="Phetsarath OT" panose="02000500000000000000" pitchFamily="2" charset="0"/>
                <a:cs typeface="Phetsarath OT" panose="02000500000000000000" pitchFamily="2" charset="0"/>
              </a:rPr>
              <a:t>ສູນເສຍລາຍຮັບຈາກ</a:t>
            </a:r>
            <a:r>
              <a:rPr lang="en-US" sz="1800" b="1" dirty="0" smtClean="0">
                <a:solidFill>
                  <a:srgbClr val="0070C0"/>
                </a:solidFill>
                <a:latin typeface="Phetsarath OT" panose="02000500000000000000" pitchFamily="2" charset="0"/>
                <a:cs typeface="Phetsarath OT" panose="02000500000000000000" pitchFamily="2" charset="0"/>
              </a:rPr>
              <a:t> </a:t>
            </a:r>
            <a:r>
              <a:rPr lang="en-US" sz="1800" b="1" dirty="0" err="1" smtClean="0">
                <a:solidFill>
                  <a:srgbClr val="0070C0"/>
                </a:solidFill>
                <a:latin typeface="Phetsarath OT" panose="02000500000000000000" pitchFamily="2" charset="0"/>
                <a:cs typeface="Phetsarath OT" panose="02000500000000000000" pitchFamily="2" charset="0"/>
              </a:rPr>
              <a:t>ຕຸກຕຸກ</a:t>
            </a:r>
            <a:r>
              <a:rPr lang="en-US" sz="1800" b="1" dirty="0" smtClean="0">
                <a:solidFill>
                  <a:srgbClr val="0070C0"/>
                </a:solidFill>
                <a:latin typeface="Phetsarath OT" panose="02000500000000000000" pitchFamily="2" charset="0"/>
                <a:cs typeface="Phetsarath OT" panose="02000500000000000000" pitchFamily="2" charset="0"/>
              </a:rPr>
              <a:t>, </a:t>
            </a:r>
            <a:r>
              <a:rPr lang="en-US" sz="1800" b="1" dirty="0" err="1" smtClean="0">
                <a:solidFill>
                  <a:srgbClr val="0070C0"/>
                </a:solidFill>
                <a:latin typeface="Phetsarath OT" panose="02000500000000000000" pitchFamily="2" charset="0"/>
                <a:cs typeface="Phetsarath OT" panose="02000500000000000000" pitchFamily="2" charset="0"/>
              </a:rPr>
              <a:t>ລົດຕູ</a:t>
            </a:r>
            <a:r>
              <a:rPr lang="en-US" sz="1800" b="1" dirty="0" smtClean="0">
                <a:solidFill>
                  <a:srgbClr val="0070C0"/>
                </a:solidFill>
                <a:latin typeface="Phetsarath OT" panose="02000500000000000000" pitchFamily="2" charset="0"/>
                <a:cs typeface="Phetsarath OT" panose="02000500000000000000" pitchFamily="2" charset="0"/>
              </a:rPr>
              <a:t>້, </a:t>
            </a:r>
            <a:r>
              <a:rPr lang="en-US" sz="1800" b="1" dirty="0" err="1" smtClean="0">
                <a:solidFill>
                  <a:srgbClr val="0070C0"/>
                </a:solidFill>
                <a:latin typeface="Phetsarath OT" panose="02000500000000000000" pitchFamily="2" charset="0"/>
                <a:cs typeface="Phetsarath OT" panose="02000500000000000000" pitchFamily="2" charset="0"/>
              </a:rPr>
              <a:t>ລົດເມ</a:t>
            </a:r>
            <a:r>
              <a:rPr lang="en-US" sz="1800" b="1" dirty="0" smtClean="0">
                <a:solidFill>
                  <a:srgbClr val="0070C0"/>
                </a:solidFill>
                <a:latin typeface="Phetsarath OT" panose="02000500000000000000" pitchFamily="2" charset="0"/>
                <a:cs typeface="Phetsarath OT" panose="02000500000000000000" pitchFamily="2" charset="0"/>
              </a:rPr>
              <a:t> </a:t>
            </a:r>
            <a:r>
              <a:rPr lang="en-US" sz="1800" b="1" dirty="0" err="1" smtClean="0">
                <a:solidFill>
                  <a:srgbClr val="0070C0"/>
                </a:solidFill>
                <a:latin typeface="Phetsarath OT" panose="02000500000000000000" pitchFamily="2" charset="0"/>
                <a:cs typeface="Phetsarath OT" panose="02000500000000000000" pitchFamily="2" charset="0"/>
              </a:rPr>
              <a:t>ແລະ</a:t>
            </a:r>
            <a:r>
              <a:rPr lang="en-US" sz="1800" b="1" dirty="0" smtClean="0">
                <a:solidFill>
                  <a:srgbClr val="0070C0"/>
                </a:solidFill>
                <a:latin typeface="Phetsarath OT" panose="02000500000000000000" pitchFamily="2" charset="0"/>
                <a:cs typeface="Phetsarath OT" panose="02000500000000000000" pitchFamily="2" charset="0"/>
              </a:rPr>
              <a:t> </a:t>
            </a:r>
            <a:r>
              <a:rPr lang="en-US" sz="1800" b="1" dirty="0" err="1" smtClean="0">
                <a:solidFill>
                  <a:srgbClr val="0070C0"/>
                </a:solidFill>
                <a:latin typeface="Phetsarath OT" panose="02000500000000000000" pitchFamily="2" charset="0"/>
                <a:cs typeface="Phetsarath OT" panose="02000500000000000000" pitchFamily="2" charset="0"/>
              </a:rPr>
              <a:t>ອື່ນ</a:t>
            </a:r>
            <a:r>
              <a:rPr lang="en-US" sz="1800" b="1" dirty="0" smtClean="0">
                <a:solidFill>
                  <a:srgbClr val="0070C0"/>
                </a:solidFill>
                <a:latin typeface="Phetsarath OT" panose="02000500000000000000" pitchFamily="2" charset="0"/>
                <a:cs typeface="Phetsarath OT" panose="02000500000000000000" pitchFamily="2" charset="0"/>
              </a:rPr>
              <a:t>ໆ </a:t>
            </a:r>
          </a:p>
          <a:p>
            <a:pPr lvl="1">
              <a:buFont typeface="Wingdings" pitchFamily="2" charset="2"/>
              <a:buChar char="Ø"/>
            </a:pPr>
            <a:r>
              <a:rPr lang="en-US" sz="1400" dirty="0" smtClean="0">
                <a:latin typeface="Phetsarath OT" panose="02000500000000000000" pitchFamily="2" charset="0"/>
                <a:cs typeface="Phetsarath OT" panose="02000500000000000000" pitchFamily="2" charset="0"/>
              </a:rPr>
              <a:t>loss </a:t>
            </a:r>
            <a:r>
              <a:rPr lang="en-US" sz="1400" dirty="0">
                <a:latin typeface="Phetsarath OT" panose="02000500000000000000" pitchFamily="2" charset="0"/>
                <a:cs typeface="Phetsarath OT" panose="02000500000000000000" pitchFamily="2" charset="0"/>
              </a:rPr>
              <a:t>of </a:t>
            </a:r>
            <a:r>
              <a:rPr lang="en-US" sz="1400" dirty="0" smtClean="0">
                <a:latin typeface="Phetsarath OT" panose="02000500000000000000" pitchFamily="2" charset="0"/>
                <a:cs typeface="Phetsarath OT" panose="02000500000000000000" pitchFamily="2" charset="0"/>
              </a:rPr>
              <a:t>income of </a:t>
            </a:r>
            <a:r>
              <a:rPr lang="en-US" sz="1400" dirty="0" err="1" smtClean="0">
                <a:latin typeface="Phetsarath OT" panose="02000500000000000000" pitchFamily="2" charset="0"/>
                <a:cs typeface="Phetsarath OT" panose="02000500000000000000" pitchFamily="2" charset="0"/>
              </a:rPr>
              <a:t>tuktuks</a:t>
            </a:r>
            <a:r>
              <a:rPr lang="en-US" sz="1400" dirty="0" smtClean="0">
                <a:latin typeface="Phetsarath OT" panose="02000500000000000000" pitchFamily="2" charset="0"/>
                <a:cs typeface="Phetsarath OT" panose="02000500000000000000" pitchFamily="2" charset="0"/>
              </a:rPr>
              <a:t>, vans, busses, etc.</a:t>
            </a:r>
            <a:endParaRPr lang="en-US" sz="1800" dirty="0">
              <a:latin typeface="Phetsarath OT" panose="02000500000000000000" pitchFamily="2" charset="0"/>
              <a:cs typeface="Phetsarath OT" panose="02000500000000000000" pitchFamily="2" charset="0"/>
            </a:endParaRPr>
          </a:p>
          <a:p>
            <a:pPr lvl="1">
              <a:buNone/>
            </a:pPr>
            <a:r>
              <a:rPr lang="en-US" sz="2400" b="1" i="1" dirty="0" err="1" smtClean="0">
                <a:latin typeface="Phetsarath OT" panose="02000500000000000000" pitchFamily="2" charset="0"/>
                <a:cs typeface="Phetsarath OT" panose="02000500000000000000" pitchFamily="2" charset="0"/>
              </a:rPr>
              <a:t>ລັດ</a:t>
            </a:r>
            <a:r>
              <a:rPr lang="en-US" sz="2400" b="1" i="1" dirty="0" smtClean="0">
                <a:latin typeface="Phetsarath OT" panose="02000500000000000000" pitchFamily="2" charset="0"/>
                <a:cs typeface="Phetsarath OT" panose="02000500000000000000" pitchFamily="2" charset="0"/>
              </a:rPr>
              <a:t> </a:t>
            </a:r>
            <a:r>
              <a:rPr lang="en-US" sz="1800" b="1" i="1" dirty="0" smtClean="0">
                <a:latin typeface="Phetsarath OT" panose="02000500000000000000" pitchFamily="2" charset="0"/>
                <a:cs typeface="Phetsarath OT" panose="02000500000000000000" pitchFamily="2" charset="0"/>
              </a:rPr>
              <a:t>Public</a:t>
            </a:r>
            <a:endParaRPr lang="en-US" sz="1800" b="1" i="1" dirty="0">
              <a:latin typeface="Phetsarath OT" panose="02000500000000000000" pitchFamily="2" charset="0"/>
              <a:cs typeface="Phetsarath OT" panose="02000500000000000000" pitchFamily="2" charset="0"/>
            </a:endParaRPr>
          </a:p>
          <a:p>
            <a:pPr lvl="1">
              <a:buFont typeface="Wingdings" pitchFamily="2" charset="2"/>
              <a:buChar char="Ø"/>
            </a:pPr>
            <a:r>
              <a:rPr lang="en-US" sz="1800" b="1" dirty="0" err="1" smtClean="0">
                <a:solidFill>
                  <a:srgbClr val="0070C0"/>
                </a:solidFill>
                <a:latin typeface="Phetsarath OT" panose="02000500000000000000" pitchFamily="2" charset="0"/>
                <a:cs typeface="Phetsarath OT" panose="02000500000000000000" pitchFamily="2" charset="0"/>
              </a:rPr>
              <a:t>ສູນເສຍລາຍຮັບຈາກສິ່ງອໍານວຍຄວາມສະດວກສະທາລະນະ</a:t>
            </a:r>
            <a:r>
              <a:rPr lang="en-US" sz="1800" b="1" dirty="0" smtClean="0">
                <a:solidFill>
                  <a:srgbClr val="0070C0"/>
                </a:solidFill>
                <a:latin typeface="Phetsarath OT" panose="02000500000000000000" pitchFamily="2" charset="0"/>
                <a:cs typeface="Phetsarath OT" panose="02000500000000000000" pitchFamily="2" charset="0"/>
              </a:rPr>
              <a:t> </a:t>
            </a:r>
            <a:r>
              <a:rPr lang="en-US" sz="1800" b="1" dirty="0" err="1" smtClean="0">
                <a:solidFill>
                  <a:srgbClr val="0070C0"/>
                </a:solidFill>
                <a:latin typeface="Phetsarath OT" panose="02000500000000000000" pitchFamily="2" charset="0"/>
                <a:cs typeface="Phetsarath OT" panose="02000500000000000000" pitchFamily="2" charset="0"/>
              </a:rPr>
              <a:t>ແລະ</a:t>
            </a:r>
            <a:r>
              <a:rPr lang="en-US" sz="1800" b="1" dirty="0" smtClean="0">
                <a:solidFill>
                  <a:srgbClr val="0070C0"/>
                </a:solidFill>
                <a:latin typeface="Phetsarath OT" panose="02000500000000000000" pitchFamily="2" charset="0"/>
                <a:cs typeface="Phetsarath OT" panose="02000500000000000000" pitchFamily="2" charset="0"/>
              </a:rPr>
              <a:t> </a:t>
            </a:r>
            <a:r>
              <a:rPr lang="en-US" sz="1800" b="1" dirty="0" err="1" smtClean="0">
                <a:solidFill>
                  <a:srgbClr val="0070C0"/>
                </a:solidFill>
                <a:latin typeface="Phetsarath OT" panose="02000500000000000000" pitchFamily="2" charset="0"/>
                <a:cs typeface="Phetsarath OT" panose="02000500000000000000" pitchFamily="2" charset="0"/>
              </a:rPr>
              <a:t>ບໍລິສັດ</a:t>
            </a:r>
            <a:r>
              <a:rPr lang="en-US" sz="1800" b="1" dirty="0" smtClean="0">
                <a:solidFill>
                  <a:srgbClr val="0070C0"/>
                </a:solidFill>
                <a:latin typeface="Phetsarath OT" panose="02000500000000000000" pitchFamily="2" charset="0"/>
                <a:cs typeface="Phetsarath OT" panose="02000500000000000000" pitchFamily="2" charset="0"/>
              </a:rPr>
              <a:t> </a:t>
            </a:r>
            <a:r>
              <a:rPr lang="en-US" sz="1800" b="1" dirty="0" err="1" smtClean="0">
                <a:solidFill>
                  <a:srgbClr val="0070C0"/>
                </a:solidFill>
                <a:latin typeface="Phetsarath OT" panose="02000500000000000000" pitchFamily="2" charset="0"/>
                <a:cs typeface="Phetsarath OT" panose="02000500000000000000" pitchFamily="2" charset="0"/>
              </a:rPr>
              <a:t>ເຊັ່ນ</a:t>
            </a:r>
            <a:r>
              <a:rPr lang="en-US" sz="1800" b="1" dirty="0" smtClean="0">
                <a:solidFill>
                  <a:srgbClr val="0070C0"/>
                </a:solidFill>
                <a:latin typeface="Phetsarath OT" panose="02000500000000000000" pitchFamily="2" charset="0"/>
                <a:cs typeface="Phetsarath OT" panose="02000500000000000000" pitchFamily="2" charset="0"/>
              </a:rPr>
              <a:t> </a:t>
            </a:r>
            <a:r>
              <a:rPr lang="en-US" sz="1800" b="1" dirty="0" err="1" smtClean="0">
                <a:solidFill>
                  <a:srgbClr val="0070C0"/>
                </a:solidFill>
                <a:latin typeface="Phetsarath OT" panose="02000500000000000000" pitchFamily="2" charset="0"/>
                <a:cs typeface="Phetsarath OT" panose="02000500000000000000" pitchFamily="2" charset="0"/>
              </a:rPr>
              <a:t>ສະຖານນີລົດເມ</a:t>
            </a:r>
            <a:r>
              <a:rPr lang="en-US" sz="1800" b="1" dirty="0" smtClean="0">
                <a:solidFill>
                  <a:srgbClr val="0070C0"/>
                </a:solidFill>
                <a:latin typeface="Phetsarath OT" panose="02000500000000000000" pitchFamily="2" charset="0"/>
                <a:cs typeface="Phetsarath OT" panose="02000500000000000000" pitchFamily="2" charset="0"/>
              </a:rPr>
              <a:t>, </a:t>
            </a:r>
            <a:r>
              <a:rPr lang="en-US" sz="1800" b="1" dirty="0" err="1" smtClean="0">
                <a:solidFill>
                  <a:srgbClr val="0070C0"/>
                </a:solidFill>
                <a:latin typeface="Phetsarath OT" panose="02000500000000000000" pitchFamily="2" charset="0"/>
                <a:cs typeface="Phetsarath OT" panose="02000500000000000000" pitchFamily="2" charset="0"/>
              </a:rPr>
              <a:t>ທ່າເຮືອ</a:t>
            </a:r>
            <a:r>
              <a:rPr lang="en-US" sz="1800" b="1" dirty="0" smtClean="0">
                <a:solidFill>
                  <a:srgbClr val="0070C0"/>
                </a:solidFill>
                <a:latin typeface="Phetsarath OT" panose="02000500000000000000" pitchFamily="2" charset="0"/>
                <a:cs typeface="Phetsarath OT" panose="02000500000000000000" pitchFamily="2" charset="0"/>
              </a:rPr>
              <a:t> </a:t>
            </a:r>
            <a:r>
              <a:rPr lang="en-US" sz="1800" b="1" dirty="0" err="1" smtClean="0">
                <a:solidFill>
                  <a:srgbClr val="0070C0"/>
                </a:solidFill>
                <a:latin typeface="Phetsarath OT" panose="02000500000000000000" pitchFamily="2" charset="0"/>
                <a:cs typeface="Phetsarath OT" panose="02000500000000000000" pitchFamily="2" charset="0"/>
              </a:rPr>
              <a:t>ແລະອື່ນ</a:t>
            </a:r>
            <a:r>
              <a:rPr lang="en-US" sz="1800" b="1" dirty="0" smtClean="0">
                <a:solidFill>
                  <a:srgbClr val="0070C0"/>
                </a:solidFill>
                <a:latin typeface="Phetsarath OT" panose="02000500000000000000" pitchFamily="2" charset="0"/>
                <a:cs typeface="Phetsarath OT" panose="02000500000000000000" pitchFamily="2" charset="0"/>
              </a:rPr>
              <a:t>ໆ. </a:t>
            </a:r>
          </a:p>
          <a:p>
            <a:pPr lvl="1">
              <a:buFont typeface="Wingdings" pitchFamily="2" charset="2"/>
              <a:buChar char="Ø"/>
            </a:pPr>
            <a:r>
              <a:rPr lang="en-US" sz="1200" dirty="0" smtClean="0">
                <a:latin typeface="Phetsarath OT" panose="02000500000000000000" pitchFamily="2" charset="0"/>
                <a:cs typeface="Phetsarath OT" panose="02000500000000000000" pitchFamily="2" charset="0"/>
              </a:rPr>
              <a:t>Income </a:t>
            </a:r>
            <a:r>
              <a:rPr lang="en-US" sz="1200" dirty="0">
                <a:latin typeface="Phetsarath OT" panose="02000500000000000000" pitchFamily="2" charset="0"/>
                <a:cs typeface="Phetsarath OT" panose="02000500000000000000" pitchFamily="2" charset="0"/>
              </a:rPr>
              <a:t>losses from public facilities and firms like </a:t>
            </a:r>
            <a:r>
              <a:rPr lang="en-US" sz="1200" dirty="0" smtClean="0">
                <a:latin typeface="Phetsarath OT" panose="02000500000000000000" pitchFamily="2" charset="0"/>
                <a:cs typeface="Phetsarath OT" panose="02000500000000000000" pitchFamily="2" charset="0"/>
              </a:rPr>
              <a:t>bus terminals, </a:t>
            </a:r>
            <a:r>
              <a:rPr lang="en-US" sz="1200" dirty="0">
                <a:latin typeface="Phetsarath OT" panose="02000500000000000000" pitchFamily="2" charset="0"/>
                <a:cs typeface="Phetsarath OT" panose="02000500000000000000" pitchFamily="2" charset="0"/>
              </a:rPr>
              <a:t>ports, </a:t>
            </a:r>
            <a:r>
              <a:rPr lang="en-US" sz="1200" dirty="0" smtClean="0">
                <a:latin typeface="Phetsarath OT" panose="02000500000000000000" pitchFamily="2" charset="0"/>
                <a:cs typeface="Phetsarath OT" panose="02000500000000000000" pitchFamily="2" charset="0"/>
              </a:rPr>
              <a:t>etc</a:t>
            </a:r>
            <a:r>
              <a:rPr lang="en-US" sz="1200" dirty="0">
                <a:latin typeface="Phetsarath OT" panose="02000500000000000000" pitchFamily="2" charset="0"/>
                <a:cs typeface="Phetsarath OT" panose="02000500000000000000" pitchFamily="2" charset="0"/>
              </a:rPr>
              <a:t>.</a:t>
            </a:r>
          </a:p>
        </p:txBody>
      </p:sp>
    </p:spTree>
    <p:extLst>
      <p:ext uri="{BB962C8B-B14F-4D97-AF65-F5344CB8AC3E}">
        <p14:creationId xmlns:p14="http://schemas.microsoft.com/office/powerpoint/2010/main" val="627580674"/>
      </p:ext>
    </p:extLst>
  </p:cSld>
  <p:clrMapOvr>
    <a:masterClrMapping/>
  </p:clrMapOvr>
  <p:transition spd="med">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1678"/>
            <a:ext cx="8229600" cy="1143000"/>
          </a:xfrm>
        </p:spPr>
        <p:txBody>
          <a:bodyPr>
            <a:noAutofit/>
          </a:bodyPr>
          <a:lstStyle/>
          <a:p>
            <a:pPr algn="ctr"/>
            <a:r>
              <a:rPr lang="en-US" sz="2400" b="1" dirty="0" err="1" smtClean="0">
                <a:solidFill>
                  <a:srgbClr val="0070C0"/>
                </a:solidFill>
                <a:latin typeface="Phetsarath OT" panose="02000500000000000000" pitchFamily="2" charset="0"/>
                <a:cs typeface="Phetsarath OT" panose="02000500000000000000" pitchFamily="2" charset="0"/>
              </a:rPr>
              <a:t>ຕົວຢ່າງຄວາມເສຍຫານແລະການສູນເສຍ</a:t>
            </a:r>
            <a:r>
              <a:rPr lang="en-US" sz="2400" b="1" dirty="0" smtClean="0">
                <a:solidFill>
                  <a:srgbClr val="0070C0"/>
                </a:solidFill>
                <a:latin typeface="Phetsarath OT" panose="02000500000000000000" pitchFamily="2" charset="0"/>
                <a:cs typeface="Phetsarath OT" panose="02000500000000000000" pitchFamily="2" charset="0"/>
              </a:rPr>
              <a:t> </a:t>
            </a:r>
            <a:r>
              <a:rPr lang="en-US" sz="3200" b="1" dirty="0" smtClean="0">
                <a:solidFill>
                  <a:srgbClr val="FF0000"/>
                </a:solidFill>
                <a:latin typeface="Phetsarath OT" panose="02000500000000000000" pitchFamily="2" charset="0"/>
                <a:cs typeface="Phetsarath OT" panose="02000500000000000000" pitchFamily="2" charset="0"/>
              </a:rPr>
              <a:t/>
            </a:r>
            <a:br>
              <a:rPr lang="en-US" sz="3200" b="1" dirty="0" smtClean="0">
                <a:solidFill>
                  <a:srgbClr val="FF0000"/>
                </a:solidFill>
                <a:latin typeface="Phetsarath OT" panose="02000500000000000000" pitchFamily="2" charset="0"/>
                <a:cs typeface="Phetsarath OT" panose="02000500000000000000" pitchFamily="2" charset="0"/>
              </a:rPr>
            </a:br>
            <a:r>
              <a:rPr lang="en-US" sz="2000" b="1" dirty="0" smtClean="0">
                <a:solidFill>
                  <a:srgbClr val="FF0000"/>
                </a:solidFill>
                <a:latin typeface="Phetsarath OT" panose="02000500000000000000" pitchFamily="2" charset="0"/>
                <a:cs typeface="Phetsarath OT" panose="02000500000000000000" pitchFamily="2" charset="0"/>
              </a:rPr>
              <a:t>Examples </a:t>
            </a:r>
            <a:r>
              <a:rPr lang="en-US" sz="2000" b="1" dirty="0">
                <a:solidFill>
                  <a:srgbClr val="FF0000"/>
                </a:solidFill>
                <a:latin typeface="Phetsarath OT" panose="02000500000000000000" pitchFamily="2" charset="0"/>
                <a:cs typeface="Phetsarath OT" panose="02000500000000000000" pitchFamily="2" charset="0"/>
              </a:rPr>
              <a:t>of Damage and Loss</a:t>
            </a:r>
            <a:endParaRPr lang="en-US" sz="3200" b="1" dirty="0">
              <a:solidFill>
                <a:srgbClr val="FF0000"/>
              </a:solidFill>
              <a:latin typeface="Phetsarath OT" panose="02000500000000000000" pitchFamily="2" charset="0"/>
              <a:cs typeface="Phetsarath OT" panose="02000500000000000000" pitchFamily="2"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16792891"/>
              </p:ext>
            </p:extLst>
          </p:nvPr>
        </p:nvGraphicFramePr>
        <p:xfrm>
          <a:off x="457200" y="1149816"/>
          <a:ext cx="8229843" cy="4735120"/>
        </p:xfrm>
        <a:graphic>
          <a:graphicData uri="http://schemas.openxmlformats.org/drawingml/2006/table">
            <a:tbl>
              <a:tblPr firstRow="1" bandRow="1">
                <a:tableStyleId>{5940675A-B579-460E-94D1-54222C63F5DA}</a:tableStyleId>
              </a:tblPr>
              <a:tblGrid>
                <a:gridCol w="4389249"/>
                <a:gridCol w="3840594"/>
              </a:tblGrid>
              <a:tr h="467056">
                <a:tc>
                  <a:txBody>
                    <a:bodyPr/>
                    <a:lstStyle/>
                    <a:p>
                      <a:pPr algn="ctr"/>
                      <a:r>
                        <a:rPr lang="en-US" sz="1600" dirty="0" err="1" smtClean="0">
                          <a:solidFill>
                            <a:srgbClr val="00B050"/>
                          </a:solidFill>
                          <a:latin typeface="Phetsarath OT" panose="02000500000000000000" pitchFamily="2" charset="0"/>
                          <a:cs typeface="Phetsarath OT" panose="02000500000000000000" pitchFamily="2" charset="0"/>
                        </a:rPr>
                        <a:t>ຄວາມເສຍຫາຍ</a:t>
                      </a:r>
                      <a:r>
                        <a:rPr lang="en-US" sz="1600" dirty="0" smtClean="0">
                          <a:solidFill>
                            <a:srgbClr val="00B050"/>
                          </a:solidFill>
                          <a:latin typeface="Phetsarath OT" panose="02000500000000000000" pitchFamily="2" charset="0"/>
                          <a:cs typeface="Phetsarath OT" panose="02000500000000000000" pitchFamily="2" charset="0"/>
                        </a:rPr>
                        <a:t> Damage</a:t>
                      </a:r>
                      <a:endParaRPr lang="en-US" sz="1600" dirty="0">
                        <a:solidFill>
                          <a:srgbClr val="00B050"/>
                        </a:solidFill>
                        <a:latin typeface="Phetsarath OT" panose="02000500000000000000" pitchFamily="2" charset="0"/>
                        <a:cs typeface="Phetsarath OT" panose="02000500000000000000" pitchFamily="2" charset="0"/>
                      </a:endParaRPr>
                    </a:p>
                  </a:txBody>
                  <a:tcPr marL="66539" marR="66539"/>
                </a:tc>
                <a:tc>
                  <a:txBody>
                    <a:bodyPr/>
                    <a:lstStyle/>
                    <a:p>
                      <a:pPr algn="ctr"/>
                      <a:r>
                        <a:rPr lang="en-US" sz="1600" dirty="0" err="1" smtClean="0">
                          <a:solidFill>
                            <a:srgbClr val="7030A0"/>
                          </a:solidFill>
                          <a:latin typeface="Phetsarath OT" panose="02000500000000000000" pitchFamily="2" charset="0"/>
                          <a:cs typeface="Phetsarath OT" panose="02000500000000000000" pitchFamily="2" charset="0"/>
                        </a:rPr>
                        <a:t>ການສູນເສຍ</a:t>
                      </a:r>
                      <a:r>
                        <a:rPr lang="en-US" sz="1600" dirty="0" smtClean="0">
                          <a:solidFill>
                            <a:srgbClr val="7030A0"/>
                          </a:solidFill>
                          <a:latin typeface="Phetsarath OT" panose="02000500000000000000" pitchFamily="2" charset="0"/>
                          <a:cs typeface="Phetsarath OT" panose="02000500000000000000" pitchFamily="2" charset="0"/>
                        </a:rPr>
                        <a:t> Loss</a:t>
                      </a:r>
                      <a:endParaRPr lang="en-US" sz="1600" dirty="0">
                        <a:solidFill>
                          <a:srgbClr val="7030A0"/>
                        </a:solidFill>
                        <a:latin typeface="Phetsarath OT" panose="02000500000000000000" pitchFamily="2" charset="0"/>
                        <a:cs typeface="Phetsarath OT" panose="02000500000000000000" pitchFamily="2" charset="0"/>
                      </a:endParaRPr>
                    </a:p>
                  </a:txBody>
                  <a:tcPr marL="66539" marR="66539"/>
                </a:tc>
              </a:tr>
              <a:tr h="839790">
                <a:tc>
                  <a:txBody>
                    <a:bodyPr/>
                    <a:lstStyle/>
                    <a:p>
                      <a:r>
                        <a:rPr lang="en-US" sz="1600" b="1" dirty="0" err="1" smtClean="0">
                          <a:latin typeface="Phetsarath OT" panose="02000500000000000000" pitchFamily="2" charset="0"/>
                          <a:cs typeface="Phetsarath OT" panose="02000500000000000000" pitchFamily="2" charset="0"/>
                        </a:rPr>
                        <a:t>ມູນຄ່າ</a:t>
                      </a:r>
                      <a:r>
                        <a:rPr lang="en-US" sz="1600" b="1" dirty="0" err="1" smtClean="0">
                          <a:solidFill>
                            <a:srgbClr val="00B050"/>
                          </a:solidFill>
                          <a:latin typeface="Phetsarath OT" panose="02000500000000000000" pitchFamily="2" charset="0"/>
                          <a:cs typeface="Phetsarath OT" panose="02000500000000000000" pitchFamily="2" charset="0"/>
                        </a:rPr>
                        <a:t>ການສ້ອມແປງ</a:t>
                      </a:r>
                      <a:r>
                        <a:rPr lang="en-US" sz="1600" b="1" dirty="0" smtClean="0">
                          <a:solidFill>
                            <a:srgbClr val="00B050"/>
                          </a:solidFill>
                          <a:latin typeface="Phetsarath OT" panose="02000500000000000000" pitchFamily="2" charset="0"/>
                          <a:cs typeface="Phetsarath OT" panose="02000500000000000000" pitchFamily="2" charset="0"/>
                        </a:rPr>
                        <a:t> </a:t>
                      </a:r>
                      <a:r>
                        <a:rPr lang="en-US" sz="1600" b="1" dirty="0" err="1" smtClean="0">
                          <a:latin typeface="Phetsarath OT" panose="02000500000000000000" pitchFamily="2" charset="0"/>
                          <a:cs typeface="Phetsarath OT" panose="02000500000000000000" pitchFamily="2" charset="0"/>
                        </a:rPr>
                        <a:t>ຫຼື</a:t>
                      </a:r>
                      <a:r>
                        <a:rPr lang="en-US" sz="1600" b="1" dirty="0" smtClean="0">
                          <a:latin typeface="Phetsarath OT" panose="02000500000000000000" pitchFamily="2" charset="0"/>
                          <a:cs typeface="Phetsarath OT" panose="02000500000000000000" pitchFamily="2" charset="0"/>
                        </a:rPr>
                        <a:t> </a:t>
                      </a:r>
                      <a:r>
                        <a:rPr lang="en-US" sz="1600" b="1" dirty="0" err="1" smtClean="0">
                          <a:solidFill>
                            <a:srgbClr val="00B050"/>
                          </a:solidFill>
                          <a:latin typeface="Phetsarath OT" panose="02000500000000000000" pitchFamily="2" charset="0"/>
                          <a:cs typeface="Phetsarath OT" panose="02000500000000000000" pitchFamily="2" charset="0"/>
                        </a:rPr>
                        <a:t>ການທົດແທນ</a:t>
                      </a:r>
                      <a:r>
                        <a:rPr lang="en-US" sz="1600" b="1" dirty="0" err="1" smtClean="0">
                          <a:latin typeface="Phetsarath OT" panose="02000500000000000000" pitchFamily="2" charset="0"/>
                          <a:cs typeface="Phetsarath OT" panose="02000500000000000000" pitchFamily="2" charset="0"/>
                        </a:rPr>
                        <a:t>ຊັບສິນທີ່ໄດ້ຮັບຜົນກະທົບ</a:t>
                      </a:r>
                      <a:r>
                        <a:rPr lang="en-US" sz="1600" b="1" dirty="0" smtClean="0">
                          <a:latin typeface="Phetsarath OT" panose="02000500000000000000" pitchFamily="2" charset="0"/>
                          <a:cs typeface="Phetsarath OT" panose="02000500000000000000" pitchFamily="2" charset="0"/>
                        </a:rPr>
                        <a:t>: </a:t>
                      </a:r>
                    </a:p>
                    <a:p>
                      <a:r>
                        <a:rPr lang="en-US" sz="1200" b="0" dirty="0" smtClean="0">
                          <a:latin typeface="Phetsarath OT" panose="02000500000000000000" pitchFamily="2" charset="0"/>
                          <a:cs typeface="Phetsarath OT" panose="02000500000000000000" pitchFamily="2" charset="0"/>
                        </a:rPr>
                        <a:t>Cost of </a:t>
                      </a:r>
                      <a:r>
                        <a:rPr lang="en-US" sz="1200" b="0" dirty="0" smtClean="0">
                          <a:solidFill>
                            <a:srgbClr val="00B050"/>
                          </a:solidFill>
                          <a:latin typeface="Phetsarath OT" panose="02000500000000000000" pitchFamily="2" charset="0"/>
                          <a:cs typeface="Phetsarath OT" panose="02000500000000000000" pitchFamily="2" charset="0"/>
                        </a:rPr>
                        <a:t>repair </a:t>
                      </a:r>
                      <a:r>
                        <a:rPr lang="en-US" sz="1200" b="0" dirty="0" smtClean="0">
                          <a:latin typeface="Phetsarath OT" panose="02000500000000000000" pitchFamily="2" charset="0"/>
                          <a:cs typeface="Phetsarath OT" panose="02000500000000000000" pitchFamily="2" charset="0"/>
                        </a:rPr>
                        <a:t>OR </a:t>
                      </a:r>
                      <a:r>
                        <a:rPr lang="en-US" sz="1200" b="0" dirty="0" smtClean="0">
                          <a:solidFill>
                            <a:srgbClr val="00B050"/>
                          </a:solidFill>
                          <a:latin typeface="Phetsarath OT" panose="02000500000000000000" pitchFamily="2" charset="0"/>
                          <a:cs typeface="Phetsarath OT" panose="02000500000000000000" pitchFamily="2" charset="0"/>
                        </a:rPr>
                        <a:t>replacement</a:t>
                      </a:r>
                      <a:r>
                        <a:rPr lang="en-US" sz="1200" b="0" dirty="0" smtClean="0">
                          <a:latin typeface="Phetsarath OT" panose="02000500000000000000" pitchFamily="2" charset="0"/>
                          <a:cs typeface="Phetsarath OT" panose="02000500000000000000" pitchFamily="2" charset="0"/>
                        </a:rPr>
                        <a:t> of affected</a:t>
                      </a:r>
                      <a:r>
                        <a:rPr lang="en-US" sz="1200" b="0" baseline="0" dirty="0" smtClean="0">
                          <a:latin typeface="Phetsarath OT" panose="02000500000000000000" pitchFamily="2" charset="0"/>
                          <a:cs typeface="Phetsarath OT" panose="02000500000000000000" pitchFamily="2" charset="0"/>
                        </a:rPr>
                        <a:t> </a:t>
                      </a:r>
                      <a:r>
                        <a:rPr lang="en-US" sz="1200" b="0" dirty="0" smtClean="0">
                          <a:latin typeface="Phetsarath OT" panose="02000500000000000000" pitchFamily="2" charset="0"/>
                          <a:cs typeface="Phetsarath OT" panose="02000500000000000000" pitchFamily="2" charset="0"/>
                        </a:rPr>
                        <a:t>assets like:</a:t>
                      </a:r>
                      <a:endParaRPr lang="en-US" sz="1600" b="0" dirty="0">
                        <a:latin typeface="Phetsarath OT" panose="02000500000000000000" pitchFamily="2" charset="0"/>
                        <a:cs typeface="Phetsarath OT" panose="02000500000000000000" pitchFamily="2" charset="0"/>
                      </a:endParaRPr>
                    </a:p>
                  </a:txBody>
                  <a:tcPr marL="66539" marR="66539"/>
                </a:tc>
                <a:tc>
                  <a:txBody>
                    <a:bodyPr/>
                    <a:lstStyle/>
                    <a:p>
                      <a:r>
                        <a:rPr lang="en-US" sz="1600" dirty="0" err="1" smtClean="0">
                          <a:latin typeface="Phetsarath OT" panose="02000500000000000000" pitchFamily="2" charset="0"/>
                          <a:cs typeface="Phetsarath OT" panose="02000500000000000000" pitchFamily="2" charset="0"/>
                        </a:rPr>
                        <a:t>ມູນຄ່າ</a:t>
                      </a:r>
                      <a:r>
                        <a:rPr lang="en-US" sz="1600" dirty="0" smtClean="0">
                          <a:latin typeface="Phetsarath OT" panose="02000500000000000000" pitchFamily="2" charset="0"/>
                          <a:cs typeface="Phetsarath OT" panose="02000500000000000000" pitchFamily="2" charset="0"/>
                        </a:rPr>
                        <a:t> </a:t>
                      </a:r>
                      <a:r>
                        <a:rPr lang="en-US" sz="1600" dirty="0" err="1" smtClean="0">
                          <a:latin typeface="Phetsarath OT" panose="02000500000000000000" pitchFamily="2" charset="0"/>
                          <a:cs typeface="Phetsarath OT" panose="02000500000000000000" pitchFamily="2" charset="0"/>
                        </a:rPr>
                        <a:t>ຂອງ</a:t>
                      </a:r>
                      <a:r>
                        <a:rPr lang="en-US" sz="1600" dirty="0" smtClean="0">
                          <a:latin typeface="Phetsarath OT" panose="02000500000000000000" pitchFamily="2" charset="0"/>
                          <a:cs typeface="Phetsarath OT" panose="02000500000000000000" pitchFamily="2" charset="0"/>
                        </a:rPr>
                        <a:t>:</a:t>
                      </a:r>
                    </a:p>
                    <a:p>
                      <a:r>
                        <a:rPr lang="en-US" sz="1200" dirty="0" smtClean="0">
                          <a:latin typeface="Phetsarath OT" panose="02000500000000000000" pitchFamily="2" charset="0"/>
                          <a:cs typeface="Phetsarath OT" panose="02000500000000000000" pitchFamily="2" charset="0"/>
                        </a:rPr>
                        <a:t>Value of:</a:t>
                      </a:r>
                      <a:endParaRPr lang="en-US" sz="1200" dirty="0">
                        <a:latin typeface="Phetsarath OT" panose="02000500000000000000" pitchFamily="2" charset="0"/>
                        <a:cs typeface="Phetsarath OT" panose="02000500000000000000" pitchFamily="2" charset="0"/>
                      </a:endParaRPr>
                    </a:p>
                  </a:txBody>
                  <a:tcPr marL="66539" marR="66539"/>
                </a:tc>
              </a:tr>
              <a:tr h="526639">
                <a:tc>
                  <a:txBody>
                    <a:bodyPr/>
                    <a:lstStyle/>
                    <a:p>
                      <a:pPr>
                        <a:buFont typeface="Arial" pitchFamily="34" charset="0"/>
                        <a:buChar char="•"/>
                      </a:pPr>
                      <a:r>
                        <a:rPr lang="en-US" sz="1600" dirty="0" smtClean="0">
                          <a:latin typeface="Phetsarath OT" panose="02000500000000000000" pitchFamily="2" charset="0"/>
                          <a:cs typeface="Phetsarath OT" panose="02000500000000000000" pitchFamily="2" charset="0"/>
                        </a:rPr>
                        <a:t> </a:t>
                      </a:r>
                      <a:r>
                        <a:rPr lang="en-US" sz="1600" dirty="0" err="1" smtClean="0">
                          <a:latin typeface="Phetsarath OT" panose="02000500000000000000" pitchFamily="2" charset="0"/>
                          <a:cs typeface="Phetsarath OT" panose="02000500000000000000" pitchFamily="2" charset="0"/>
                        </a:rPr>
                        <a:t>ຕຸກຕຸກ</a:t>
                      </a:r>
                      <a:r>
                        <a:rPr lang="en-US" sz="1600" dirty="0" smtClean="0">
                          <a:latin typeface="Phetsarath OT" panose="02000500000000000000" pitchFamily="2" charset="0"/>
                          <a:cs typeface="Phetsarath OT" panose="02000500000000000000" pitchFamily="2" charset="0"/>
                        </a:rPr>
                        <a:t> </a:t>
                      </a:r>
                    </a:p>
                    <a:p>
                      <a:pPr>
                        <a:buFont typeface="Arial" pitchFamily="34" charset="0"/>
                        <a:buChar char="•"/>
                      </a:pPr>
                      <a:r>
                        <a:rPr lang="en-US" sz="1200" dirty="0" err="1" smtClean="0">
                          <a:latin typeface="Phetsarath OT" panose="02000500000000000000" pitchFamily="2" charset="0"/>
                          <a:cs typeface="Phetsarath OT" panose="02000500000000000000" pitchFamily="2" charset="0"/>
                        </a:rPr>
                        <a:t>Tuktuk</a:t>
                      </a:r>
                      <a:endParaRPr lang="en-US" sz="1600" dirty="0">
                        <a:latin typeface="Phetsarath OT" panose="02000500000000000000" pitchFamily="2" charset="0"/>
                        <a:cs typeface="Phetsarath OT" panose="02000500000000000000" pitchFamily="2" charset="0"/>
                      </a:endParaRPr>
                    </a:p>
                  </a:txBody>
                  <a:tcPr marL="66539" marR="66539"/>
                </a:tc>
                <a:tc>
                  <a:txBody>
                    <a:bodyPr/>
                    <a:lstStyle/>
                    <a:p>
                      <a:pPr>
                        <a:buFont typeface="Arial" pitchFamily="34" charset="0"/>
                        <a:buChar char="•"/>
                      </a:pPr>
                      <a:r>
                        <a:rPr lang="en-US" sz="1600" dirty="0" err="1" smtClean="0">
                          <a:latin typeface="Phetsarath OT" panose="02000500000000000000" pitchFamily="2" charset="0"/>
                          <a:cs typeface="Phetsarath OT" panose="02000500000000000000" pitchFamily="2" charset="0"/>
                        </a:rPr>
                        <a:t>ເສຍລາຍຮັບ</a:t>
                      </a:r>
                      <a:r>
                        <a:rPr lang="en-US" sz="1600" dirty="0" smtClean="0">
                          <a:latin typeface="Phetsarath OT" panose="02000500000000000000" pitchFamily="2" charset="0"/>
                          <a:cs typeface="Phetsarath OT" panose="02000500000000000000" pitchFamily="2" charset="0"/>
                        </a:rPr>
                        <a:t> </a:t>
                      </a:r>
                    </a:p>
                    <a:p>
                      <a:pPr>
                        <a:buFont typeface="Arial" pitchFamily="34" charset="0"/>
                        <a:buChar char="•"/>
                      </a:pPr>
                      <a:r>
                        <a:rPr lang="en-US" sz="1200" dirty="0" smtClean="0">
                          <a:latin typeface="Phetsarath OT" panose="02000500000000000000" pitchFamily="2" charset="0"/>
                          <a:cs typeface="Phetsarath OT" panose="02000500000000000000" pitchFamily="2" charset="0"/>
                        </a:rPr>
                        <a:t>Lost</a:t>
                      </a:r>
                      <a:r>
                        <a:rPr lang="en-US" sz="1200" baseline="0" dirty="0" smtClean="0">
                          <a:latin typeface="Phetsarath OT" panose="02000500000000000000" pitchFamily="2" charset="0"/>
                          <a:cs typeface="Phetsarath OT" panose="02000500000000000000" pitchFamily="2" charset="0"/>
                        </a:rPr>
                        <a:t> i</a:t>
                      </a:r>
                      <a:r>
                        <a:rPr lang="en-US" sz="1200" dirty="0" smtClean="0">
                          <a:latin typeface="Phetsarath OT" panose="02000500000000000000" pitchFamily="2" charset="0"/>
                          <a:cs typeface="Phetsarath OT" panose="02000500000000000000" pitchFamily="2" charset="0"/>
                        </a:rPr>
                        <a:t>ncome</a:t>
                      </a:r>
                      <a:endParaRPr lang="en-US" sz="1600" dirty="0">
                        <a:latin typeface="Phetsarath OT" panose="02000500000000000000" pitchFamily="2" charset="0"/>
                        <a:cs typeface="Phetsarath OT" panose="02000500000000000000" pitchFamily="2" charset="0"/>
                      </a:endParaRPr>
                    </a:p>
                  </a:txBody>
                  <a:tcPr marL="66539" marR="66539"/>
                </a:tc>
              </a:tr>
              <a:tr h="585155">
                <a:tc>
                  <a:txBody>
                    <a:bodyPr/>
                    <a:lstStyle/>
                    <a:p>
                      <a:pPr>
                        <a:buFont typeface="Arial" pitchFamily="34" charset="0"/>
                        <a:buChar char="•"/>
                      </a:pPr>
                      <a:r>
                        <a:rPr lang="en-US" sz="1600" dirty="0" smtClean="0">
                          <a:latin typeface="Phetsarath OT" panose="02000500000000000000" pitchFamily="2" charset="0"/>
                          <a:cs typeface="Phetsarath OT" panose="02000500000000000000" pitchFamily="2" charset="0"/>
                        </a:rPr>
                        <a:t> </a:t>
                      </a:r>
                      <a:r>
                        <a:rPr lang="en-US" sz="1600" dirty="0" err="1" smtClean="0">
                          <a:latin typeface="Phetsarath OT" panose="02000500000000000000" pitchFamily="2" charset="0"/>
                          <a:cs typeface="Phetsarath OT" panose="02000500000000000000" pitchFamily="2" charset="0"/>
                        </a:rPr>
                        <a:t>ອາຄານ</a:t>
                      </a:r>
                      <a:r>
                        <a:rPr lang="en-US" sz="1600" dirty="0" smtClean="0">
                          <a:latin typeface="Phetsarath OT" panose="02000500000000000000" pitchFamily="2" charset="0"/>
                          <a:cs typeface="Phetsarath OT" panose="02000500000000000000" pitchFamily="2" charset="0"/>
                        </a:rPr>
                        <a:t>, </a:t>
                      </a:r>
                      <a:r>
                        <a:rPr lang="en-US" sz="1600" dirty="0" err="1" smtClean="0">
                          <a:latin typeface="Phetsarath OT" panose="02000500000000000000" pitchFamily="2" charset="0"/>
                          <a:cs typeface="Phetsarath OT" panose="02000500000000000000" pitchFamily="2" charset="0"/>
                        </a:rPr>
                        <a:t>ເຮືອນ</a:t>
                      </a:r>
                      <a:r>
                        <a:rPr lang="en-US" sz="1600" dirty="0" smtClean="0">
                          <a:latin typeface="Phetsarath OT" panose="02000500000000000000" pitchFamily="2" charset="0"/>
                          <a:cs typeface="Phetsarath OT" panose="02000500000000000000" pitchFamily="2" charset="0"/>
                        </a:rPr>
                        <a:t> </a:t>
                      </a:r>
                      <a:r>
                        <a:rPr lang="en-US" sz="1600" dirty="0" err="1" smtClean="0">
                          <a:latin typeface="Phetsarath OT" panose="02000500000000000000" pitchFamily="2" charset="0"/>
                          <a:cs typeface="Phetsarath OT" panose="02000500000000000000" pitchFamily="2" charset="0"/>
                        </a:rPr>
                        <a:t>ແລະ</a:t>
                      </a:r>
                      <a:r>
                        <a:rPr lang="en-US" sz="1600" dirty="0" smtClean="0">
                          <a:latin typeface="Phetsarath OT" panose="02000500000000000000" pitchFamily="2" charset="0"/>
                          <a:cs typeface="Phetsarath OT" panose="02000500000000000000" pitchFamily="2" charset="0"/>
                        </a:rPr>
                        <a:t> </a:t>
                      </a:r>
                      <a:r>
                        <a:rPr lang="en-US" sz="1600" dirty="0" err="1" smtClean="0">
                          <a:latin typeface="Phetsarath OT" panose="02000500000000000000" pitchFamily="2" charset="0"/>
                          <a:cs typeface="Phetsarath OT" panose="02000500000000000000" pitchFamily="2" charset="0"/>
                        </a:rPr>
                        <a:t>ສິ່ງຂອງຕ່າງ</a:t>
                      </a:r>
                      <a:r>
                        <a:rPr lang="en-US" sz="1600" dirty="0" smtClean="0">
                          <a:latin typeface="Phetsarath OT" panose="02000500000000000000" pitchFamily="2" charset="0"/>
                          <a:cs typeface="Phetsarath OT" panose="02000500000000000000" pitchFamily="2" charset="0"/>
                        </a:rPr>
                        <a:t>ໆ </a:t>
                      </a:r>
                    </a:p>
                    <a:p>
                      <a:pPr>
                        <a:buFont typeface="Arial" pitchFamily="34" charset="0"/>
                        <a:buChar char="•"/>
                      </a:pPr>
                      <a:r>
                        <a:rPr lang="en-US" sz="1400" dirty="0" smtClean="0">
                          <a:latin typeface="Phetsarath OT" panose="02000500000000000000" pitchFamily="2" charset="0"/>
                          <a:cs typeface="Phetsarath OT" panose="02000500000000000000" pitchFamily="2" charset="0"/>
                        </a:rPr>
                        <a:t>Buildings,</a:t>
                      </a:r>
                      <a:r>
                        <a:rPr lang="en-US" sz="1400" baseline="0" dirty="0" smtClean="0">
                          <a:latin typeface="Phetsarath OT" panose="02000500000000000000" pitchFamily="2" charset="0"/>
                          <a:cs typeface="Phetsarath OT" panose="02000500000000000000" pitchFamily="2" charset="0"/>
                        </a:rPr>
                        <a:t> h</a:t>
                      </a:r>
                      <a:r>
                        <a:rPr lang="en-US" sz="1400" dirty="0" smtClean="0">
                          <a:latin typeface="Phetsarath OT" panose="02000500000000000000" pitchFamily="2" charset="0"/>
                          <a:cs typeface="Phetsarath OT" panose="02000500000000000000" pitchFamily="2" charset="0"/>
                        </a:rPr>
                        <a:t>ouses and contents</a:t>
                      </a:r>
                      <a:endParaRPr lang="en-US" sz="1600" dirty="0">
                        <a:latin typeface="Phetsarath OT" panose="02000500000000000000" pitchFamily="2" charset="0"/>
                        <a:cs typeface="Phetsarath OT" panose="02000500000000000000" pitchFamily="2" charset="0"/>
                      </a:endParaRPr>
                    </a:p>
                  </a:txBody>
                  <a:tcPr marL="66539" marR="66539"/>
                </a:tc>
                <a:tc>
                  <a:txBody>
                    <a:bodyPr/>
                    <a:lstStyle/>
                    <a:p>
                      <a:pPr>
                        <a:buFont typeface="Arial" pitchFamily="34" charset="0"/>
                        <a:buChar char="•"/>
                      </a:pPr>
                      <a:r>
                        <a:rPr lang="en-US" sz="1600" baseline="0" dirty="0" err="1" smtClean="0">
                          <a:latin typeface="Phetsarath OT" panose="02000500000000000000" pitchFamily="2" charset="0"/>
                          <a:cs typeface="Phetsarath OT" panose="02000500000000000000" pitchFamily="2" charset="0"/>
                        </a:rPr>
                        <a:t>ເສຍລາຍຮັບຈາກການໃຫ້ເຊົ່າ</a:t>
                      </a:r>
                      <a:r>
                        <a:rPr lang="en-US" sz="1600" baseline="0" dirty="0" smtClean="0">
                          <a:latin typeface="Phetsarath OT" panose="02000500000000000000" pitchFamily="2" charset="0"/>
                          <a:cs typeface="Phetsarath OT" panose="02000500000000000000" pitchFamily="2" charset="0"/>
                        </a:rPr>
                        <a:t> </a:t>
                      </a:r>
                    </a:p>
                    <a:p>
                      <a:pPr>
                        <a:buFont typeface="Arial" pitchFamily="34" charset="0"/>
                        <a:buChar char="•"/>
                      </a:pPr>
                      <a:r>
                        <a:rPr lang="en-US" sz="1200" baseline="0" dirty="0" smtClean="0">
                          <a:latin typeface="Phetsarath OT" panose="02000500000000000000" pitchFamily="2" charset="0"/>
                          <a:cs typeface="Phetsarath OT" panose="02000500000000000000" pitchFamily="2" charset="0"/>
                        </a:rPr>
                        <a:t>Lost income from rent</a:t>
                      </a:r>
                      <a:endParaRPr lang="en-US" sz="1600" dirty="0">
                        <a:latin typeface="Phetsarath OT" panose="02000500000000000000" pitchFamily="2" charset="0"/>
                        <a:cs typeface="Phetsarath OT" panose="02000500000000000000" pitchFamily="2" charset="0"/>
                      </a:endParaRPr>
                    </a:p>
                  </a:txBody>
                  <a:tcPr marL="66539" marR="66539"/>
                </a:tc>
              </a:tr>
              <a:tr h="690094">
                <a:tc>
                  <a:txBody>
                    <a:bodyPr/>
                    <a:lstStyle/>
                    <a:p>
                      <a:pPr>
                        <a:buFont typeface="Arial" pitchFamily="34" charset="0"/>
                        <a:buChar char="•"/>
                      </a:pPr>
                      <a:r>
                        <a:rPr lang="en-US" sz="1600" dirty="0" smtClean="0">
                          <a:latin typeface="Phetsarath OT" panose="02000500000000000000" pitchFamily="2" charset="0"/>
                          <a:cs typeface="Phetsarath OT" panose="02000500000000000000" pitchFamily="2" charset="0"/>
                        </a:rPr>
                        <a:t> </a:t>
                      </a:r>
                      <a:r>
                        <a:rPr lang="en-US" sz="1600" dirty="0" err="1" smtClean="0">
                          <a:latin typeface="Phetsarath OT" panose="02000500000000000000" pitchFamily="2" charset="0"/>
                          <a:cs typeface="Phetsarath OT" panose="02000500000000000000" pitchFamily="2" charset="0"/>
                        </a:rPr>
                        <a:t>ສະຖານນີລົດເມ</a:t>
                      </a:r>
                      <a:r>
                        <a:rPr lang="en-US" sz="1600" dirty="0" smtClean="0">
                          <a:latin typeface="Phetsarath OT" panose="02000500000000000000" pitchFamily="2" charset="0"/>
                          <a:cs typeface="Phetsarath OT" panose="02000500000000000000" pitchFamily="2" charset="0"/>
                        </a:rPr>
                        <a:t> </a:t>
                      </a:r>
                    </a:p>
                    <a:p>
                      <a:pPr>
                        <a:buFont typeface="Arial" pitchFamily="34" charset="0"/>
                        <a:buChar char="•"/>
                      </a:pPr>
                      <a:r>
                        <a:rPr lang="en-US" sz="1400" dirty="0" smtClean="0">
                          <a:latin typeface="Phetsarath OT" panose="02000500000000000000" pitchFamily="2" charset="0"/>
                          <a:cs typeface="Phetsarath OT" panose="02000500000000000000" pitchFamily="2" charset="0"/>
                        </a:rPr>
                        <a:t>Bus station </a:t>
                      </a:r>
                      <a:endParaRPr lang="en-US" sz="1400" dirty="0">
                        <a:latin typeface="Phetsarath OT" panose="02000500000000000000" pitchFamily="2" charset="0"/>
                        <a:cs typeface="Phetsarath OT" panose="02000500000000000000" pitchFamily="2" charset="0"/>
                      </a:endParaRPr>
                    </a:p>
                  </a:txBody>
                  <a:tcPr marL="66539" marR="66539"/>
                </a:tc>
                <a:tc>
                  <a:txBody>
                    <a:bodyPr/>
                    <a:lstStyle/>
                    <a:p>
                      <a:pPr>
                        <a:buFont typeface="Arial" pitchFamily="34" charset="0"/>
                        <a:buChar char="•"/>
                      </a:pPr>
                      <a:r>
                        <a:rPr lang="en-US" sz="1600" dirty="0" err="1" smtClean="0">
                          <a:latin typeface="Phetsarath OT" panose="02000500000000000000" pitchFamily="2" charset="0"/>
                          <a:cs typeface="Phetsarath OT" panose="02000500000000000000" pitchFamily="2" charset="0"/>
                        </a:rPr>
                        <a:t>ເສຍລາຍຮັບຈາກຄ່າທໍານຽມ</a:t>
                      </a:r>
                      <a:r>
                        <a:rPr lang="en-US" sz="1600" dirty="0" smtClean="0">
                          <a:latin typeface="Phetsarath OT" panose="02000500000000000000" pitchFamily="2" charset="0"/>
                          <a:cs typeface="Phetsarath OT" panose="02000500000000000000" pitchFamily="2" charset="0"/>
                        </a:rPr>
                        <a:t> </a:t>
                      </a:r>
                    </a:p>
                    <a:p>
                      <a:pPr>
                        <a:buFont typeface="Arial" pitchFamily="34" charset="0"/>
                        <a:buChar char="•"/>
                      </a:pPr>
                      <a:r>
                        <a:rPr lang="en-US" sz="1200" dirty="0" smtClean="0">
                          <a:latin typeface="Phetsarath OT" panose="02000500000000000000" pitchFamily="2" charset="0"/>
                          <a:cs typeface="Phetsarath OT" panose="02000500000000000000" pitchFamily="2" charset="0"/>
                        </a:rPr>
                        <a:t>Lost income from fees</a:t>
                      </a:r>
                    </a:p>
                    <a:p>
                      <a:pPr>
                        <a:buFont typeface="Arial" pitchFamily="34" charset="0"/>
                        <a:buChar char="•"/>
                      </a:pPr>
                      <a:r>
                        <a:rPr lang="en-US" sz="1600" dirty="0" err="1" smtClean="0">
                          <a:latin typeface="Phetsarath OT" panose="02000500000000000000" pitchFamily="2" charset="0"/>
                          <a:cs typeface="Phetsarath OT" panose="02000500000000000000" pitchFamily="2" charset="0"/>
                        </a:rPr>
                        <a:t>ຄ່າອະນາໄມ</a:t>
                      </a:r>
                      <a:r>
                        <a:rPr lang="en-US" sz="1600" dirty="0" smtClean="0">
                          <a:latin typeface="Phetsarath OT" panose="02000500000000000000" pitchFamily="2" charset="0"/>
                          <a:cs typeface="Phetsarath OT" panose="02000500000000000000" pitchFamily="2" charset="0"/>
                        </a:rPr>
                        <a:t> </a:t>
                      </a:r>
                    </a:p>
                    <a:p>
                      <a:pPr>
                        <a:buFont typeface="Arial" pitchFamily="34" charset="0"/>
                        <a:buChar char="•"/>
                      </a:pPr>
                      <a:r>
                        <a:rPr lang="en-US" sz="1200" dirty="0" smtClean="0">
                          <a:latin typeface="Phetsarath OT" panose="02000500000000000000" pitchFamily="2" charset="0"/>
                          <a:cs typeface="Phetsarath OT" panose="02000500000000000000" pitchFamily="2" charset="0"/>
                        </a:rPr>
                        <a:t>Cost of cleaning</a:t>
                      </a:r>
                      <a:endParaRPr lang="en-US" sz="1600" dirty="0">
                        <a:latin typeface="Phetsarath OT" panose="02000500000000000000" pitchFamily="2" charset="0"/>
                        <a:cs typeface="Phetsarath OT" panose="02000500000000000000" pitchFamily="2" charset="0"/>
                      </a:endParaRPr>
                    </a:p>
                  </a:txBody>
                  <a:tcPr marL="66539" marR="66539"/>
                </a:tc>
              </a:tr>
              <a:tr h="465843">
                <a:tc>
                  <a:txBody>
                    <a:bodyPr/>
                    <a:lstStyle/>
                    <a:p>
                      <a:pPr>
                        <a:buFont typeface="Arial" pitchFamily="34" charset="0"/>
                        <a:buChar char="•"/>
                      </a:pPr>
                      <a:r>
                        <a:rPr lang="en-US" sz="1600" dirty="0" smtClean="0">
                          <a:latin typeface="Phetsarath OT" panose="02000500000000000000" pitchFamily="2" charset="0"/>
                          <a:cs typeface="Phetsarath OT" panose="02000500000000000000" pitchFamily="2" charset="0"/>
                        </a:rPr>
                        <a:t> </a:t>
                      </a:r>
                      <a:r>
                        <a:rPr lang="en-US" sz="1600" dirty="0" err="1" smtClean="0">
                          <a:latin typeface="Phetsarath OT" panose="02000500000000000000" pitchFamily="2" charset="0"/>
                          <a:cs typeface="Phetsarath OT" panose="02000500000000000000" pitchFamily="2" charset="0"/>
                        </a:rPr>
                        <a:t>ເສັ້ນທາງແລະຂົວ</a:t>
                      </a:r>
                      <a:r>
                        <a:rPr lang="en-US" sz="1600" dirty="0" smtClean="0">
                          <a:latin typeface="Phetsarath OT" panose="02000500000000000000" pitchFamily="2" charset="0"/>
                          <a:cs typeface="Phetsarath OT" panose="02000500000000000000" pitchFamily="2" charset="0"/>
                        </a:rPr>
                        <a:t> </a:t>
                      </a:r>
                    </a:p>
                    <a:p>
                      <a:pPr>
                        <a:buFont typeface="Arial" pitchFamily="34" charset="0"/>
                        <a:buChar char="•"/>
                      </a:pPr>
                      <a:r>
                        <a:rPr lang="en-US" sz="1400" dirty="0" smtClean="0">
                          <a:latin typeface="Phetsarath OT" panose="02000500000000000000" pitchFamily="2" charset="0"/>
                          <a:cs typeface="Phetsarath OT" panose="02000500000000000000" pitchFamily="2" charset="0"/>
                        </a:rPr>
                        <a:t>Roads and</a:t>
                      </a:r>
                      <a:r>
                        <a:rPr lang="en-US" sz="1400" baseline="0" dirty="0" smtClean="0">
                          <a:latin typeface="Phetsarath OT" panose="02000500000000000000" pitchFamily="2" charset="0"/>
                          <a:cs typeface="Phetsarath OT" panose="02000500000000000000" pitchFamily="2" charset="0"/>
                        </a:rPr>
                        <a:t> bridges</a:t>
                      </a:r>
                      <a:endParaRPr lang="en-US" sz="1400" dirty="0">
                        <a:latin typeface="Phetsarath OT" panose="02000500000000000000" pitchFamily="2" charset="0"/>
                        <a:cs typeface="Phetsarath OT" panose="02000500000000000000" pitchFamily="2" charset="0"/>
                      </a:endParaRPr>
                    </a:p>
                  </a:txBody>
                  <a:tcPr marL="66539" marR="66539"/>
                </a:tc>
                <a:tc>
                  <a:txBody>
                    <a:bodyPr/>
                    <a:lstStyle/>
                    <a:p>
                      <a:pPr>
                        <a:buFont typeface="Arial" pitchFamily="34" charset="0"/>
                        <a:buChar char="•"/>
                      </a:pPr>
                      <a:r>
                        <a:rPr lang="en-US" sz="1600" dirty="0" err="1" smtClean="0">
                          <a:latin typeface="Phetsarath OT" panose="02000500000000000000" pitchFamily="2" charset="0"/>
                          <a:cs typeface="Phetsarath OT" panose="02000500000000000000" pitchFamily="2" charset="0"/>
                        </a:rPr>
                        <a:t>ການກໍ່ສ້າງເສັ້ນທາງ</a:t>
                      </a:r>
                      <a:r>
                        <a:rPr lang="en-US" sz="1600" baseline="0" dirty="0" smtClean="0">
                          <a:latin typeface="Phetsarath OT" panose="02000500000000000000" pitchFamily="2" charset="0"/>
                          <a:cs typeface="Phetsarath OT" panose="02000500000000000000" pitchFamily="2" charset="0"/>
                        </a:rPr>
                        <a:t> </a:t>
                      </a:r>
                      <a:r>
                        <a:rPr lang="en-US" sz="1600" baseline="0" dirty="0" err="1" smtClean="0">
                          <a:latin typeface="Phetsarath OT" panose="02000500000000000000" pitchFamily="2" charset="0"/>
                          <a:cs typeface="Phetsarath OT" panose="02000500000000000000" pitchFamily="2" charset="0"/>
                        </a:rPr>
                        <a:t>ແລະຂົວຊົ່ວຄາວ</a:t>
                      </a:r>
                      <a:r>
                        <a:rPr lang="en-US" sz="1600" baseline="0" dirty="0" smtClean="0">
                          <a:latin typeface="Phetsarath OT" panose="02000500000000000000" pitchFamily="2" charset="0"/>
                          <a:cs typeface="Phetsarath OT" panose="02000500000000000000" pitchFamily="2" charset="0"/>
                        </a:rPr>
                        <a:t> </a:t>
                      </a:r>
                    </a:p>
                    <a:p>
                      <a:pPr>
                        <a:buFont typeface="Arial" pitchFamily="34" charset="0"/>
                        <a:buChar char="•"/>
                      </a:pPr>
                      <a:r>
                        <a:rPr lang="en-US" sz="1200" dirty="0" smtClean="0">
                          <a:latin typeface="Phetsarath OT" panose="02000500000000000000" pitchFamily="2" charset="0"/>
                          <a:cs typeface="Phetsarath OT" panose="02000500000000000000" pitchFamily="2" charset="0"/>
                        </a:rPr>
                        <a:t>Construction of</a:t>
                      </a:r>
                      <a:r>
                        <a:rPr lang="en-US" sz="1200" baseline="0" dirty="0" smtClean="0">
                          <a:latin typeface="Phetsarath OT" panose="02000500000000000000" pitchFamily="2" charset="0"/>
                          <a:cs typeface="Phetsarath OT" panose="02000500000000000000" pitchFamily="2" charset="0"/>
                        </a:rPr>
                        <a:t> t</a:t>
                      </a:r>
                      <a:r>
                        <a:rPr lang="en-US" sz="1200" dirty="0" smtClean="0">
                          <a:latin typeface="Phetsarath OT" panose="02000500000000000000" pitchFamily="2" charset="0"/>
                          <a:cs typeface="Phetsarath OT" panose="02000500000000000000" pitchFamily="2" charset="0"/>
                        </a:rPr>
                        <a:t>emporary roads and bridges</a:t>
                      </a:r>
                      <a:endParaRPr lang="en-US" sz="1400" dirty="0">
                        <a:latin typeface="Phetsarath OT" panose="02000500000000000000" pitchFamily="2" charset="0"/>
                        <a:cs typeface="Phetsarath OT" panose="02000500000000000000" pitchFamily="2" charset="0"/>
                      </a:endParaRPr>
                    </a:p>
                  </a:txBody>
                  <a:tcPr marL="66539" marR="66539"/>
                </a:tc>
              </a:tr>
              <a:tr h="811204">
                <a:tc>
                  <a:txBody>
                    <a:bodyPr/>
                    <a:lstStyle/>
                    <a:p>
                      <a:pPr>
                        <a:buFont typeface="Arial" pitchFamily="34" charset="0"/>
                        <a:buChar char="•"/>
                      </a:pPr>
                      <a:r>
                        <a:rPr lang="en-US" sz="1600" dirty="0" smtClean="0">
                          <a:latin typeface="Phetsarath OT" panose="02000500000000000000" pitchFamily="2" charset="0"/>
                          <a:cs typeface="Phetsarath OT" panose="02000500000000000000" pitchFamily="2" charset="0"/>
                        </a:rPr>
                        <a:t> </a:t>
                      </a:r>
                      <a:r>
                        <a:rPr lang="en-US" sz="1600" dirty="0" err="1" smtClean="0">
                          <a:latin typeface="Phetsarath OT" panose="02000500000000000000" pitchFamily="2" charset="0"/>
                          <a:cs typeface="Phetsarath OT" panose="02000500000000000000" pitchFamily="2" charset="0"/>
                        </a:rPr>
                        <a:t>ເຂື່ອນ</a:t>
                      </a:r>
                      <a:r>
                        <a:rPr lang="en-US" sz="1600" dirty="0" smtClean="0">
                          <a:latin typeface="Phetsarath OT" panose="02000500000000000000" pitchFamily="2" charset="0"/>
                          <a:cs typeface="Phetsarath OT" panose="02000500000000000000" pitchFamily="2" charset="0"/>
                        </a:rPr>
                        <a:t> Dams</a:t>
                      </a:r>
                      <a:endParaRPr lang="en-US" sz="1600" dirty="0">
                        <a:latin typeface="Phetsarath OT" panose="02000500000000000000" pitchFamily="2" charset="0"/>
                        <a:cs typeface="Phetsarath OT" panose="02000500000000000000" pitchFamily="2" charset="0"/>
                      </a:endParaRPr>
                    </a:p>
                  </a:txBody>
                  <a:tcPr marL="66539" marR="66539"/>
                </a:tc>
                <a:tc>
                  <a:txBody>
                    <a:bodyPr/>
                    <a:lstStyle/>
                    <a:p>
                      <a:pPr>
                        <a:buFont typeface="Arial" pitchFamily="34" charset="0"/>
                        <a:buChar char="•"/>
                      </a:pPr>
                      <a:r>
                        <a:rPr lang="en-US" sz="1600" dirty="0" smtClean="0">
                          <a:latin typeface="Phetsarath OT" panose="02000500000000000000" pitchFamily="2" charset="0"/>
                          <a:cs typeface="Phetsarath OT" panose="02000500000000000000" pitchFamily="2" charset="0"/>
                        </a:rPr>
                        <a:t> </a:t>
                      </a:r>
                      <a:r>
                        <a:rPr lang="en-US" sz="1600" dirty="0" err="1" smtClean="0">
                          <a:latin typeface="Phetsarath OT" panose="02000500000000000000" pitchFamily="2" charset="0"/>
                          <a:cs typeface="Phetsarath OT" panose="02000500000000000000" pitchFamily="2" charset="0"/>
                        </a:rPr>
                        <a:t>ການສູນເສຍລາຍຮັບຈາກການຂາຍໄຟຟ້າ</a:t>
                      </a:r>
                      <a:endParaRPr lang="en-US" sz="1600" dirty="0" smtClean="0">
                        <a:latin typeface="Phetsarath OT" panose="02000500000000000000" pitchFamily="2" charset="0"/>
                        <a:cs typeface="Phetsarath OT" panose="02000500000000000000" pitchFamily="2" charset="0"/>
                      </a:endParaRPr>
                    </a:p>
                    <a:p>
                      <a:pPr>
                        <a:buFont typeface="Arial" pitchFamily="34" charset="0"/>
                        <a:buChar char="•"/>
                      </a:pPr>
                      <a:r>
                        <a:rPr lang="en-US" sz="1600" dirty="0" smtClean="0">
                          <a:latin typeface="Phetsarath OT" panose="02000500000000000000" pitchFamily="2" charset="0"/>
                          <a:cs typeface="Phetsarath OT" panose="02000500000000000000" pitchFamily="2" charset="0"/>
                        </a:rPr>
                        <a:t> </a:t>
                      </a:r>
                      <a:r>
                        <a:rPr lang="en-US" sz="1200" dirty="0" smtClean="0">
                          <a:latin typeface="Phetsarath OT" panose="02000500000000000000" pitchFamily="2" charset="0"/>
                          <a:cs typeface="Phetsarath OT" panose="02000500000000000000" pitchFamily="2" charset="0"/>
                        </a:rPr>
                        <a:t>Income losses from lower sales of electricity</a:t>
                      </a:r>
                      <a:endParaRPr lang="en-US" sz="1600" dirty="0" smtClean="0">
                        <a:latin typeface="Phetsarath OT" panose="02000500000000000000" pitchFamily="2" charset="0"/>
                        <a:cs typeface="Phetsarath OT" panose="02000500000000000000" pitchFamily="2" charset="0"/>
                      </a:endParaRPr>
                    </a:p>
                    <a:p>
                      <a:pPr>
                        <a:buFont typeface="Arial" pitchFamily="34" charset="0"/>
                        <a:buNone/>
                      </a:pPr>
                      <a:endParaRPr lang="en-US" sz="1600" dirty="0">
                        <a:latin typeface="Phetsarath OT" panose="02000500000000000000" pitchFamily="2" charset="0"/>
                        <a:cs typeface="Phetsarath OT" panose="02000500000000000000" pitchFamily="2" charset="0"/>
                      </a:endParaRPr>
                    </a:p>
                  </a:txBody>
                  <a:tcPr marL="66539" marR="66539"/>
                </a:tc>
              </a:tr>
            </a:tbl>
          </a:graphicData>
        </a:graphic>
      </p:graphicFrame>
    </p:spTree>
    <p:extLst>
      <p:ext uri="{BB962C8B-B14F-4D97-AF65-F5344CB8AC3E}">
        <p14:creationId xmlns:p14="http://schemas.microsoft.com/office/powerpoint/2010/main" val="28479824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KDP theme">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KDP theme</Template>
  <TotalTime>3249</TotalTime>
  <Words>6103</Words>
  <Application>Microsoft Office PowerPoint</Application>
  <PresentationFormat>On-screen Show (4:3)</PresentationFormat>
  <Paragraphs>1993</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KDP theme</vt:lpstr>
      <vt:lpstr>ການຝຶກອົບຮົມໄລຍະສັ້ນສຳລັບກິດຈະກຳການກໍ່ສ້າງຄືນໃໝ່ ຫຼັງໄພພິບັດໃນແຂວງຄຳມ່ວນ Comprehensive Short Training Program for Post-Disaster Activities in Khammouane Province</vt:lpstr>
      <vt:lpstr>ຈຸດປະສົງ(Session Objectives)</vt:lpstr>
      <vt:lpstr>ການປະເມີນຄວາມເສຍຫາຍ, ການສູນເສຍ ແລະຄວາມຕ້ອງການ ສໍາລັບຂະແໜງຂົນສົ່ງ DALNA for Transport Sector</vt:lpstr>
      <vt:lpstr>ອົງການຈັດຕັ້ງຂອງລັດທີ່ຮັບຜິດຊອບຂະແໜງການຂົນສົ່ງໃນແຂວງຄໍາມ່ວນ Government  Agencies Responsible for the Transportation Sector in Khammouane</vt:lpstr>
      <vt:lpstr>ຫ້ອງການ ແລະ ພະນັກງານທີ່ກ່ຽວຂ້ອງ Offices and personnel involved</vt:lpstr>
      <vt:lpstr>ທົບທວນແນວຄວາມຄິດ Review of Concepts</vt:lpstr>
      <vt:lpstr>ຄວາມເສຍຫາຍ Damages</vt:lpstr>
      <vt:lpstr>ການສູນເສຍ Loss </vt:lpstr>
      <vt:lpstr>ຕົວຢ່າງຄວາມເສຍຫານແລະການສູນເສຍ  Examples of Damage and Loss</vt:lpstr>
      <vt:lpstr>ຜົນກະທົບຂອງໄພພິບັດ Disaster Impacts </vt:lpstr>
      <vt:lpstr>ການສູນເສຍ Loss </vt:lpstr>
      <vt:lpstr>ຄວາມຕ້ອງການ Needs</vt:lpstr>
      <vt:lpstr>  </vt:lpstr>
      <vt:lpstr>ຂັ້ນຕອນ1. ເກັບກໍາ ແລະ/ຫຼື ຢັ້ງຢືນຄວາມຖືກຕ້ອງຂໍ້ມູນພື້ນຖານຂອງແຕ່ລະເມືອງທີ່ຖືກຜົນກະທົບຈາກໄພພິບັດ  Step 1. Collect and/or validate the baseline data for each of the disaster-affected district</vt:lpstr>
      <vt:lpstr>ໂຄງສ້າງ  Physical structures </vt:lpstr>
      <vt:lpstr>ອຸປະກອນແລະເຄື່ອງໃຊ້ໃນ​ຫ້ອງການ Equipment and supplies</vt:lpstr>
      <vt:lpstr>ປະເພດການຂົນສົ່ງຂອງລັດແລະເອກະຊົນ   Private and Public Types of Transportation</vt:lpstr>
      <vt:lpstr>       </vt:lpstr>
      <vt:lpstr>ຂໍ້ສັງເກດໃນການຕື່ມຂໍ້ມູນໃສ່ຕາຕະລາງ5.  Notes in filling out Table 5.</vt:lpstr>
      <vt:lpstr> ໂຄງສ້າງ, ອຸປະກອນ ແລະ ເຄື່ອງຈັກອື່ນໆ  Structures, Equipment and Other Machineries</vt:lpstr>
      <vt:lpstr>ຕາຕະລາງ7. ການສູນເສຍດ້ານການຂົນສົ່ງຂອງລັດ  Table 7. Losses of the public transport Sector</vt:lpstr>
      <vt:lpstr>ຂັ້ນຕອນ2.3. ຄາດຄະເນຄວາມເສຍຫາຍແລະການສູນເສຍຂອງເອກະຊົນ  Step 2.3. Estimate the damages and losses of the private sector</vt:lpstr>
      <vt:lpstr>ແບບສອບຖາມເພື່ອເກັບກໍາຂໍ້ມູນຄວາມເສຍຫາຍແລະການສູນເສຍສໍາລັບພາກເອກະຊົນ  Questionnaire for private sector damages and losses</vt:lpstr>
      <vt:lpstr>PowerPoint Presentation</vt:lpstr>
      <vt:lpstr>ຂັ້ນຕອນ2.4. ສັງລວມຄວາມເສຍຫາຍແລະການສູນເສຍຂັ້ນເມືອງ  Step 2.4. Summarize the damages and losses in a district </vt:lpstr>
      <vt:lpstr>PowerPoint Presentation</vt:lpstr>
      <vt:lpstr>PowerPoint Presentation</vt:lpstr>
      <vt:lpstr>ຂັ້ນຕອນ2.5. ສັງລວມຄວາມເສຍຫາຍແລະການສູນເສຍຂັ້ນແຂວງ  Step 2.5 Summarize damages and losses in a province</vt:lpstr>
      <vt:lpstr>  ຂັ້ນຕອນ3. ຢັ້ງຢືນຄວາມຖືກຕ້ອງຂອງຂໍ້ມູນຄວາມເສຍຫາຍແລະການສູນເສຍ Step 3. Validate the information on damages and losses </vt:lpstr>
      <vt:lpstr>ການຈັດກອງປະຊຸມຢັ້ງຢືນຄວາມຖືກຕ້ອງຂອງການປະເມີນ  Conducting validation meeting</vt:lpstr>
      <vt:lpstr>ຂັ້ນຕອນ4. ວິເຄາະຜົນກະທົບ:ຄວາມເສຍຫາຍແລະການສູນເສຍ ຕໍ່ປະຊາກອນ  Step 4. Analyze the impacts of the damages and losses to affected population</vt:lpstr>
      <vt:lpstr>ຂັ້ນຕອນ5. ຄາດຄະເນຄວາມຕ້ອງການການຟື້ນຟູແລະກໍ່ສ້າງຄືນໃໝ່  Step 5. Estimate recovery and reconstruction needs</vt:lpstr>
      <vt:lpstr> ຂັ້ນຕອນ5.2. ຄາດຄະເນຄວາມຕ້ອງຟື້ນຟູນ  Step 5.2. Estimate recovery needs</vt:lpstr>
      <vt:lpstr>ຂັ້ນຕອນ 5.3. ຄາດຄະເນຄວາມຕ້ອງການການກໍ່ສ້າງຄືນໃໝ່  Step 5.3. Estimate reconstruction needs</vt:lpstr>
      <vt:lpstr>ຂັ້ນຕອນ5.4. ຈັດລຽງບູລິມະສິດ ໂຄງການກໍານົດເພື່ອຟື້ນຟູ  Step 5.4. Prioritize identified projects for recovery</vt:lpstr>
      <vt:lpstr>ຂັ້ນຕອນ5.5 ສັງລວມຄວາມຕ້ອງການການຟື້ນຟູ ແລະກໍ່ສ້າງຄືນໃໝ່  Step 5.5. Summarize the estimated recovery and reconstruction needs</vt:lpstr>
      <vt:lpstr>ຂັ້ນຕອນ5.6. ສົ່ງລາຍຊື່ໂຄງການບູລິມະສິດທີ່ກໍານົດ      ໂດຍພະແນກ ຍທຂ ໃຫ້ກັບທຸກໆເມືອງ  Step 5.6. Provide all the districts a copy of the list of projects identified as priorities by the DPWT</vt:lpstr>
      <vt:lpstr>ບາດກ້າວ6. ຮ່າງ​ແຜນ​ຈັດ​ຕັ້ງ​ປະຕິບັດ​ບັນດາ​ໂຄງການ​ທີ່​ໄດ້​ກໍານົດ​ໄວ້.  ຕາຕະລາງຈັດຕັ້ງປະຕິບັດໂຄງການ  Projects implementation schedule</vt:lpstr>
      <vt:lpstr>ຂັ້ນຕອນ 7.​ ຮ່າງບົດລາຍງານການປະເມີນຄວາມເສຍ,ການສູນເສຍແລະຄວາມຕ້ອງການຂອງຂະແໜງການ  Step 7. Draft the post-disaster damages, losses and needs (DaLNA) of the sector</vt:lpstr>
      <vt:lpstr>Conclusions</vt:lpstr>
      <vt:lpstr>Any Questions?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Concepts</dc:title>
  <dc:creator>Emmanuel Torrente</dc:creator>
  <cp:lastModifiedBy>Pearn</cp:lastModifiedBy>
  <cp:revision>298</cp:revision>
  <dcterms:created xsi:type="dcterms:W3CDTF">2013-02-19T08:09:02Z</dcterms:created>
  <dcterms:modified xsi:type="dcterms:W3CDTF">2013-11-24T03:58:25Z</dcterms:modified>
</cp:coreProperties>
</file>