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91" r:id="rId3"/>
    <p:sldId id="270" r:id="rId4"/>
    <p:sldId id="285" r:id="rId5"/>
    <p:sldId id="286" r:id="rId6"/>
    <p:sldId id="271" r:id="rId7"/>
    <p:sldId id="287" r:id="rId8"/>
    <p:sldId id="288" r:id="rId9"/>
    <p:sldId id="289" r:id="rId10"/>
    <p:sldId id="272" r:id="rId11"/>
    <p:sldId id="273" r:id="rId12"/>
    <p:sldId id="274" r:id="rId13"/>
    <p:sldId id="290" r:id="rId14"/>
    <p:sldId id="276"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29" autoAdjust="0"/>
    <p:restoredTop sz="94660"/>
  </p:normalViewPr>
  <p:slideViewPr>
    <p:cSldViewPr snapToGrid="0">
      <p:cViewPr varScale="1">
        <p:scale>
          <a:sx n="69" d="100"/>
          <a:sy n="69" d="100"/>
        </p:scale>
        <p:origin x="-642" y="6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495246137"/>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313121107"/>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4225442564"/>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541749351"/>
      </p:ext>
    </p:extLst>
  </p:cSld>
  <p:clrMapOvr>
    <a:masterClrMapping/>
  </p:clrMapOvr>
  <p:transition spd="med">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306486320"/>
      </p:ext>
    </p:extLst>
  </p:cSld>
  <p:clrMapOvr>
    <a:masterClrMapping/>
  </p:clrMapOvr>
  <p:transition spd="med">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55320701"/>
      </p:ext>
    </p:extLst>
  </p:cSld>
  <p:clrMapOvr>
    <a:masterClrMapping/>
  </p:clrMapOvr>
  <p:transition spd="med">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937998149"/>
      </p:ext>
    </p:extLst>
  </p:cSld>
  <p:clrMapOvr>
    <a:masterClrMapping/>
  </p:clrMapOvr>
  <p:transition spd="med">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835525617"/>
      </p:ext>
    </p:extLst>
  </p:cSld>
  <p:clrMapOvr>
    <a:masterClrMapping/>
  </p:clrMapOvr>
  <p:transition spd="med">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1918160520"/>
      </p:ext>
    </p:extLst>
  </p:cSld>
  <p:clrMapOvr>
    <a:masterClrMapping/>
  </p:clrMapOvr>
  <p:transition spd="med">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489804801"/>
      </p:ext>
    </p:extLst>
  </p:cSld>
  <p:clrMapOvr>
    <a:masterClrMapping/>
  </p:clrMapOvr>
  <p:transition spd="med">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1826999380"/>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568723550"/>
      </p:ext>
    </p:extLst>
  </p:cSld>
  <p:clrMapOvr>
    <a:masterClrMapping/>
  </p:clrMapOvr>
  <p:transition spd="med">
    <p:zoom/>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791553074"/>
      </p:ext>
    </p:extLst>
  </p:cSld>
  <p:clrMapOvr>
    <a:masterClrMapping/>
  </p:clrMapOvr>
  <p:transition spd="med">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599961729"/>
      </p:ext>
    </p:extLst>
  </p:cSld>
  <p:clrMapOvr>
    <a:masterClrMapping/>
  </p:clrMapOvr>
  <p:transition spd="med">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4073625052"/>
      </p:ext>
    </p:extLst>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277021698"/>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22134076"/>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766040792"/>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116371142"/>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2739898298"/>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4000400035"/>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 xmlns:p14="http://schemas.microsoft.com/office/powerpoint/2010/main" val="3926907911"/>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3"/>
            <a:ext cx="109728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20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 xmlns:a14="http://schemas.microsoft.com/office/drawing/2010/main" val="0"/>
              </a:ext>
            </a:extLst>
          </a:blip>
          <a:srcRect b="85676"/>
          <a:stretch/>
        </p:blipFill>
        <p:spPr bwMode="auto">
          <a:xfrm>
            <a:off x="0" y="6576067"/>
            <a:ext cx="12192000" cy="2908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780856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3"/>
            <a:ext cx="109728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20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 xmlns:a14="http://schemas.microsoft.com/office/drawing/2010/main" val="0"/>
              </a:ext>
            </a:extLst>
          </a:blip>
          <a:srcRect b="85676"/>
          <a:stretch/>
        </p:blipFill>
        <p:spPr bwMode="auto">
          <a:xfrm>
            <a:off x="0" y="6576067"/>
            <a:ext cx="12192000" cy="2908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0766004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763" y="2720976"/>
            <a:ext cx="11166763" cy="1470025"/>
          </a:xfrm>
        </p:spPr>
        <p:txBody>
          <a:bodyPr>
            <a:noAutofit/>
          </a:bodyPr>
          <a:lstStyle/>
          <a:p>
            <a:pPr lvl="0"/>
            <a:r>
              <a:rPr lang="en-US" sz="2400" b="1" dirty="0">
                <a:solidFill>
                  <a:srgbClr val="002060"/>
                </a:solidFill>
                <a:latin typeface="Phetsarath OT" panose="02000500000000020004" pitchFamily="2" charset="0"/>
                <a:cs typeface="Phetsarath OT" panose="02000500000000020004" pitchFamily="2" charset="0"/>
              </a:rPr>
              <a:t>ການຝຶກອົບຮົມໄລຍະ</a:t>
            </a:r>
            <a:r>
              <a:rPr lang="en-US" sz="2400" b="1" dirty="0" smtClean="0">
                <a:solidFill>
                  <a:srgbClr val="002060"/>
                </a:solidFill>
                <a:latin typeface="Phetsarath OT" panose="02000500000000020004" pitchFamily="2" charset="0"/>
                <a:cs typeface="Phetsarath OT" panose="02000500000000020004" pitchFamily="2" charset="0"/>
              </a:rPr>
              <a:t>ສັ້ນສຳລັບ</a:t>
            </a:r>
            <a:r>
              <a:rPr lang="en-US" sz="2400" b="1" dirty="0">
                <a:solidFill>
                  <a:srgbClr val="002060"/>
                </a:solidFill>
                <a:latin typeface="Phetsarath OT" panose="02000500000000020004" pitchFamily="2" charset="0"/>
                <a:cs typeface="Phetsarath OT" panose="02000500000000020004" pitchFamily="2" charset="0"/>
              </a:rPr>
              <a:t>ກິດຈະກຳການກໍ່ສ້າງຄືນໃໝ</a:t>
            </a:r>
            <a:r>
              <a:rPr lang="en-US" sz="2400" b="1" dirty="0" smtClean="0">
                <a:solidFill>
                  <a:srgbClr val="002060"/>
                </a:solidFill>
                <a:latin typeface="Phetsarath OT" panose="02000500000000020004" pitchFamily="2" charset="0"/>
                <a:cs typeface="Phetsarath OT" panose="02000500000000020004" pitchFamily="2" charset="0"/>
              </a:rPr>
              <a:t>່ຫຼັງ</a:t>
            </a:r>
            <a:r>
              <a:rPr lang="en-US" sz="2400" b="1" dirty="0">
                <a:solidFill>
                  <a:srgbClr val="002060"/>
                </a:solidFill>
                <a:latin typeface="Phetsarath OT" panose="02000500000000020004" pitchFamily="2" charset="0"/>
                <a:cs typeface="Phetsarath OT" panose="02000500000000020004" pitchFamily="2" charset="0"/>
              </a:rPr>
              <a:t>ໄພພິບັດໃນແຂວງຄຳມ່ວນ</a:t>
            </a:r>
            <a:r>
              <a:rPr lang="en-US" sz="2400" dirty="0" smtClean="0"/>
              <a:t/>
            </a:r>
            <a:br>
              <a:rPr lang="en-US" sz="2400" dirty="0" smtClean="0"/>
            </a:br>
            <a:r>
              <a:rPr lang="en-US" sz="2400" dirty="0" smtClean="0"/>
              <a:t>Comprehensive Short Training Program for Post-Disaster Activities in </a:t>
            </a:r>
            <a:r>
              <a:rPr lang="en-US" sz="2400" dirty="0" err="1" smtClean="0"/>
              <a:t>Khammouane</a:t>
            </a:r>
            <a:r>
              <a:rPr lang="en-US" sz="2400" dirty="0" smtClean="0"/>
              <a:t> </a:t>
            </a:r>
            <a:r>
              <a:rPr lang="en-US" sz="2400" dirty="0" smtClean="0"/>
              <a:t>Province</a:t>
            </a:r>
            <a:br>
              <a:rPr lang="en-US" sz="2400" dirty="0" smtClean="0"/>
            </a:br>
            <a:r>
              <a:rPr lang="en-US" sz="2400" dirty="0" smtClean="0"/>
              <a:t/>
            </a:r>
            <a:br>
              <a:rPr lang="en-US" sz="2400" dirty="0" smtClean="0"/>
            </a:br>
            <a:r>
              <a:rPr lang="en-US" sz="1800" dirty="0" err="1" smtClean="0">
                <a:latin typeface="Phetsarath OT" pitchFamily="2" charset="0"/>
                <a:cs typeface="Phetsarath OT" pitchFamily="2" charset="0"/>
              </a:rPr>
              <a:t>ຄັ້ງວັນທີ</a:t>
            </a:r>
            <a:r>
              <a:rPr lang="en-US" sz="1800" dirty="0" smtClean="0">
                <a:latin typeface="Phetsarath OT" pitchFamily="2" charset="0"/>
                <a:cs typeface="Phetsarath OT" pitchFamily="2" charset="0"/>
              </a:rPr>
              <a:t> 24-28 </a:t>
            </a:r>
            <a:r>
              <a:rPr lang="en-US" sz="1800" dirty="0" err="1" smtClean="0">
                <a:latin typeface="Phetsarath OT" pitchFamily="2" charset="0"/>
                <a:cs typeface="Phetsarath OT" pitchFamily="2" charset="0"/>
              </a:rPr>
              <a:t>ມີນາ</a:t>
            </a:r>
            <a:r>
              <a:rPr lang="en-US" sz="1800" dirty="0" smtClean="0">
                <a:latin typeface="Phetsarath OT" pitchFamily="2" charset="0"/>
                <a:cs typeface="Phetsarath OT" pitchFamily="2" charset="0"/>
              </a:rPr>
              <a:t> </a:t>
            </a:r>
            <a:r>
              <a:rPr lang="en-US" sz="1800" dirty="0" smtClean="0">
                <a:latin typeface="Phetsarath OT" pitchFamily="2" charset="0"/>
                <a:cs typeface="Phetsarath OT" pitchFamily="2" charset="0"/>
              </a:rPr>
              <a:t>2014</a:t>
            </a:r>
            <a:endParaRPr lang="en-US" sz="2400" dirty="0"/>
          </a:p>
        </p:txBody>
      </p:sp>
      <p:sp>
        <p:nvSpPr>
          <p:cNvPr id="3" name="Subtitle 2"/>
          <p:cNvSpPr>
            <a:spLocks noGrp="1"/>
          </p:cNvSpPr>
          <p:nvPr>
            <p:ph type="subTitle" idx="1"/>
          </p:nvPr>
        </p:nvSpPr>
        <p:spPr>
          <a:xfrm>
            <a:off x="2286000" y="4876810"/>
            <a:ext cx="9296400" cy="1752600"/>
          </a:xfrm>
        </p:spPr>
        <p:txBody>
          <a:bodyPr/>
          <a:lstStyle/>
          <a:p>
            <a:pPr algn="l"/>
            <a:r>
              <a:rPr lang="en-US" sz="2400" dirty="0" smtClean="0">
                <a:solidFill>
                  <a:schemeClr val="tx1"/>
                </a:solidFill>
                <a:latin typeface="Phetsarath OT" pitchFamily="2" charset="0"/>
                <a:ea typeface="Phetsarath OT" pitchFamily="2" charset="0"/>
                <a:cs typeface="Phetsarath OT" pitchFamily="2" charset="0"/>
              </a:rPr>
              <a:t>S1.2-1.3 </a:t>
            </a:r>
            <a:r>
              <a:rPr lang="lo-LA" sz="2400" dirty="0" smtClean="0">
                <a:solidFill>
                  <a:schemeClr val="tx1"/>
                </a:solidFill>
                <a:latin typeface="Phetsarath OT" pitchFamily="2" charset="0"/>
                <a:ea typeface="Phetsarath OT" pitchFamily="2" charset="0"/>
                <a:cs typeface="Phetsarath OT" pitchFamily="2" charset="0"/>
              </a:rPr>
              <a:t>ນຳສະເໜີຄູ່ມືຂອງຂະແໜ</a:t>
            </a:r>
            <a:r>
              <a:rPr lang="lo-LA" sz="2400" dirty="0" smtClean="0">
                <a:solidFill>
                  <a:schemeClr val="tx1"/>
                </a:solidFill>
                <a:latin typeface="Phetsarath OT" pitchFamily="2" charset="0"/>
                <a:ea typeface="Phetsarath OT" pitchFamily="2" charset="0"/>
                <a:cs typeface="Phetsarath OT" pitchFamily="2" charset="0"/>
              </a:rPr>
              <a:t>ງ</a:t>
            </a:r>
            <a:r>
              <a:rPr lang="en-US" sz="2400" dirty="0" err="1" smtClean="0">
                <a:solidFill>
                  <a:schemeClr val="tx1"/>
                </a:solidFill>
                <a:latin typeface="Phetsarath OT" pitchFamily="2" charset="0"/>
                <a:cs typeface="Phetsarath OT" pitchFamily="2" charset="0"/>
              </a:rPr>
              <a:t>ທ່ອງທ່ຽວ</a:t>
            </a:r>
            <a:endParaRPr lang="lo-LA" sz="2400" dirty="0" smtClean="0">
              <a:solidFill>
                <a:schemeClr val="tx1"/>
              </a:solidFill>
              <a:latin typeface="Phetsarath OT" pitchFamily="2" charset="0"/>
              <a:ea typeface="Phetsarath OT" pitchFamily="2" charset="0"/>
              <a:cs typeface="Phetsarath OT" pitchFamily="2" charset="0"/>
            </a:endParaRPr>
          </a:p>
          <a:p>
            <a:pPr algn="l"/>
            <a:r>
              <a:rPr lang="en-US" sz="2000" dirty="0" smtClean="0">
                <a:solidFill>
                  <a:schemeClr val="tx1"/>
                </a:solidFill>
              </a:rPr>
              <a:t>S1.2-1.3 Introduction of </a:t>
            </a:r>
            <a:r>
              <a:rPr lang="en-US" sz="2000" dirty="0" smtClean="0">
                <a:solidFill>
                  <a:schemeClr val="tx1"/>
                </a:solidFill>
                <a:latin typeface="Phetsarath OT" pitchFamily="2" charset="0"/>
                <a:cs typeface="Phetsarath OT" pitchFamily="2" charset="0"/>
              </a:rPr>
              <a:t>Tourism Sector </a:t>
            </a:r>
            <a:r>
              <a:rPr lang="en-US" sz="2000" dirty="0" smtClean="0">
                <a:solidFill>
                  <a:schemeClr val="tx1"/>
                </a:solidFill>
              </a:rPr>
              <a:t>Guidance </a:t>
            </a:r>
            <a:r>
              <a:rPr lang="en-US" sz="2000" dirty="0" smtClean="0">
                <a:solidFill>
                  <a:schemeClr val="tx1"/>
                </a:solidFill>
              </a:rPr>
              <a:t>Notes</a:t>
            </a:r>
            <a:endParaRPr lang="en-AU" sz="2400" dirty="0" smtClean="0">
              <a:solidFill>
                <a:schemeClr val="tx1"/>
              </a:solidFill>
              <a:latin typeface="Phetsarath OT" pitchFamily="2" charset="0"/>
              <a:ea typeface="Phetsarath OT" pitchFamily="2" charset="0"/>
              <a:cs typeface="Phetsarath OT" pitchFamily="2" charset="0"/>
            </a:endParaRPr>
          </a:p>
        </p:txBody>
      </p:sp>
      <p:sp>
        <p:nvSpPr>
          <p:cNvPr id="4" name="Rectangle 25"/>
          <p:cNvSpPr>
            <a:spLocks noChangeArrowheads="1"/>
          </p:cNvSpPr>
          <p:nvPr/>
        </p:nvSpPr>
        <p:spPr bwMode="auto">
          <a:xfrm>
            <a:off x="1861608" y="6278564"/>
            <a:ext cx="8551333"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sz="1600" b="1"/>
              <a:t>Asian Disaster Preparedness Center (ADPC)</a:t>
            </a:r>
            <a:endParaRPr lang="en-US" sz="1600"/>
          </a:p>
        </p:txBody>
      </p:sp>
      <p:pic>
        <p:nvPicPr>
          <p:cNvPr id="5" name="Picture 8" descr="ADPC 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63141" y="5913438"/>
            <a:ext cx="948267"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KDP Logo"/>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27605" y="699600"/>
            <a:ext cx="1959144" cy="722489"/>
          </a:xfrm>
          <a:prstGeom prst="rect">
            <a:avLst/>
          </a:prstGeom>
          <a:noFill/>
          <a:ln>
            <a:noFill/>
          </a:ln>
        </p:spPr>
      </p:pic>
      <p:sp>
        <p:nvSpPr>
          <p:cNvPr id="8" name="TextBox 7"/>
          <p:cNvSpPr txBox="1"/>
          <p:nvPr/>
        </p:nvSpPr>
        <p:spPr>
          <a:xfrm>
            <a:off x="2184400" y="1548826"/>
            <a:ext cx="7823200" cy="646331"/>
          </a:xfrm>
          <a:prstGeom prst="rect">
            <a:avLst/>
          </a:prstGeom>
          <a:noFill/>
        </p:spPr>
        <p:txBody>
          <a:bodyPr wrap="square" rtlCol="0">
            <a:spAutoFit/>
          </a:bodyPr>
          <a:lstStyle/>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ໂຄງການສະໜັບສະໜູນການສ້າງຄວາມອາດສາມາດໃຫ້ກັບອົງການຈັດຕັ້ງ </a:t>
            </a:r>
            <a:endParaRPr lang="en-US" sz="1800" kern="1200" dirty="0" smtClean="0">
              <a:solidFill>
                <a:schemeClr val="tx1"/>
              </a:solidFill>
              <a:effectLst/>
              <a:latin typeface="Phetsarath OT" panose="02000500000000000000" pitchFamily="2" charset="0"/>
              <a:ea typeface="+mn-ea"/>
              <a:cs typeface="Phetsarath OT" panose="02000500000000000000" pitchFamily="2" charset="0"/>
            </a:endParaRPr>
          </a:p>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ສໍາລັບ</a:t>
            </a: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ກິດຈະກໍາ ການກໍ່ສ້າງຄືນໃໝ່ຫຼັງໄພພິບັດ</a:t>
            </a:r>
            <a:endParaRPr lang="en-US" sz="1800" kern="1200" dirty="0">
              <a:solidFill>
                <a:schemeClr val="tx1"/>
              </a:solidFill>
              <a:effectLst/>
              <a:latin typeface="Phetsarath OT" panose="02000500000000000000" pitchFamily="2" charset="0"/>
              <a:ea typeface="+mn-ea"/>
              <a:cs typeface="Phetsarath OT" panose="02000500000000000000" pitchFamily="2" charset="0"/>
            </a:endParaRPr>
          </a:p>
        </p:txBody>
      </p:sp>
      <p:pic>
        <p:nvPicPr>
          <p:cNvPr id="9" name="Picture 7" descr="D:\ADPC\LOGO\images.jpg"/>
          <p:cNvPicPr>
            <a:picLocks noChangeAspect="1" noChangeArrowheads="1"/>
          </p:cNvPicPr>
          <p:nvPr/>
        </p:nvPicPr>
        <p:blipFill>
          <a:blip r:embed="rId4"/>
          <a:srcRect/>
          <a:stretch>
            <a:fillRect/>
          </a:stretch>
        </p:blipFill>
        <p:spPr bwMode="auto">
          <a:xfrm>
            <a:off x="6299200" y="699601"/>
            <a:ext cx="950531" cy="722489"/>
          </a:xfrm>
          <a:prstGeom prst="rect">
            <a:avLst/>
          </a:prstGeom>
          <a:noFill/>
        </p:spPr>
      </p:pic>
    </p:spTree>
    <p:extLst>
      <p:ext uri="{BB962C8B-B14F-4D97-AF65-F5344CB8AC3E}">
        <p14:creationId xmlns:p14="http://schemas.microsoft.com/office/powerpoint/2010/main" xmlns="" val="4209771663"/>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45708"/>
            <a:ext cx="10972800" cy="1143000"/>
          </a:xfrm>
        </p:spPr>
        <p:txBody>
          <a:bodyPr/>
          <a:lstStyle/>
          <a:p>
            <a:r>
              <a:rPr lang="lo-LA" sz="2800" b="1" i="1" dirty="0" smtClean="0">
                <a:latin typeface="Phetsarath OT" pitchFamily="2" charset="0"/>
                <a:cs typeface="Phetsarath OT" pitchFamily="2" charset="0"/>
              </a:rPr>
              <a:t>ບາດກ້າວທີ </a:t>
            </a:r>
            <a:r>
              <a:rPr lang="x-none" sz="2800" b="1" i="1" smtClean="0">
                <a:latin typeface="Phetsarath OT" pitchFamily="2" charset="0"/>
                <a:cs typeface="Phetsarath OT" pitchFamily="2" charset="0"/>
              </a:rPr>
              <a:t>4. </a:t>
            </a:r>
            <a:r>
              <a:rPr lang="lo-LA" sz="2800" b="1" i="1" dirty="0" smtClean="0">
                <a:latin typeface="Phetsarath OT" pitchFamily="2" charset="0"/>
                <a:cs typeface="Phetsarath OT" pitchFamily="2" charset="0"/>
              </a:rPr>
              <a:t>ວິເຄາະຜົນກະທົບຂອງຄວາມເສຍຫາຍແລະການສູນເສຍ ຕໍ່ປະຊາກອນທີ່​ໄດ້​ຮັບ​ຜົນ​ກະທົບ</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4. Analyze the impacts of the damages and losses to affected population</a:t>
            </a:r>
            <a:r>
              <a:rPr lang="en-AU" sz="4800" b="1" dirty="0">
                <a:latin typeface="Phetsarath OT" pitchFamily="2" charset="0"/>
                <a:cs typeface="Phetsarath OT" pitchFamily="2" charset="0"/>
              </a:rPr>
              <a:t/>
            </a:r>
            <a:br>
              <a:rPr lang="en-AU" sz="48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sp>
        <p:nvSpPr>
          <p:cNvPr id="7" name="Content Placeholder 6"/>
          <p:cNvSpPr>
            <a:spLocks noGrp="1"/>
          </p:cNvSpPr>
          <p:nvPr>
            <p:ph sz="half" idx="1"/>
          </p:nvPr>
        </p:nvSpPr>
        <p:spPr>
          <a:xfrm>
            <a:off x="609600" y="1863448"/>
            <a:ext cx="6303818" cy="4525963"/>
          </a:xfrm>
        </p:spPr>
        <p:txBody>
          <a:bodyPr/>
          <a:lstStyle/>
          <a:p>
            <a:pPr lvl="0"/>
            <a:r>
              <a:rPr lang="en-US" sz="3200" dirty="0" err="1" smtClean="0">
                <a:latin typeface="Phetsarath OT" pitchFamily="2" charset="0"/>
                <a:cs typeface="Phetsarath OT" pitchFamily="2" charset="0"/>
              </a:rPr>
              <a:t>ມີຄວາມເປັນໄປໄດ້ໃນການສູນເສຍວຽກເຮັດງານທຳ</a:t>
            </a:r>
            <a:r>
              <a:rPr lang="en-US" sz="3200" dirty="0" smtClean="0">
                <a:latin typeface="Phetsarath OT" pitchFamily="2" charset="0"/>
                <a:cs typeface="Phetsarath OT" pitchFamily="2" charset="0"/>
              </a:rPr>
              <a:t>.</a:t>
            </a:r>
          </a:p>
          <a:p>
            <a:pPr lvl="0"/>
            <a:r>
              <a:rPr lang="en-US" sz="3200" dirty="0" err="1" smtClean="0">
                <a:latin typeface="Phetsarath OT" pitchFamily="2" charset="0"/>
                <a:cs typeface="Phetsarath OT" pitchFamily="2" charset="0"/>
              </a:rPr>
              <a:t>ການສູນເສຍການຈ້າງງານຂອງຂະແໜ</a:t>
            </a:r>
            <a:r>
              <a:rPr lang="en-US" sz="3200" dirty="0" err="1" smtClean="0">
                <a:latin typeface="Phetsarath OT" pitchFamily="2" charset="0"/>
                <a:cs typeface="Phetsarath OT" pitchFamily="2" charset="0"/>
              </a:rPr>
              <a:t>ງ</a:t>
            </a:r>
            <a:r>
              <a:rPr lang="en-US" sz="3200" dirty="0" smtClean="0">
                <a:latin typeface="Phetsarath OT" pitchFamily="2" charset="0"/>
                <a:cs typeface="Phetsarath OT" pitchFamily="2" charset="0"/>
              </a:rPr>
              <a:t> </a:t>
            </a:r>
            <a:r>
              <a:rPr lang="en-US" sz="3200" dirty="0" err="1" smtClean="0">
                <a:latin typeface="Phetsarath OT" pitchFamily="2" charset="0"/>
                <a:cs typeface="Phetsarath OT" pitchFamily="2" charset="0"/>
              </a:rPr>
              <a:t>ການອື່ນໆ</a:t>
            </a:r>
            <a:r>
              <a:rPr lang="en-US" sz="3200" dirty="0" err="1" smtClean="0">
                <a:latin typeface="Phetsarath OT" pitchFamily="2" charset="0"/>
                <a:cs typeface="Phetsarath OT" pitchFamily="2" charset="0"/>
              </a:rPr>
              <a:t>ທີ່ກ່ຽວຂ້ອງກັບການທ່ອງທ່ຽວ</a:t>
            </a:r>
            <a:r>
              <a:rPr lang="en-US" sz="3200" dirty="0" smtClean="0">
                <a:latin typeface="Phetsarath OT" pitchFamily="2" charset="0"/>
                <a:cs typeface="Phetsarath OT" pitchFamily="2" charset="0"/>
              </a:rPr>
              <a:t> </a:t>
            </a:r>
            <a:r>
              <a:rPr lang="en-US" sz="3200" dirty="0" err="1" smtClean="0">
                <a:latin typeface="Phetsarath OT" pitchFamily="2" charset="0"/>
                <a:cs typeface="Phetsarath OT" pitchFamily="2" charset="0"/>
              </a:rPr>
              <a:t>ເຊັ່ນວ່າ</a:t>
            </a:r>
            <a:r>
              <a:rPr lang="en-US" sz="3200" dirty="0" smtClean="0">
                <a:latin typeface="Phetsarath OT" pitchFamily="2" charset="0"/>
                <a:cs typeface="Phetsarath OT" pitchFamily="2" charset="0"/>
              </a:rPr>
              <a:t>: </a:t>
            </a:r>
            <a:r>
              <a:rPr lang="en-US" sz="3200" dirty="0" err="1" smtClean="0">
                <a:latin typeface="Phetsarath OT" pitchFamily="2" charset="0"/>
                <a:cs typeface="Phetsarath OT" pitchFamily="2" charset="0"/>
              </a:rPr>
              <a:t>ຮ້ານຂາຍຂອງທີ່ລະນຶກ</a:t>
            </a:r>
            <a:r>
              <a:rPr lang="en-US" sz="3200" dirty="0" smtClean="0">
                <a:latin typeface="Phetsarath OT" pitchFamily="2" charset="0"/>
                <a:cs typeface="Phetsarath OT" pitchFamily="2" charset="0"/>
              </a:rPr>
              <a:t>, </a:t>
            </a:r>
            <a:r>
              <a:rPr lang="en-US" sz="3200" dirty="0" err="1" smtClean="0">
                <a:latin typeface="Phetsarath OT" pitchFamily="2" charset="0"/>
                <a:cs typeface="Phetsarath OT" pitchFamily="2" charset="0"/>
              </a:rPr>
              <a:t>ຮ້ານອາຫານ</a:t>
            </a:r>
            <a:r>
              <a:rPr lang="en-US" sz="3200" dirty="0" smtClean="0">
                <a:latin typeface="Phetsarath OT" pitchFamily="2" charset="0"/>
                <a:cs typeface="Phetsarath OT" pitchFamily="2" charset="0"/>
              </a:rPr>
              <a:t> </a:t>
            </a:r>
            <a:r>
              <a:rPr lang="en-US" sz="3200" dirty="0" err="1" smtClean="0">
                <a:latin typeface="Phetsarath OT" pitchFamily="2" charset="0"/>
                <a:cs typeface="Phetsarath OT" pitchFamily="2" charset="0"/>
              </a:rPr>
              <a:t>ແລະອື່ນ</a:t>
            </a:r>
            <a:r>
              <a:rPr lang="en-US" sz="3200" dirty="0" smtClean="0">
                <a:latin typeface="Phetsarath OT" pitchFamily="2" charset="0"/>
                <a:cs typeface="Phetsarath OT" pitchFamily="2" charset="0"/>
              </a:rPr>
              <a:t>ໆ.</a:t>
            </a:r>
          </a:p>
          <a:p>
            <a:pPr lvl="0"/>
            <a:r>
              <a:rPr lang="en-US" sz="3200" dirty="0" err="1" smtClean="0">
                <a:latin typeface="Phetsarath OT" pitchFamily="2" charset="0"/>
                <a:cs typeface="Phetsarath OT" pitchFamily="2" charset="0"/>
              </a:rPr>
              <a:t>ການຫຼຸດລົງຂອງລາຍຮັບໃນສະກຸນເງິນຕາຕ່າງປະເທດ</a:t>
            </a:r>
            <a:endParaRPr lang="en-US" sz="3200" dirty="0" smtClean="0">
              <a:latin typeface="Phetsarath OT" pitchFamily="2" charset="0"/>
              <a:cs typeface="Phetsarath OT" pitchFamily="2" charset="0"/>
            </a:endParaRPr>
          </a:p>
          <a:p>
            <a:endParaRPr lang="en-AU" sz="3200" dirty="0">
              <a:latin typeface="Phetsarath OT" pitchFamily="2" charset="0"/>
              <a:cs typeface="Phetsarath OT" pitchFamily="2" charset="0"/>
            </a:endParaRPr>
          </a:p>
        </p:txBody>
      </p:sp>
      <p:sp>
        <p:nvSpPr>
          <p:cNvPr id="8" name="Content Placeholder 7"/>
          <p:cNvSpPr>
            <a:spLocks noGrp="1"/>
          </p:cNvSpPr>
          <p:nvPr>
            <p:ph sz="half" idx="2"/>
          </p:nvPr>
        </p:nvSpPr>
        <p:spPr>
          <a:xfrm>
            <a:off x="7342908" y="2867891"/>
            <a:ext cx="4544292" cy="3867895"/>
          </a:xfrm>
        </p:spPr>
        <p:txBody>
          <a:bodyPr/>
          <a:lstStyle/>
          <a:p>
            <a:pPr lvl="0"/>
            <a:r>
              <a:rPr lang="en-US" sz="2400" dirty="0"/>
              <a:t>Possible losses of </a:t>
            </a:r>
            <a:r>
              <a:rPr lang="en-US" sz="2400" dirty="0" smtClean="0"/>
              <a:t>employment.</a:t>
            </a:r>
            <a:endParaRPr lang="en-AU" sz="2400" dirty="0"/>
          </a:p>
          <a:p>
            <a:pPr lvl="0"/>
            <a:r>
              <a:rPr lang="en-US" sz="2400" dirty="0" smtClean="0"/>
              <a:t>Losses of employment on other sectors dependent on tourism like souvenir shops, restaurants, etc.</a:t>
            </a:r>
            <a:endParaRPr lang="en-AU" sz="2400" dirty="0"/>
          </a:p>
          <a:p>
            <a:pPr lvl="0"/>
            <a:r>
              <a:rPr lang="en-US" sz="2400" dirty="0" smtClean="0"/>
              <a:t>Reduction in foreign  currency earnings.</a:t>
            </a:r>
            <a:endParaRPr lang="en-AU" sz="2400" dirty="0"/>
          </a:p>
          <a:p>
            <a:endParaRPr lang="en-AU" dirty="0"/>
          </a:p>
        </p:txBody>
      </p:sp>
    </p:spTree>
    <p:extLst>
      <p:ext uri="{BB962C8B-B14F-4D97-AF65-F5344CB8AC3E}">
        <p14:creationId xmlns="" xmlns:p14="http://schemas.microsoft.com/office/powerpoint/2010/main" val="4028009655"/>
      </p:ext>
    </p:extLst>
  </p:cSld>
  <p:clrMapOvr>
    <a:masterClrMapping/>
  </p:clrMapOvr>
  <p:transition spd="med">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81243"/>
            <a:ext cx="10972800" cy="1143000"/>
          </a:xfrm>
        </p:spPr>
        <p:txBody>
          <a:bodyPr/>
          <a:lstStyle/>
          <a:p>
            <a:r>
              <a:rPr lang="lo-LA" sz="3600" b="1" i="1" dirty="0" smtClean="0">
                <a:latin typeface="Phetsarath OT" pitchFamily="2" charset="0"/>
                <a:cs typeface="Phetsarath OT" pitchFamily="2" charset="0"/>
              </a:rPr>
              <a:t>ບາດກ້າວທີ </a:t>
            </a:r>
            <a:r>
              <a:rPr lang="x-none" sz="3600" b="1" i="1" smtClean="0">
                <a:latin typeface="Phetsarath OT" pitchFamily="2" charset="0"/>
                <a:cs typeface="Phetsarath OT" pitchFamily="2" charset="0"/>
              </a:rPr>
              <a:t>5. </a:t>
            </a:r>
            <a:r>
              <a:rPr lang="lo-LA" sz="3600" b="1" i="1" dirty="0" smtClean="0">
                <a:latin typeface="Phetsarath OT" pitchFamily="2" charset="0"/>
                <a:cs typeface="Phetsarath OT" pitchFamily="2" charset="0"/>
              </a:rPr>
              <a:t>ຄາດຄະເນຄວາມຕ້ອງການຟື້ນຟູ ແລະ ກໍ່ສ້າງຄືນໃໝ່</a:t>
            </a:r>
            <a:r>
              <a:rPr lang="en-US" sz="3600" b="1" i="1" dirty="0" smtClean="0">
                <a:latin typeface="Phetsarath OT" pitchFamily="2" charset="0"/>
                <a:cs typeface="Phetsarath OT" pitchFamily="2" charset="0"/>
              </a:rPr>
              <a:t/>
            </a:r>
            <a:br>
              <a:rPr lang="en-US" sz="3600" b="1" i="1" dirty="0" smtClean="0">
                <a:latin typeface="Phetsarath OT" pitchFamily="2" charset="0"/>
                <a:cs typeface="Phetsarath OT" pitchFamily="2" charset="0"/>
              </a:rPr>
            </a:br>
            <a:r>
              <a:rPr lang="en-US" sz="2800" b="1" i="1" dirty="0" smtClean="0">
                <a:latin typeface="Phetsarath OT" pitchFamily="2" charset="0"/>
                <a:cs typeface="Phetsarath OT" pitchFamily="2" charset="0"/>
              </a:rPr>
              <a:t>Step </a:t>
            </a:r>
            <a:r>
              <a:rPr lang="en-US" sz="2800" b="1" i="1" dirty="0">
                <a:latin typeface="Phetsarath OT" pitchFamily="2" charset="0"/>
                <a:cs typeface="Phetsarath OT" pitchFamily="2" charset="0"/>
              </a:rPr>
              <a:t>5. Estimate recovery and reconstruction needs</a:t>
            </a:r>
            <a:r>
              <a:rPr lang="en-AU" sz="4800" b="1" dirty="0">
                <a:latin typeface="Phetsarath OT" pitchFamily="2" charset="0"/>
                <a:cs typeface="Phetsarath OT" pitchFamily="2" charset="0"/>
              </a:rPr>
              <a:t/>
            </a:r>
            <a:br>
              <a:rPr lang="en-AU" sz="48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sp>
        <p:nvSpPr>
          <p:cNvPr id="3" name="Content Placeholder 2"/>
          <p:cNvSpPr>
            <a:spLocks noGrp="1"/>
          </p:cNvSpPr>
          <p:nvPr>
            <p:ph sz="half" idx="1"/>
          </p:nvPr>
        </p:nvSpPr>
        <p:spPr>
          <a:xfrm>
            <a:off x="609600" y="2736313"/>
            <a:ext cx="5384800" cy="4525963"/>
          </a:xfrm>
        </p:spPr>
        <p:txBody>
          <a:bodyPr/>
          <a:lstStyle/>
          <a:p>
            <a:pPr>
              <a:buNone/>
            </a:pPr>
            <a:r>
              <a:rPr lang="en-AU" dirty="0" err="1" smtClean="0">
                <a:latin typeface="Phetsarath OT" pitchFamily="2" charset="0"/>
                <a:cs typeface="Phetsarath OT" pitchFamily="2" charset="0"/>
              </a:rPr>
              <a:t>ຟື້ນຟູ</a:t>
            </a:r>
            <a:r>
              <a:rPr lang="en-AU" dirty="0" smtClean="0">
                <a:latin typeface="Phetsarath OT" pitchFamily="2" charset="0"/>
                <a:cs typeface="Phetsarath OT" pitchFamily="2" charset="0"/>
              </a:rPr>
              <a:t> </a:t>
            </a:r>
            <a:r>
              <a:rPr lang="en-AU" dirty="0" err="1" smtClean="0">
                <a:latin typeface="Phetsarath OT" pitchFamily="2" charset="0"/>
                <a:cs typeface="Phetsarath OT" pitchFamily="2" charset="0"/>
              </a:rPr>
              <a:t>ແມ່ນໄລຍະສັ້ນ</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ກໍ່ສ້າງຄືນໃໝ່ແມ່ນໄລຍະຍາວ</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ການຊ່ວຍເຫຼືອຂອງລັດຖະບານອາດແມ່ນ</a:t>
            </a:r>
            <a:r>
              <a:rPr lang="en-AU" dirty="0" smtClean="0">
                <a:latin typeface="Phetsarath OT" pitchFamily="2" charset="0"/>
                <a:cs typeface="Phetsarath OT" pitchFamily="2" charset="0"/>
              </a:rPr>
              <a:t>:</a:t>
            </a:r>
          </a:p>
          <a:p>
            <a:pPr lvl="1"/>
            <a:r>
              <a:rPr lang="en-AU" dirty="0" err="1" smtClean="0">
                <a:latin typeface="Phetsarath OT" pitchFamily="2" charset="0"/>
                <a:cs typeface="Phetsarath OT" pitchFamily="2" charset="0"/>
              </a:rPr>
              <a:t>ຫຼຸດຜ່ອນພາສີ</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ການຊ່ວຍເຫຼືອການ</a:t>
            </a:r>
            <a:r>
              <a:rPr lang="en-AU" dirty="0" err="1" smtClean="0">
                <a:latin typeface="Phetsarath OT" pitchFamily="2" charset="0"/>
                <a:cs typeface="Phetsarath OT" pitchFamily="2" charset="0"/>
              </a:rPr>
              <a:t>ລ້າຂອງລັດ</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ການລົງທຶນໃຫ້ຄືນຜ່ານສິນເຊື່ອ</a:t>
            </a:r>
            <a:endParaRPr lang="en-AU" dirty="0" smtClean="0">
              <a:latin typeface="Phetsarath OT" pitchFamily="2" charset="0"/>
              <a:cs typeface="Phetsarath OT" pitchFamily="2" charset="0"/>
            </a:endParaRPr>
          </a:p>
          <a:p>
            <a:endParaRPr lang="en-AU" dirty="0"/>
          </a:p>
        </p:txBody>
      </p:sp>
      <p:sp>
        <p:nvSpPr>
          <p:cNvPr id="4" name="Content Placeholder 3"/>
          <p:cNvSpPr>
            <a:spLocks noGrp="1"/>
          </p:cNvSpPr>
          <p:nvPr>
            <p:ph sz="half" idx="2"/>
          </p:nvPr>
        </p:nvSpPr>
        <p:spPr>
          <a:xfrm>
            <a:off x="6197600" y="2736313"/>
            <a:ext cx="5384800" cy="4525963"/>
          </a:xfrm>
        </p:spPr>
        <p:txBody>
          <a:bodyPr/>
          <a:lstStyle/>
          <a:p>
            <a:pPr marL="0" indent="0">
              <a:buNone/>
            </a:pPr>
            <a:r>
              <a:rPr lang="en-US" dirty="0" smtClean="0"/>
              <a:t>Recovery is short-term</a:t>
            </a:r>
          </a:p>
          <a:p>
            <a:pPr marL="0" indent="0">
              <a:buNone/>
            </a:pPr>
            <a:r>
              <a:rPr lang="en-US" dirty="0" smtClean="0"/>
              <a:t>Reconstruction is long-term</a:t>
            </a:r>
          </a:p>
          <a:p>
            <a:pPr marL="0" indent="0">
              <a:buNone/>
            </a:pPr>
            <a:r>
              <a:rPr lang="en-US" dirty="0" smtClean="0"/>
              <a:t>Possible government assistance:</a:t>
            </a:r>
          </a:p>
          <a:p>
            <a:r>
              <a:rPr lang="en-US" dirty="0" smtClean="0"/>
              <a:t>Tax breaks</a:t>
            </a:r>
          </a:p>
          <a:p>
            <a:r>
              <a:rPr lang="en-US" dirty="0" smtClean="0"/>
              <a:t>Subsidies for </a:t>
            </a:r>
          </a:p>
          <a:p>
            <a:r>
              <a:rPr lang="en-US" dirty="0" smtClean="0"/>
              <a:t>Recapitalization through credit</a:t>
            </a:r>
            <a:endParaRPr lang="en-AU" dirty="0"/>
          </a:p>
        </p:txBody>
      </p:sp>
    </p:spTree>
    <p:extLst>
      <p:ext uri="{BB962C8B-B14F-4D97-AF65-F5344CB8AC3E}">
        <p14:creationId xmlns="" xmlns:p14="http://schemas.microsoft.com/office/powerpoint/2010/main" val="1392712325"/>
      </p:ext>
    </p:extLst>
  </p:cSld>
  <p:clrMapOvr>
    <a:masterClrMapping/>
  </p:clrMapOvr>
  <p:transition spd="med">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3" y="-37531"/>
            <a:ext cx="11776363" cy="990600"/>
          </a:xfrm>
        </p:spPr>
        <p:txBody>
          <a:bodyPr/>
          <a:lstStyle/>
          <a:p>
            <a:r>
              <a:rPr lang="en-US" altLang="en-US" sz="2400" b="1" dirty="0" err="1">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US" altLang="en-US" sz="2400" b="1" dirty="0" smtClean="0">
                <a:solidFill>
                  <a:schemeClr val="accent2"/>
                </a:solidFill>
                <a:latin typeface="Phetsarath OT" panose="02000500000000000000" pitchFamily="2" charset="0"/>
                <a:cs typeface="Phetsarath OT" panose="02000500000000000000" pitchFamily="2" charset="0"/>
              </a:rPr>
              <a:t>່ </a:t>
            </a:r>
            <a:r>
              <a:rPr lang="en-US" altLang="en-US" sz="2000" b="1" dirty="0" smtClean="0">
                <a:solidFill>
                  <a:schemeClr val="accent2"/>
                </a:solidFill>
                <a:latin typeface="Phetsarath OT" panose="02000500000000000000" pitchFamily="2" charset="0"/>
                <a:cs typeface="Phetsarath OT" panose="02000500000000000000" pitchFamily="2" charset="0"/>
              </a:rPr>
              <a:t>Summary </a:t>
            </a:r>
            <a:r>
              <a:rPr lang="en-US" altLang="en-US" sz="2000" b="1" dirty="0">
                <a:solidFill>
                  <a:schemeClr val="accent2"/>
                </a:solidFill>
                <a:latin typeface="Phetsarath OT" panose="02000500000000000000" pitchFamily="2" charset="0"/>
                <a:cs typeface="Phetsarath OT" panose="02000500000000000000" pitchFamily="2" charset="0"/>
              </a:rPr>
              <a:t>of Recovery and Reconstruction Needs</a:t>
            </a:r>
            <a:endParaRPr lang="en-US" sz="2400" dirty="0">
              <a:solidFill>
                <a:schemeClr val="accent2"/>
              </a:solidFill>
              <a:latin typeface="Phetsarath OT" panose="02000500000000000000" pitchFamily="2" charset="0"/>
              <a:cs typeface="Phetsarath OT" panose="02000500000000000000" pitchFamily="2" charset="0"/>
            </a:endParaRPr>
          </a:p>
        </p:txBody>
      </p:sp>
      <p:sp>
        <p:nvSpPr>
          <p:cNvPr id="3" name="Rectangle 2"/>
          <p:cNvSpPr/>
          <p:nvPr/>
        </p:nvSpPr>
        <p:spPr>
          <a:xfrm>
            <a:off x="277091" y="724383"/>
            <a:ext cx="11665527" cy="584775"/>
          </a:xfrm>
          <a:prstGeom prst="rect">
            <a:avLst/>
          </a:prstGeom>
        </p:spPr>
        <p:txBody>
          <a:bodyPr wrap="square">
            <a:spAutoFit/>
          </a:bodyPr>
          <a:lstStyle/>
          <a:p>
            <a:r>
              <a:rPr lang="en-US" b="1" dirty="0" err="1">
                <a:latin typeface="Phetsarath OT" panose="02000500000000000000" pitchFamily="2" charset="0"/>
                <a:cs typeface="Phetsarath OT" panose="02000500000000000000" pitchFamily="2" charset="0"/>
              </a:rPr>
              <a:t>ຕາຕະລາງທີ</a:t>
            </a:r>
            <a:r>
              <a:rPr lang="en-US" b="1" dirty="0">
                <a:latin typeface="Phetsarath OT" panose="02000500000000000000" pitchFamily="2" charset="0"/>
                <a:cs typeface="Phetsarath OT" panose="02000500000000000000" pitchFamily="2" charset="0"/>
              </a:rPr>
              <a:t> 6. </a:t>
            </a:r>
            <a:r>
              <a:rPr lang="en-US" b="1" dirty="0" err="1">
                <a:latin typeface="Phetsarath OT" panose="02000500000000000000" pitchFamily="2" charset="0"/>
                <a:cs typeface="Phetsarath OT" panose="02000500000000000000" pitchFamily="2" charset="0"/>
              </a:rPr>
              <a:t>ສັງລວມຄວາມຕ້ອງການຟື້ນຟູ</a:t>
            </a:r>
            <a:r>
              <a:rPr lang="en-US" b="1" dirty="0">
                <a:latin typeface="Phetsarath OT" panose="02000500000000000000" pitchFamily="2" charset="0"/>
                <a:cs typeface="Phetsarath OT" panose="02000500000000000000" pitchFamily="2" charset="0"/>
              </a:rPr>
              <a:t> </a:t>
            </a:r>
            <a:r>
              <a:rPr lang="en-US" b="1" dirty="0" err="1">
                <a:latin typeface="Phetsarath OT" panose="02000500000000000000" pitchFamily="2" charset="0"/>
                <a:cs typeface="Phetsarath OT" panose="02000500000000000000" pitchFamily="2" charset="0"/>
              </a:rPr>
              <a:t>ແລະ</a:t>
            </a:r>
            <a:r>
              <a:rPr lang="en-US" b="1" dirty="0">
                <a:latin typeface="Phetsarath OT" panose="02000500000000000000" pitchFamily="2" charset="0"/>
                <a:cs typeface="Phetsarath OT" panose="02000500000000000000" pitchFamily="2" charset="0"/>
              </a:rPr>
              <a:t> </a:t>
            </a:r>
            <a:r>
              <a:rPr lang="en-US" b="1" dirty="0" err="1">
                <a:latin typeface="Phetsarath OT" panose="02000500000000000000" pitchFamily="2" charset="0"/>
                <a:cs typeface="Phetsarath OT" panose="02000500000000000000" pitchFamily="2" charset="0"/>
              </a:rPr>
              <a:t>ກໍ່ສ້າງຄືນໃໝ່ໃນຂະແໜງການທ່ອງ</a:t>
            </a:r>
            <a:r>
              <a:rPr lang="en-US" b="1" dirty="0" err="1" smtClean="0">
                <a:latin typeface="Phetsarath OT" panose="02000500000000000000" pitchFamily="2" charset="0"/>
                <a:cs typeface="Phetsarath OT" panose="02000500000000000000" pitchFamily="2" charset="0"/>
              </a:rPr>
              <a:t>ທ່ຽວ</a:t>
            </a:r>
            <a:r>
              <a:rPr lang="en-US" b="1" dirty="0" smtClean="0">
                <a:latin typeface="Phetsarath OT" panose="02000500000000000000" pitchFamily="2" charset="0"/>
                <a:cs typeface="Phetsarath OT" panose="02000500000000000000" pitchFamily="2" charset="0"/>
              </a:rPr>
              <a:t> </a:t>
            </a:r>
            <a:r>
              <a:rPr lang="en-US" sz="1400" b="1" dirty="0" smtClean="0">
                <a:latin typeface="Phetsarath OT" panose="02000500000000000000" pitchFamily="2" charset="0"/>
                <a:cs typeface="Phetsarath OT" panose="02000500000000000000" pitchFamily="2" charset="0"/>
              </a:rPr>
              <a:t>Table </a:t>
            </a:r>
            <a:r>
              <a:rPr lang="en-US" sz="1400" b="1" dirty="0">
                <a:latin typeface="Phetsarath OT" panose="02000500000000000000" pitchFamily="2" charset="0"/>
                <a:cs typeface="Phetsarath OT" panose="02000500000000000000" pitchFamily="2" charset="0"/>
              </a:rPr>
              <a:t>6. Summary of recovery and reconstruction needs in the tourism sector.</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nvPr>
        </p:nvGraphicFramePr>
        <p:xfrm>
          <a:off x="387927" y="1413167"/>
          <a:ext cx="11305309" cy="5085007"/>
        </p:xfrm>
        <a:graphic>
          <a:graphicData uri="http://schemas.openxmlformats.org/drawingml/2006/table">
            <a:tbl>
              <a:tblPr firstRow="1" firstCol="1" bandRow="1" bandCol="1"/>
              <a:tblGrid>
                <a:gridCol w="5887806"/>
                <a:gridCol w="1354376"/>
                <a:gridCol w="1184796"/>
                <a:gridCol w="1693535"/>
                <a:gridCol w="1184796"/>
              </a:tblGrid>
              <a:tr h="646825">
                <a:tc rowSpan="2">
                  <a:txBody>
                    <a:bodyPr/>
                    <a:lstStyle/>
                    <a:p>
                      <a:pPr algn="ctr"/>
                      <a:r>
                        <a:rPr lang="en-US" sz="1600" b="1" dirty="0" err="1">
                          <a:effectLst/>
                          <a:latin typeface="Phetsarath OT" panose="02000500000000020004" pitchFamily="2" charset="0"/>
                          <a:cs typeface="Phetsarath OT" panose="02000500000000020004" pitchFamily="2" charset="0"/>
                        </a:rPr>
                        <a:t>ຄວາມຕ້ອງການ</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600" b="1">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p>
                      <a:pPr algn="ctr">
                        <a:spcAft>
                          <a:spcPts val="0"/>
                        </a:spcAft>
                      </a:pPr>
                      <a:r>
                        <a:rPr lang="en-US" sz="1600">
                          <a:effectLst/>
                          <a:latin typeface="Phetsarath OT" panose="02000500000000020004" pitchFamily="2" charset="0"/>
                          <a:cs typeface="Phetsarath OT" panose="02000500000000020004" pitchFamily="2" charset="0"/>
                        </a:rPr>
                        <a:t> (</a:t>
                      </a:r>
                      <a:r>
                        <a:rPr lang="lo-LA" sz="1600">
                          <a:effectLst/>
                          <a:latin typeface="Phetsarath OT" panose="02000500000000020004" pitchFamily="2" charset="0"/>
                          <a:cs typeface="Phetsarath OT" panose="02000500000000020004" pitchFamily="2" charset="0"/>
                        </a:rPr>
                        <a:t>ກີບ</a:t>
                      </a:r>
                      <a:r>
                        <a:rPr lang="en-US" sz="160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lo-LA" sz="1600" b="1">
                          <a:effectLst/>
                          <a:latin typeface="Phetsarath OT" panose="02000500000000020004" pitchFamily="2" charset="0"/>
                          <a:cs typeface="Phetsarath OT" panose="02000500000000020004" pitchFamily="2" charset="0"/>
                        </a:rPr>
                        <a:t>ລວມຄວາມຕ້ອງການ</a:t>
                      </a:r>
                      <a:r>
                        <a:rPr lang="lo-LA" sz="1600">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1426">
                <a:tc vMerge="1">
                  <a:txBody>
                    <a:bodyPr/>
                    <a:lstStyle/>
                    <a:p>
                      <a:endParaRPr lang="en-US"/>
                    </a:p>
                  </a:txBody>
                  <a:tcPr/>
                </a:tc>
                <a:tc>
                  <a:txBody>
                    <a:bodyPr/>
                    <a:lstStyle/>
                    <a:p>
                      <a:pPr algn="ctr"/>
                      <a:r>
                        <a:rPr lang="en-US" sz="1600">
                          <a:effectLst/>
                          <a:latin typeface="Phetsarath OT" panose="02000500000000020004" pitchFamily="2" charset="0"/>
                          <a:cs typeface="Phetsarath OT" panose="02000500000000020004"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effectLst/>
                          <a:latin typeface="Phetsarath OT" panose="02000500000000020004" pitchFamily="2" charset="0"/>
                          <a:cs typeface="Phetsarath OT" panose="02000500000000020004" pitchFamily="2" charset="0"/>
                        </a:rPr>
                        <a:t>1</a:t>
                      </a:r>
                      <a:r>
                        <a:rPr lang="lo-LA" sz="1600">
                          <a:effectLst/>
                          <a:latin typeface="Phetsarath OT" panose="02000500000000020004" pitchFamily="2" charset="0"/>
                          <a:cs typeface="Phetsarath OT" panose="02000500000000020004" pitchFamily="2" charset="0"/>
                        </a:rPr>
                        <a:t>ປີຫຼັງໄພພິບັດ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effectLst/>
                          <a:latin typeface="Phetsarath OT" panose="02000500000000020004" pitchFamily="2" charset="0"/>
                          <a:cs typeface="Phetsarath OT" panose="02000500000000020004" pitchFamily="2" charset="0"/>
                        </a:rPr>
                        <a:t>2</a:t>
                      </a:r>
                      <a:r>
                        <a:rPr lang="lo-LA" sz="1600">
                          <a:effectLst/>
                          <a:latin typeface="Phetsarath OT" panose="02000500000000020004" pitchFamily="2" charset="0"/>
                          <a:cs typeface="Phetsarath OT" panose="02000500000000020004" pitchFamily="2" charset="0"/>
                        </a:rPr>
                        <a:t>ປີຫຼັງໄພພິບັດ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15608">
                <a:tc gridSpan="5">
                  <a:txBody>
                    <a:bodyPr/>
                    <a:lstStyle/>
                    <a:p>
                      <a:pPr algn="just">
                        <a:spcAft>
                          <a:spcPts val="0"/>
                        </a:spcAft>
                      </a:pPr>
                      <a:r>
                        <a:rPr lang="en-US" sz="1600" b="1" i="1">
                          <a:effectLst/>
                          <a:latin typeface="Phetsarath OT" panose="02000500000000020004" pitchFamily="2" charset="0"/>
                          <a:cs typeface="Phetsarath OT" panose="02000500000000020004" pitchFamily="2" charset="0"/>
                        </a:rPr>
                        <a:t>ຄວາມຕ້ອງການຟື້ນຟູ</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660">
                <a:tc>
                  <a:txBody>
                    <a:bodyPr/>
                    <a:lstStyle/>
                    <a:p>
                      <a:pPr>
                        <a:spcAft>
                          <a:spcPts val="0"/>
                        </a:spcAft>
                      </a:pPr>
                      <a:r>
                        <a:rPr lang="en-PH" sz="1600" dirty="0">
                          <a:effectLst/>
                          <a:latin typeface="Phetsarath OT" panose="02000500000000020004" pitchFamily="2" charset="0"/>
                          <a:cs typeface="Phetsarath OT" panose="02000500000000020004" pitchFamily="2" charset="0"/>
                        </a:rPr>
                        <a:t>ກ. </a:t>
                      </a:r>
                      <a:r>
                        <a:rPr lang="en-PH" sz="1600" dirty="0" err="1">
                          <a:effectLst/>
                          <a:latin typeface="Phetsarath OT" panose="02000500000000020004" pitchFamily="2" charset="0"/>
                          <a:cs typeface="Phetsarath OT" panose="02000500000000020004" pitchFamily="2" charset="0"/>
                        </a:rPr>
                        <a:t>ການທົດແທນ</a:t>
                      </a:r>
                      <a:r>
                        <a:rPr lang="en-PH" sz="1600" dirty="0">
                          <a:effectLst/>
                          <a:latin typeface="Phetsarath OT" panose="02000500000000020004" pitchFamily="2" charset="0"/>
                          <a:cs typeface="Phetsarath OT" panose="02000500000000020004" pitchFamily="2" charset="0"/>
                        </a:rPr>
                        <a:t> </a:t>
                      </a:r>
                      <a:r>
                        <a:rPr lang="en-PH" sz="1600" dirty="0" err="1">
                          <a:effectLst/>
                          <a:latin typeface="Phetsarath OT" panose="02000500000000020004" pitchFamily="2" charset="0"/>
                          <a:cs typeface="Phetsarath OT" panose="02000500000000020004" pitchFamily="2" charset="0"/>
                        </a:rPr>
                        <a:t>ແລະ</a:t>
                      </a:r>
                      <a:r>
                        <a:rPr lang="en-PH" sz="1600" dirty="0">
                          <a:effectLst/>
                          <a:latin typeface="Phetsarath OT" panose="02000500000000020004" pitchFamily="2" charset="0"/>
                          <a:cs typeface="Phetsarath OT" panose="02000500000000020004" pitchFamily="2" charset="0"/>
                        </a:rPr>
                        <a:t> </a:t>
                      </a:r>
                      <a:r>
                        <a:rPr lang="en-PH" sz="1600" dirty="0" err="1">
                          <a:effectLst/>
                          <a:latin typeface="Phetsarath OT" panose="02000500000000020004" pitchFamily="2" charset="0"/>
                          <a:cs typeface="Phetsarath OT" panose="02000500000000020004" pitchFamily="2" charset="0"/>
                        </a:rPr>
                        <a:t>ກໍ່ສ້າງຄືນໃໝ່ຂອງບັນດາໂຄງສ້າງທີ່ໄດ້ຮັບ</a:t>
                      </a:r>
                      <a:r>
                        <a:rPr lang="en-PH" sz="1600" dirty="0" err="1" smtClean="0">
                          <a:effectLst/>
                          <a:latin typeface="Phetsarath OT" panose="02000500000000020004" pitchFamily="2" charset="0"/>
                          <a:cs typeface="Phetsarath OT" panose="02000500000000020004" pitchFamily="2" charset="0"/>
                        </a:rPr>
                        <a:t>ຜົນກະທົບ</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PH" sz="1600">
                          <a:effectLst/>
                          <a:latin typeface="Phetsarath OT" panose="02000500000000020004" pitchFamily="2" charset="0"/>
                          <a:cs typeface="Phetsarath OT" panose="02000500000000020004" pitchFamily="2" charset="0"/>
                        </a:rPr>
                        <a:t>ຂ. ຈັດຊື້ອຸປະກອນ ແລະ ເຄື່ອງກົນຈັກ</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949">
                <a:tc>
                  <a:txBody>
                    <a:bodyPr/>
                    <a:lstStyle/>
                    <a:p>
                      <a:pPr marL="0" indent="0">
                        <a:lnSpc>
                          <a:spcPct val="115000"/>
                        </a:lnSpc>
                        <a:spcAft>
                          <a:spcPts val="0"/>
                        </a:spcAft>
                      </a:pPr>
                      <a:r>
                        <a:rPr lang="en-US" sz="1600" dirty="0">
                          <a:effectLst/>
                          <a:latin typeface="Phetsarath OT" panose="02000500000000020004" pitchFamily="2" charset="0"/>
                          <a:ea typeface="Calibri"/>
                          <a:cs typeface="Phetsarath OT" panose="02000500000000020004" pitchFamily="2" charset="0"/>
                        </a:rPr>
                        <a:t>ຈ. </a:t>
                      </a:r>
                      <a:r>
                        <a:rPr lang="en-US" sz="1600" dirty="0" err="1">
                          <a:effectLst/>
                          <a:latin typeface="Phetsarath OT" panose="02000500000000020004" pitchFamily="2" charset="0"/>
                          <a:ea typeface="Calibri"/>
                          <a:cs typeface="Phetsarath OT" panose="02000500000000020004" pitchFamily="2" charset="0"/>
                        </a:rPr>
                        <a:t>ອື່ນ</a:t>
                      </a:r>
                      <a:r>
                        <a:rPr lang="en-US" sz="16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689">
                <a:tc>
                  <a:txBody>
                    <a:bodyPr/>
                    <a:lstStyle/>
                    <a:p>
                      <a:pPr>
                        <a:lnSpc>
                          <a:spcPct val="107000"/>
                        </a:lnSpc>
                        <a:spcAft>
                          <a:spcPts val="0"/>
                        </a:spcAft>
                      </a:pPr>
                      <a:r>
                        <a:rPr lang="en-US" sz="1600" b="1">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gridSpan="5">
                  <a:txBody>
                    <a:bodyPr/>
                    <a:lstStyle/>
                    <a:p>
                      <a:pPr algn="just">
                        <a:spcAft>
                          <a:spcPts val="0"/>
                        </a:spcAft>
                      </a:pPr>
                      <a:r>
                        <a:rPr lang="en-US" sz="1600" b="1" i="1">
                          <a:effectLst/>
                          <a:latin typeface="Phetsarath OT" panose="02000500000000020004" pitchFamily="2" charset="0"/>
                          <a:cs typeface="Phetsarath OT" panose="02000500000000020004" pitchFamily="2" charset="0"/>
                        </a:rPr>
                        <a:t>ຄວາມຕ້ອງການຟື້ນຟູ</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12102">
                <a:tc>
                  <a:txBody>
                    <a:bodyPr/>
                    <a:lstStyle/>
                    <a:p>
                      <a:pPr>
                        <a:spcAft>
                          <a:spcPts val="0"/>
                        </a:spcAft>
                      </a:pPr>
                      <a:r>
                        <a:rPr lang="en-PH" sz="1600" dirty="0">
                          <a:effectLst/>
                          <a:latin typeface="Phetsarath OT" panose="02000500000000020004" pitchFamily="2" charset="0"/>
                          <a:cs typeface="Phetsarath OT" panose="02000500000000020004" pitchFamily="2" charset="0"/>
                        </a:rPr>
                        <a:t>ກ. </a:t>
                      </a:r>
                      <a:r>
                        <a:rPr lang="en-PH" sz="1600" dirty="0" err="1">
                          <a:effectLst/>
                          <a:latin typeface="Phetsarath OT" panose="02000500000000020004" pitchFamily="2" charset="0"/>
                          <a:cs typeface="Phetsarath OT" panose="02000500000000020004" pitchFamily="2" charset="0"/>
                        </a:rPr>
                        <a:t>ການທົດແທນ</a:t>
                      </a:r>
                      <a:r>
                        <a:rPr lang="en-PH" sz="1600" dirty="0">
                          <a:effectLst/>
                          <a:latin typeface="Phetsarath OT" panose="02000500000000020004" pitchFamily="2" charset="0"/>
                          <a:cs typeface="Phetsarath OT" panose="02000500000000020004" pitchFamily="2" charset="0"/>
                        </a:rPr>
                        <a:t> </a:t>
                      </a:r>
                      <a:r>
                        <a:rPr lang="en-PH" sz="1600" dirty="0" err="1">
                          <a:effectLst/>
                          <a:latin typeface="Phetsarath OT" panose="02000500000000020004" pitchFamily="2" charset="0"/>
                          <a:cs typeface="Phetsarath OT" panose="02000500000000020004" pitchFamily="2" charset="0"/>
                        </a:rPr>
                        <a:t>ແລະ</a:t>
                      </a:r>
                      <a:r>
                        <a:rPr lang="en-PH" sz="1600" dirty="0">
                          <a:effectLst/>
                          <a:latin typeface="Phetsarath OT" panose="02000500000000020004" pitchFamily="2" charset="0"/>
                          <a:cs typeface="Phetsarath OT" panose="02000500000000020004" pitchFamily="2" charset="0"/>
                        </a:rPr>
                        <a:t> </a:t>
                      </a:r>
                      <a:r>
                        <a:rPr lang="en-PH" sz="1600" dirty="0" err="1">
                          <a:effectLst/>
                          <a:latin typeface="Phetsarath OT" panose="02000500000000020004" pitchFamily="2" charset="0"/>
                          <a:cs typeface="Phetsarath OT" panose="02000500000000020004" pitchFamily="2" charset="0"/>
                        </a:rPr>
                        <a:t>ກໍ່ສ້າງຄືນໃໝ່ຂອງບັນດາໂຄງສ້າງທີ່ໄດ້ຮັບ</a:t>
                      </a:r>
                      <a:r>
                        <a:rPr lang="en-PH" sz="1600" dirty="0" err="1" smtClean="0">
                          <a:effectLst/>
                          <a:latin typeface="Phetsarath OT" panose="02000500000000020004" pitchFamily="2" charset="0"/>
                          <a:cs typeface="Phetsarath OT" panose="02000500000000020004" pitchFamily="2" charset="0"/>
                        </a:rPr>
                        <a:t>ຜົນກະທົບ</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PH" sz="1600">
                          <a:effectLst/>
                          <a:latin typeface="Phetsarath OT" panose="02000500000000020004" pitchFamily="2" charset="0"/>
                          <a:cs typeface="Phetsarath OT" panose="02000500000000020004" pitchFamily="2" charset="0"/>
                        </a:rPr>
                        <a:t>ຂ. ຈັດຊື້ອຸປະກອນ ແລະ ເຄື່ອງກົນຈັກ</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a:effectLst/>
                          <a:latin typeface="Phetsarath OT" panose="02000500000000020004" pitchFamily="2" charset="0"/>
                          <a:cs typeface="Phetsarath OT" panose="02000500000000020004" pitchFamily="2" charset="0"/>
                        </a:rPr>
                        <a:t>ຈ. ມາດຕາການປ້ອງກັນ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949">
                <a:tc>
                  <a:txBody>
                    <a:bodyPr/>
                    <a:lstStyle/>
                    <a:p>
                      <a:pPr marL="457200">
                        <a:lnSpc>
                          <a:spcPct val="115000"/>
                        </a:lnSpc>
                        <a:spcAft>
                          <a:spcPts val="0"/>
                        </a:spcAft>
                      </a:pPr>
                      <a:r>
                        <a:rPr lang="en-US" sz="1600">
                          <a:effectLst/>
                          <a:latin typeface="Phetsarath OT" panose="02000500000000020004" pitchFamily="2" charset="0"/>
                          <a:ea typeface="Calibri"/>
                          <a:cs typeface="Phetsarath OT" panose="02000500000000020004" pitchFamily="2" charset="0"/>
                        </a:rPr>
                        <a:t>ສ. ອື່ນໆ</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608">
                <a:tc>
                  <a:txBody>
                    <a:bodyPr/>
                    <a:lstStyle/>
                    <a:p>
                      <a:pPr>
                        <a:spcAft>
                          <a:spcPts val="0"/>
                        </a:spcAft>
                      </a:pPr>
                      <a:r>
                        <a:rPr lang="en-US" sz="1600" b="1" dirty="0" err="1">
                          <a:effectLst/>
                          <a:latin typeface="Phetsarath OT" panose="02000500000000020004" pitchFamily="2" charset="0"/>
                          <a:cs typeface="Phetsarath OT" panose="02000500000000020004" pitchFamily="2" charset="0"/>
                        </a:rPr>
                        <a:t>ລວມຍອດ</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963899163"/>
      </p:ext>
    </p:extLst>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h-TH" sz="2400" b="1" i="1" dirty="0" smtClean="0">
                <a:latin typeface="Phetsarath OT" pitchFamily="2" charset="0"/>
                <a:cs typeface="Phetsarath OT" pitchFamily="2" charset="0"/>
              </a:rPr>
              <a:t>ບາດກ້າວ</a:t>
            </a:r>
            <a:r>
              <a:rPr lang="x-none" sz="2400" b="1" i="1" smtClean="0">
                <a:latin typeface="Phetsarath OT" pitchFamily="2" charset="0"/>
                <a:cs typeface="Phetsarath OT" pitchFamily="2" charset="0"/>
              </a:rPr>
              <a:t>ທີ 6. </a:t>
            </a:r>
            <a:r>
              <a:rPr lang="th-TH" sz="2400" b="1" i="1" dirty="0" smtClean="0">
                <a:latin typeface="Phetsarath OT" pitchFamily="2" charset="0"/>
                <a:cs typeface="Phetsarath OT" pitchFamily="2" charset="0"/>
              </a:rPr>
              <a:t>ຮ່າງ​ແຜນ​ຈັດ​ຕັ້ງ​ປະຕິບັດ​ບັນດາ​ໂຄງການ​ທີ່​ໄດ້​ກໍານົດ​ໄວ້</a:t>
            </a:r>
            <a:r>
              <a:rPr lang="en-US" sz="2400" b="1" i="1" dirty="0" smtClean="0">
                <a:latin typeface="Phetsarath OT" pitchFamily="2" charset="0"/>
                <a:cs typeface="Phetsarath OT" pitchFamily="2" charset="0"/>
              </a:rPr>
              <a:t/>
            </a:r>
            <a:br>
              <a:rPr lang="en-US" sz="24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6. Draft the implementation plan of the identified programs and projects</a:t>
            </a:r>
            <a:r>
              <a:rPr lang="en-AU" b="1" dirty="0">
                <a:latin typeface="Phetsarath OT" pitchFamily="2" charset="0"/>
                <a:cs typeface="Phetsarath OT" pitchFamily="2" charset="0"/>
              </a:rPr>
              <a:t/>
            </a:r>
            <a:br>
              <a:rPr lang="en-AU" b="1" dirty="0">
                <a:latin typeface="Phetsarath OT" pitchFamily="2" charset="0"/>
                <a:cs typeface="Phetsarath OT" pitchFamily="2" charset="0"/>
              </a:rPr>
            </a:br>
            <a:endParaRPr lang="en-AU" dirty="0">
              <a:latin typeface="Phetsarath OT" pitchFamily="2" charset="0"/>
              <a:cs typeface="Phetsarath OT" pitchFamily="2" charset="0"/>
            </a:endParaRPr>
          </a:p>
        </p:txBody>
      </p:sp>
      <p:graphicFrame>
        <p:nvGraphicFramePr>
          <p:cNvPr id="6" name="Table 5"/>
          <p:cNvGraphicFramePr>
            <a:graphicFrameLocks noGrp="1"/>
          </p:cNvGraphicFramePr>
          <p:nvPr/>
        </p:nvGraphicFramePr>
        <p:xfrm>
          <a:off x="374073" y="886690"/>
          <a:ext cx="11319163" cy="5589727"/>
        </p:xfrm>
        <a:graphic>
          <a:graphicData uri="http://schemas.openxmlformats.org/drawingml/2006/table">
            <a:tbl>
              <a:tblPr/>
              <a:tblGrid>
                <a:gridCol w="5895023"/>
                <a:gridCol w="1356035"/>
                <a:gridCol w="1338009"/>
                <a:gridCol w="1543849"/>
                <a:gridCol w="1186247"/>
              </a:tblGrid>
              <a:tr h="765203">
                <a:tc rowSpan="2">
                  <a:txBody>
                    <a:bodyPr/>
                    <a:lstStyle/>
                    <a:p>
                      <a:pPr algn="ctr"/>
                      <a:r>
                        <a:rPr lang="en-US" sz="1600" b="1" dirty="0" err="1">
                          <a:latin typeface="Phetsarath OT" pitchFamily="2" charset="0"/>
                          <a:cs typeface="Phetsarath OT" pitchFamily="2" charset="0"/>
                        </a:rPr>
                        <a:t>ຄວາມຕ້ອງການ</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600" b="1">
                          <a:latin typeface="Phetsarath OT" pitchFamily="2" charset="0"/>
                          <a:ea typeface="Calibri"/>
                          <a:cs typeface="Phetsarath OT" pitchFamily="2" charset="0"/>
                        </a:rPr>
                        <a:t>ຈໍານວນຕ້ອງການການຊ່ວຍເຫຼືອປະຈໍາປີ</a:t>
                      </a:r>
                      <a:r>
                        <a:rPr lang="en-US" sz="1600">
                          <a:latin typeface="Phetsarath OT" pitchFamily="2" charset="0"/>
                          <a:ea typeface="Calibri"/>
                          <a:cs typeface="Phetsarath OT" pitchFamily="2" charset="0"/>
                        </a:rPr>
                        <a:t> </a:t>
                      </a:r>
                      <a:endParaRPr lang="en-US" sz="2000">
                        <a:latin typeface="Phetsarath OT" pitchFamily="2" charset="0"/>
                        <a:ea typeface="Calibri"/>
                        <a:cs typeface="Phetsarath OT" pitchFamily="2" charset="0"/>
                      </a:endParaRPr>
                    </a:p>
                    <a:p>
                      <a:pPr algn="ctr">
                        <a:spcAft>
                          <a:spcPts val="0"/>
                        </a:spcAft>
                      </a:pPr>
                      <a:r>
                        <a:rPr lang="en-US" sz="1600">
                          <a:latin typeface="Phetsarath OT" pitchFamily="2" charset="0"/>
                          <a:cs typeface="Phetsarath OT" pitchFamily="2" charset="0"/>
                        </a:rPr>
                        <a:t> (</a:t>
                      </a:r>
                      <a:r>
                        <a:rPr lang="lo-LA" sz="1600">
                          <a:latin typeface="Phetsarath OT" pitchFamily="2" charset="0"/>
                          <a:cs typeface="Phetsarath OT" pitchFamily="2" charset="0"/>
                        </a:rPr>
                        <a:t>ກີບ</a:t>
                      </a:r>
                      <a:r>
                        <a:rPr lang="en-US" sz="1600">
                          <a:latin typeface="Phetsarath OT" pitchFamily="2" charset="0"/>
                          <a:cs typeface="Phetsarath OT"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a:txBody>
                    <a:bodyPr/>
                    <a:lstStyle/>
                    <a:p>
                      <a:pPr algn="ctr"/>
                      <a:r>
                        <a:rPr lang="lo-LA" sz="1600" b="1">
                          <a:latin typeface="Phetsarath OT" pitchFamily="2" charset="0"/>
                          <a:cs typeface="Phetsarath OT" pitchFamily="2" charset="0"/>
                        </a:rPr>
                        <a:t>ລວມຄວາມຕ້ອງການ</a:t>
                      </a:r>
                      <a:r>
                        <a:rPr lang="lo-LA" sz="1600">
                          <a:latin typeface="Phetsarath OT" pitchFamily="2" charset="0"/>
                          <a:cs typeface="Phetsarath OT" pitchFamily="2" charset="0"/>
                        </a:rPr>
                        <a:t> </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29307">
                <a:tc vMerge="1">
                  <a:txBody>
                    <a:bodyPr/>
                    <a:lstStyle/>
                    <a:p>
                      <a:endParaRPr lang="th-TH"/>
                    </a:p>
                  </a:txBody>
                  <a:tcPr/>
                </a:tc>
                <a:tc>
                  <a:txBody>
                    <a:bodyPr/>
                    <a:lstStyle/>
                    <a:p>
                      <a:pPr algn="ctr"/>
                      <a:r>
                        <a:rPr lang="en-US" sz="1600">
                          <a:latin typeface="Phetsarath OT" pitchFamily="2" charset="0"/>
                          <a:cs typeface="Phetsarath OT"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latin typeface="Phetsarath OT" pitchFamily="2" charset="0"/>
                          <a:cs typeface="Phetsarath OT" pitchFamily="2" charset="0"/>
                        </a:rPr>
                        <a:t>1</a:t>
                      </a:r>
                      <a:r>
                        <a:rPr lang="lo-LA" sz="1600">
                          <a:latin typeface="Phetsarath OT" pitchFamily="2" charset="0"/>
                          <a:cs typeface="Phetsarath OT" pitchFamily="2" charset="0"/>
                        </a:rPr>
                        <a:t>ປີຫຼັງໄພພິບັດ</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latin typeface="Phetsarath OT" pitchFamily="2" charset="0"/>
                          <a:cs typeface="Phetsarath OT" pitchFamily="2" charset="0"/>
                        </a:rPr>
                        <a:t>2</a:t>
                      </a:r>
                      <a:r>
                        <a:rPr lang="lo-LA" sz="1600">
                          <a:latin typeface="Phetsarath OT" pitchFamily="2" charset="0"/>
                          <a:cs typeface="Phetsarath OT" pitchFamily="2" charset="0"/>
                        </a:rPr>
                        <a:t>ປີຫຼັງໄພພິບັດ</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latin typeface="Phetsarath OT" pitchFamily="2" charset="0"/>
                          <a:cs typeface="Phetsarath OT"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55068">
                <a:tc gridSpan="5">
                  <a:txBody>
                    <a:bodyPr/>
                    <a:lstStyle/>
                    <a:p>
                      <a:pPr algn="just">
                        <a:spcAft>
                          <a:spcPts val="0"/>
                        </a:spcAft>
                      </a:pPr>
                      <a:r>
                        <a:rPr lang="en-US" sz="1600" b="1" i="1">
                          <a:latin typeface="Phetsarath OT" pitchFamily="2" charset="0"/>
                          <a:cs typeface="Phetsarath OT" pitchFamily="2" charset="0"/>
                        </a:rPr>
                        <a:t>ຄວາມຕ້ອງການຟື້ນຟູ</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r>
              <a:tr h="326104">
                <a:tc>
                  <a:txBody>
                    <a:bodyPr/>
                    <a:lstStyle/>
                    <a:p>
                      <a:pPr>
                        <a:spcAft>
                          <a:spcPts val="0"/>
                        </a:spcAft>
                      </a:pPr>
                      <a:r>
                        <a:rPr lang="en-PH" sz="1600" dirty="0">
                          <a:latin typeface="Phetsarath OT" pitchFamily="2" charset="0"/>
                          <a:cs typeface="Phetsarath OT" pitchFamily="2" charset="0"/>
                        </a:rPr>
                        <a:t>ກ. </a:t>
                      </a:r>
                      <a:r>
                        <a:rPr lang="en-PH" sz="1600" dirty="0" err="1">
                          <a:latin typeface="Phetsarath OT" pitchFamily="2" charset="0"/>
                          <a:cs typeface="Phetsarath OT" pitchFamily="2" charset="0"/>
                        </a:rPr>
                        <a:t>ການທົດແທນ</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ແລະ</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ກໍ່ສ້າງຄືນໃໝ່ຂອງບັນດາໂຄງສ້າງທີ່ໄດ້ຮັບ</a:t>
                      </a:r>
                      <a:r>
                        <a:rPr lang="en-PH" sz="1600" dirty="0" err="1" smtClean="0">
                          <a:latin typeface="Phetsarath OT" pitchFamily="2" charset="0"/>
                          <a:cs typeface="Phetsarath OT" pitchFamily="2" charset="0"/>
                        </a:rPr>
                        <a:t>ຜົນກະທົບ</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PH" sz="1600">
                          <a:latin typeface="Phetsarath OT" pitchFamily="2" charset="0"/>
                          <a:cs typeface="Phetsarath OT" pitchFamily="2" charset="0"/>
                        </a:rPr>
                        <a:t>ຂ. ຈັດຊື້ອຸປະກອນ ແລະ ເຄື່ອງກົນຈັກ</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a:latin typeface="Phetsarath OT" pitchFamily="2" charset="0"/>
                          <a:cs typeface="Phetsarath OT"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a:latin typeface="Phetsarath OT" pitchFamily="2" charset="0"/>
                          <a:cs typeface="Phetsarath OT"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328">
                <a:tc>
                  <a:txBody>
                    <a:bodyPr/>
                    <a:lstStyle/>
                    <a:p>
                      <a:pPr marL="0" indent="0">
                        <a:lnSpc>
                          <a:spcPct val="115000"/>
                        </a:lnSpc>
                        <a:spcAft>
                          <a:spcPts val="0"/>
                        </a:spcAft>
                      </a:pPr>
                      <a:r>
                        <a:rPr lang="en-US" sz="1600" dirty="0">
                          <a:latin typeface="Phetsarath OT" pitchFamily="2" charset="0"/>
                          <a:ea typeface="Calibri"/>
                          <a:cs typeface="Phetsarath OT" pitchFamily="2" charset="0"/>
                        </a:rPr>
                        <a:t>ຈ. </a:t>
                      </a:r>
                      <a:r>
                        <a:rPr lang="en-US" sz="1600" dirty="0" err="1">
                          <a:latin typeface="Phetsarath OT" pitchFamily="2" charset="0"/>
                          <a:ea typeface="Calibri"/>
                          <a:cs typeface="Phetsarath OT" pitchFamily="2" charset="0"/>
                        </a:rPr>
                        <a:t>ອື່ນ</a:t>
                      </a:r>
                      <a:r>
                        <a:rPr lang="en-US" sz="1600" dirty="0">
                          <a:latin typeface="Phetsarath OT" pitchFamily="2" charset="0"/>
                          <a:ea typeface="Calibri"/>
                          <a:cs typeface="Phetsarath OT" pitchFamily="2" charset="0"/>
                        </a:rPr>
                        <a:t>ໆ</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lnSpc>
                          <a:spcPct val="107000"/>
                        </a:lnSpc>
                        <a:spcAft>
                          <a:spcPts val="0"/>
                        </a:spcAft>
                      </a:pPr>
                      <a:r>
                        <a:rPr lang="en-US" sz="1600" b="1">
                          <a:latin typeface="Phetsarath OT" pitchFamily="2" charset="0"/>
                          <a:ea typeface="Calibri"/>
                          <a:cs typeface="Phetsarath OT" pitchFamily="2" charset="0"/>
                        </a:rPr>
                        <a:t>ລວມ</a:t>
                      </a:r>
                      <a:endParaRPr lang="en-US" sz="200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068">
                <a:tc gridSpan="5">
                  <a:txBody>
                    <a:bodyPr/>
                    <a:lstStyle/>
                    <a:p>
                      <a:pPr algn="just">
                        <a:spcAft>
                          <a:spcPts val="0"/>
                        </a:spcAft>
                      </a:pPr>
                      <a:r>
                        <a:rPr lang="en-US" sz="1600" b="1" i="1">
                          <a:latin typeface="Phetsarath OT" pitchFamily="2" charset="0"/>
                          <a:cs typeface="Phetsarath OT" pitchFamily="2" charset="0"/>
                        </a:rPr>
                        <a:t>ຄວາມຕ້ອງການຟື້ນຟູ</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r>
              <a:tr h="316701">
                <a:tc>
                  <a:txBody>
                    <a:bodyPr/>
                    <a:lstStyle/>
                    <a:p>
                      <a:pPr>
                        <a:spcAft>
                          <a:spcPts val="0"/>
                        </a:spcAft>
                      </a:pPr>
                      <a:r>
                        <a:rPr lang="en-PH" sz="1600" dirty="0">
                          <a:latin typeface="Phetsarath OT" pitchFamily="2" charset="0"/>
                          <a:cs typeface="Phetsarath OT" pitchFamily="2" charset="0"/>
                        </a:rPr>
                        <a:t>ກ. </a:t>
                      </a:r>
                      <a:r>
                        <a:rPr lang="en-PH" sz="1600" dirty="0" err="1">
                          <a:latin typeface="Phetsarath OT" pitchFamily="2" charset="0"/>
                          <a:cs typeface="Phetsarath OT" pitchFamily="2" charset="0"/>
                        </a:rPr>
                        <a:t>ການທົດແທນ</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ແລະ</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ກໍ່ສ້າງຄືນໃໝ່ຂອງບັນດາໂຄງສ້າງທີ່ໄດ້ຮັບ</a:t>
                      </a:r>
                      <a:r>
                        <a:rPr lang="en-PH" sz="1600" dirty="0" err="1" smtClean="0">
                          <a:latin typeface="Phetsarath OT" pitchFamily="2" charset="0"/>
                          <a:cs typeface="Phetsarath OT" pitchFamily="2" charset="0"/>
                        </a:rPr>
                        <a:t>ຜົນກະທົບ</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PH" sz="1600">
                          <a:latin typeface="Phetsarath OT" pitchFamily="2" charset="0"/>
                          <a:cs typeface="Phetsarath OT" pitchFamily="2" charset="0"/>
                        </a:rPr>
                        <a:t>ຂ. ຈັດຊື້ອຸປະກອນ ແລະ ເຄື່ອງກົນຈັກ</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a:latin typeface="Phetsarath OT" pitchFamily="2" charset="0"/>
                          <a:cs typeface="Phetsarath OT"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a:latin typeface="Phetsarath OT" pitchFamily="2" charset="0"/>
                          <a:cs typeface="Phetsarath OT"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a:latin typeface="Phetsarath OT" pitchFamily="2" charset="0"/>
                          <a:cs typeface="Phetsarath OT" pitchFamily="2" charset="0"/>
                        </a:rPr>
                        <a:t>ຈ. ມາດຕາການປ້ອງກັນ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328">
                <a:tc>
                  <a:txBody>
                    <a:bodyPr/>
                    <a:lstStyle/>
                    <a:p>
                      <a:pPr marL="0" indent="0">
                        <a:lnSpc>
                          <a:spcPct val="115000"/>
                        </a:lnSpc>
                        <a:spcAft>
                          <a:spcPts val="0"/>
                        </a:spcAft>
                      </a:pPr>
                      <a:r>
                        <a:rPr lang="en-US" sz="1600" dirty="0">
                          <a:latin typeface="Phetsarath OT" pitchFamily="2" charset="0"/>
                          <a:ea typeface="Calibri"/>
                          <a:cs typeface="Phetsarath OT" pitchFamily="2" charset="0"/>
                        </a:rPr>
                        <a:t>ສ. </a:t>
                      </a:r>
                      <a:r>
                        <a:rPr lang="en-US" sz="1600" dirty="0" err="1">
                          <a:latin typeface="Phetsarath OT" pitchFamily="2" charset="0"/>
                          <a:ea typeface="Calibri"/>
                          <a:cs typeface="Phetsarath OT" pitchFamily="2" charset="0"/>
                        </a:rPr>
                        <a:t>ອື່ນ</a:t>
                      </a:r>
                      <a:r>
                        <a:rPr lang="en-US" sz="1600" dirty="0">
                          <a:latin typeface="Phetsarath OT" pitchFamily="2" charset="0"/>
                          <a:ea typeface="Calibri"/>
                          <a:cs typeface="Phetsarath OT" pitchFamily="2" charset="0"/>
                        </a:rPr>
                        <a:t>ໆ</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b="1">
                          <a:latin typeface="Phetsarath OT" pitchFamily="2" charset="0"/>
                          <a:cs typeface="Phetsarath OT" pitchFamily="2" charset="0"/>
                        </a:rPr>
                        <a:t>ລວມ</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562">
                <a:tc>
                  <a:txBody>
                    <a:bodyPr/>
                    <a:lstStyle/>
                    <a:p>
                      <a:pPr>
                        <a:spcAft>
                          <a:spcPts val="0"/>
                        </a:spcAft>
                      </a:pPr>
                      <a:r>
                        <a:rPr lang="en-US" sz="1600" b="1" dirty="0" err="1">
                          <a:latin typeface="Phetsarath OT" pitchFamily="2" charset="0"/>
                          <a:cs typeface="Phetsarath OT" pitchFamily="2" charset="0"/>
                        </a:rPr>
                        <a:t>ລວມຍອດ</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th-TH"/>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580547017"/>
      </p:ext>
    </p:extLst>
  </p:cSld>
  <p:clrMapOvr>
    <a:masterClrMapping/>
  </p:clrMapOvr>
  <p:transition spd="med">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62578"/>
            <a:ext cx="10972800" cy="1143000"/>
          </a:xfrm>
        </p:spPr>
        <p:txBody>
          <a:bodyPr/>
          <a:lstStyle/>
          <a:p>
            <a:r>
              <a:rPr lang="x-none" sz="2800" b="1" i="1" smtClean="0">
                <a:latin typeface="Phetsarath OT" pitchFamily="2" charset="0"/>
                <a:cs typeface="Phetsarath OT" pitchFamily="2" charset="0"/>
              </a:rPr>
              <a:t>ບາດກ້າວທີ 7. </a:t>
            </a:r>
            <a:r>
              <a:rPr lang="lo-LA" sz="2800" b="1" i="1" dirty="0" smtClean="0">
                <a:latin typeface="Phetsarath OT" pitchFamily="2" charset="0"/>
                <a:cs typeface="Phetsarath OT" pitchFamily="2" charset="0"/>
              </a:rPr>
              <a:t>ຮ່າງບົດລາຍງານການປະເມີນຄວາມເສຍ</a:t>
            </a:r>
            <a:r>
              <a:rPr lang="x-none" sz="2800" b="1" i="1" smtClean="0">
                <a:latin typeface="Phetsarath OT" pitchFamily="2" charset="0"/>
                <a:cs typeface="Phetsarath OT" pitchFamily="2" charset="0"/>
              </a:rPr>
              <a:t>,</a:t>
            </a:r>
            <a:r>
              <a:rPr lang="lo-LA" sz="2800" b="1" i="1" dirty="0" smtClean="0">
                <a:latin typeface="Phetsarath OT" pitchFamily="2" charset="0"/>
                <a:cs typeface="Phetsarath OT" pitchFamily="2" charset="0"/>
              </a:rPr>
              <a:t> ການສູນເສຍ ແລະ ຄວາມຕ້ອງການຂອງຂະແໜງການ</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400" b="1" i="1" dirty="0" smtClean="0">
                <a:latin typeface="Phetsarath OT" pitchFamily="2" charset="0"/>
                <a:cs typeface="Phetsarath OT" pitchFamily="2" charset="0"/>
              </a:rPr>
              <a:t>Step </a:t>
            </a:r>
            <a:r>
              <a:rPr lang="en-US" sz="2400" b="1" i="1" dirty="0">
                <a:latin typeface="Phetsarath OT" pitchFamily="2" charset="0"/>
                <a:cs typeface="Phetsarath OT" pitchFamily="2" charset="0"/>
              </a:rPr>
              <a:t>7. Draft the post-disaster damages, losses and needs (</a:t>
            </a:r>
            <a:r>
              <a:rPr lang="en-US" sz="2400" b="1" i="1" dirty="0" err="1">
                <a:latin typeface="Phetsarath OT" pitchFamily="2" charset="0"/>
                <a:cs typeface="Phetsarath OT" pitchFamily="2" charset="0"/>
              </a:rPr>
              <a:t>DaLNA</a:t>
            </a:r>
            <a:r>
              <a:rPr lang="en-US" sz="2400" b="1" i="1" dirty="0">
                <a:latin typeface="Phetsarath OT" pitchFamily="2" charset="0"/>
                <a:cs typeface="Phetsarath OT" pitchFamily="2" charset="0"/>
              </a:rPr>
              <a:t>) report </a:t>
            </a:r>
            <a:r>
              <a:rPr lang="en-AU" b="1" dirty="0">
                <a:latin typeface="Phetsarath OT" pitchFamily="2" charset="0"/>
                <a:cs typeface="Phetsarath OT" pitchFamily="2" charset="0"/>
              </a:rPr>
              <a:t/>
            </a:r>
            <a:br>
              <a:rPr lang="en-AU" b="1" dirty="0">
                <a:latin typeface="Phetsarath OT" pitchFamily="2" charset="0"/>
                <a:cs typeface="Phetsarath OT" pitchFamily="2" charset="0"/>
              </a:rPr>
            </a:br>
            <a:endParaRPr lang="en-AU" dirty="0">
              <a:latin typeface="Phetsarath OT" pitchFamily="2" charset="0"/>
              <a:cs typeface="Phetsarath OT" pitchFamily="2" charset="0"/>
            </a:endParaRPr>
          </a:p>
        </p:txBody>
      </p:sp>
      <p:sp>
        <p:nvSpPr>
          <p:cNvPr id="4" name="Content Placeholder 3"/>
          <p:cNvSpPr>
            <a:spLocks noGrp="1"/>
          </p:cNvSpPr>
          <p:nvPr>
            <p:ph sz="half" idx="1"/>
          </p:nvPr>
        </p:nvSpPr>
        <p:spPr>
          <a:xfrm>
            <a:off x="609599" y="1918868"/>
            <a:ext cx="6719455" cy="4525963"/>
          </a:xfrm>
        </p:spPr>
        <p:txBody>
          <a:bodyPr/>
          <a:lstStyle/>
          <a:p>
            <a:pPr lvl="0"/>
            <a:r>
              <a:rPr lang="lo-LA" sz="2000" dirty="0" smtClean="0">
                <a:latin typeface="Phetsarath OT" pitchFamily="2" charset="0"/>
                <a:cs typeface="Phetsarath OT" pitchFamily="2" charset="0"/>
              </a:rPr>
              <a:t>ອະທິບາຍໂດຍຫຍໍ້ກ່ຽວກັບຂະແໜງ</a:t>
            </a:r>
            <a:r>
              <a:rPr lang="en-US" sz="2000" dirty="0" err="1" smtClean="0">
                <a:latin typeface="Phetsarath OT" pitchFamily="2" charset="0"/>
                <a:cs typeface="Phetsarath OT" pitchFamily="2" charset="0"/>
              </a:rPr>
              <a:t>ການທ່ອງທ່ຽວ</a:t>
            </a:r>
            <a:r>
              <a:rPr lang="lo-LA" sz="2000" dirty="0" smtClean="0">
                <a:latin typeface="Phetsarath OT" pitchFamily="2" charset="0"/>
                <a:cs typeface="Phetsarath OT" pitchFamily="2" charset="0"/>
              </a:rPr>
              <a:t>ໃນເຂດທີ່ໄດ້ຮັບຜົນກະທົບຈາກໄພພິບັດ</a:t>
            </a:r>
            <a:r>
              <a:rPr lang="en-US" sz="2000" dirty="0" smtClean="0">
                <a:latin typeface="Phetsarath OT" pitchFamily="2" charset="0"/>
                <a:cs typeface="Phetsarath OT" pitchFamily="2" charset="0"/>
              </a:rPr>
              <a:t>.​ </a:t>
            </a:r>
          </a:p>
          <a:p>
            <a:pPr lvl="0"/>
            <a:r>
              <a:rPr lang="lo-LA" sz="2000" dirty="0" smtClean="0">
                <a:solidFill>
                  <a:srgbClr val="0070C0"/>
                </a:solidFill>
                <a:latin typeface="Phetsarath OT" pitchFamily="2" charset="0"/>
                <a:cs typeface="Phetsarath OT" pitchFamily="2" charset="0"/>
              </a:rPr>
              <a:t>ຄວາມເສຍຫາຍຂອງຂະແໜງການ</a:t>
            </a:r>
            <a:r>
              <a:rPr lang="en-US" sz="2000" dirty="0" err="1" smtClean="0">
                <a:solidFill>
                  <a:srgbClr val="0070C0"/>
                </a:solidFill>
                <a:latin typeface="Phetsarath OT" pitchFamily="2" charset="0"/>
                <a:cs typeface="Phetsarath OT" pitchFamily="2" charset="0"/>
              </a:rPr>
              <a:t>ທ່ອງທ່ຽວ</a:t>
            </a:r>
            <a:r>
              <a:rPr lang="en-US" sz="2000" dirty="0" smtClean="0">
                <a:solidFill>
                  <a:srgbClr val="0070C0"/>
                </a:solidFill>
                <a:latin typeface="Phetsarath OT" pitchFamily="2" charset="0"/>
                <a:cs typeface="Phetsarath OT" pitchFamily="2" charset="0"/>
              </a:rPr>
              <a:t> </a:t>
            </a:r>
            <a:r>
              <a:rPr lang="en-US" sz="2000" dirty="0" err="1" smtClean="0">
                <a:solidFill>
                  <a:srgbClr val="0070C0"/>
                </a:solidFill>
                <a:latin typeface="Phetsarath OT" pitchFamily="2" charset="0"/>
                <a:cs typeface="Phetsarath OT" pitchFamily="2" charset="0"/>
              </a:rPr>
              <a:t>ອີງຕາມພື້ນທີ</a:t>
            </a:r>
            <a:r>
              <a:rPr lang="en-US" sz="2000" dirty="0" smtClean="0">
                <a:solidFill>
                  <a:srgbClr val="0070C0"/>
                </a:solidFill>
                <a:latin typeface="Phetsarath OT" pitchFamily="2" charset="0"/>
                <a:cs typeface="Phetsarath OT" pitchFamily="2" charset="0"/>
              </a:rPr>
              <a:t>່ </a:t>
            </a:r>
            <a:r>
              <a:rPr lang="en-US" sz="2000" dirty="0" err="1" smtClean="0">
                <a:solidFill>
                  <a:srgbClr val="0070C0"/>
                </a:solidFill>
                <a:latin typeface="Phetsarath OT" pitchFamily="2" charset="0"/>
                <a:cs typeface="Phetsarath OT" pitchFamily="2" charset="0"/>
              </a:rPr>
              <a:t>ແລະ</a:t>
            </a:r>
            <a:r>
              <a:rPr lang="en-US" sz="2000" dirty="0" smtClean="0">
                <a:solidFill>
                  <a:srgbClr val="0070C0"/>
                </a:solidFill>
                <a:latin typeface="Phetsarath OT" pitchFamily="2" charset="0"/>
                <a:cs typeface="Phetsarath OT" pitchFamily="2" charset="0"/>
              </a:rPr>
              <a:t> </a:t>
            </a:r>
            <a:r>
              <a:rPr lang="lo-LA" sz="2000" dirty="0" smtClean="0">
                <a:solidFill>
                  <a:srgbClr val="0070C0"/>
                </a:solidFill>
                <a:latin typeface="Phetsarath OT" pitchFamily="2" charset="0"/>
                <a:cs typeface="Phetsarath OT" pitchFamily="2" charset="0"/>
              </a:rPr>
              <a:t>ປະເພດຂອງສິ່ງອໍານວຍຄວາມສະດວກທີ່</a:t>
            </a:r>
            <a:r>
              <a:rPr lang="en-US" sz="2000" dirty="0" err="1" smtClean="0">
                <a:solidFill>
                  <a:srgbClr val="0070C0"/>
                </a:solidFill>
                <a:latin typeface="Phetsarath OT" pitchFamily="2" charset="0"/>
                <a:cs typeface="Phetsarath OT" pitchFamily="2" charset="0"/>
              </a:rPr>
              <a:t>ໄດ້ຮັບຜົນກະທົບ</a:t>
            </a:r>
            <a:r>
              <a:rPr lang="en-US" sz="2000" dirty="0" smtClean="0">
                <a:solidFill>
                  <a:srgbClr val="0070C0"/>
                </a:solidFill>
                <a:latin typeface="Phetsarath OT" pitchFamily="2" charset="0"/>
                <a:cs typeface="Phetsarath OT" pitchFamily="2" charset="0"/>
              </a:rPr>
              <a:t>.</a:t>
            </a:r>
          </a:p>
          <a:p>
            <a:pPr lvl="0"/>
            <a:r>
              <a:rPr lang="lo-LA" sz="2000" dirty="0" smtClean="0">
                <a:latin typeface="Phetsarath OT" pitchFamily="2" charset="0"/>
                <a:cs typeface="Phetsarath OT" pitchFamily="2" charset="0"/>
              </a:rPr>
              <a:t>ການສູນເສຍຂອງຂະແໜງການ</a:t>
            </a:r>
            <a:r>
              <a:rPr lang="en-US" sz="2000" dirty="0" err="1" smtClean="0">
                <a:latin typeface="Phetsarath OT" pitchFamily="2" charset="0"/>
                <a:cs typeface="Phetsarath OT" pitchFamily="2" charset="0"/>
              </a:rPr>
              <a:t>ທ່ອງທ່ຽວໂດຍເນັ້ນໜັກໃສ່ການສູນເສຍລາຍຮັບ</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ຄ່າໃຊ້ຈ່າຍເພີ່ມສູງຂື້ນ</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ໄລຍະການຄາດຄະເນກ່ອນສະຖານະການກັບຄືນສູ່ສະພາບປົກກະຕິ</a:t>
            </a:r>
            <a:r>
              <a:rPr lang="en-US" sz="2000" dirty="0" smtClean="0">
                <a:latin typeface="Phetsarath OT" pitchFamily="2" charset="0"/>
                <a:cs typeface="Phetsarath OT" pitchFamily="2" charset="0"/>
              </a:rPr>
              <a:t>.</a:t>
            </a:r>
          </a:p>
          <a:p>
            <a:pPr lvl="0"/>
            <a:r>
              <a:rPr lang="lo-LA" sz="2000" dirty="0" smtClean="0">
                <a:solidFill>
                  <a:srgbClr val="0070C0"/>
                </a:solidFill>
                <a:latin typeface="Phetsarath OT" pitchFamily="2" charset="0"/>
                <a:cs typeface="Phetsarath OT" pitchFamily="2" charset="0"/>
              </a:rPr>
              <a:t>ຜົນກະທົບຕໍ່ເສດຖະກິດທ້ອງຖິ່ນ</a:t>
            </a:r>
            <a:r>
              <a:rPr lang="en-US" sz="2000" dirty="0" smtClean="0">
                <a:solidFill>
                  <a:srgbClr val="0070C0"/>
                </a:solidFill>
                <a:latin typeface="Phetsarath OT" pitchFamily="2" charset="0"/>
                <a:cs typeface="Phetsarath OT" pitchFamily="2" charset="0"/>
              </a:rPr>
              <a:t>, </a:t>
            </a:r>
            <a:r>
              <a:rPr lang="lo-LA" sz="2000" dirty="0" smtClean="0">
                <a:solidFill>
                  <a:srgbClr val="0070C0"/>
                </a:solidFill>
                <a:latin typeface="Phetsarath OT" pitchFamily="2" charset="0"/>
                <a:cs typeface="Phetsarath OT" pitchFamily="2" charset="0"/>
              </a:rPr>
              <a:t>ລະດັບຄົວເຮືອນ ແລະ ຜົນກະທົບທີ່ຕາມມາຕໍ່ຊຸມຊົນ ຖ້າບໍ່ມີການຊ່ວຍເຫຼືອຟື້ນຟູ</a:t>
            </a:r>
            <a:r>
              <a:rPr lang="en-US" sz="2000" dirty="0" smtClean="0">
                <a:solidFill>
                  <a:srgbClr val="0070C0"/>
                </a:solidFill>
                <a:latin typeface="Phetsarath OT" pitchFamily="2" charset="0"/>
                <a:cs typeface="Phetsarath OT" pitchFamily="2" charset="0"/>
              </a:rPr>
              <a:t>. </a:t>
            </a:r>
          </a:p>
          <a:p>
            <a:pPr lvl="0"/>
            <a:r>
              <a:rPr lang="lo-LA" sz="2000" dirty="0" smtClean="0">
                <a:latin typeface="Phetsarath OT" pitchFamily="2" charset="0"/>
                <a:cs typeface="Phetsarath OT" pitchFamily="2" charset="0"/>
              </a:rPr>
              <a:t>ສະເໜີຍຸດທະສາດການຟື້ນຟູ ແລະ ກໍ່ສ້າງຄືນໃໝ່ຂອງຂະແໜງການ</a:t>
            </a:r>
            <a:r>
              <a:rPr lang="en-US" sz="2000" dirty="0" err="1" smtClean="0">
                <a:latin typeface="Phetsarath OT" pitchFamily="2" charset="0"/>
                <a:cs typeface="Phetsarath OT" pitchFamily="2" charset="0"/>
              </a:rPr>
              <a:t>ທ່ອງທ່ຽວ</a:t>
            </a:r>
            <a:r>
              <a:rPr lang="lo-LA" sz="2000" dirty="0" smtClean="0">
                <a:latin typeface="Phetsarath OT" pitchFamily="2" charset="0"/>
                <a:cs typeface="Phetsarath OT" pitchFamily="2" charset="0"/>
              </a:rPr>
              <a:t>ຂອງແຂວງຄໍາມ່ວນ</a:t>
            </a:r>
            <a:r>
              <a:rPr lang="en-US" sz="2000" dirty="0" smtClean="0">
                <a:latin typeface="Phetsarath OT" pitchFamily="2" charset="0"/>
                <a:cs typeface="Phetsarath OT" pitchFamily="2" charset="0"/>
              </a:rPr>
              <a:t>. </a:t>
            </a:r>
          </a:p>
          <a:p>
            <a:pPr lvl="0"/>
            <a:r>
              <a:rPr lang="lo-LA" sz="2000" dirty="0" smtClean="0">
                <a:solidFill>
                  <a:srgbClr val="0070C0"/>
                </a:solidFill>
                <a:latin typeface="Phetsarath OT" pitchFamily="2" charset="0"/>
                <a:cs typeface="Phetsarath OT" pitchFamily="2" charset="0"/>
              </a:rPr>
              <a:t>ຄວາມຕ້ອງການຂອງຂະແໜງການ</a:t>
            </a:r>
            <a:r>
              <a:rPr lang="en-US" sz="2000" dirty="0" err="1" smtClean="0">
                <a:solidFill>
                  <a:srgbClr val="0070C0"/>
                </a:solidFill>
                <a:latin typeface="Phetsarath OT" pitchFamily="2" charset="0"/>
                <a:cs typeface="Phetsarath OT" pitchFamily="2" charset="0"/>
              </a:rPr>
              <a:t>ທ່ອງທ່ຽວ</a:t>
            </a:r>
            <a:r>
              <a:rPr lang="en-US" sz="2000" dirty="0" smtClean="0">
                <a:solidFill>
                  <a:srgbClr val="0070C0"/>
                </a:solidFill>
                <a:latin typeface="Phetsarath OT" pitchFamily="2" charset="0"/>
                <a:cs typeface="Phetsarath OT" pitchFamily="2" charset="0"/>
              </a:rPr>
              <a:t>, </a:t>
            </a:r>
            <a:r>
              <a:rPr lang="lo-LA" sz="2000" dirty="0" smtClean="0">
                <a:solidFill>
                  <a:srgbClr val="0070C0"/>
                </a:solidFill>
                <a:latin typeface="Phetsarath OT" pitchFamily="2" charset="0"/>
                <a:cs typeface="Phetsarath OT" pitchFamily="2" charset="0"/>
              </a:rPr>
              <a:t>ຕາມບູລິມະສິດ ແລະ ຮ່າງຕາຕະລາງການຈັດຕັ້ງປະຕິບັດ ພ້ອມດ້ວຍຄາດຄະເນງົບປະມານ ທີ່ຕ້ອງການແຕ່ລະໂຄງການ</a:t>
            </a:r>
            <a:r>
              <a:rPr lang="en-US" sz="2000" dirty="0" smtClean="0">
                <a:solidFill>
                  <a:srgbClr val="0070C0"/>
                </a:solidFill>
                <a:latin typeface="Phetsarath OT" pitchFamily="2" charset="0"/>
                <a:cs typeface="Phetsarath OT" pitchFamily="2" charset="0"/>
              </a:rPr>
              <a:t>. </a:t>
            </a:r>
          </a:p>
          <a:p>
            <a:endParaRPr lang="en-AU" sz="2000" dirty="0">
              <a:latin typeface="Phetsarath OT" pitchFamily="2" charset="0"/>
              <a:cs typeface="Phetsarath OT" pitchFamily="2" charset="0"/>
            </a:endParaRPr>
          </a:p>
        </p:txBody>
      </p:sp>
      <p:sp>
        <p:nvSpPr>
          <p:cNvPr id="5" name="Content Placeholder 4"/>
          <p:cNvSpPr>
            <a:spLocks noGrp="1"/>
          </p:cNvSpPr>
          <p:nvPr>
            <p:ph sz="half" idx="2"/>
          </p:nvPr>
        </p:nvSpPr>
        <p:spPr>
          <a:xfrm>
            <a:off x="7509174" y="2078182"/>
            <a:ext cx="4433455" cy="4047984"/>
          </a:xfrm>
        </p:spPr>
        <p:txBody>
          <a:bodyPr/>
          <a:lstStyle/>
          <a:p>
            <a:pPr lvl="0"/>
            <a:r>
              <a:rPr lang="en-US" sz="1600" dirty="0"/>
              <a:t>Brief description of the sector in the disaster-affected areas.</a:t>
            </a:r>
            <a:endParaRPr lang="en-AU" sz="1600" dirty="0"/>
          </a:p>
          <a:p>
            <a:pPr lvl="0"/>
            <a:r>
              <a:rPr lang="en-US" sz="1600" dirty="0"/>
              <a:t>Damages in the sector by areas and by types of </a:t>
            </a:r>
            <a:r>
              <a:rPr lang="en-US" sz="1600" dirty="0" smtClean="0"/>
              <a:t>firms </a:t>
            </a:r>
            <a:r>
              <a:rPr lang="en-US" sz="1600" dirty="0"/>
              <a:t>affected.</a:t>
            </a:r>
            <a:endParaRPr lang="en-AU" sz="1600" dirty="0"/>
          </a:p>
          <a:p>
            <a:pPr lvl="0"/>
            <a:r>
              <a:rPr lang="en-US" sz="1600" dirty="0"/>
              <a:t>Losses in the sector emphasizing the losses in income, increase in expenditures, estimated period before normalcy will be attained, etc.</a:t>
            </a:r>
            <a:endParaRPr lang="en-AU" sz="1600" dirty="0"/>
          </a:p>
          <a:p>
            <a:pPr lvl="0"/>
            <a:r>
              <a:rPr lang="en-US" sz="1600" dirty="0"/>
              <a:t>Impact on the economy, individual households and the consequences to the greater community if no assistance for recovery will be provided. </a:t>
            </a:r>
            <a:endParaRPr lang="en-AU" sz="1600" dirty="0"/>
          </a:p>
          <a:p>
            <a:pPr lvl="0"/>
            <a:r>
              <a:rPr lang="en-US" sz="1600" dirty="0"/>
              <a:t>Proposed strategies for recovery and reconstruction of the sector in </a:t>
            </a:r>
            <a:r>
              <a:rPr lang="en-US" sz="1600" dirty="0" err="1"/>
              <a:t>Khammouane</a:t>
            </a:r>
            <a:r>
              <a:rPr lang="en-US" sz="1600" dirty="0"/>
              <a:t>.</a:t>
            </a:r>
            <a:endParaRPr lang="en-AU" sz="1600" dirty="0"/>
          </a:p>
          <a:p>
            <a:pPr lvl="0"/>
            <a:r>
              <a:rPr lang="en-US" sz="1600" dirty="0"/>
              <a:t>Needs of the sector, by priority, and the draft schedule of implementation with the estimated funds required for each project over time.</a:t>
            </a:r>
            <a:endParaRPr lang="en-AU" sz="1600" dirty="0"/>
          </a:p>
          <a:p>
            <a:endParaRPr lang="en-AU" sz="2400" dirty="0"/>
          </a:p>
        </p:txBody>
      </p:sp>
    </p:spTree>
    <p:extLst>
      <p:ext uri="{BB962C8B-B14F-4D97-AF65-F5344CB8AC3E}">
        <p14:creationId xmlns="" xmlns:p14="http://schemas.microsoft.com/office/powerpoint/2010/main" val="176119646"/>
      </p:ext>
    </p:extLst>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err="1" smtClean="0">
                <a:latin typeface="Phetsarath OT" pitchFamily="2" charset="0"/>
                <a:cs typeface="Phetsarath OT" pitchFamily="2" charset="0"/>
              </a:rPr>
              <a:t>ບຸກຄະລາກອນດໍາເນີນການປະເມີນ</a:t>
            </a:r>
            <a:r>
              <a:rPr lang="en-US" sz="4000" b="1" dirty="0" smtClean="0">
                <a:latin typeface="Phetsarath OT" pitchFamily="2" charset="0"/>
                <a:cs typeface="Phetsarath OT" pitchFamily="2" charset="0"/>
              </a:rPr>
              <a:t> </a:t>
            </a:r>
            <a:r>
              <a:rPr lang="en-US" b="1" dirty="0" smtClean="0">
                <a:latin typeface="Phetsarath OT" pitchFamily="2" charset="0"/>
                <a:cs typeface="Phetsarath OT" pitchFamily="2" charset="0"/>
              </a:rPr>
              <a:t/>
            </a:r>
            <a:br>
              <a:rPr lang="en-US" b="1" dirty="0" smtClean="0">
                <a:latin typeface="Phetsarath OT" pitchFamily="2" charset="0"/>
                <a:cs typeface="Phetsarath OT" pitchFamily="2" charset="0"/>
              </a:rPr>
            </a:br>
            <a:r>
              <a:rPr lang="en-US" sz="3200" dirty="0" smtClean="0"/>
              <a:t>Personnel to Conduct Assessment</a:t>
            </a:r>
            <a:endParaRPr lang="en-AU" dirty="0"/>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376494363"/>
              </p:ext>
            </p:extLst>
          </p:nvPr>
        </p:nvGraphicFramePr>
        <p:xfrm>
          <a:off x="609600" y="1600200"/>
          <a:ext cx="11058144" cy="4995414"/>
        </p:xfrm>
        <a:graphic>
          <a:graphicData uri="http://schemas.openxmlformats.org/drawingml/2006/table">
            <a:tbl>
              <a:tblPr firstRow="1" bandRow="1"/>
              <a:tblGrid>
                <a:gridCol w="6262255"/>
                <a:gridCol w="4795889"/>
              </a:tblGrid>
              <a:tr h="630382">
                <a:tc>
                  <a:txBody>
                    <a:bodyPr/>
                    <a:lstStyle/>
                    <a:p>
                      <a:pPr algn="just">
                        <a:lnSpc>
                          <a:spcPct val="115000"/>
                        </a:lnSpc>
                        <a:spcAft>
                          <a:spcPts val="1000"/>
                        </a:spcAft>
                      </a:pPr>
                      <a:r>
                        <a:rPr lang="en-US" sz="1800" b="1" kern="1200" dirty="0" err="1" smtClean="0">
                          <a:solidFill>
                            <a:schemeClr val="tx1"/>
                          </a:solidFill>
                          <a:latin typeface="Phetsarath OT" pitchFamily="2" charset="0"/>
                          <a:ea typeface="+mn-ea"/>
                          <a:cs typeface="Phetsarath OT" pitchFamily="2" charset="0"/>
                        </a:rPr>
                        <a:t>ບຸກຄະລາ</a:t>
                      </a:r>
                      <a:r>
                        <a:rPr lang="en-US" sz="1800" b="1" kern="1200" dirty="0" err="1" smtClean="0">
                          <a:solidFill>
                            <a:schemeClr val="tx1"/>
                          </a:solidFill>
                          <a:latin typeface="Phetsarath OT" pitchFamily="2" charset="0"/>
                          <a:ea typeface="+mn-ea"/>
                          <a:cs typeface="Phetsarath OT" pitchFamily="2" charset="0"/>
                        </a:rPr>
                        <a:t>ກອນ</a:t>
                      </a:r>
                      <a:r>
                        <a:rPr lang="en-US" sz="1800" b="1" kern="1200" dirty="0" smtClean="0">
                          <a:solidFill>
                            <a:schemeClr val="tx1"/>
                          </a:solidFill>
                          <a:latin typeface="Phetsarath OT" pitchFamily="2" charset="0"/>
                          <a:ea typeface="+mn-ea"/>
                          <a:cs typeface="Phetsarath OT" pitchFamily="2" charset="0"/>
                        </a:rPr>
                        <a:t>                       </a:t>
                      </a:r>
                      <a:r>
                        <a:rPr lang="en-US" sz="1800" b="1" dirty="0" smtClean="0">
                          <a:effectLst/>
                          <a:latin typeface="Phetsarath OT" pitchFamily="2" charset="0"/>
                          <a:ea typeface="Calibri" panose="020F0502020204030204" pitchFamily="34" charset="0"/>
                          <a:cs typeface="Phetsarath OT" pitchFamily="2" charset="0"/>
                        </a:rPr>
                        <a:t>Personnel</a:t>
                      </a:r>
                      <a:endParaRPr lang="en-AU" sz="18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en-US" sz="1800" b="1" kern="1200" dirty="0" err="1" smtClean="0">
                          <a:solidFill>
                            <a:schemeClr val="tx1"/>
                          </a:solidFill>
                          <a:latin typeface="Phetsarath OT" pitchFamily="2" charset="0"/>
                          <a:ea typeface="+mn-ea"/>
                          <a:cs typeface="Phetsarath OT" pitchFamily="2" charset="0"/>
                        </a:rPr>
                        <a:t>ບົດບາດໃນການປະເມີນ</a:t>
                      </a:r>
                      <a:r>
                        <a:rPr lang="en-US" sz="1800" b="1" kern="1200" dirty="0" smtClean="0">
                          <a:solidFill>
                            <a:schemeClr val="tx1"/>
                          </a:solidFill>
                          <a:latin typeface="Phetsarath OT" pitchFamily="2" charset="0"/>
                          <a:ea typeface="+mn-ea"/>
                          <a:cs typeface="Phetsarath OT" pitchFamily="2" charset="0"/>
                        </a:rPr>
                        <a:t> </a:t>
                      </a:r>
                      <a:r>
                        <a:rPr lang="en-US" sz="1800" b="1" kern="1200" dirty="0" err="1" smtClean="0">
                          <a:solidFill>
                            <a:schemeClr val="tx1"/>
                          </a:solidFill>
                          <a:latin typeface="Phetsarath OT" pitchFamily="2" charset="0"/>
                          <a:ea typeface="+mn-ea"/>
                          <a:cs typeface="Phetsarath OT" pitchFamily="2" charset="0"/>
                        </a:rPr>
                        <a:t>DaLNA</a:t>
                      </a:r>
                      <a:r>
                        <a:rPr lang="en-US" sz="1800" b="1" kern="1200" dirty="0" smtClean="0">
                          <a:solidFill>
                            <a:schemeClr val="tx1"/>
                          </a:solidFill>
                          <a:latin typeface="Phetsarath OT" pitchFamily="2" charset="0"/>
                          <a:ea typeface="+mn-ea"/>
                          <a:cs typeface="Phetsarath OT" pitchFamily="2" charset="0"/>
                        </a:rPr>
                        <a:t> </a:t>
                      </a:r>
                      <a:r>
                        <a:rPr lang="en-US" sz="1800" b="1" kern="1200" dirty="0" err="1" smtClean="0">
                          <a:solidFill>
                            <a:schemeClr val="tx1"/>
                          </a:solidFill>
                          <a:latin typeface="Phetsarath OT" pitchFamily="2" charset="0"/>
                          <a:ea typeface="+mn-ea"/>
                          <a:cs typeface="Phetsarath OT" pitchFamily="2" charset="0"/>
                        </a:rPr>
                        <a:t>ໃນຂະແໜງການ</a:t>
                      </a:r>
                      <a:r>
                        <a:rPr lang="en-US" sz="1800" b="1" kern="1200" dirty="0" err="1" smtClean="0">
                          <a:solidFill>
                            <a:schemeClr val="tx1"/>
                          </a:solidFill>
                          <a:latin typeface="Phetsarath OT" pitchFamily="2" charset="0"/>
                          <a:ea typeface="+mn-ea"/>
                          <a:cs typeface="Phetsarath OT" pitchFamily="2" charset="0"/>
                        </a:rPr>
                        <a:t>ທ່ອງທ່ຽວ</a:t>
                      </a:r>
                      <a:r>
                        <a:rPr lang="en-US" sz="1800" b="1" kern="1200" baseline="0" dirty="0" smtClean="0">
                          <a:solidFill>
                            <a:schemeClr val="tx1"/>
                          </a:solidFill>
                          <a:latin typeface="Phetsarath OT" pitchFamily="2" charset="0"/>
                          <a:ea typeface="+mn-ea"/>
                          <a:cs typeface="Phetsarath OT" pitchFamily="2" charset="0"/>
                        </a:rPr>
                        <a:t> </a:t>
                      </a:r>
                      <a:r>
                        <a:rPr lang="lo-LA" sz="1800" b="1" kern="1200" baseline="0" dirty="0" smtClean="0">
                          <a:solidFill>
                            <a:schemeClr val="tx1"/>
                          </a:solidFill>
                          <a:latin typeface="Phetsarath OT" pitchFamily="2" charset="0"/>
                          <a:ea typeface="+mn-ea"/>
                          <a:cs typeface="Phetsarath OT" pitchFamily="2" charset="0"/>
                        </a:rPr>
                        <a:t> </a:t>
                      </a:r>
                      <a:r>
                        <a:rPr lang="en-US" sz="1800" b="1" dirty="0" smtClean="0">
                          <a:effectLst/>
                          <a:latin typeface="Phetsarath OT" pitchFamily="2" charset="0"/>
                          <a:ea typeface="Calibri" panose="020F0502020204030204" pitchFamily="34" charset="0"/>
                          <a:cs typeface="Phetsarath OT" pitchFamily="2" charset="0"/>
                        </a:rPr>
                        <a:t>Role </a:t>
                      </a:r>
                      <a:r>
                        <a:rPr lang="en-US" sz="1800" b="1" dirty="0">
                          <a:effectLst/>
                          <a:latin typeface="Phetsarath OT" pitchFamily="2" charset="0"/>
                          <a:ea typeface="Calibri" panose="020F0502020204030204" pitchFamily="34" charset="0"/>
                          <a:cs typeface="Phetsarath OT" pitchFamily="2" charset="0"/>
                        </a:rPr>
                        <a:t>in the </a:t>
                      </a:r>
                      <a:r>
                        <a:rPr lang="en-US" sz="1800" b="1" dirty="0" smtClean="0">
                          <a:effectLst/>
                          <a:latin typeface="Phetsarath OT" pitchFamily="2" charset="0"/>
                          <a:ea typeface="Calibri" panose="020F0502020204030204" pitchFamily="34" charset="0"/>
                          <a:cs typeface="Phetsarath OT" pitchFamily="2" charset="0"/>
                        </a:rPr>
                        <a:t>Tourism Sector </a:t>
                      </a:r>
                      <a:r>
                        <a:rPr lang="en-US" sz="1800" b="1" dirty="0" err="1">
                          <a:effectLst/>
                          <a:latin typeface="Phetsarath OT" pitchFamily="2" charset="0"/>
                          <a:ea typeface="Calibri" panose="020F0502020204030204" pitchFamily="34" charset="0"/>
                          <a:cs typeface="Phetsarath OT" pitchFamily="2" charset="0"/>
                        </a:rPr>
                        <a:t>DaLNA</a:t>
                      </a:r>
                      <a:endParaRPr lang="en-AU" sz="1800" dirty="0">
                        <a:effectLst/>
                        <a:latin typeface="Phetsarath OT" pitchFamily="2" charset="0"/>
                        <a:ea typeface="Calibri" panose="020F0502020204030204" pitchFamily="34" charset="0"/>
                        <a:cs typeface="Phetsarath OT" pitchFamily="2" charset="0"/>
                      </a:endParaRPr>
                    </a:p>
                  </a:txBody>
                  <a:tcPr marL="68580" marR="68580" marT="0" marB="0"/>
                </a:tc>
              </a:tr>
              <a:tr h="821869">
                <a:tc>
                  <a:txBody>
                    <a:bodyPr/>
                    <a:lstStyle/>
                    <a:p>
                      <a:pPr>
                        <a:lnSpc>
                          <a:spcPct val="115000"/>
                        </a:lnSpc>
                        <a:spcAft>
                          <a:spcPts val="1000"/>
                        </a:spcAft>
                      </a:pPr>
                      <a:r>
                        <a:rPr lang="en-US" sz="1800" kern="1200" dirty="0" err="1" smtClean="0">
                          <a:solidFill>
                            <a:srgbClr val="002060"/>
                          </a:solidFill>
                          <a:latin typeface="Phetsarath OT" pitchFamily="2" charset="0"/>
                          <a:ea typeface="+mn-ea"/>
                          <a:cs typeface="Phetsarath OT" pitchFamily="2" charset="0"/>
                        </a:rPr>
                        <a:t>ບຸກຄະລາກອນຈາກພະແນກຖະແຫຼງຂ່າວ</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ວັດທະນະທຳ</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ແລະ</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ທ່ອງທ່ຽວ</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ຊ່ຽວຊານການທ່ອງທ່ຽວ</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ນັກອຸທົກ</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ວິທະຍາ</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ຊ່ຽວຊານການຈັດຊື</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ນັກວິສະວະກອນ</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ແລະ</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ບຸກຄະລາກອນທາງດ້ານການເງີນ</a:t>
                      </a:r>
                      <a:r>
                        <a:rPr lang="en-US" sz="1800" kern="1200" dirty="0" smtClean="0">
                          <a:solidFill>
                            <a:srgbClr val="002060"/>
                          </a:solidFill>
                          <a:latin typeface="Phetsarath OT" pitchFamily="2" charset="0"/>
                          <a:ea typeface="+mn-ea"/>
                          <a:cs typeface="Phetsarath OT" pitchFamily="2" charset="0"/>
                        </a:rPr>
                        <a:t>)</a:t>
                      </a:r>
                    </a:p>
                    <a:p>
                      <a:pPr>
                        <a:lnSpc>
                          <a:spcPct val="115000"/>
                        </a:lnSpc>
                        <a:spcAft>
                          <a:spcPts val="1000"/>
                        </a:spcAft>
                      </a:pPr>
                      <a:r>
                        <a:rPr lang="en-US" sz="1400" dirty="0" smtClean="0">
                          <a:effectLst/>
                          <a:latin typeface="Phetsarath OT" pitchFamily="2" charset="0"/>
                          <a:ea typeface="Calibri" panose="020F0502020204030204" pitchFamily="34" charset="0"/>
                          <a:cs typeface="Phetsarath OT" pitchFamily="2" charset="0"/>
                        </a:rPr>
                        <a:t>Staff </a:t>
                      </a:r>
                      <a:r>
                        <a:rPr lang="en-US" sz="1400" dirty="0">
                          <a:effectLst/>
                          <a:latin typeface="Phetsarath OT" pitchFamily="2" charset="0"/>
                          <a:ea typeface="Calibri" panose="020F0502020204030204" pitchFamily="34" charset="0"/>
                          <a:cs typeface="Phetsarath OT" pitchFamily="2" charset="0"/>
                        </a:rPr>
                        <a:t>from Department of Information, Culture and Tourism (DICT) of the </a:t>
                      </a:r>
                      <a:r>
                        <a:rPr lang="en-US" sz="1400" dirty="0" err="1">
                          <a:effectLst/>
                          <a:latin typeface="Phetsarath OT" pitchFamily="2" charset="0"/>
                          <a:ea typeface="Calibri" panose="020F0502020204030204" pitchFamily="34" charset="0"/>
                          <a:cs typeface="Phetsarath OT" pitchFamily="2" charset="0"/>
                        </a:rPr>
                        <a:t>Khammouane</a:t>
                      </a:r>
                      <a:r>
                        <a:rPr lang="en-US" sz="1400" dirty="0">
                          <a:effectLst/>
                          <a:latin typeface="Phetsarath OT" pitchFamily="2" charset="0"/>
                          <a:ea typeface="Calibri" panose="020F0502020204030204" pitchFamily="34" charset="0"/>
                          <a:cs typeface="Phetsarath OT" pitchFamily="2" charset="0"/>
                        </a:rPr>
                        <a:t> Province (tourism experts, hydrologists, procurement specialists, engineers and finance personnel)</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400" kern="1200" dirty="0" smtClean="0">
                          <a:solidFill>
                            <a:srgbClr val="002060"/>
                          </a:solidFill>
                          <a:latin typeface="Phetsarath OT" pitchFamily="2" charset="0"/>
                          <a:ea typeface="+mn-ea"/>
                          <a:cs typeface="Phetsarath OT" pitchFamily="2" charset="0"/>
                        </a:rPr>
                        <a:t>ຊີ້ນໍາ</a:t>
                      </a:r>
                      <a:r>
                        <a:rPr lang="lo-LA" sz="1400" b="1" kern="1200" dirty="0" smtClean="0">
                          <a:solidFill>
                            <a:srgbClr val="002060"/>
                          </a:solidFill>
                          <a:latin typeface="Phetsarath OT" pitchFamily="2" charset="0"/>
                          <a:ea typeface="+mn-ea"/>
                          <a:cs typeface="Phetsarath OT" pitchFamily="2" charset="0"/>
                        </a:rPr>
                        <a:t> </a:t>
                      </a:r>
                      <a:r>
                        <a:rPr lang="lo-LA" sz="1400" kern="1200" dirty="0" smtClean="0">
                          <a:solidFill>
                            <a:srgbClr val="002060"/>
                          </a:solidFill>
                          <a:latin typeface="Phetsarath OT" pitchFamily="2" charset="0"/>
                          <a:ea typeface="+mn-ea"/>
                          <a:cs typeface="Phetsarath OT" pitchFamily="2" charset="0"/>
                        </a:rPr>
                        <a:t>ແລະ</a:t>
                      </a:r>
                      <a:r>
                        <a:rPr lang="lo-LA" sz="1400" b="1" kern="1200" dirty="0" smtClean="0">
                          <a:solidFill>
                            <a:srgbClr val="002060"/>
                          </a:solidFill>
                          <a:latin typeface="Phetsarath OT" pitchFamily="2" charset="0"/>
                          <a:ea typeface="+mn-ea"/>
                          <a:cs typeface="Phetsarath OT" pitchFamily="2" charset="0"/>
                        </a:rPr>
                        <a:t> </a:t>
                      </a:r>
                      <a:r>
                        <a:rPr lang="lo-LA" sz="1400" kern="1200" dirty="0" smtClean="0">
                          <a:solidFill>
                            <a:srgbClr val="002060"/>
                          </a:solidFill>
                          <a:latin typeface="Phetsarath OT" pitchFamily="2" charset="0"/>
                          <a:ea typeface="+mn-ea"/>
                          <a:cs typeface="Phetsarath OT" pitchFamily="2" charset="0"/>
                        </a:rPr>
                        <a:t>ປະສານງານ</a:t>
                      </a:r>
                      <a:r>
                        <a:rPr lang="en-US" sz="1400" kern="1200" dirty="0" smtClean="0">
                          <a:solidFill>
                            <a:srgbClr val="002060"/>
                          </a:solidFill>
                          <a:latin typeface="Phetsarath OT" pitchFamily="2" charset="0"/>
                          <a:ea typeface="+mn-ea"/>
                          <a:cs typeface="Phetsarath OT" pitchFamily="2" charset="0"/>
                        </a:rPr>
                        <a:t> </a:t>
                      </a:r>
                      <a:r>
                        <a:rPr lang="en-US" sz="1400" kern="1200" dirty="0" smtClean="0">
                          <a:solidFill>
                            <a:srgbClr val="002060"/>
                          </a:solidFill>
                          <a:latin typeface="Phetsarath OT" pitchFamily="2" charset="0"/>
                          <a:ea typeface="+mn-ea"/>
                          <a:cs typeface="Phetsarath OT" pitchFamily="2" charset="0"/>
                        </a:rPr>
                        <a:t>                          </a:t>
                      </a:r>
                      <a:r>
                        <a:rPr lang="en-US" sz="1400" dirty="0" smtClean="0">
                          <a:effectLst/>
                          <a:latin typeface="Phetsarath OT" pitchFamily="2" charset="0"/>
                          <a:ea typeface="Calibri" panose="020F0502020204030204" pitchFamily="34" charset="0"/>
                          <a:cs typeface="Phetsarath OT" pitchFamily="2" charset="0"/>
                        </a:rPr>
                        <a:t>Lead </a:t>
                      </a:r>
                      <a:r>
                        <a:rPr lang="en-US" sz="1400" dirty="0">
                          <a:effectLst/>
                          <a:latin typeface="Phetsarath OT" pitchFamily="2" charset="0"/>
                          <a:ea typeface="Calibri" panose="020F0502020204030204" pitchFamily="34" charset="0"/>
                          <a:cs typeface="Phetsarath OT" pitchFamily="2" charset="0"/>
                        </a:rPr>
                        <a:t>and coordinate</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r>
              <a:tr h="656613">
                <a:tc>
                  <a:txBody>
                    <a:bodyPr/>
                    <a:lstStyle/>
                    <a:p>
                      <a:pPr>
                        <a:lnSpc>
                          <a:spcPct val="115000"/>
                        </a:lnSpc>
                        <a:spcAft>
                          <a:spcPts val="0"/>
                        </a:spcAft>
                      </a:pPr>
                      <a:r>
                        <a:rPr lang="en-US" sz="1400" kern="1200" dirty="0" err="1" smtClean="0">
                          <a:solidFill>
                            <a:srgbClr val="002060"/>
                          </a:solidFill>
                          <a:latin typeface="Phetsarath OT" pitchFamily="2" charset="0"/>
                          <a:ea typeface="+mn-ea"/>
                          <a:cs typeface="Phetsarath OT" pitchFamily="2" charset="0"/>
                        </a:rPr>
                        <a:t>ບຸກຄະລາກອນຈາກກະຊວງຖະແຫຼງຂ່າວ</a:t>
                      </a:r>
                      <a:r>
                        <a:rPr lang="en-US" sz="1400" kern="1200" dirty="0" smtClean="0">
                          <a:solidFill>
                            <a:srgbClr val="002060"/>
                          </a:solidFill>
                          <a:latin typeface="Phetsarath OT" pitchFamily="2" charset="0"/>
                          <a:ea typeface="+mn-ea"/>
                          <a:cs typeface="Phetsarath OT" pitchFamily="2" charset="0"/>
                        </a:rPr>
                        <a:t>, </a:t>
                      </a:r>
                      <a:r>
                        <a:rPr lang="en-US" sz="1400" kern="1200" dirty="0" err="1" smtClean="0">
                          <a:solidFill>
                            <a:srgbClr val="002060"/>
                          </a:solidFill>
                          <a:latin typeface="Phetsarath OT" pitchFamily="2" charset="0"/>
                          <a:ea typeface="+mn-ea"/>
                          <a:cs typeface="Phetsarath OT" pitchFamily="2" charset="0"/>
                        </a:rPr>
                        <a:t>ວັດທະນະທຳ</a:t>
                      </a:r>
                      <a:r>
                        <a:rPr lang="en-US" sz="1400" kern="1200" dirty="0" smtClean="0">
                          <a:solidFill>
                            <a:srgbClr val="002060"/>
                          </a:solidFill>
                          <a:latin typeface="Phetsarath OT" pitchFamily="2" charset="0"/>
                          <a:ea typeface="+mn-ea"/>
                          <a:cs typeface="Phetsarath OT" pitchFamily="2" charset="0"/>
                        </a:rPr>
                        <a:t> </a:t>
                      </a:r>
                      <a:r>
                        <a:rPr lang="en-US" sz="1400" kern="1200" dirty="0" err="1" smtClean="0">
                          <a:solidFill>
                            <a:srgbClr val="002060"/>
                          </a:solidFill>
                          <a:latin typeface="Phetsarath OT" pitchFamily="2" charset="0"/>
                          <a:ea typeface="+mn-ea"/>
                          <a:cs typeface="Phetsarath OT" pitchFamily="2" charset="0"/>
                        </a:rPr>
                        <a:t>ແລະ</a:t>
                      </a:r>
                      <a:r>
                        <a:rPr lang="en-US" sz="1400" kern="1200" dirty="0" smtClean="0">
                          <a:solidFill>
                            <a:srgbClr val="002060"/>
                          </a:solidFill>
                          <a:latin typeface="Phetsarath OT" pitchFamily="2" charset="0"/>
                          <a:ea typeface="+mn-ea"/>
                          <a:cs typeface="Phetsarath OT" pitchFamily="2" charset="0"/>
                        </a:rPr>
                        <a:t> </a:t>
                      </a:r>
                      <a:r>
                        <a:rPr lang="en-US" sz="1400" kern="1200" dirty="0" err="1" smtClean="0">
                          <a:solidFill>
                            <a:srgbClr val="002060"/>
                          </a:solidFill>
                          <a:latin typeface="Phetsarath OT" pitchFamily="2" charset="0"/>
                          <a:ea typeface="+mn-ea"/>
                          <a:cs typeface="Phetsarath OT" pitchFamily="2" charset="0"/>
                        </a:rPr>
                        <a:t>ທ່ອງທ່ຽວ</a:t>
                      </a:r>
                      <a:r>
                        <a:rPr lang="en-US" sz="1400" kern="1200" dirty="0" smtClean="0">
                          <a:solidFill>
                            <a:srgbClr val="002060"/>
                          </a:solidFill>
                          <a:latin typeface="Phetsarath OT" pitchFamily="2" charset="0"/>
                          <a:ea typeface="+mn-ea"/>
                          <a:cs typeface="Phetsarath OT" pitchFamily="2" charset="0"/>
                        </a:rPr>
                        <a:t> (MICT)</a:t>
                      </a:r>
                    </a:p>
                    <a:p>
                      <a:pPr>
                        <a:lnSpc>
                          <a:spcPct val="115000"/>
                        </a:lnSpc>
                        <a:spcAft>
                          <a:spcPts val="0"/>
                        </a:spcAft>
                      </a:pPr>
                      <a:r>
                        <a:rPr lang="en-US" sz="1400" dirty="0" smtClean="0">
                          <a:effectLst/>
                          <a:latin typeface="Phetsarath OT" pitchFamily="2" charset="0"/>
                          <a:ea typeface="Calibri" panose="020F0502020204030204" pitchFamily="34" charset="0"/>
                          <a:cs typeface="Phetsarath OT" pitchFamily="2" charset="0"/>
                        </a:rPr>
                        <a:t>Staff </a:t>
                      </a:r>
                      <a:r>
                        <a:rPr lang="en-US" sz="1400" dirty="0">
                          <a:effectLst/>
                          <a:latin typeface="Phetsarath OT" pitchFamily="2" charset="0"/>
                          <a:ea typeface="Calibri" panose="020F0502020204030204" pitchFamily="34" charset="0"/>
                          <a:cs typeface="Phetsarath OT" pitchFamily="2" charset="0"/>
                        </a:rPr>
                        <a:t>from the Ministry of Information, Culture and Tourism (MICT)</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400" kern="1200" dirty="0" smtClean="0">
                          <a:solidFill>
                            <a:srgbClr val="002060"/>
                          </a:solidFill>
                          <a:latin typeface="Phetsarath OT" pitchFamily="2" charset="0"/>
                          <a:ea typeface="+mn-ea"/>
                          <a:cs typeface="Phetsarath OT" pitchFamily="2" charset="0"/>
                        </a:rPr>
                        <a:t>ເຂົ້າຮ່ວມແລະໃຫ້ຄໍາແນະນໍາດ້ານວິຊາການ</a:t>
                      </a:r>
                      <a:r>
                        <a:rPr lang="lo-LA" sz="1400" b="1" kern="1200" dirty="0" smtClean="0">
                          <a:solidFill>
                            <a:srgbClr val="002060"/>
                          </a:solidFill>
                          <a:latin typeface="Phetsarath OT" pitchFamily="2" charset="0"/>
                          <a:ea typeface="+mn-ea"/>
                          <a:cs typeface="Phetsarath OT" pitchFamily="2" charset="0"/>
                        </a:rPr>
                        <a:t> </a:t>
                      </a:r>
                      <a:endParaRPr lang="en-US" sz="1400" b="1" kern="1200" dirty="0" smtClean="0">
                        <a:solidFill>
                          <a:srgbClr val="002060"/>
                        </a:solidFill>
                        <a:latin typeface="Phetsarath OT" pitchFamily="2" charset="0"/>
                        <a:ea typeface="+mn-ea"/>
                        <a:cs typeface="Phetsarath OT" pitchFamily="2" charset="0"/>
                      </a:endParaRPr>
                    </a:p>
                    <a:p>
                      <a:pPr algn="just">
                        <a:lnSpc>
                          <a:spcPct val="115000"/>
                        </a:lnSpc>
                        <a:spcAft>
                          <a:spcPts val="1000"/>
                        </a:spcAft>
                      </a:pPr>
                      <a:r>
                        <a:rPr lang="en-US" sz="1400" dirty="0" smtClean="0">
                          <a:effectLst/>
                          <a:latin typeface="Phetsarath OT" pitchFamily="2" charset="0"/>
                          <a:ea typeface="Calibri" panose="020F0502020204030204" pitchFamily="34" charset="0"/>
                          <a:cs typeface="Phetsarath OT" pitchFamily="2" charset="0"/>
                        </a:rPr>
                        <a:t>Participate </a:t>
                      </a:r>
                      <a:r>
                        <a:rPr lang="en-US" sz="1400" dirty="0">
                          <a:effectLst/>
                          <a:latin typeface="Phetsarath OT" pitchFamily="2" charset="0"/>
                          <a:ea typeface="Calibri" panose="020F0502020204030204" pitchFamily="34" charset="0"/>
                          <a:cs typeface="Phetsarath OT" pitchFamily="2" charset="0"/>
                        </a:rPr>
                        <a:t>and provide technical advice</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r>
              <a:tr h="790467">
                <a:tc>
                  <a:txBody>
                    <a:bodyPr/>
                    <a:lstStyle/>
                    <a:p>
                      <a:pPr>
                        <a:lnSpc>
                          <a:spcPct val="115000"/>
                        </a:lnSpc>
                        <a:spcAft>
                          <a:spcPts val="0"/>
                        </a:spcAft>
                      </a:pPr>
                      <a:r>
                        <a:rPr lang="en-US" sz="1400" kern="1200" dirty="0" err="1" smtClean="0">
                          <a:solidFill>
                            <a:srgbClr val="002060"/>
                          </a:solidFill>
                          <a:latin typeface="Phetsarath OT" pitchFamily="2" charset="0"/>
                          <a:ea typeface="+mn-ea"/>
                          <a:cs typeface="Phetsarath OT" pitchFamily="2" charset="0"/>
                        </a:rPr>
                        <a:t>ບຸກຄະລາກອນຈາກບັນດາເມືອງທີ່ໄດ້ຮັບຜົນກະທົບ</a:t>
                      </a:r>
                      <a:endParaRPr lang="en-US" sz="1400" kern="1200" dirty="0" smtClean="0">
                        <a:solidFill>
                          <a:srgbClr val="002060"/>
                        </a:solidFill>
                        <a:latin typeface="Phetsarath OT" pitchFamily="2" charset="0"/>
                        <a:ea typeface="+mn-ea"/>
                        <a:cs typeface="Phetsarath OT" pitchFamily="2" charset="0"/>
                      </a:endParaRPr>
                    </a:p>
                    <a:p>
                      <a:pPr>
                        <a:lnSpc>
                          <a:spcPct val="115000"/>
                        </a:lnSpc>
                        <a:spcAft>
                          <a:spcPts val="0"/>
                        </a:spcAft>
                      </a:pPr>
                      <a:r>
                        <a:rPr lang="en-US" sz="1400" dirty="0" smtClean="0">
                          <a:effectLst/>
                          <a:latin typeface="Phetsarath OT" pitchFamily="2" charset="0"/>
                          <a:ea typeface="Calibri" panose="020F0502020204030204" pitchFamily="34" charset="0"/>
                          <a:cs typeface="Phetsarath OT" pitchFamily="2" charset="0"/>
                        </a:rPr>
                        <a:t>Staff </a:t>
                      </a:r>
                      <a:r>
                        <a:rPr lang="en-US" sz="1400" dirty="0">
                          <a:effectLst/>
                          <a:latin typeface="Phetsarath OT" pitchFamily="2" charset="0"/>
                          <a:ea typeface="Calibri" panose="020F0502020204030204" pitchFamily="34" charset="0"/>
                          <a:cs typeface="Phetsarath OT" pitchFamily="2" charset="0"/>
                        </a:rPr>
                        <a:t>from the affected district/s</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400" kern="1200" dirty="0" smtClean="0">
                          <a:solidFill>
                            <a:srgbClr val="002060"/>
                          </a:solidFill>
                          <a:latin typeface="Phetsarath OT" pitchFamily="2" charset="0"/>
                          <a:ea typeface="+mn-ea"/>
                          <a:cs typeface="Phetsarath OT" pitchFamily="2" charset="0"/>
                        </a:rPr>
                        <a:t>ໃຫ້ຂໍ້ມູນຄວາມເສຍຫາຍແລະການສູນເສຍ</a:t>
                      </a:r>
                      <a:r>
                        <a:rPr lang="lo-LA" sz="1400" b="1" kern="1200" dirty="0" smtClean="0">
                          <a:solidFill>
                            <a:srgbClr val="002060"/>
                          </a:solidFill>
                          <a:latin typeface="Phetsarath OT" pitchFamily="2" charset="0"/>
                          <a:ea typeface="+mn-ea"/>
                          <a:cs typeface="Phetsarath OT" pitchFamily="2" charset="0"/>
                        </a:rPr>
                        <a:t> </a:t>
                      </a:r>
                      <a:r>
                        <a:rPr lang="lo-LA" sz="1400" kern="1200" dirty="0" smtClean="0">
                          <a:solidFill>
                            <a:srgbClr val="002060"/>
                          </a:solidFill>
                          <a:latin typeface="Phetsarath OT" pitchFamily="2" charset="0"/>
                          <a:ea typeface="+mn-ea"/>
                          <a:cs typeface="Phetsarath OT" pitchFamily="2" charset="0"/>
                        </a:rPr>
                        <a:t>ແລະ</a:t>
                      </a:r>
                      <a:r>
                        <a:rPr lang="lo-LA" sz="1400" b="1" kern="1200" dirty="0" smtClean="0">
                          <a:solidFill>
                            <a:srgbClr val="002060"/>
                          </a:solidFill>
                          <a:latin typeface="Phetsarath OT" pitchFamily="2" charset="0"/>
                          <a:ea typeface="+mn-ea"/>
                          <a:cs typeface="Phetsarath OT" pitchFamily="2" charset="0"/>
                        </a:rPr>
                        <a:t> </a:t>
                      </a:r>
                      <a:r>
                        <a:rPr lang="lo-LA" sz="1400" kern="1200" dirty="0" smtClean="0">
                          <a:solidFill>
                            <a:srgbClr val="002060"/>
                          </a:solidFill>
                          <a:latin typeface="Phetsarath OT" pitchFamily="2" charset="0"/>
                          <a:ea typeface="+mn-ea"/>
                          <a:cs typeface="Phetsarath OT" pitchFamily="2" charset="0"/>
                        </a:rPr>
                        <a:t>ອໍານວຍຄວາມສະດວກ​ໃນການປະເມີນຄວາມ​ເສຍ ​ແລະ​ການ​ສູນ​ເສຍ</a:t>
                      </a:r>
                      <a:endParaRPr lang="en-US" sz="1400" kern="1200" dirty="0" smtClean="0">
                        <a:solidFill>
                          <a:srgbClr val="002060"/>
                        </a:solidFill>
                        <a:latin typeface="Phetsarath OT" pitchFamily="2" charset="0"/>
                        <a:ea typeface="+mn-ea"/>
                        <a:cs typeface="Phetsarath OT" pitchFamily="2" charset="0"/>
                      </a:endParaRPr>
                    </a:p>
                    <a:p>
                      <a:pPr algn="just">
                        <a:lnSpc>
                          <a:spcPct val="115000"/>
                        </a:lnSpc>
                        <a:spcAft>
                          <a:spcPts val="1000"/>
                        </a:spcAft>
                      </a:pPr>
                      <a:r>
                        <a:rPr lang="en-US" sz="1400" dirty="0" smtClean="0">
                          <a:effectLst/>
                          <a:latin typeface="Phetsarath OT" pitchFamily="2" charset="0"/>
                          <a:ea typeface="Calibri" panose="020F0502020204030204" pitchFamily="34" charset="0"/>
                          <a:cs typeface="Phetsarath OT" pitchFamily="2" charset="0"/>
                        </a:rPr>
                        <a:t>Provide </a:t>
                      </a:r>
                      <a:r>
                        <a:rPr lang="en-US" sz="1400" dirty="0">
                          <a:effectLst/>
                          <a:latin typeface="Phetsarath OT" pitchFamily="2" charset="0"/>
                          <a:ea typeface="Calibri" panose="020F0502020204030204" pitchFamily="34" charset="0"/>
                          <a:cs typeface="Phetsarath OT" pitchFamily="2" charset="0"/>
                        </a:rPr>
                        <a:t>damage and loss information and facilitate assessment</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r>
              <a:tr h="790467">
                <a:tc>
                  <a:txBody>
                    <a:bodyPr/>
                    <a:lstStyle/>
                    <a:p>
                      <a:pPr>
                        <a:lnSpc>
                          <a:spcPct val="115000"/>
                        </a:lnSpc>
                        <a:spcAft>
                          <a:spcPts val="0"/>
                        </a:spcAft>
                      </a:pPr>
                      <a:r>
                        <a:rPr lang="lo-LA" sz="1400" kern="1200" dirty="0" smtClean="0">
                          <a:solidFill>
                            <a:srgbClr val="002060"/>
                          </a:solidFill>
                          <a:latin typeface="Phetsarath OT" pitchFamily="2" charset="0"/>
                          <a:ea typeface="+mn-ea"/>
                          <a:cs typeface="Phetsarath OT" pitchFamily="2" charset="0"/>
                        </a:rPr>
                        <a:t>ບັນດາຄູ່ຮ່ວມພັດທະນາ</a:t>
                      </a:r>
                      <a:r>
                        <a:rPr lang="en-US" sz="1400" b="1" kern="1200" dirty="0" smtClean="0">
                          <a:solidFill>
                            <a:srgbClr val="002060"/>
                          </a:solidFill>
                          <a:latin typeface="Phetsarath OT" pitchFamily="2" charset="0"/>
                          <a:ea typeface="+mn-ea"/>
                          <a:cs typeface="Phetsarath OT" pitchFamily="2" charset="0"/>
                        </a:rPr>
                        <a:t>  </a:t>
                      </a:r>
                      <a:r>
                        <a:rPr lang="en-US" sz="1400" kern="1200" dirty="0" smtClean="0">
                          <a:solidFill>
                            <a:srgbClr val="002060"/>
                          </a:solidFill>
                          <a:latin typeface="Phetsarath OT" pitchFamily="2" charset="0"/>
                          <a:ea typeface="+mn-ea"/>
                          <a:cs typeface="Phetsarath OT" pitchFamily="2" charset="0"/>
                        </a:rPr>
                        <a:t>(</a:t>
                      </a:r>
                      <a:r>
                        <a:rPr lang="lo-LA" sz="1400" kern="1200" dirty="0" smtClean="0">
                          <a:solidFill>
                            <a:srgbClr val="002060"/>
                          </a:solidFill>
                          <a:latin typeface="Phetsarath OT" pitchFamily="2" charset="0"/>
                          <a:ea typeface="+mn-ea"/>
                          <a:cs typeface="Phetsarath OT" pitchFamily="2" charset="0"/>
                        </a:rPr>
                        <a:t>ທີ່ເຮັດວຽກກ່ຽວກັບ</a:t>
                      </a:r>
                      <a:r>
                        <a:rPr lang="en-US" sz="1400" kern="1200" dirty="0" err="1" smtClean="0">
                          <a:solidFill>
                            <a:srgbClr val="002060"/>
                          </a:solidFill>
                          <a:latin typeface="Phetsarath OT" pitchFamily="2" charset="0"/>
                          <a:ea typeface="+mn-ea"/>
                          <a:cs typeface="Phetsarath OT" pitchFamily="2" charset="0"/>
                        </a:rPr>
                        <a:t>ຂະແໜງການທ່ອງທ່ຽວ</a:t>
                      </a:r>
                      <a:r>
                        <a:rPr lang="lo-LA" sz="1400" kern="1200" dirty="0" smtClean="0">
                          <a:solidFill>
                            <a:srgbClr val="002060"/>
                          </a:solidFill>
                          <a:latin typeface="Phetsarath OT" pitchFamily="2" charset="0"/>
                          <a:ea typeface="+mn-ea"/>
                          <a:cs typeface="Phetsarath OT" pitchFamily="2" charset="0"/>
                        </a:rPr>
                        <a:t>ໃນແຂວງຄໍາມ່ວນ</a:t>
                      </a:r>
                      <a:r>
                        <a:rPr lang="en-US" sz="1400" kern="1200" dirty="0" smtClean="0">
                          <a:solidFill>
                            <a:srgbClr val="002060"/>
                          </a:solidFill>
                          <a:latin typeface="Phetsarath OT" pitchFamily="2" charset="0"/>
                          <a:ea typeface="+mn-ea"/>
                          <a:cs typeface="Phetsarath OT" pitchFamily="2" charset="0"/>
                        </a:rPr>
                        <a:t>)</a:t>
                      </a:r>
                    </a:p>
                    <a:p>
                      <a:pPr>
                        <a:lnSpc>
                          <a:spcPct val="115000"/>
                        </a:lnSpc>
                        <a:spcAft>
                          <a:spcPts val="0"/>
                        </a:spcAft>
                      </a:pPr>
                      <a:r>
                        <a:rPr lang="en-US" sz="1400" dirty="0" smtClean="0">
                          <a:effectLst/>
                          <a:latin typeface="Phetsarath OT" pitchFamily="2" charset="0"/>
                          <a:ea typeface="Calibri" panose="020F0502020204030204" pitchFamily="34" charset="0"/>
                          <a:cs typeface="Phetsarath OT" pitchFamily="2" charset="0"/>
                        </a:rPr>
                        <a:t>Development </a:t>
                      </a:r>
                      <a:r>
                        <a:rPr lang="en-US" sz="1400" dirty="0">
                          <a:effectLst/>
                          <a:latin typeface="Phetsarath OT" pitchFamily="2" charset="0"/>
                          <a:ea typeface="Calibri" panose="020F0502020204030204" pitchFamily="34" charset="0"/>
                          <a:cs typeface="Phetsarath OT" pitchFamily="2" charset="0"/>
                        </a:rPr>
                        <a:t>partners (if active in the Tourism Sector in </a:t>
                      </a:r>
                      <a:r>
                        <a:rPr lang="en-US" sz="1400" dirty="0" err="1">
                          <a:effectLst/>
                          <a:latin typeface="Phetsarath OT" pitchFamily="2" charset="0"/>
                          <a:ea typeface="Calibri" panose="020F0502020204030204" pitchFamily="34" charset="0"/>
                          <a:cs typeface="Phetsarath OT" pitchFamily="2" charset="0"/>
                        </a:rPr>
                        <a:t>Khammouane</a:t>
                      </a:r>
                      <a:r>
                        <a:rPr lang="en-US" sz="1400" dirty="0">
                          <a:effectLst/>
                          <a:latin typeface="Phetsarath OT" pitchFamily="2" charset="0"/>
                          <a:ea typeface="Calibri" panose="020F0502020204030204" pitchFamily="34" charset="0"/>
                          <a:cs typeface="Phetsarath OT" pitchFamily="2" charset="0"/>
                        </a:rPr>
                        <a:t>)</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400" kern="1200" dirty="0" smtClean="0">
                          <a:solidFill>
                            <a:srgbClr val="002060"/>
                          </a:solidFill>
                          <a:latin typeface="Phetsarath OT" pitchFamily="2" charset="0"/>
                          <a:ea typeface="+mn-ea"/>
                          <a:cs typeface="Phetsarath OT" pitchFamily="2" charset="0"/>
                        </a:rPr>
                        <a:t>ເຂົ້າຮ່ວມແລະໃຫ້ຄໍາແນະນໍາດ້ານວິຊາການ</a:t>
                      </a:r>
                      <a:endParaRPr lang="en-US" sz="1400" kern="1200" dirty="0" smtClean="0">
                        <a:solidFill>
                          <a:srgbClr val="002060"/>
                        </a:solidFill>
                        <a:latin typeface="Phetsarath OT" pitchFamily="2" charset="0"/>
                        <a:ea typeface="+mn-ea"/>
                        <a:cs typeface="Phetsarath OT" pitchFamily="2" charset="0"/>
                      </a:endParaRPr>
                    </a:p>
                    <a:p>
                      <a:pPr algn="just">
                        <a:lnSpc>
                          <a:spcPct val="115000"/>
                        </a:lnSpc>
                        <a:spcAft>
                          <a:spcPts val="1000"/>
                        </a:spcAft>
                      </a:pPr>
                      <a:r>
                        <a:rPr lang="en-US" sz="1400" dirty="0" smtClean="0">
                          <a:effectLst/>
                          <a:latin typeface="Phetsarath OT" pitchFamily="2" charset="0"/>
                          <a:ea typeface="Calibri" panose="020F0502020204030204" pitchFamily="34" charset="0"/>
                          <a:cs typeface="Phetsarath OT" pitchFamily="2" charset="0"/>
                        </a:rPr>
                        <a:t>Participate </a:t>
                      </a:r>
                      <a:r>
                        <a:rPr lang="en-US" sz="1400" dirty="0">
                          <a:effectLst/>
                          <a:latin typeface="Phetsarath OT" pitchFamily="2" charset="0"/>
                          <a:ea typeface="Calibri" panose="020F0502020204030204" pitchFamily="34" charset="0"/>
                          <a:cs typeface="Phetsarath OT" pitchFamily="2" charset="0"/>
                        </a:rPr>
                        <a:t>and provide technical advice</a:t>
                      </a:r>
                      <a:endParaRPr lang="en-AU" sz="1400" dirty="0">
                        <a:effectLst/>
                        <a:latin typeface="Phetsarath OT" pitchFamily="2" charset="0"/>
                        <a:ea typeface="Calibri" panose="020F0502020204030204" pitchFamily="34" charset="0"/>
                        <a:cs typeface="Phetsarath OT" pitchFamily="2" charset="0"/>
                      </a:endParaRPr>
                    </a:p>
                  </a:txBody>
                  <a:tcPr marL="68580" marR="68580" marT="0" marB="0"/>
                </a:tc>
              </a:tr>
            </a:tbl>
          </a:graphicData>
        </a:graphic>
      </p:graphicFrame>
    </p:spTree>
    <p:extLst>
      <p:ext uri="{BB962C8B-B14F-4D97-AF65-F5344CB8AC3E}">
        <p14:creationId xmlns="" xmlns:p14="http://schemas.microsoft.com/office/powerpoint/2010/main" val="2244494000"/>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b="1" dirty="0" err="1">
                <a:latin typeface="Phetsarath OT" panose="02000500000000000000" pitchFamily="2" charset="0"/>
                <a:cs typeface="Phetsarath OT" panose="02000500000000000000" pitchFamily="2" charset="0"/>
              </a:rPr>
              <a:t>ຂະແໜງທ່ອງທ່ຽວ</a:t>
            </a:r>
            <a:r>
              <a:rPr lang="en-US" sz="3200" b="1" dirty="0">
                <a:latin typeface="Phetsarath OT" panose="02000500000000000000" pitchFamily="2" charset="0"/>
                <a:cs typeface="Phetsarath OT" panose="02000500000000000000" pitchFamily="2" charset="0"/>
              </a:rPr>
              <a:t/>
            </a:r>
            <a:br>
              <a:rPr lang="en-US" sz="3200" b="1" dirty="0">
                <a:latin typeface="Phetsarath OT" panose="02000500000000000000" pitchFamily="2" charset="0"/>
                <a:cs typeface="Phetsarath OT" panose="02000500000000000000" pitchFamily="2" charset="0"/>
              </a:rPr>
            </a:br>
            <a:r>
              <a:rPr lang="en-US" sz="3200" b="1" dirty="0">
                <a:latin typeface="Phetsarath OT" panose="02000500000000000000" pitchFamily="2" charset="0"/>
                <a:cs typeface="Phetsarath OT" panose="02000500000000000000" pitchFamily="2" charset="0"/>
              </a:rPr>
              <a:t>Tourism Sector</a:t>
            </a:r>
            <a:endParaRPr lang="en-US" sz="3200" dirty="0">
              <a:latin typeface="Phetsarath OT" panose="02000500000000000000" pitchFamily="2" charset="0"/>
              <a:cs typeface="Phetsarath OT" panose="02000500000000000000" pitchFamily="2" charset="0"/>
            </a:endParaRPr>
          </a:p>
        </p:txBody>
      </p:sp>
      <p:sp>
        <p:nvSpPr>
          <p:cNvPr id="6" name="Content Placeholder 5"/>
          <p:cNvSpPr>
            <a:spLocks noGrp="1"/>
          </p:cNvSpPr>
          <p:nvPr>
            <p:ph sz="half" idx="1"/>
          </p:nvPr>
        </p:nvSpPr>
        <p:spPr>
          <a:xfrm>
            <a:off x="609599" y="1600203"/>
            <a:ext cx="6636327" cy="4939142"/>
          </a:xfrm>
        </p:spPr>
        <p:txBody>
          <a:bodyPr/>
          <a:lstStyle/>
          <a:p>
            <a:pPr lvl="0">
              <a:buNone/>
            </a:pPr>
            <a:r>
              <a:rPr lang="en-US" sz="2400" b="1" u="sng" dirty="0" err="1">
                <a:solidFill>
                  <a:srgbClr val="C00000"/>
                </a:solidFill>
                <a:latin typeface="Phetsarath OT" panose="02000500000000020004" pitchFamily="2" charset="0"/>
                <a:cs typeface="Phetsarath OT" panose="02000500000000020004" pitchFamily="2" charset="0"/>
              </a:rPr>
              <a:t>ຄວາມເສຍຫາຍ</a:t>
            </a:r>
            <a:endParaRPr lang="en-US" sz="1600" b="1" u="sng" dirty="0">
              <a:solidFill>
                <a:srgbClr val="C00000"/>
              </a:solidFill>
              <a:latin typeface="Phetsarath OT" panose="02000500000000020004" pitchFamily="2" charset="0"/>
              <a:cs typeface="Phetsarath OT" panose="02000500000000020004" pitchFamily="2" charset="0"/>
            </a:endParaRPr>
          </a:p>
          <a:p>
            <a:pPr lvl="0"/>
            <a:endParaRPr lang="en-US" sz="2000" dirty="0" smtClean="0">
              <a:latin typeface="Phetsarath OT" panose="02000500000000020004" pitchFamily="2" charset="0"/>
              <a:cs typeface="Phetsarath OT" panose="02000500000000020004" pitchFamily="2" charset="0"/>
            </a:endParaRPr>
          </a:p>
          <a:p>
            <a:pPr lvl="0"/>
            <a:r>
              <a:rPr lang="en-US" sz="2000" dirty="0" err="1" smtClean="0">
                <a:solidFill>
                  <a:srgbClr val="7030A0"/>
                </a:solidFill>
                <a:latin typeface="Phetsarath OT" panose="02000500000000020004" pitchFamily="2" charset="0"/>
                <a:cs typeface="Phetsarath OT" panose="02000500000000020004" pitchFamily="2" charset="0"/>
              </a:rPr>
              <a:t>ໂຄງ</a:t>
            </a:r>
            <a:r>
              <a:rPr lang="en-US" sz="2000" dirty="0" err="1">
                <a:solidFill>
                  <a:srgbClr val="7030A0"/>
                </a:solidFill>
                <a:latin typeface="Phetsarath OT" panose="02000500000000020004" pitchFamily="2" charset="0"/>
                <a:cs typeface="Phetsarath OT" panose="02000500000000020004" pitchFamily="2" charset="0"/>
              </a:rPr>
              <a:t>ສ້າງທາງກາຍຍະພາບທີ່ຖືກທຳລາຍທັງໝົດ</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ຫຼື</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ຖືກເສຍຫາຍບາງສ່ວນທີ່ກ່ຽວຂ້ອງເຖິງໂຮງແຮມ</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ຣີສອດ</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ເຮືອນພັກລວມທັງສະຖານທີ່ອຳນວຍຄວາມສະດວກຕ່າງໆເຊັ່ນວ່າ</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ຮ້ານອາຫານ</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ສະລອຍນ້ຳ</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ຮ້ານສະປາ</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ແລະ</a:t>
            </a:r>
            <a:r>
              <a:rPr lang="en-US" sz="2000" dirty="0">
                <a:solidFill>
                  <a:srgbClr val="7030A0"/>
                </a:solidFill>
                <a:latin typeface="Phetsarath OT" panose="02000500000000020004" pitchFamily="2" charset="0"/>
                <a:cs typeface="Phetsarath OT" panose="02000500000000020004" pitchFamily="2" charset="0"/>
              </a:rPr>
              <a:t> </a:t>
            </a:r>
            <a:r>
              <a:rPr lang="en-US" sz="2000" dirty="0" err="1">
                <a:solidFill>
                  <a:srgbClr val="7030A0"/>
                </a:solidFill>
                <a:latin typeface="Phetsarath OT" panose="02000500000000020004" pitchFamily="2" charset="0"/>
                <a:cs typeface="Phetsarath OT" panose="02000500000000020004" pitchFamily="2" charset="0"/>
              </a:rPr>
              <a:t>ສະຖານທີ່ອຳນວຍຄວາມສະດວກອື່ນ</a:t>
            </a:r>
            <a:r>
              <a:rPr lang="en-US" sz="2000" dirty="0">
                <a:solidFill>
                  <a:srgbClr val="7030A0"/>
                </a:solidFill>
                <a:latin typeface="Phetsarath OT" panose="02000500000000020004" pitchFamily="2" charset="0"/>
                <a:cs typeface="Phetsarath OT" panose="02000500000000020004" pitchFamily="2" charset="0"/>
              </a:rPr>
              <a:t>ໆ.</a:t>
            </a:r>
          </a:p>
          <a:p>
            <a:pPr lvl="0"/>
            <a:r>
              <a:rPr lang="en-US" sz="2000" dirty="0" err="1">
                <a:latin typeface="Phetsarath OT" panose="02000500000000020004" pitchFamily="2" charset="0"/>
                <a:cs typeface="Phetsarath OT" panose="02000500000000020004" pitchFamily="2" charset="0"/>
              </a:rPr>
              <a:t>ສະຖານທີ່ທ່ອງທ່ຽວທາງວັດທະນະທຳເຊັ່ນວ່າ</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ວັດວາອາຮາມຕ່າງໆທີ່ນັກທ່ອງທ່ຽວເຂົ້າມາທ່ຽວຊົມ</a:t>
            </a:r>
            <a:r>
              <a:rPr lang="en-US" sz="2000" dirty="0">
                <a:latin typeface="Phetsarath OT" panose="02000500000000020004" pitchFamily="2" charset="0"/>
                <a:cs typeface="Phetsarath OT" panose="02000500000000020004" pitchFamily="2" charset="0"/>
              </a:rPr>
              <a:t>.</a:t>
            </a:r>
          </a:p>
          <a:p>
            <a:pPr lvl="0"/>
            <a:r>
              <a:rPr lang="en-US" sz="2000" dirty="0" err="1">
                <a:solidFill>
                  <a:schemeClr val="accent2"/>
                </a:solidFill>
                <a:latin typeface="Phetsarath OT" panose="02000500000000020004" pitchFamily="2" charset="0"/>
                <a:cs typeface="Phetsarath OT" panose="02000500000000020004" pitchFamily="2" charset="0"/>
              </a:rPr>
              <a:t>ການກໍ່ໂຕຂອງທຳມະຊາດທີ່ດືງດູດຄວາມສົນໃຈຂອງນັກທ່ອງທ່ຽວເຊັ່ນວ່າ</a:t>
            </a:r>
            <a:r>
              <a:rPr lang="en-US" sz="2000" dirty="0">
                <a:solidFill>
                  <a:schemeClr val="accent2"/>
                </a:solidFill>
                <a:latin typeface="Phetsarath OT" panose="02000500000000020004" pitchFamily="2" charset="0"/>
                <a:cs typeface="Phetsarath OT" panose="02000500000000020004" pitchFamily="2" charset="0"/>
              </a:rPr>
              <a:t>: </a:t>
            </a:r>
            <a:r>
              <a:rPr lang="en-US" sz="2000" dirty="0" err="1">
                <a:solidFill>
                  <a:schemeClr val="accent2"/>
                </a:solidFill>
                <a:latin typeface="Phetsarath OT" panose="02000500000000020004" pitchFamily="2" charset="0"/>
                <a:cs typeface="Phetsarath OT" panose="02000500000000020004" pitchFamily="2" charset="0"/>
              </a:rPr>
              <a:t>ຖ້ຳໃຕ້ນ້ຳ</a:t>
            </a:r>
            <a:r>
              <a:rPr lang="en-US" sz="2000" dirty="0">
                <a:solidFill>
                  <a:schemeClr val="accent2"/>
                </a:solidFill>
                <a:latin typeface="Phetsarath OT" panose="02000500000000020004" pitchFamily="2" charset="0"/>
                <a:cs typeface="Phetsarath OT" panose="02000500000000020004" pitchFamily="2" charset="0"/>
              </a:rPr>
              <a:t>, </a:t>
            </a:r>
            <a:r>
              <a:rPr lang="en-US" sz="2000" dirty="0" err="1">
                <a:solidFill>
                  <a:schemeClr val="accent2"/>
                </a:solidFill>
                <a:latin typeface="Phetsarath OT" panose="02000500000000020004" pitchFamily="2" charset="0"/>
                <a:cs typeface="Phetsarath OT" panose="02000500000000020004" pitchFamily="2" charset="0"/>
              </a:rPr>
              <a:t>ສາຍນ້ຳພາຍໃນຖ້ຳ</a:t>
            </a:r>
            <a:r>
              <a:rPr lang="en-US" sz="2000" dirty="0">
                <a:solidFill>
                  <a:schemeClr val="accent2"/>
                </a:solidFill>
                <a:latin typeface="Phetsarath OT" panose="02000500000000020004" pitchFamily="2" charset="0"/>
                <a:cs typeface="Phetsarath OT" panose="02000500000000020004" pitchFamily="2" charset="0"/>
              </a:rPr>
              <a:t>, </a:t>
            </a:r>
            <a:r>
              <a:rPr lang="en-US" sz="2000" dirty="0" err="1">
                <a:solidFill>
                  <a:schemeClr val="accent2"/>
                </a:solidFill>
                <a:latin typeface="Phetsarath OT" panose="02000500000000020004" pitchFamily="2" charset="0"/>
                <a:cs typeface="Phetsarath OT" panose="02000500000000020004" pitchFamily="2" charset="0"/>
              </a:rPr>
              <a:t>ພູເຂົາທີ່ເປັນບ່ອນສຳລັບການປິນໜ້າຜາ</a:t>
            </a:r>
            <a:r>
              <a:rPr lang="en-US" sz="2000" dirty="0">
                <a:solidFill>
                  <a:schemeClr val="accent2"/>
                </a:solidFill>
                <a:latin typeface="Phetsarath OT" panose="02000500000000020004" pitchFamily="2" charset="0"/>
                <a:cs typeface="Phetsarath OT" panose="02000500000000020004" pitchFamily="2" charset="0"/>
              </a:rPr>
              <a:t>.</a:t>
            </a:r>
          </a:p>
          <a:p>
            <a:pPr lvl="0"/>
            <a:r>
              <a:rPr lang="en-US" sz="2000" dirty="0" err="1">
                <a:latin typeface="Phetsarath OT" panose="02000500000000020004" pitchFamily="2" charset="0"/>
                <a:cs typeface="Phetsarath OT" panose="02000500000000020004" pitchFamily="2" charset="0"/>
              </a:rPr>
              <a:t>ວັດສະດຸຂອງໂຄງສ້າງທີ່ຖືກທຳລາຍທັງໝົດ</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ຖືກເສຍຫາຍບາງສ່ວນເຊັ່ນວ່າ</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ບັນໃດເລື່ອນ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ເຄື່ອງປັ່ນໄຟ</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ຟ້າ</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ຄອມພິວເຕີ</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ອຸປະກອນຕົກແຕ່ງ</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ອຸປະກອນຕ່າງ</a:t>
            </a:r>
            <a:r>
              <a:rPr lang="en-US" sz="2000" dirty="0">
                <a:latin typeface="Phetsarath OT" panose="02000500000000020004" pitchFamily="2" charset="0"/>
                <a:cs typeface="Phetsarath OT" panose="02000500000000020004" pitchFamily="2" charset="0"/>
              </a:rPr>
              <a:t>ໆ.</a:t>
            </a:r>
          </a:p>
        </p:txBody>
      </p:sp>
      <p:sp>
        <p:nvSpPr>
          <p:cNvPr id="7" name="Content Placeholder 6"/>
          <p:cNvSpPr>
            <a:spLocks noGrp="1"/>
          </p:cNvSpPr>
          <p:nvPr>
            <p:ph sz="half" idx="2"/>
          </p:nvPr>
        </p:nvSpPr>
        <p:spPr>
          <a:xfrm>
            <a:off x="7578444" y="1995055"/>
            <a:ext cx="4225636" cy="4131111"/>
          </a:xfrm>
        </p:spPr>
        <p:txBody>
          <a:bodyPr/>
          <a:lstStyle/>
          <a:p>
            <a:pPr>
              <a:buNone/>
            </a:pPr>
            <a:r>
              <a:rPr lang="en-US" altLang="en-US" sz="1800" b="1" u="sng" dirty="0">
                <a:solidFill>
                  <a:srgbClr val="FF0000"/>
                </a:solidFill>
                <a:latin typeface="Lucida Sans Unicode" pitchFamily="34" charset="0"/>
                <a:cs typeface="Lucida Sans Unicode" pitchFamily="34" charset="0"/>
              </a:rPr>
              <a:t>Damages</a:t>
            </a:r>
            <a:endParaRPr lang="en-US" altLang="en-US" sz="1200" b="1" u="sng" dirty="0">
              <a:solidFill>
                <a:srgbClr val="FF0000"/>
              </a:solidFill>
              <a:latin typeface="Lucida Sans Unicode" pitchFamily="34" charset="0"/>
              <a:cs typeface="Lucida Sans Unicode" pitchFamily="34" charset="0"/>
            </a:endParaRPr>
          </a:p>
          <a:p>
            <a:pPr lvl="1"/>
            <a:endParaRPr lang="en-US" altLang="en-US" sz="200" b="1" dirty="0">
              <a:latin typeface="Lucida Sans Unicode" pitchFamily="34" charset="0"/>
              <a:cs typeface="Lucida Sans Unicode" pitchFamily="34" charset="0"/>
            </a:endParaRPr>
          </a:p>
          <a:p>
            <a:r>
              <a:rPr lang="en-US" altLang="en-US" sz="1400" dirty="0"/>
              <a:t>Total or partial destruction of physical structures related to all types of hotels, resorts, lodging houses including the facilities in the premises like restaurants, swimming pools, spas and other amenities.</a:t>
            </a:r>
          </a:p>
          <a:p>
            <a:r>
              <a:rPr lang="en-US" altLang="en-US" sz="1400" dirty="0"/>
              <a:t>Cultural sites and structures like temples visited by tourists.  </a:t>
            </a:r>
          </a:p>
          <a:p>
            <a:r>
              <a:rPr lang="en-US" altLang="en-US" sz="1400" dirty="0"/>
              <a:t>Natural formations which are tourist attractions like underwater caves, river under a cave, mountains for rock climbing, etc.</a:t>
            </a:r>
          </a:p>
          <a:p>
            <a:r>
              <a:rPr lang="en-US" altLang="en-US" sz="1400" dirty="0"/>
              <a:t>Total or partial destruction of the contents of the structures such as elevators, power generators, computers, furniture, and other supplies.</a:t>
            </a:r>
          </a:p>
          <a:p>
            <a:endParaRPr lang="en-US" altLang="en-US" sz="1200" b="1" dirty="0">
              <a:latin typeface="Lucida Sans Unicode" pitchFamily="34" charset="0"/>
              <a:cs typeface="Lucida Sans Unicode" pitchFamily="34" charset="0"/>
            </a:endParaRPr>
          </a:p>
          <a:p>
            <a:pPr marL="0" indent="0">
              <a:buNone/>
            </a:pPr>
            <a:endParaRPr lang="en-US" sz="1200" dirty="0"/>
          </a:p>
        </p:txBody>
      </p:sp>
    </p:spTree>
    <p:extLst>
      <p:ext uri="{BB962C8B-B14F-4D97-AF65-F5344CB8AC3E}">
        <p14:creationId xmlns="" xmlns:p14="http://schemas.microsoft.com/office/powerpoint/2010/main" val="948298862"/>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latin typeface="Phetsarath OT" panose="02000500000000000000" pitchFamily="2" charset="0"/>
                <a:cs typeface="Phetsarath OT" panose="02000500000000000000" pitchFamily="2" charset="0"/>
              </a:rPr>
              <a:t>ຂະແໜງທ່ອງທ່ຽວ</a:t>
            </a:r>
            <a:r>
              <a:rPr lang="en-US" b="1" dirty="0">
                <a:latin typeface="Phetsarath OT" panose="02000500000000000000" pitchFamily="2" charset="0"/>
                <a:cs typeface="Phetsarath OT" panose="02000500000000000000" pitchFamily="2" charset="0"/>
              </a:rPr>
              <a:t/>
            </a:r>
            <a:br>
              <a:rPr lang="en-US" b="1" dirty="0">
                <a:latin typeface="Phetsarath OT" panose="02000500000000000000" pitchFamily="2" charset="0"/>
                <a:cs typeface="Phetsarath OT" panose="02000500000000000000" pitchFamily="2" charset="0"/>
              </a:rPr>
            </a:br>
            <a:r>
              <a:rPr lang="en-US" b="1" dirty="0">
                <a:latin typeface="Phetsarath OT" panose="02000500000000000000" pitchFamily="2" charset="0"/>
                <a:cs typeface="Phetsarath OT" panose="02000500000000000000" pitchFamily="2" charset="0"/>
              </a:rPr>
              <a:t>Tourism </a:t>
            </a:r>
            <a:r>
              <a:rPr lang="en-US" b="1" dirty="0" smtClean="0">
                <a:latin typeface="Phetsarath OT" panose="02000500000000000000" pitchFamily="2" charset="0"/>
                <a:cs typeface="Phetsarath OT" panose="02000500000000000000" pitchFamily="2" charset="0"/>
              </a:rPr>
              <a:t>Sector</a:t>
            </a:r>
            <a:endParaRPr lang="en-US" dirty="0">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609600" y="1364668"/>
            <a:ext cx="6511636" cy="4525963"/>
          </a:xfrm>
        </p:spPr>
        <p:txBody>
          <a:bodyPr/>
          <a:lstStyle/>
          <a:p>
            <a:pPr>
              <a:buNone/>
            </a:pPr>
            <a:r>
              <a:rPr lang="en-US" sz="3200" b="1" dirty="0" err="1">
                <a:solidFill>
                  <a:srgbClr val="C00000"/>
                </a:solidFill>
                <a:latin typeface="Phetsarath OT" panose="02000500000000020004" pitchFamily="2" charset="0"/>
                <a:cs typeface="Phetsarath OT" panose="02000500000000020004" pitchFamily="2" charset="0"/>
              </a:rPr>
              <a:t>ການສູນ</a:t>
            </a:r>
            <a:r>
              <a:rPr lang="en-US" sz="3200" b="1" dirty="0" err="1" smtClean="0">
                <a:solidFill>
                  <a:srgbClr val="C00000"/>
                </a:solidFill>
                <a:latin typeface="Phetsarath OT" panose="02000500000000020004" pitchFamily="2" charset="0"/>
                <a:cs typeface="Phetsarath OT" panose="02000500000000020004" pitchFamily="2" charset="0"/>
              </a:rPr>
              <a:t>ເສຍ</a:t>
            </a:r>
            <a:endParaRPr lang="en-US" sz="3200" b="1" dirty="0" smtClean="0">
              <a:solidFill>
                <a:srgbClr val="C00000"/>
              </a:solidFill>
              <a:latin typeface="Phetsarath OT" panose="02000500000000020004" pitchFamily="2" charset="0"/>
              <a:cs typeface="Phetsarath OT" panose="02000500000000020004" pitchFamily="2" charset="0"/>
            </a:endParaRPr>
          </a:p>
          <a:p>
            <a:pPr lvl="0"/>
            <a:r>
              <a:rPr lang="en-US" sz="2400" dirty="0" err="1" smtClean="0">
                <a:solidFill>
                  <a:srgbClr val="0070C0"/>
                </a:solidFill>
                <a:latin typeface="Phetsarath OT" panose="02000500000000020004" pitchFamily="2" charset="0"/>
                <a:cs typeface="Phetsarath OT" panose="02000500000000020004" pitchFamily="2" charset="0"/>
              </a:rPr>
              <a:t>ລາຍ</a:t>
            </a:r>
            <a:r>
              <a:rPr lang="en-US" sz="2400" dirty="0" err="1">
                <a:solidFill>
                  <a:srgbClr val="0070C0"/>
                </a:solidFill>
                <a:latin typeface="Phetsarath OT" panose="02000500000000020004" pitchFamily="2" charset="0"/>
                <a:cs typeface="Phetsarath OT" panose="02000500000000020004" pitchFamily="2" charset="0"/>
              </a:rPr>
              <a:t>ໄດ້ທີ່ຄາດຄະເນຈາກນັກທ່ອງທ່ຽວ</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ແລະ</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ແຫຼ່ງລາຍຮັບອື່ນໆເຊີ່ງຈະໃຊ້ເວລາຈົນກ່ວາສິ່ງອຳນວຍຄວາມ</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ສະດວກດ້ານການທ່ອງທ່ຽວຈະໄດ້ຮັບການສ້ອມແປງ</a:t>
            </a:r>
            <a:r>
              <a:rPr lang="en-US" sz="2400" dirty="0">
                <a:solidFill>
                  <a:srgbClr val="0070C0"/>
                </a:solidFill>
                <a:latin typeface="Phetsarath OT" panose="02000500000000020004" pitchFamily="2" charset="0"/>
                <a:cs typeface="Phetsarath OT" panose="02000500000000020004" pitchFamily="2" charset="0"/>
              </a:rPr>
              <a:t>.</a:t>
            </a:r>
          </a:p>
          <a:p>
            <a:pPr lvl="0"/>
            <a:r>
              <a:rPr lang="en-US" sz="2400" dirty="0">
                <a:latin typeface="Phetsarath OT" panose="02000500000000020004" pitchFamily="2" charset="0"/>
                <a:cs typeface="Phetsarath OT" panose="02000500000000020004" pitchFamily="2" charset="0"/>
              </a:rPr>
              <a:t>ຄ່າໃຊ້ຈ່າຍໃນການດຳເນີນງານມີຄວາມເປັນໄດ້ທີ່ຈະເພີ່ມສູງຂື້ນຫຼັງໄພພິບັດ, </a:t>
            </a:r>
            <a:r>
              <a:rPr lang="en-US" sz="2400" dirty="0" err="1">
                <a:latin typeface="Phetsarath OT" panose="02000500000000020004" pitchFamily="2" charset="0"/>
                <a:cs typeface="Phetsarath OT" panose="02000500000000020004" pitchFamily="2" charset="0"/>
              </a:rPr>
              <a:t>ເຊັ່ນວ່າ</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ຄ່າກະແສໄຟຟ້າ</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ທີ່ມາຈາກແຫຼ່ງອື່ນໆອາດເພີ່ມສູງຂື້ນ</a:t>
            </a:r>
            <a:r>
              <a:rPr lang="en-US" sz="2400" dirty="0">
                <a:latin typeface="Phetsarath OT" panose="02000500000000020004" pitchFamily="2" charset="0"/>
                <a:cs typeface="Phetsarath OT" panose="02000500000000020004" pitchFamily="2" charset="0"/>
              </a:rPr>
              <a:t>,​</a:t>
            </a:r>
            <a:r>
              <a:rPr lang="en-US" sz="2400" dirty="0" err="1">
                <a:latin typeface="Phetsarath OT" panose="02000500000000020004" pitchFamily="2" charset="0"/>
                <a:cs typeface="Phetsarath OT" panose="02000500000000020004" pitchFamily="2" charset="0"/>
              </a:rPr>
              <a:t>ຫຼື</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ການຊື້ວັດຖຸດີບຈາກແຫຼ່ງອື່ນ</a:t>
            </a:r>
            <a:r>
              <a:rPr lang="en-US" sz="2400" dirty="0">
                <a:latin typeface="Phetsarath OT" panose="02000500000000020004" pitchFamily="2" charset="0"/>
                <a:cs typeface="Phetsarath OT" panose="02000500000000020004" pitchFamily="2" charset="0"/>
              </a:rPr>
              <a:t>ໆ </a:t>
            </a:r>
            <a:r>
              <a:rPr lang="en-US" sz="2400" dirty="0" err="1">
                <a:latin typeface="Phetsarath OT" panose="02000500000000020004" pitchFamily="2" charset="0"/>
                <a:cs typeface="Phetsarath OT" panose="02000500000000020004" pitchFamily="2" charset="0"/>
              </a:rPr>
              <a:t>ຫຼື</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ການເຊົ່າສະຖານທີ່ພັກພາອາ</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ໄສຊົ່ວຄາວໃນຂະນະທີ່ກຳລັງມີການສ້ອມແປງ</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ແລະ</a:t>
            </a:r>
            <a:r>
              <a:rPr lang="en-US" sz="2400" dirty="0">
                <a:latin typeface="Phetsarath OT" panose="02000500000000020004" pitchFamily="2" charset="0"/>
                <a:cs typeface="Phetsarath OT" panose="02000500000000020004" pitchFamily="2" charset="0"/>
              </a:rPr>
              <a:t> </a:t>
            </a:r>
            <a:r>
              <a:rPr lang="en-US" sz="2400" dirty="0" err="1">
                <a:latin typeface="Phetsarath OT" panose="02000500000000020004" pitchFamily="2" charset="0"/>
                <a:cs typeface="Phetsarath OT" panose="02000500000000020004" pitchFamily="2" charset="0"/>
              </a:rPr>
              <a:t>ປຸກສ້າງຄືນໃໝ</a:t>
            </a:r>
            <a:r>
              <a:rPr lang="en-US" sz="2400" dirty="0">
                <a:latin typeface="Phetsarath OT" panose="02000500000000020004" pitchFamily="2" charset="0"/>
                <a:cs typeface="Phetsarath OT" panose="02000500000000020004" pitchFamily="2" charset="0"/>
              </a:rPr>
              <a:t>່.</a:t>
            </a:r>
          </a:p>
          <a:p>
            <a:pPr lvl="0"/>
            <a:r>
              <a:rPr lang="en-US" sz="2400" dirty="0" err="1">
                <a:solidFill>
                  <a:srgbClr val="0070C0"/>
                </a:solidFill>
                <a:latin typeface="Phetsarath OT" panose="02000500000000020004" pitchFamily="2" charset="0"/>
                <a:cs typeface="Phetsarath OT" panose="02000500000000020004" pitchFamily="2" charset="0"/>
              </a:rPr>
              <a:t>ຄ່າໃຊ້ຈ່າຍໃນການມ້າງເພທຳລາຍ</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ຫຼື</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ການອະນາໄມສີ່ງເສດເຫຼືອ</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ແລະ</a:t>
            </a:r>
            <a:r>
              <a:rPr lang="en-US" sz="2400" dirty="0">
                <a:solidFill>
                  <a:srgbClr val="0070C0"/>
                </a:solidFill>
                <a:latin typeface="Phetsarath OT" panose="02000500000000020004" pitchFamily="2" charset="0"/>
                <a:cs typeface="Phetsarath OT" panose="02000500000000020004" pitchFamily="2" charset="0"/>
              </a:rPr>
              <a:t> </a:t>
            </a:r>
            <a:r>
              <a:rPr lang="en-US" sz="2400" dirty="0" err="1">
                <a:solidFill>
                  <a:srgbClr val="0070C0"/>
                </a:solidFill>
                <a:latin typeface="Phetsarath OT" panose="02000500000000020004" pitchFamily="2" charset="0"/>
                <a:cs typeface="Phetsarath OT" panose="02000500000000020004" pitchFamily="2" charset="0"/>
              </a:rPr>
              <a:t>ອື່ນ</a:t>
            </a:r>
            <a:r>
              <a:rPr lang="en-US" sz="2400" dirty="0">
                <a:solidFill>
                  <a:srgbClr val="0070C0"/>
                </a:solidFill>
                <a:latin typeface="Phetsarath OT" panose="02000500000000020004" pitchFamily="2" charset="0"/>
                <a:cs typeface="Phetsarath OT" panose="02000500000000020004" pitchFamily="2" charset="0"/>
              </a:rPr>
              <a:t>ໆ.</a:t>
            </a:r>
          </a:p>
          <a:p>
            <a:pPr lvl="0"/>
            <a:r>
              <a:rPr lang="en-US" sz="2400" dirty="0" err="1">
                <a:latin typeface="Phetsarath OT" panose="02000500000000020004" pitchFamily="2" charset="0"/>
                <a:cs typeface="Phetsarath OT" panose="02000500000000020004" pitchFamily="2" charset="0"/>
              </a:rPr>
              <a:t>ຄ່າໃຊ້ຈ່າຍເພີ່ມເຕີມຈາກການສົ່ງເສີມການທ່ອງທ່ຽວພາຍຫຼັງໄພພິບັດ</a:t>
            </a:r>
            <a:r>
              <a:rPr lang="en-US" sz="2400" dirty="0">
                <a:latin typeface="Phetsarath OT" panose="02000500000000020004" pitchFamily="2" charset="0"/>
                <a:cs typeface="Phetsarath OT" panose="02000500000000020004" pitchFamily="2" charset="0"/>
              </a:rPr>
              <a:t>.</a:t>
            </a:r>
          </a:p>
          <a:p>
            <a:endParaRPr lang="en-US" sz="1800" dirty="0">
              <a:solidFill>
                <a:schemeClr val="accent2"/>
              </a:solidFill>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7495310" y="2466117"/>
            <a:ext cx="4364182" cy="3909439"/>
          </a:xfrm>
        </p:spPr>
        <p:txBody>
          <a:bodyPr/>
          <a:lstStyle/>
          <a:p>
            <a:pPr>
              <a:buNone/>
            </a:pPr>
            <a:r>
              <a:rPr lang="en-US" altLang="en-US" sz="2000" b="1" u="sng" dirty="0">
                <a:solidFill>
                  <a:srgbClr val="FF0000"/>
                </a:solidFill>
                <a:latin typeface="Lucida Sans Unicode" pitchFamily="34" charset="0"/>
                <a:cs typeface="Lucida Sans Unicode" pitchFamily="34" charset="0"/>
              </a:rPr>
              <a:t>Losses</a:t>
            </a:r>
            <a:endParaRPr lang="en-US" altLang="en-US" sz="1600" b="1" dirty="0">
              <a:latin typeface="Lucida Sans Unicode" pitchFamily="34" charset="0"/>
              <a:cs typeface="Lucida Sans Unicode" pitchFamily="34" charset="0"/>
            </a:endParaRPr>
          </a:p>
          <a:p>
            <a:r>
              <a:rPr lang="en-US" altLang="en-US" sz="1400" dirty="0"/>
              <a:t>Foregone income</a:t>
            </a:r>
            <a:r>
              <a:rPr lang="en-US" altLang="en-US" sz="1400" i="1" dirty="0"/>
              <a:t> </a:t>
            </a:r>
            <a:r>
              <a:rPr lang="en-US" altLang="en-US" sz="1400" dirty="0"/>
              <a:t>from tourists and other related sources of income which will last until the tourism facilities are repaired. </a:t>
            </a:r>
          </a:p>
          <a:p>
            <a:r>
              <a:rPr lang="en-US" altLang="en-US" sz="1400" dirty="0"/>
              <a:t>Higher cost of operation that may arise after the disaster, such as payment of higher rates of electricity from alternative sources, or acquiring raw materials from alternative sources or renting temporary premises while repairing or rebuilding the original premises.</a:t>
            </a:r>
          </a:p>
          <a:p>
            <a:r>
              <a:rPr lang="en-US" altLang="en-US" sz="1400" dirty="0"/>
              <a:t>Costs involved for the demolition or removal of debris, etc.</a:t>
            </a:r>
          </a:p>
          <a:p>
            <a:r>
              <a:rPr lang="en-US" altLang="en-US" sz="1400" dirty="0"/>
              <a:t>Additional cost of tourism promotion after the disaster.</a:t>
            </a:r>
          </a:p>
          <a:p>
            <a:endParaRPr lang="en-US" sz="1400" dirty="0"/>
          </a:p>
        </p:txBody>
      </p:sp>
    </p:spTree>
    <p:extLst>
      <p:ext uri="{BB962C8B-B14F-4D97-AF65-F5344CB8AC3E}">
        <p14:creationId xmlns="" xmlns:p14="http://schemas.microsoft.com/office/powerpoint/2010/main" val="2593996602"/>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o-LA" sz="2800" b="1" dirty="0" smtClean="0">
                <a:latin typeface="Phetsarath OT" pitchFamily="2" charset="0"/>
                <a:cs typeface="Phetsarath OT" pitchFamily="2" charset="0"/>
              </a:rPr>
              <a:t>ບາດກ້າວ​ຕ່າງໆໃນການຈັດຕັ້ງປະຕິບັດ</a:t>
            </a:r>
            <a:r>
              <a:rPr lang="x-none" sz="2800" b="1" smtClean="0">
                <a:latin typeface="Phetsarath OT" pitchFamily="2" charset="0"/>
                <a:cs typeface="Phetsarath OT" pitchFamily="2" charset="0"/>
              </a:rPr>
              <a:t> DaLNA</a:t>
            </a:r>
            <a:r>
              <a:rPr lang="lo-LA" sz="2800" b="1" dirty="0" smtClean="0">
                <a:latin typeface="Phetsarath OT" pitchFamily="2" charset="0"/>
                <a:cs typeface="Phetsarath OT" pitchFamily="2" charset="0"/>
              </a:rPr>
              <a:t> ຫຼັງໄພພິບັດ</a:t>
            </a:r>
            <a:r>
              <a:rPr lang="lo-LA" sz="2800" b="1" dirty="0" smtClean="0">
                <a:latin typeface="Phetsarath OT" pitchFamily="2" charset="0"/>
                <a:cs typeface="Phetsarath OT" pitchFamily="2" charset="0"/>
              </a:rPr>
              <a:t>ສຳລັບ</a:t>
            </a:r>
            <a:br>
              <a:rPr lang="lo-LA" sz="2800" b="1" dirty="0" smtClean="0">
                <a:latin typeface="Phetsarath OT" pitchFamily="2" charset="0"/>
                <a:cs typeface="Phetsarath OT" pitchFamily="2" charset="0"/>
              </a:rPr>
            </a:br>
            <a:r>
              <a:rPr lang="lo-LA" sz="2800" b="1" dirty="0" smtClean="0">
                <a:latin typeface="Phetsarath OT" pitchFamily="2" charset="0"/>
                <a:cs typeface="Phetsarath OT" pitchFamily="2" charset="0"/>
              </a:rPr>
              <a:t>ຂະແ</a:t>
            </a:r>
            <a:r>
              <a:rPr lang="lo-LA" sz="2800" b="1" dirty="0" smtClean="0">
                <a:latin typeface="Phetsarath OT" pitchFamily="2" charset="0"/>
                <a:cs typeface="Phetsarath OT" pitchFamily="2" charset="0"/>
              </a:rPr>
              <a:t>ໜງການ</a:t>
            </a:r>
            <a:r>
              <a:rPr lang="x-none" sz="2800" b="1" smtClean="0">
                <a:latin typeface="Phetsarath OT" pitchFamily="2" charset="0"/>
                <a:cs typeface="Phetsarath OT" pitchFamily="2" charset="0"/>
              </a:rPr>
              <a:t>ທ່ອງທ່ຽວ</a:t>
            </a:r>
            <a:r>
              <a:rPr lang="en-US" sz="2800" b="1" dirty="0" smtClean="0">
                <a:latin typeface="Phetsarath OT" pitchFamily="2" charset="0"/>
                <a:cs typeface="Phetsarath OT" pitchFamily="2" charset="0"/>
              </a:rPr>
              <a:t/>
            </a:r>
            <a:br>
              <a:rPr lang="en-US" sz="2800" b="1" dirty="0" smtClean="0">
                <a:latin typeface="Phetsarath OT" pitchFamily="2" charset="0"/>
                <a:cs typeface="Phetsarath OT" pitchFamily="2" charset="0"/>
              </a:rPr>
            </a:br>
            <a:r>
              <a:rPr lang="en-US" sz="2000" b="1" dirty="0" smtClean="0">
                <a:latin typeface="Phetsarath OT" pitchFamily="2" charset="0"/>
                <a:cs typeface="Phetsarath OT" pitchFamily="2" charset="0"/>
              </a:rPr>
              <a:t>General </a:t>
            </a:r>
            <a:r>
              <a:rPr lang="en-US" sz="2000" b="1" dirty="0">
                <a:latin typeface="Phetsarath OT" pitchFamily="2" charset="0"/>
                <a:cs typeface="Phetsarath OT" pitchFamily="2" charset="0"/>
              </a:rPr>
              <a:t>Steps in Conducting a Post-disaster Damage, Loss and Needs Assessment (DALNA) </a:t>
            </a:r>
            <a:r>
              <a:rPr lang="en-AU" sz="2800" b="1" dirty="0">
                <a:latin typeface="Phetsarath OT" pitchFamily="2" charset="0"/>
                <a:cs typeface="Phetsarath OT" pitchFamily="2" charset="0"/>
              </a:rPr>
              <a:t/>
            </a:r>
            <a:br>
              <a:rPr lang="en-AU" sz="2800" b="1" dirty="0">
                <a:latin typeface="Phetsarath OT" pitchFamily="2" charset="0"/>
                <a:cs typeface="Phetsarath OT" pitchFamily="2" charset="0"/>
              </a:rPr>
            </a:br>
            <a:endParaRPr lang="en-AU" sz="2800" dirty="0">
              <a:latin typeface="Phetsarath OT" pitchFamily="2" charset="0"/>
              <a:cs typeface="Phetsarath OT" pitchFamily="2" charset="0"/>
            </a:endParaRPr>
          </a:p>
        </p:txBody>
      </p:sp>
      <p:sp>
        <p:nvSpPr>
          <p:cNvPr id="3" name="Content Placeholder 2"/>
          <p:cNvSpPr>
            <a:spLocks noGrp="1"/>
          </p:cNvSpPr>
          <p:nvPr>
            <p:ph sz="half" idx="1"/>
          </p:nvPr>
        </p:nvSpPr>
        <p:spPr>
          <a:xfrm>
            <a:off x="263235" y="1420088"/>
            <a:ext cx="7038110" cy="4939142"/>
          </a:xfrm>
        </p:spPr>
        <p:txBody>
          <a:bodyPr/>
          <a:lstStyle/>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1. </a:t>
            </a:r>
            <a:r>
              <a:rPr lang="lo-LA" sz="2400" i="1" dirty="0" smtClean="0">
                <a:latin typeface="Phetsarath OT" pitchFamily="2" charset="0"/>
                <a:cs typeface="Phetsarath OT" pitchFamily="2" charset="0"/>
              </a:rPr>
              <a:t>ເກັບກໍາ ແລະ</a:t>
            </a:r>
            <a:r>
              <a:rPr lang="en-US" sz="2400" i="1" dirty="0" smtClean="0">
                <a:latin typeface="Phetsarath OT" pitchFamily="2" charset="0"/>
                <a:cs typeface="Phetsarath OT" pitchFamily="2" charset="0"/>
              </a:rPr>
              <a:t>/</a:t>
            </a:r>
            <a:r>
              <a:rPr lang="lo-LA" sz="2400" i="1" dirty="0" smtClean="0">
                <a:latin typeface="Phetsarath OT" pitchFamily="2" charset="0"/>
                <a:cs typeface="Phetsarath OT" pitchFamily="2" charset="0"/>
              </a:rPr>
              <a:t>ຫຼື ຢັ້ງຢືນຄວາມຖືກຕ້ອງຂອງຂໍ້ມູນພື້ນຖານຂອງແຕ່ລະເມືອງທີ່ຖືກຜົນກະທົບຈາກໄພພິບັດ</a:t>
            </a:r>
            <a:r>
              <a:rPr lang="en-US" sz="2400" i="1" dirty="0" smtClean="0">
                <a:latin typeface="Phetsarath OT" pitchFamily="2" charset="0"/>
                <a:cs typeface="Phetsarath OT" pitchFamily="2" charset="0"/>
              </a:rPr>
              <a:t>.</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2. </a:t>
            </a:r>
            <a:r>
              <a:rPr lang="lo-LA" sz="2400" i="1" dirty="0" smtClean="0">
                <a:latin typeface="Phetsarath OT" pitchFamily="2" charset="0"/>
                <a:cs typeface="Phetsarath OT" pitchFamily="2" charset="0"/>
              </a:rPr>
              <a:t>ຄາດຄະເນຄວາມເສຍຫາຍແລະການສູນເສຍ</a:t>
            </a:r>
            <a:r>
              <a:rPr lang="en-US" sz="2400" i="1" dirty="0" smtClean="0">
                <a:latin typeface="Phetsarath OT" pitchFamily="2" charset="0"/>
                <a:cs typeface="Phetsarath OT" pitchFamily="2" charset="0"/>
              </a:rPr>
              <a:t> </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3. </a:t>
            </a:r>
            <a:r>
              <a:rPr lang="lo-LA" sz="2400" i="1" dirty="0" smtClean="0">
                <a:latin typeface="Phetsarath OT" pitchFamily="2" charset="0"/>
                <a:cs typeface="Phetsarath OT" pitchFamily="2" charset="0"/>
              </a:rPr>
              <a:t>ຢັ້ງຢືນຄວາມຖືກຕ້ອງຂອງຂໍ້ມູນຄວາມເສຍຫາຍແລະການສູນເສຍ </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4. </a:t>
            </a:r>
            <a:r>
              <a:rPr lang="lo-LA" sz="2400" i="1" dirty="0" smtClean="0">
                <a:latin typeface="Phetsarath OT" pitchFamily="2" charset="0"/>
                <a:cs typeface="Phetsarath OT" pitchFamily="2" charset="0"/>
              </a:rPr>
              <a:t>ວິເຄາະຜົນກະທົບ: ຄວາມເສຍຫາຍແລະການສູນເສຍ ຕໍ່ປະຊາກອນທີ່ໄດ້ຮັບຜົນກະທົບ </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5. </a:t>
            </a:r>
            <a:r>
              <a:rPr lang="lo-LA" sz="2400" i="1" dirty="0" smtClean="0">
                <a:latin typeface="Phetsarath OT" pitchFamily="2" charset="0"/>
                <a:cs typeface="Phetsarath OT" pitchFamily="2" charset="0"/>
              </a:rPr>
              <a:t>ຄາດຄະເນຄວາມຕ້ອງການການຟື້ນຟູແລະກໍ່ສ້າງຄືນໃໝ່</a:t>
            </a:r>
            <a:r>
              <a:rPr lang="lo-LA" sz="2400" dirty="0" smtClean="0">
                <a:latin typeface="Phetsarath OT" pitchFamily="2" charset="0"/>
                <a:cs typeface="Phetsarath OT" pitchFamily="2" charset="0"/>
              </a:rPr>
              <a:t> </a:t>
            </a:r>
            <a:r>
              <a:rPr lang="en-US" sz="2400" i="1" dirty="0" smtClean="0">
                <a:latin typeface="Phetsarath OT" pitchFamily="2" charset="0"/>
                <a:cs typeface="Phetsarath OT" pitchFamily="2" charset="0"/>
              </a:rPr>
              <a:t> </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6. </a:t>
            </a:r>
            <a:r>
              <a:rPr lang="lo-LA" sz="2400" i="1" dirty="0" smtClean="0">
                <a:latin typeface="Phetsarath OT" pitchFamily="2" charset="0"/>
                <a:cs typeface="Phetsarath OT" pitchFamily="2" charset="0"/>
              </a:rPr>
              <a:t>ຮ່າງ​ແຜນ​ຈັດ​ຕັ້ງ​ປະຕິບັດ​ບັນດາ​ໂຄງການ​ທີ່​ໄດ້​ກໍານົດ​ໄວ້</a:t>
            </a:r>
            <a:r>
              <a:rPr lang="en-US" sz="2400" i="1" dirty="0" smtClean="0">
                <a:latin typeface="Phetsarath OT" pitchFamily="2" charset="0"/>
                <a:cs typeface="Phetsarath OT" pitchFamily="2" charset="0"/>
              </a:rPr>
              <a:t>. </a:t>
            </a:r>
            <a:endParaRPr lang="en-US" sz="2400" dirty="0" smtClean="0">
              <a:latin typeface="Phetsarath OT" pitchFamily="2" charset="0"/>
              <a:cs typeface="Phetsarath OT" pitchFamily="2" charset="0"/>
            </a:endParaRPr>
          </a:p>
          <a:p>
            <a:r>
              <a:rPr lang="lo-LA" sz="2400" i="1" dirty="0" smtClean="0">
                <a:latin typeface="Phetsarath OT" pitchFamily="2" charset="0"/>
                <a:cs typeface="Phetsarath OT" pitchFamily="2" charset="0"/>
              </a:rPr>
              <a:t>ບາດກ້າວ</a:t>
            </a:r>
            <a:r>
              <a:rPr lang="en-US" sz="2400" i="1" dirty="0" smtClean="0">
                <a:latin typeface="Phetsarath OT" pitchFamily="2" charset="0"/>
                <a:cs typeface="Phetsarath OT" pitchFamily="2" charset="0"/>
              </a:rPr>
              <a:t>7.​ </a:t>
            </a:r>
            <a:r>
              <a:rPr lang="lo-LA" sz="2400" i="1" dirty="0" smtClean="0">
                <a:latin typeface="Phetsarath OT" pitchFamily="2" charset="0"/>
                <a:cs typeface="Phetsarath OT" pitchFamily="2" charset="0"/>
              </a:rPr>
              <a:t>ຮ່າງບົດລາຍງານການປະເມີນຄວາມເສຍ</a:t>
            </a:r>
            <a:r>
              <a:rPr lang="en-US" sz="2400" i="1" dirty="0" smtClean="0">
                <a:latin typeface="Phetsarath OT" pitchFamily="2" charset="0"/>
                <a:cs typeface="Phetsarath OT" pitchFamily="2" charset="0"/>
              </a:rPr>
              <a:t>,</a:t>
            </a:r>
            <a:r>
              <a:rPr lang="lo-LA" sz="2400" i="1" dirty="0" smtClean="0">
                <a:latin typeface="Phetsarath OT" pitchFamily="2" charset="0"/>
                <a:cs typeface="Phetsarath OT" pitchFamily="2" charset="0"/>
              </a:rPr>
              <a:t>ການສູນເສຍແລະຄວາມຕ້ອງການຂອງ </a:t>
            </a:r>
            <a:r>
              <a:rPr lang="en-US" sz="2400" i="1" dirty="0" err="1" smtClean="0">
                <a:latin typeface="Phetsarath OT" pitchFamily="2" charset="0"/>
                <a:cs typeface="Phetsarath OT" pitchFamily="2" charset="0"/>
              </a:rPr>
              <a:t>DaLNA</a:t>
            </a:r>
            <a:r>
              <a:rPr lang="en-US" sz="2400" i="1" dirty="0" smtClean="0">
                <a:latin typeface="Phetsarath OT" pitchFamily="2" charset="0"/>
                <a:cs typeface="Phetsarath OT" pitchFamily="2" charset="0"/>
              </a:rPr>
              <a:t> </a:t>
            </a:r>
            <a:r>
              <a:rPr lang="lo-LA" sz="2400" i="1" dirty="0" smtClean="0">
                <a:latin typeface="Phetsarath OT" pitchFamily="2" charset="0"/>
                <a:cs typeface="Phetsarath OT" pitchFamily="2" charset="0"/>
              </a:rPr>
              <a:t>ຂະ</a:t>
            </a:r>
            <a:r>
              <a:rPr lang="en-US" sz="2400" i="1" dirty="0" smtClean="0">
                <a:latin typeface="Phetsarath OT" pitchFamily="2" charset="0"/>
                <a:cs typeface="Phetsarath OT" pitchFamily="2" charset="0"/>
              </a:rPr>
              <a:t>   </a:t>
            </a:r>
            <a:r>
              <a:rPr lang="lo-LA" sz="2400" i="1" dirty="0" smtClean="0">
                <a:latin typeface="Phetsarath OT" pitchFamily="2" charset="0"/>
                <a:cs typeface="Phetsarath OT" pitchFamily="2" charset="0"/>
              </a:rPr>
              <a:t>ແໜງການ</a:t>
            </a:r>
            <a:endParaRPr lang="en-AU" sz="2400" dirty="0">
              <a:latin typeface="Phetsarath OT" pitchFamily="2" charset="0"/>
              <a:cs typeface="Phetsarath OT" pitchFamily="2" charset="0"/>
            </a:endParaRPr>
          </a:p>
        </p:txBody>
      </p:sp>
      <p:sp>
        <p:nvSpPr>
          <p:cNvPr id="4" name="Content Placeholder 3"/>
          <p:cNvSpPr>
            <a:spLocks noGrp="1"/>
          </p:cNvSpPr>
          <p:nvPr>
            <p:ph sz="half" idx="2"/>
          </p:nvPr>
        </p:nvSpPr>
        <p:spPr>
          <a:xfrm>
            <a:off x="7523019" y="2202870"/>
            <a:ext cx="4600817" cy="3718544"/>
          </a:xfrm>
        </p:spPr>
        <p:txBody>
          <a:bodyPr/>
          <a:lstStyle/>
          <a:p>
            <a:r>
              <a:rPr lang="en-US" sz="1800" i="1" dirty="0" smtClean="0"/>
              <a:t>Step 1. Collect </a:t>
            </a:r>
            <a:r>
              <a:rPr lang="en-US" sz="1800" i="1" dirty="0"/>
              <a:t>and/or validate the baseline data for each of the disaster-affected district</a:t>
            </a:r>
            <a:endParaRPr lang="en-AU" sz="1800" dirty="0"/>
          </a:p>
          <a:p>
            <a:r>
              <a:rPr lang="en-US" sz="1800" i="1" dirty="0"/>
              <a:t>Step 2. Estimate damages and losses </a:t>
            </a:r>
            <a:endParaRPr lang="en-AU" sz="1800" dirty="0"/>
          </a:p>
          <a:p>
            <a:r>
              <a:rPr lang="en-US" sz="1800" i="1" dirty="0"/>
              <a:t>Step 3. Validate the information on damages and losses </a:t>
            </a:r>
            <a:endParaRPr lang="en-AU" sz="1800" dirty="0"/>
          </a:p>
          <a:p>
            <a:r>
              <a:rPr lang="en-US" sz="1800" i="1" dirty="0"/>
              <a:t>Step 4. Analyze the impacts of the damages and losses to affected population</a:t>
            </a:r>
            <a:endParaRPr lang="en-AU" sz="1800" dirty="0"/>
          </a:p>
          <a:p>
            <a:r>
              <a:rPr lang="en-US" sz="1800" i="1" dirty="0"/>
              <a:t>Step 5. Estimate recovery and reconstruction needs</a:t>
            </a:r>
            <a:endParaRPr lang="en-AU" sz="1800" dirty="0"/>
          </a:p>
          <a:p>
            <a:r>
              <a:rPr lang="en-US" sz="1800" i="1" dirty="0"/>
              <a:t>Step 6. Draft the implementation plan of the identified programs and projects</a:t>
            </a:r>
            <a:endParaRPr lang="en-AU" sz="1800" dirty="0"/>
          </a:p>
          <a:p>
            <a:r>
              <a:rPr lang="en-US" sz="1800" i="1" dirty="0"/>
              <a:t>Step 7. Draft the post-disaster damages, losses and needs (</a:t>
            </a:r>
            <a:r>
              <a:rPr lang="en-US" sz="1800" i="1" dirty="0" err="1"/>
              <a:t>DaLNA</a:t>
            </a:r>
            <a:r>
              <a:rPr lang="en-US" sz="1800" i="1" dirty="0"/>
              <a:t>) of the sector</a:t>
            </a:r>
            <a:endParaRPr lang="en-AU" sz="1800" dirty="0"/>
          </a:p>
          <a:p>
            <a:endParaRPr lang="en-AU" sz="2400" dirty="0"/>
          </a:p>
        </p:txBody>
      </p:sp>
    </p:spTree>
    <p:extLst>
      <p:ext uri="{BB962C8B-B14F-4D97-AF65-F5344CB8AC3E}">
        <p14:creationId xmlns="" xmlns:p14="http://schemas.microsoft.com/office/powerpoint/2010/main" val="1939676752"/>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371600"/>
            <a:ext cx="9906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ຂໍ້ມູນພື້ນຖານຂອງສິ່ງອຳນວຍຄວາມສະດວກດ້ານການທ່ອງທ່ຽວໃນຂັ້ນເມືອງ</a:t>
            </a:r>
            <a:endParaRPr lang="en-US" sz="1400" b="1" dirty="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1. Baseline information of tourism facilities in a 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nvPr>
        </p:nvGraphicFramePr>
        <p:xfrm>
          <a:off x="526473" y="2119744"/>
          <a:ext cx="11097491" cy="4142514"/>
        </p:xfrm>
        <a:graphic>
          <a:graphicData uri="http://schemas.openxmlformats.org/drawingml/2006/table">
            <a:tbl>
              <a:tblPr firstRow="1" firstCol="1" bandRow="1"/>
              <a:tblGrid>
                <a:gridCol w="2656739"/>
                <a:gridCol w="1054262"/>
                <a:gridCol w="949946"/>
                <a:gridCol w="1265114"/>
                <a:gridCol w="1267333"/>
                <a:gridCol w="1267333"/>
                <a:gridCol w="1371650"/>
                <a:gridCol w="1265114"/>
              </a:tblGrid>
              <a:tr h="293851">
                <a:tc gridSpan="8">
                  <a:txBody>
                    <a:bodyPr/>
                    <a:lstStyle/>
                    <a:p>
                      <a:pPr>
                        <a:lnSpc>
                          <a:spcPct val="107000"/>
                        </a:lnSpc>
                        <a:spcAft>
                          <a:spcPts val="0"/>
                        </a:spcAft>
                      </a:pPr>
                      <a:r>
                        <a:rPr lang="en-PH" sz="1600" dirty="0" err="1">
                          <a:effectLst/>
                          <a:latin typeface="Phetsarath OT" panose="02000500000000020004" pitchFamily="2" charset="0"/>
                          <a:ea typeface="Calibri"/>
                          <a:cs typeface="Phetsarath OT" panose="02000500000000020004" pitchFamily="2" charset="0"/>
                        </a:rPr>
                        <a:t>ຊື່ເມືອງ</a:t>
                      </a:r>
                      <a:r>
                        <a:rPr lang="en-PH" sz="16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3851">
                <a:tc rowSpan="4">
                  <a:txBody>
                    <a:bodyPr/>
                    <a:lstStyle/>
                    <a:p>
                      <a:pPr algn="just">
                        <a:lnSpc>
                          <a:spcPct val="107000"/>
                        </a:lnSpc>
                        <a:spcAft>
                          <a:spcPts val="0"/>
                        </a:spcAft>
                      </a:pPr>
                      <a:r>
                        <a:rPr lang="en-PH" sz="1600" dirty="0" err="1">
                          <a:effectLst/>
                          <a:latin typeface="Phetsarath OT" panose="02000500000000020004" pitchFamily="2" charset="0"/>
                          <a:ea typeface="Calibri"/>
                          <a:cs typeface="Phetsarath OT" panose="02000500000000020004" pitchFamily="2" charset="0"/>
                        </a:rPr>
                        <a:t>ປະເພດສະຖານທີ</a:t>
                      </a:r>
                      <a:r>
                        <a:rPr lang="en-PH" sz="16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grid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ຈຳນວນເຈົ້າຂອງກຳມະສິດ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hMerge="1">
                  <a:txBody>
                    <a:bodyPr/>
                    <a:lstStyle/>
                    <a:p>
                      <a:endParaRPr lang="en-US"/>
                    </a:p>
                  </a:txBody>
                  <a:tcPr/>
                </a:tc>
                <a:tc gridSpan="5">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ປະເພດໂຄງສ້າງ</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3851">
                <a:tc vMerge="1">
                  <a:txBody>
                    <a:bodyPr/>
                    <a:lstStyle/>
                    <a:p>
                      <a:endParaRPr lang="en-US"/>
                    </a:p>
                  </a:txBody>
                  <a:tcPr/>
                </a:tc>
                <a:tc gridSpan="2" vMerge="1">
                  <a:txBody>
                    <a:bodyPr/>
                    <a:lstStyle/>
                    <a:p>
                      <a:endParaRPr lang="en-US"/>
                    </a:p>
                  </a:txBody>
                  <a:tcPr/>
                </a:tc>
                <a:tc hMerge="1" vMerge="1">
                  <a:txBody>
                    <a:bodyPr/>
                    <a:lstStyle/>
                    <a:p>
                      <a:endParaRPr lang="en-US"/>
                    </a:p>
                  </a:txBody>
                  <a:tcPr/>
                </a:tc>
                <a:tc gridSpan="3">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1 ຫາ 4 ຊັ້ນ</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5 ຊັ້ນ ແລະ ຫຼາຍກ່ວາ</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8606">
                <a:tc vMerge="1">
                  <a:txBody>
                    <a:bodyPr/>
                    <a:lstStyle/>
                    <a:p>
                      <a:endParaRPr lang="en-US"/>
                    </a:p>
                  </a:txBody>
                  <a:tcPr/>
                </a:tc>
                <a:tc gridSpan="2" vMerge="1">
                  <a:txBody>
                    <a:bodyPr/>
                    <a:lstStyle/>
                    <a:p>
                      <a:endParaRPr lang="en-US"/>
                    </a:p>
                  </a:txBody>
                  <a:tcPr/>
                </a:tc>
                <a:tc hMerge="1" vMerge="1">
                  <a:txBody>
                    <a:bodyPr/>
                    <a:lstStyle/>
                    <a:p>
                      <a:endParaRPr lang="en-US"/>
                    </a:p>
                  </a:txBody>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ເປັນຄອນ</a:t>
                      </a:r>
                      <a:endParaRPr lang="en-US" sz="20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ກຼຼິດທັງໝົດ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ຄອນກຼິດ</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ແລະ ໄມ້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ໄມ້ ແລະ ໄມ້ໄຜ່</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ເປັນຄອນ</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ກຼຼິດທັງໝົດ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ຄອນກຼິດ</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ແລະ ໄມ້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87699">
                <a:tc vMerge="1">
                  <a:txBody>
                    <a:bodyPr/>
                    <a:lstStyle/>
                    <a:p>
                      <a:endParaRPr lang="en-US"/>
                    </a:p>
                  </a:txBody>
                  <a:tcPr/>
                </a:tc>
                <a:tc>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ເອກະຊົນ</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ລັດ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93851">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ໂຮງແຮມ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gn="just">
                        <a:spcAft>
                          <a:spcPts val="0"/>
                        </a:spcAft>
                      </a:pPr>
                      <a:r>
                        <a:rPr lang="en-PH" sz="1600">
                          <a:effectLst/>
                          <a:latin typeface="Phetsarath OT" panose="02000500000000020004" pitchFamily="2" charset="0"/>
                          <a:cs typeface="Phetsarath OT" panose="02000500000000020004" pitchFamily="2" charset="0"/>
                        </a:rPr>
                        <a:t>ເຮືອນພັກ</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ຣີສອດ/ສະປາ</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ເຮືອນພັກ</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ສີ່ງກໍ່ໂຕຕາມທຳມະຊາດ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7699">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ສະຖານທີ່ທາງວັດທະນະທຳ</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ອື່ນໆ (ລະບຸລະອຽດ)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51">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1981200" y="0"/>
            <a:ext cx="8229600" cy="1143000"/>
          </a:xfrm>
        </p:spPr>
        <p:txBody>
          <a:bodyPr/>
          <a:lstStyle/>
          <a:p>
            <a:r>
              <a:rPr lang="en-PH" altLang="en-US" sz="3600" dirty="0" err="1">
                <a:solidFill>
                  <a:schemeClr val="accent2"/>
                </a:solidFill>
                <a:latin typeface="Phetsarath OT" panose="02000500000000000000" pitchFamily="2" charset="0"/>
                <a:cs typeface="Phetsarath OT" panose="02000500000000000000" pitchFamily="2" charset="0"/>
              </a:rPr>
              <a:t>ຂໍ້ມູນພື້ນຖານ</a:t>
            </a:r>
            <a:r>
              <a:rPr lang="en-PH" altLang="en-US" sz="3600" dirty="0">
                <a:solidFill>
                  <a:schemeClr val="accent2"/>
                </a:solidFill>
                <a:latin typeface="Phetsarath OT" panose="02000500000000000000" pitchFamily="2" charset="0"/>
                <a:cs typeface="Phetsarath OT" panose="02000500000000000000" pitchFamily="2" charset="0"/>
              </a:rPr>
              <a:t/>
            </a:r>
            <a:br>
              <a:rPr lang="en-PH" altLang="en-US" sz="3600" dirty="0">
                <a:solidFill>
                  <a:schemeClr val="accent2"/>
                </a:solidFill>
                <a:latin typeface="Phetsarath OT" panose="02000500000000000000" pitchFamily="2" charset="0"/>
                <a:cs typeface="Phetsarath OT" panose="02000500000000000000" pitchFamily="2" charset="0"/>
              </a:rPr>
            </a:br>
            <a:r>
              <a:rPr lang="en-PH" altLang="en-US" sz="3600" dirty="0">
                <a:solidFill>
                  <a:schemeClr val="accent2"/>
                </a:solidFill>
                <a:latin typeface="Phetsarath OT" panose="02000500000000000000" pitchFamily="2" charset="0"/>
                <a:cs typeface="Phetsarath OT" panose="02000500000000000000" pitchFamily="2" charset="0"/>
              </a:rPr>
              <a:t>Baseline Information </a:t>
            </a:r>
            <a:endParaRPr lang="en-US" sz="3600" dirty="0">
              <a:solidFill>
                <a:schemeClr val="accent2"/>
              </a:solidFill>
              <a:latin typeface="Phetsarath OT" panose="02000500000000000000" pitchFamily="2" charset="0"/>
              <a:cs typeface="Phetsarath OT" panose="02000500000000000000" pitchFamily="2" charset="0"/>
            </a:endParaRPr>
          </a:p>
        </p:txBody>
      </p:sp>
    </p:spTree>
    <p:extLst>
      <p:ext uri="{BB962C8B-B14F-4D97-AF65-F5344CB8AC3E}">
        <p14:creationId xmlns="" xmlns:p14="http://schemas.microsoft.com/office/powerpoint/2010/main" val="2801179785"/>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4509" y="-228600"/>
            <a:ext cx="9809018" cy="1143000"/>
          </a:xfrm>
        </p:spPr>
        <p:txBody>
          <a:bodyPr/>
          <a:lstStyle/>
          <a:p>
            <a:r>
              <a:rPr lang="en-PH" altLang="en-US" sz="2400" b="1" dirty="0" err="1">
                <a:solidFill>
                  <a:schemeClr val="accent3"/>
                </a:solidFill>
                <a:latin typeface="Phetsarath OT" panose="02000500000000000000" pitchFamily="2" charset="0"/>
                <a:cs typeface="Phetsarath OT" panose="02000500000000000000" pitchFamily="2" charset="0"/>
              </a:rPr>
              <a:t>ຄວາມເສຍຫາຍແລະການສູນ</a:t>
            </a:r>
            <a:r>
              <a:rPr lang="en-PH" altLang="en-US" sz="2400" b="1" dirty="0" err="1" smtClean="0">
                <a:solidFill>
                  <a:schemeClr val="accent3"/>
                </a:solidFill>
                <a:latin typeface="Phetsarath OT" panose="02000500000000000000" pitchFamily="2" charset="0"/>
                <a:cs typeface="Phetsarath OT" panose="02000500000000000000" pitchFamily="2" charset="0"/>
              </a:rPr>
              <a:t>ເສຍ</a:t>
            </a:r>
            <a:r>
              <a:rPr lang="en-PH" altLang="en-US" sz="2400" b="1" dirty="0" smtClean="0">
                <a:solidFill>
                  <a:schemeClr val="accent3"/>
                </a:solidFill>
                <a:latin typeface="Phetsarath OT" panose="02000500000000000000" pitchFamily="2" charset="0"/>
                <a:cs typeface="Phetsarath OT" panose="02000500000000000000" pitchFamily="2" charset="0"/>
              </a:rPr>
              <a:t>                 Damages </a:t>
            </a:r>
            <a:r>
              <a:rPr lang="en-PH" altLang="en-US" sz="2400" b="1" dirty="0">
                <a:solidFill>
                  <a:schemeClr val="accent3"/>
                </a:solidFill>
                <a:latin typeface="Phetsarath OT" panose="02000500000000000000" pitchFamily="2" charset="0"/>
                <a:cs typeface="Phetsarath OT" panose="02000500000000000000" pitchFamily="2" charset="0"/>
              </a:rPr>
              <a:t>and Losses </a:t>
            </a:r>
            <a:endParaRPr lang="en-US" sz="24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318655" y="685800"/>
            <a:ext cx="11568545" cy="307777"/>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ມູນຄ່າຄວາມເສຍຫາຍ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a:t>
            </a:r>
            <a:r>
              <a:rPr lang="en-US" sz="1400" b="1" dirty="0" err="1" smtClean="0">
                <a:latin typeface="Phetsarath OT" panose="02000500000000000000" pitchFamily="2" charset="0"/>
                <a:cs typeface="Phetsarath OT" panose="02000500000000000000" pitchFamily="2" charset="0"/>
              </a:rPr>
              <a:t>ບໍລິສັດ</a:t>
            </a:r>
            <a:r>
              <a:rPr lang="en-US" sz="1400" b="1" dirty="0" smtClean="0">
                <a:latin typeface="Phetsarath OT" panose="02000500000000000000" pitchFamily="2" charset="0"/>
                <a:cs typeface="Phetsarath OT" panose="02000500000000000000" pitchFamily="2" charset="0"/>
              </a:rPr>
              <a:t>   Table </a:t>
            </a:r>
            <a:r>
              <a:rPr lang="en-US" sz="1400" b="1" dirty="0">
                <a:latin typeface="Phetsarath OT" panose="02000500000000000000" pitchFamily="2" charset="0"/>
                <a:cs typeface="Phetsarath OT" panose="02000500000000000000" pitchFamily="2" charset="0"/>
              </a:rPr>
              <a:t>2. Value of damages and losses of a firm in the tourism sector in a district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nvPr>
        </p:nvGraphicFramePr>
        <p:xfrm>
          <a:off x="360219" y="1122208"/>
          <a:ext cx="11513128" cy="5562004"/>
        </p:xfrm>
        <a:graphic>
          <a:graphicData uri="http://schemas.openxmlformats.org/drawingml/2006/table">
            <a:tbl>
              <a:tblPr firstRow="1" firstCol="1" bandRow="1"/>
              <a:tblGrid>
                <a:gridCol w="3106949"/>
                <a:gridCol w="1079642"/>
                <a:gridCol w="672014"/>
                <a:gridCol w="150325"/>
                <a:gridCol w="1601331"/>
                <a:gridCol w="150325"/>
                <a:gridCol w="1601331"/>
                <a:gridCol w="1482335"/>
                <a:gridCol w="150325"/>
                <a:gridCol w="1518551"/>
              </a:tblGrid>
              <a:tr h="188164">
                <a:tc gridSpan="10">
                  <a:txBody>
                    <a:bodyPr/>
                    <a:lstStyle/>
                    <a:p>
                      <a:pPr>
                        <a:spcAft>
                          <a:spcPts val="0"/>
                        </a:spcAft>
                      </a:pPr>
                      <a:r>
                        <a:rPr lang="en-SG" sz="1400" dirty="0" err="1">
                          <a:effectLst/>
                          <a:latin typeface="Phetsarath OT" panose="02000500000000020004" pitchFamily="2" charset="0"/>
                          <a:cs typeface="Phetsarath OT" panose="02000500000000020004" pitchFamily="2" charset="0"/>
                        </a:rPr>
                        <a:t>ຊື່ເມືອງ</a:t>
                      </a:r>
                      <a:r>
                        <a:rPr lang="en-SG" sz="1400" dirty="0">
                          <a:effectLst/>
                          <a:latin typeface="Phetsarath OT" panose="02000500000000020004" pitchFamily="2" charset="0"/>
                          <a:cs typeface="Phetsarath OT" panose="02000500000000020004" pitchFamily="2" charset="0"/>
                        </a:rPr>
                        <a:t>:</a:t>
                      </a:r>
                      <a:endParaRPr lang="en-US" sz="1400" dirty="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8164">
                <a:tc>
                  <a:txBody>
                    <a:bodyPr/>
                    <a:lstStyle/>
                    <a:p>
                      <a:pPr>
                        <a:spcAft>
                          <a:spcPts val="0"/>
                        </a:spcAft>
                      </a:pPr>
                      <a:r>
                        <a:rPr lang="en-SG" sz="1400" dirty="0" err="1">
                          <a:effectLst/>
                          <a:latin typeface="Phetsarath OT" panose="02000500000000020004" pitchFamily="2" charset="0"/>
                          <a:cs typeface="Phetsarath OT" panose="02000500000000020004" pitchFamily="2" charset="0"/>
                        </a:rPr>
                        <a:t>ຊື່ບໍລິສັດ</a:t>
                      </a:r>
                      <a:endParaRPr lang="en-US" sz="1400" dirty="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6327">
                <a:tc>
                  <a:txBody>
                    <a:bodyPr/>
                    <a:lstStyle/>
                    <a:p>
                      <a:pPr>
                        <a:spcAft>
                          <a:spcPts val="0"/>
                        </a:spcAft>
                      </a:pPr>
                      <a:r>
                        <a:rPr lang="en-SG" sz="1400">
                          <a:effectLst/>
                          <a:latin typeface="Phetsarath OT" panose="02000500000000020004" pitchFamily="2" charset="0"/>
                          <a:cs typeface="Phetsarath OT" panose="02000500000000020004" pitchFamily="2" charset="0"/>
                        </a:rPr>
                        <a:t>ປະເພດ</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SG" sz="1400">
                          <a:effectLst/>
                          <a:latin typeface="Phetsarath OT" panose="02000500000000020004" pitchFamily="2" charset="0"/>
                          <a:cs typeface="Phetsarath OT" panose="02000500000000020004" pitchFamily="2" charset="0"/>
                        </a:rPr>
                        <a:t>ໂຮງແຮມ ( ) ເຮືອນພັກ (  ) ຣີສອດ/ສະປາ ( ) ສະຖານທີ່ທາງວັດທະນະທຳ (  ) ສິ່ງກໍ່ໂຕຕາມທຳມະຊາດ ( ) ອື່ນໆ(ລະບຸລະອຽດ)_______</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8164">
                <a:tc>
                  <a:txBody>
                    <a:bodyPr/>
                    <a:lstStyle/>
                    <a:p>
                      <a:pPr>
                        <a:spcAft>
                          <a:spcPts val="0"/>
                        </a:spcAft>
                      </a:pPr>
                      <a:r>
                        <a:rPr lang="en-SG" sz="1400">
                          <a:effectLst/>
                          <a:latin typeface="Phetsarath OT" panose="02000500000000020004" pitchFamily="2" charset="0"/>
                          <a:cs typeface="Phetsarath OT" panose="02000500000000020004" pitchFamily="2" charset="0"/>
                        </a:rPr>
                        <a:t>ເຈົ້າຂອງກຳມະສິດ</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SG" sz="1400">
                          <a:effectLst/>
                          <a:latin typeface="Phetsarath OT" panose="02000500000000020004" pitchFamily="2" charset="0"/>
                          <a:cs typeface="Phetsarath OT" panose="02000500000000020004" pitchFamily="2" charset="0"/>
                        </a:rPr>
                        <a:t>ລັດ(   )  ເອກະຊົນ (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8164">
                <a:tc gridSpan="10">
                  <a:txBody>
                    <a:bodyPr/>
                    <a:lstStyle/>
                    <a:p>
                      <a:pPr algn="ctr">
                        <a:spcAft>
                          <a:spcPts val="0"/>
                        </a:spcAft>
                      </a:pPr>
                      <a:r>
                        <a:rPr lang="en-SG" sz="1400" b="1">
                          <a:effectLst/>
                          <a:latin typeface="Phetsarath OT" panose="02000500000000020004" pitchFamily="2" charset="0"/>
                          <a:cs typeface="Phetsarath OT" panose="02000500000000020004" pitchFamily="2" charset="0"/>
                        </a:rPr>
                        <a:t>ຄາດຄະເນຄວາມເສຍຫາຍ</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8164">
                <a:tc rowSpan="3">
                  <a:txBody>
                    <a:bodyPr/>
                    <a:lstStyle/>
                    <a:p>
                      <a:pPr algn="ctr">
                        <a:spcAft>
                          <a:spcPts val="0"/>
                        </a:spcAft>
                      </a:pPr>
                      <a:r>
                        <a:rPr lang="en-SG" sz="1400">
                          <a:effectLst/>
                          <a:latin typeface="Phetsarath OT" panose="02000500000000020004" pitchFamily="2" charset="0"/>
                          <a:cs typeface="Phetsarath OT" panose="02000500000000020004" pitchFamily="2" charset="0"/>
                        </a:rPr>
                        <a:t>ຄວາມເສຍຫາຍຕໍ່ໂຄງສ້າງ </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ແລະ ຊັບສິນ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SG" sz="1400">
                          <a:effectLst/>
                          <a:latin typeface="Phetsarath OT" panose="02000500000000020004" pitchFamily="2" charset="0"/>
                          <a:cs typeface="Phetsarath OT" panose="02000500000000020004" pitchFamily="2" charset="0"/>
                        </a:rPr>
                        <a:t>ຖືກເສຍຫາຍທັງໝົດ</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SG" sz="1400">
                          <a:effectLst/>
                          <a:latin typeface="Phetsarath OT" panose="02000500000000020004" pitchFamily="2" charset="0"/>
                          <a:cs typeface="Phetsarath OT" panose="02000500000000020004" pitchFamily="2" charset="0"/>
                        </a:rPr>
                        <a:t>ຖືກເສຍຫາຍບາງສ່ວນ</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SG" sz="1400">
                          <a:effectLst/>
                          <a:latin typeface="Phetsarath OT" panose="02000500000000020004" pitchFamily="2" charset="0"/>
                          <a:cs typeface="Phetsarath OT" panose="02000500000000020004" pitchFamily="2" charset="0"/>
                        </a:rPr>
                        <a:t>ລວມຄວາມ</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ເສຍຫາຍ</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(ກີບ)</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gn="ctr">
                        <a:lnSpc>
                          <a:spcPct val="107000"/>
                        </a:lnSpc>
                        <a:spcAft>
                          <a:spcPts val="0"/>
                        </a:spcAft>
                      </a:pPr>
                      <a:r>
                        <a:rPr lang="en-SG" sz="1400">
                          <a:effectLst/>
                          <a:latin typeface="Phetsarath OT" panose="02000500000000020004" pitchFamily="2" charset="0"/>
                          <a:ea typeface="Calibri"/>
                          <a:cs typeface="Phetsarath OT" panose="02000500000000020004" pitchFamily="2" charset="0"/>
                        </a:rPr>
                        <a:t>ເວລາໃນການ</a:t>
                      </a:r>
                      <a:endParaRPr lang="en-US" sz="14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400">
                          <a:effectLst/>
                          <a:latin typeface="Phetsarath OT" panose="02000500000000020004" pitchFamily="2" charset="0"/>
                          <a:ea typeface="Calibri"/>
                          <a:cs typeface="Phetsarath OT" panose="02000500000000020004" pitchFamily="2" charset="0"/>
                        </a:rPr>
                        <a:t>ຟື້ນຟູ ຫຼື ສ້ອມແປງໂດຍ</a:t>
                      </a:r>
                      <a:endParaRPr lang="en-US" sz="14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400">
                          <a:effectLst/>
                          <a:latin typeface="Phetsarath OT" panose="02000500000000020004" pitchFamily="2" charset="0"/>
                          <a:ea typeface="Calibri"/>
                          <a:cs typeface="Phetsarath OT" panose="02000500000000020004" pitchFamily="2" charset="0"/>
                        </a:rPr>
                        <a:t>ສະເລ່ຍ</a:t>
                      </a:r>
                      <a:endParaRPr lang="en-US" sz="14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400">
                          <a:effectLst/>
                          <a:latin typeface="Phetsarath OT" panose="02000500000000020004" pitchFamily="2" charset="0"/>
                          <a:ea typeface="Calibri"/>
                          <a:cs typeface="Phetsarath OT" panose="02000500000000020004" pitchFamily="2" charset="0"/>
                        </a:rPr>
                        <a:t>(ມື້)</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940817">
                <a:tc vMerge="1">
                  <a:txBody>
                    <a:bodyPr/>
                    <a:lstStyle/>
                    <a:p>
                      <a:endParaRPr lang="en-US"/>
                    </a:p>
                  </a:txBody>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ຈຳນວນຖືກ ເສຍ</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ຫາຍທັງໝົດ</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400" dirty="0" err="1">
                          <a:effectLst/>
                          <a:latin typeface="Phetsarath OT" panose="02000500000000020004" pitchFamily="2" charset="0"/>
                          <a:cs typeface="Phetsarath OT" panose="02000500000000020004" pitchFamily="2" charset="0"/>
                        </a:rPr>
                        <a:t>ມູນຄ່າທົດ</a:t>
                      </a:r>
                      <a:r>
                        <a:rPr lang="en-SG" sz="1400" dirty="0" err="1" smtClean="0">
                          <a:effectLst/>
                          <a:latin typeface="Phetsarath OT" panose="02000500000000020004" pitchFamily="2" charset="0"/>
                          <a:cs typeface="Phetsarath OT" panose="02000500000000020004" pitchFamily="2" charset="0"/>
                        </a:rPr>
                        <a:t>ແທນໂດຍ</a:t>
                      </a:r>
                      <a:r>
                        <a:rPr lang="en-SG" sz="1400" dirty="0" err="1">
                          <a:effectLst/>
                          <a:latin typeface="Phetsarath OT" panose="02000500000000020004" pitchFamily="2" charset="0"/>
                          <a:cs typeface="Phetsarath OT" panose="02000500000000020004" pitchFamily="2" charset="0"/>
                        </a:rPr>
                        <a:t>ສະເລ່ຍ</a:t>
                      </a:r>
                      <a:endParaRPr lang="en-US" sz="1400" dirty="0">
                        <a:effectLst/>
                        <a:latin typeface="Phetsarath OT" panose="02000500000000020004" pitchFamily="2" charset="0"/>
                        <a:cs typeface="Phetsarath OT" panose="02000500000000020004" pitchFamily="2" charset="0"/>
                      </a:endParaRPr>
                    </a:p>
                    <a:p>
                      <a:pPr algn="ctr">
                        <a:spcAft>
                          <a:spcPts val="0"/>
                        </a:spcAft>
                      </a:pPr>
                      <a:r>
                        <a:rPr lang="en-SG" sz="1400" dirty="0">
                          <a:effectLst/>
                          <a:latin typeface="Phetsarath OT" panose="02000500000000020004" pitchFamily="2" charset="0"/>
                          <a:cs typeface="Phetsarath OT" panose="02000500000000020004" pitchFamily="2" charset="0"/>
                        </a:rPr>
                        <a:t>(</a:t>
                      </a:r>
                      <a:r>
                        <a:rPr lang="en-SG" sz="1400" dirty="0" err="1">
                          <a:effectLst/>
                          <a:latin typeface="Phetsarath OT" panose="02000500000000020004" pitchFamily="2" charset="0"/>
                          <a:cs typeface="Phetsarath OT" panose="02000500000000020004" pitchFamily="2" charset="0"/>
                        </a:rPr>
                        <a:t>ກີບ</a:t>
                      </a:r>
                      <a:r>
                        <a:rPr lang="en-SG" sz="1400" dirty="0">
                          <a:effectLst/>
                          <a:latin typeface="Phetsarath OT" panose="02000500000000020004" pitchFamily="2" charset="0"/>
                          <a:cs typeface="Phetsarath OT" panose="02000500000000020004" pitchFamily="2" charset="0"/>
                        </a:rPr>
                        <a:t>)</a:t>
                      </a:r>
                      <a:endParaRPr lang="en-US" sz="1400" dirty="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ຈຳນວນຖືກ</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ເສຍຫາຍບາງ</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ສ່ວນ</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ມູນຄ່າໃຊ້ຈ່າຍ</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ໃນການສ້ອມ</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ແປງໂດຍສະເລ່ຍ</a:t>
                      </a:r>
                      <a:endParaRPr lang="en-US" sz="1400">
                        <a:effectLst/>
                        <a:latin typeface="Phetsarath OT" panose="02000500000000020004" pitchFamily="2" charset="0"/>
                        <a:cs typeface="Phetsarath OT" panose="02000500000000020004" pitchFamily="2" charset="0"/>
                      </a:endParaRPr>
                    </a:p>
                    <a:p>
                      <a:pPr algn="ctr">
                        <a:spcAft>
                          <a:spcPts val="0"/>
                        </a:spcAft>
                      </a:pPr>
                      <a:r>
                        <a:rPr lang="en-SG" sz="1400">
                          <a:effectLst/>
                          <a:latin typeface="Phetsarath OT" panose="02000500000000020004" pitchFamily="2" charset="0"/>
                          <a:cs typeface="Phetsarath OT" panose="02000500000000020004" pitchFamily="2" charset="0"/>
                        </a:rPr>
                        <a:t>(ກີບ)</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88164">
                <a:tc vMerge="1">
                  <a:txBody>
                    <a:bodyPr/>
                    <a:lstStyle/>
                    <a:p>
                      <a:endParaRPr lang="en-US"/>
                    </a:p>
                  </a:txBody>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ກ</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ຂ</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ຄ</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ງ</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ຈ</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ສ</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88164">
                <a:tc>
                  <a:txBody>
                    <a:bodyPr/>
                    <a:lstStyle/>
                    <a:p>
                      <a:pPr>
                        <a:spcAft>
                          <a:spcPts val="0"/>
                        </a:spcAft>
                      </a:pPr>
                      <a:r>
                        <a:rPr lang="en-SG" sz="1400">
                          <a:effectLst/>
                          <a:latin typeface="Phetsarath OT" panose="02000500000000020004" pitchFamily="2" charset="0"/>
                          <a:cs typeface="Phetsarath OT" panose="02000500000000020004" pitchFamily="2" charset="0"/>
                        </a:rPr>
                        <a:t>ກ. ໂຄງສ້າງ</a:t>
                      </a:r>
                      <a:endParaRPr lang="en-US" sz="14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88164">
                <a:tc>
                  <a:txBody>
                    <a:bodyPr/>
                    <a:lstStyle/>
                    <a:p>
                      <a:pPr>
                        <a:spcAft>
                          <a:spcPts val="0"/>
                        </a:spcAft>
                      </a:pPr>
                      <a:r>
                        <a:rPr lang="en-SG" sz="1400">
                          <a:effectLst/>
                          <a:latin typeface="Phetsarath OT" panose="02000500000000020004" pitchFamily="2" charset="0"/>
                          <a:cs typeface="Phetsarath OT" panose="02000500000000020004" pitchFamily="2" charset="0"/>
                        </a:rPr>
                        <a:t>ຂ. ອຸປະກອນ</a:t>
                      </a:r>
                      <a:endParaRPr lang="en-US" sz="14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88164">
                <a:tc>
                  <a:txBody>
                    <a:bodyPr/>
                    <a:lstStyle/>
                    <a:p>
                      <a:pPr>
                        <a:spcAft>
                          <a:spcPts val="0"/>
                        </a:spcAft>
                      </a:pPr>
                      <a:r>
                        <a:rPr lang="en-SG" sz="1400">
                          <a:effectLst/>
                          <a:latin typeface="Phetsarath OT" panose="02000500000000020004" pitchFamily="2" charset="0"/>
                          <a:cs typeface="Phetsarath OT" panose="02000500000000020004" pitchFamily="2" charset="0"/>
                        </a:rPr>
                        <a:t>ຄ. ສາງເກັບມ້ຽນ</a:t>
                      </a:r>
                      <a:endParaRPr lang="en-US" sz="14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88164">
                <a:tc>
                  <a:txBody>
                    <a:bodyPr/>
                    <a:lstStyle/>
                    <a:p>
                      <a:pPr>
                        <a:spcAft>
                          <a:spcPts val="0"/>
                        </a:spcAft>
                      </a:pPr>
                      <a:r>
                        <a:rPr lang="en-SG" sz="1400">
                          <a:effectLst/>
                          <a:latin typeface="Phetsarath OT" panose="02000500000000020004" pitchFamily="2" charset="0"/>
                          <a:cs typeface="Phetsarath OT" panose="02000500000000020004" pitchFamily="2" charset="0"/>
                        </a:rPr>
                        <a:t>ງ. ອື່ນໆ (ລະບຸລະອຽດ)</a:t>
                      </a:r>
                      <a:endParaRPr lang="en-US" sz="14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306598">
                <a:tc>
                  <a:txBody>
                    <a:bodyPr/>
                    <a:lstStyle/>
                    <a:p>
                      <a:pPr>
                        <a:lnSpc>
                          <a:spcPct val="107000"/>
                        </a:lnSpc>
                        <a:spcAft>
                          <a:spcPts val="0"/>
                        </a:spcAft>
                      </a:pPr>
                      <a:r>
                        <a:rPr lang="en-SG" sz="14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N.A</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SG" sz="1400">
                          <a:effectLst/>
                          <a:latin typeface="Phetsarath OT" panose="02000500000000020004" pitchFamily="2" charset="0"/>
                          <a:cs typeface="Phetsarath OT" panose="02000500000000020004" pitchFamily="2" charset="0"/>
                        </a:rPr>
                        <a:t>N.A.</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SG" sz="1400">
                          <a:effectLst/>
                          <a:latin typeface="Phetsarath OT" panose="02000500000000020004" pitchFamily="2" charset="0"/>
                          <a:cs typeface="Phetsarath OT" panose="02000500000000020004" pitchFamily="2" charset="0"/>
                        </a:rPr>
                        <a:t>N.A.</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88164">
                <a:tc gridSpan="10">
                  <a:txBody>
                    <a:bodyPr/>
                    <a:lstStyle/>
                    <a:p>
                      <a:pPr algn="ctr">
                        <a:spcAft>
                          <a:spcPts val="0"/>
                        </a:spcAft>
                      </a:pPr>
                      <a:r>
                        <a:rPr lang="en-SG" sz="1400" b="1">
                          <a:effectLst/>
                          <a:latin typeface="Phetsarath OT" panose="02000500000000020004" pitchFamily="2" charset="0"/>
                          <a:cs typeface="Phetsarath OT" panose="02000500000000020004" pitchFamily="2" charset="0"/>
                        </a:rPr>
                        <a:t>ຄາດຄະເນການສູນເສຍ </a:t>
                      </a:r>
                      <a:endParaRPr lang="en-US" sz="14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14089">
                <a:tc gridSpan="3">
                  <a:txBody>
                    <a:bodyPr/>
                    <a:lstStyle/>
                    <a:p>
                      <a:pPr algn="ctr">
                        <a:lnSpc>
                          <a:spcPct val="107000"/>
                        </a:lnSpc>
                        <a:spcAft>
                          <a:spcPts val="800"/>
                        </a:spcAft>
                      </a:pPr>
                      <a:r>
                        <a:rPr lang="en-SG" sz="1400">
                          <a:effectLst/>
                          <a:latin typeface="Phetsarath OT" panose="02000500000000020004" pitchFamily="2" charset="0"/>
                          <a:ea typeface="Calibri"/>
                          <a:cs typeface="Phetsarath OT" panose="02000500000000020004" pitchFamily="2" charset="0"/>
                        </a:rPr>
                        <a:t>ປະເພດການສູນເສຍ</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800"/>
                        </a:spcAft>
                      </a:pPr>
                      <a:r>
                        <a:rPr lang="en-SG" sz="1400" dirty="0" err="1">
                          <a:effectLst/>
                          <a:latin typeface="Phetsarath OT" panose="02000500000000020004" pitchFamily="2" charset="0"/>
                          <a:ea typeface="Calibri"/>
                          <a:cs typeface="Phetsarath OT" panose="02000500000000020004" pitchFamily="2" charset="0"/>
                        </a:rPr>
                        <a:t>ປີເກີດ</a:t>
                      </a:r>
                      <a:r>
                        <a:rPr lang="en-SG" sz="1400" dirty="0" err="1" smtClean="0">
                          <a:effectLst/>
                          <a:latin typeface="Phetsarath OT" panose="02000500000000020004" pitchFamily="2" charset="0"/>
                          <a:ea typeface="Calibri"/>
                          <a:cs typeface="Phetsarath OT" panose="02000500000000020004" pitchFamily="2" charset="0"/>
                        </a:rPr>
                        <a:t>ໄພພິບັດ</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nSpc>
                          <a:spcPct val="107000"/>
                        </a:lnSpc>
                        <a:spcAft>
                          <a:spcPts val="800"/>
                        </a:spcAft>
                      </a:pPr>
                      <a:r>
                        <a:rPr lang="en-SG" sz="1400">
                          <a:effectLst/>
                          <a:latin typeface="Phetsarath OT" panose="02000500000000020004" pitchFamily="2" charset="0"/>
                          <a:ea typeface="Calibri"/>
                          <a:cs typeface="Phetsarath OT" panose="02000500000000020004" pitchFamily="2" charset="0"/>
                        </a:rPr>
                        <a:t> 1ປີຫຼັງໄພພິບັດ</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SG" sz="1400" dirty="0">
                          <a:effectLst/>
                          <a:latin typeface="Phetsarath OT" panose="02000500000000020004" pitchFamily="2" charset="0"/>
                          <a:ea typeface="Calibri"/>
                          <a:cs typeface="Phetsarath OT" panose="02000500000000020004" pitchFamily="2" charset="0"/>
                        </a:rPr>
                        <a:t> 2ປີຫຼັງ</a:t>
                      </a:r>
                      <a:r>
                        <a:rPr lang="en-SG" sz="1400" dirty="0" smtClean="0">
                          <a:effectLst/>
                          <a:latin typeface="Phetsarath OT" panose="02000500000000020004" pitchFamily="2" charset="0"/>
                          <a:ea typeface="Calibri"/>
                          <a:cs typeface="Phetsarath OT" panose="02000500000000020004" pitchFamily="2" charset="0"/>
                        </a:rPr>
                        <a:t>ໄພພິບັດ</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r>
                        <a:rPr lang="en-SG" sz="1400" dirty="0" err="1" smtClean="0">
                          <a:effectLst/>
                          <a:latin typeface="Phetsarath OT" panose="02000500000000020004" pitchFamily="2" charset="0"/>
                          <a:cs typeface="Phetsarath OT" panose="02000500000000020004" pitchFamily="2" charset="0"/>
                        </a:rPr>
                        <a:t>ລວມ</a:t>
                      </a:r>
                      <a:r>
                        <a:rPr lang="en-US" sz="1400" baseline="0" dirty="0" smtClean="0">
                          <a:effectLst/>
                          <a:latin typeface="Phetsarath OT" panose="02000500000000020004" pitchFamily="2" charset="0"/>
                          <a:cs typeface="Phetsarath OT" panose="02000500000000020004" pitchFamily="2" charset="0"/>
                        </a:rPr>
                        <a:t> </a:t>
                      </a:r>
                      <a:r>
                        <a:rPr lang="en-SG" sz="1400" dirty="0" smtClean="0">
                          <a:effectLst/>
                          <a:latin typeface="Phetsarath OT" panose="02000500000000020004" pitchFamily="2" charset="0"/>
                          <a:ea typeface="Calibri"/>
                          <a:cs typeface="Phetsarath OT" panose="02000500000000020004" pitchFamily="2" charset="0"/>
                        </a:rPr>
                        <a:t>(</a:t>
                      </a:r>
                      <a:r>
                        <a:rPr lang="en-SG" sz="1400" dirty="0" err="1">
                          <a:effectLst/>
                          <a:latin typeface="Phetsarath OT" panose="02000500000000020004" pitchFamily="2" charset="0"/>
                          <a:ea typeface="Calibri"/>
                          <a:cs typeface="Phetsarath OT" panose="02000500000000020004" pitchFamily="2" charset="0"/>
                        </a:rPr>
                        <a:t>ກີບ</a:t>
                      </a:r>
                      <a:r>
                        <a:rPr lang="en-SG" sz="1400" dirty="0">
                          <a:effectLst/>
                          <a:latin typeface="Phetsarath OT" panose="02000500000000020004" pitchFamily="2" charset="0"/>
                          <a:ea typeface="Calibri"/>
                          <a:cs typeface="Phetsarath OT" panose="02000500000000020004" pitchFamily="2" charset="0"/>
                        </a:rPr>
                        <a:t>)</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16388">
                <a:tc gridSpan="3">
                  <a:txBody>
                    <a:bodyPr/>
                    <a:lstStyle/>
                    <a:p>
                      <a:pPr marL="0" indent="0" algn="just">
                        <a:lnSpc>
                          <a:spcPct val="115000"/>
                        </a:lnSpc>
                        <a:spcAft>
                          <a:spcPts val="0"/>
                        </a:spcAft>
                      </a:pPr>
                      <a:r>
                        <a:rPr lang="en-SG" sz="1400" dirty="0">
                          <a:effectLst/>
                          <a:latin typeface="Phetsarath OT" panose="02000500000000020004" pitchFamily="2" charset="0"/>
                          <a:ea typeface="Calibri"/>
                          <a:cs typeface="Phetsarath OT" panose="02000500000000020004" pitchFamily="2" charset="0"/>
                        </a:rPr>
                        <a:t>ກ. </a:t>
                      </a:r>
                      <a:r>
                        <a:rPr lang="en-SG" sz="1400" dirty="0" err="1">
                          <a:effectLst/>
                          <a:latin typeface="Phetsarath OT" panose="02000500000000020004" pitchFamily="2" charset="0"/>
                          <a:ea typeface="Calibri"/>
                          <a:cs typeface="Phetsarath OT" panose="02000500000000020004" pitchFamily="2" charset="0"/>
                        </a:rPr>
                        <a:t>ລາຍໄດ້ທີ່ຄາດຄະເນ</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388">
                <a:tc gridSpan="3">
                  <a:txBody>
                    <a:bodyPr/>
                    <a:lstStyle/>
                    <a:p>
                      <a:pPr marL="0" indent="0" algn="just">
                        <a:lnSpc>
                          <a:spcPct val="115000"/>
                        </a:lnSpc>
                        <a:spcAft>
                          <a:spcPts val="0"/>
                        </a:spcAft>
                      </a:pPr>
                      <a:r>
                        <a:rPr lang="en-SG" sz="1400" dirty="0">
                          <a:effectLst/>
                          <a:latin typeface="Phetsarath OT" panose="02000500000000020004" pitchFamily="2" charset="0"/>
                          <a:ea typeface="Calibri"/>
                          <a:cs typeface="Phetsarath OT" panose="02000500000000020004" pitchFamily="2" charset="0"/>
                        </a:rPr>
                        <a:t>ຂ. </a:t>
                      </a:r>
                      <a:r>
                        <a:rPr lang="en-SG" sz="1400" dirty="0" err="1">
                          <a:effectLst/>
                          <a:latin typeface="Phetsarath OT" panose="02000500000000020004" pitchFamily="2" charset="0"/>
                          <a:ea typeface="Calibri"/>
                          <a:cs typeface="Phetsarath OT" panose="02000500000000020004" pitchFamily="2" charset="0"/>
                        </a:rPr>
                        <a:t>ອະນາໄມສິ່ງເສດເຫຼືອ</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388">
                <a:tc gridSpan="3">
                  <a:txBody>
                    <a:bodyPr/>
                    <a:lstStyle/>
                    <a:p>
                      <a:pPr marL="0" indent="0" algn="just">
                        <a:lnSpc>
                          <a:spcPct val="115000"/>
                        </a:lnSpc>
                        <a:spcAft>
                          <a:spcPts val="0"/>
                        </a:spcAft>
                      </a:pPr>
                      <a:r>
                        <a:rPr lang="en-SG" sz="1400" dirty="0">
                          <a:effectLst/>
                          <a:latin typeface="Phetsarath OT" panose="02000500000000020004" pitchFamily="2" charset="0"/>
                          <a:ea typeface="Calibri"/>
                          <a:cs typeface="Phetsarath OT" panose="02000500000000020004" pitchFamily="2" charset="0"/>
                        </a:rPr>
                        <a:t>ຄ. </a:t>
                      </a:r>
                      <a:r>
                        <a:rPr lang="en-SG" sz="1400" dirty="0" err="1">
                          <a:effectLst/>
                          <a:latin typeface="Phetsarath OT" panose="02000500000000020004" pitchFamily="2" charset="0"/>
                          <a:ea typeface="Calibri"/>
                          <a:cs typeface="Phetsarath OT" panose="02000500000000020004" pitchFamily="2" charset="0"/>
                        </a:rPr>
                        <a:t>ຄ່າໃຊ້ຈ່າຍໃນການດຳເນີນງານສູງ</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388">
                <a:tc gridSpan="3">
                  <a:txBody>
                    <a:bodyPr/>
                    <a:lstStyle/>
                    <a:p>
                      <a:pPr marL="0" indent="0" algn="just">
                        <a:lnSpc>
                          <a:spcPct val="115000"/>
                        </a:lnSpc>
                        <a:spcAft>
                          <a:spcPts val="0"/>
                        </a:spcAft>
                      </a:pPr>
                      <a:r>
                        <a:rPr lang="en-SG" sz="1400" dirty="0">
                          <a:effectLst/>
                          <a:latin typeface="Phetsarath OT" panose="02000500000000020004" pitchFamily="2" charset="0"/>
                          <a:ea typeface="Calibri"/>
                          <a:cs typeface="Phetsarath OT" panose="02000500000000020004" pitchFamily="2" charset="0"/>
                        </a:rPr>
                        <a:t>ງ. </a:t>
                      </a:r>
                      <a:r>
                        <a:rPr lang="en-SG" sz="1400" dirty="0" err="1">
                          <a:effectLst/>
                          <a:latin typeface="Phetsarath OT" panose="02000500000000020004" pitchFamily="2" charset="0"/>
                          <a:ea typeface="Calibri"/>
                          <a:cs typeface="Phetsarath OT" panose="02000500000000020004" pitchFamily="2" charset="0"/>
                        </a:rPr>
                        <a:t>ຄ່າໃຊ້ຈ່າຍອື່ນໆທີ່ບໍ່ຄາດຄິດ</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388">
                <a:tc gridSpan="3">
                  <a:txBody>
                    <a:bodyPr/>
                    <a:lstStyle/>
                    <a:p>
                      <a:pPr marL="457200">
                        <a:lnSpc>
                          <a:spcPct val="115000"/>
                        </a:lnSpc>
                        <a:spcAft>
                          <a:spcPts val="0"/>
                        </a:spcAft>
                      </a:pPr>
                      <a:r>
                        <a:rPr lang="en-SG" sz="14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nSpc>
                          <a:spcPct val="115000"/>
                        </a:lnSpc>
                        <a:spcAft>
                          <a:spcPts val="0"/>
                        </a:spcAft>
                      </a:pPr>
                      <a:r>
                        <a:rPr lang="en-SG" sz="14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nSpc>
                          <a:spcPct val="115000"/>
                        </a:lnSpc>
                        <a:spcAft>
                          <a:spcPts val="0"/>
                        </a:spcAft>
                      </a:pPr>
                      <a:r>
                        <a:rPr lang="en-SG" sz="1400" dirty="0">
                          <a:effectLst/>
                          <a:latin typeface="Phetsarath OT" panose="02000500000000020004" pitchFamily="2" charset="0"/>
                          <a:ea typeface="Calibri"/>
                          <a:cs typeface="Phetsarath OT" panose="02000500000000020004" pitchFamily="2" charset="0"/>
                        </a:rPr>
                        <a:t> </a:t>
                      </a:r>
                      <a:endParaRPr lang="en-US" sz="14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360503059"/>
      </p:ext>
    </p:extLst>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218" y="-110835"/>
            <a:ext cx="11471564" cy="1143000"/>
          </a:xfrm>
        </p:spPr>
        <p:txBody>
          <a:bodyPr/>
          <a:lstStyle/>
          <a:p>
            <a:r>
              <a:rPr lang="en-PH"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a:t>
            </a:r>
            <a:r>
              <a:rPr lang="en-PH" altLang="en-US" sz="2800" b="1" dirty="0" err="1" smtClean="0">
                <a:solidFill>
                  <a:schemeClr val="accent3"/>
                </a:solidFill>
                <a:latin typeface="Phetsarath OT" panose="02000500000000000000" pitchFamily="2" charset="0"/>
                <a:cs typeface="Phetsarath OT" panose="02000500000000000000" pitchFamily="2" charset="0"/>
              </a:rPr>
              <a:t>ເສຍ</a:t>
            </a:r>
            <a:r>
              <a:rPr lang="en-PH" altLang="en-US" sz="2800" b="1" dirty="0" smtClean="0">
                <a:solidFill>
                  <a:schemeClr val="accent3"/>
                </a:solidFill>
                <a:latin typeface="Phetsarath OT" panose="02000500000000000000" pitchFamily="2" charset="0"/>
                <a:cs typeface="Phetsarath OT" panose="02000500000000000000" pitchFamily="2" charset="0"/>
              </a:rPr>
              <a:t> Summary </a:t>
            </a:r>
            <a:r>
              <a:rPr lang="en-PH" altLang="en-US" sz="2800" b="1" dirty="0">
                <a:solidFill>
                  <a:schemeClr val="accent3"/>
                </a:solidFill>
                <a:latin typeface="Phetsarath OT" panose="02000500000000000000" pitchFamily="2" charset="0"/>
                <a:cs typeface="Phetsarath OT" panose="02000500000000000000" pitchFamily="2" charset="0"/>
              </a:rPr>
              <a:t>of Damages and Losses </a:t>
            </a:r>
            <a:endParaRPr lang="en-US" sz="28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429491" y="813735"/>
            <a:ext cx="11055927" cy="338554"/>
          </a:xfrm>
          <a:prstGeom prst="rect">
            <a:avLst/>
          </a:prstGeom>
        </p:spPr>
        <p:txBody>
          <a:bodyPr wrap="square">
            <a:spAutoFit/>
          </a:bodyPr>
          <a:lstStyle/>
          <a:p>
            <a:r>
              <a:rPr lang="en-US" sz="1600" b="1" dirty="0" err="1">
                <a:latin typeface="Phetsarath OT" panose="02000500000000000000" pitchFamily="2" charset="0"/>
                <a:cs typeface="Phetsarath OT" panose="02000500000000000000" pitchFamily="2" charset="0"/>
              </a:rPr>
              <a:t>ຕາຕະລາງ</a:t>
            </a:r>
            <a:r>
              <a:rPr lang="en-US" sz="1600" b="1" dirty="0">
                <a:latin typeface="Phetsarath OT" panose="02000500000000000000" pitchFamily="2" charset="0"/>
                <a:cs typeface="Phetsarath OT" panose="02000500000000000000" pitchFamily="2" charset="0"/>
              </a:rPr>
              <a:t> 3. </a:t>
            </a:r>
            <a:r>
              <a:rPr lang="en-US" sz="1600" b="1" dirty="0" err="1">
                <a:latin typeface="Phetsarath OT" panose="02000500000000000000" pitchFamily="2" charset="0"/>
                <a:cs typeface="Phetsarath OT" panose="02000500000000000000" pitchFamily="2" charset="0"/>
              </a:rPr>
              <a:t>ສັງລວມຄວາມເສຍຫາຍ</a:t>
            </a:r>
            <a:r>
              <a:rPr lang="en-US" sz="1600" b="1" dirty="0">
                <a:latin typeface="Phetsarath OT" panose="02000500000000000000" pitchFamily="2" charset="0"/>
                <a:cs typeface="Phetsarath OT" panose="02000500000000000000" pitchFamily="2" charset="0"/>
              </a:rPr>
              <a:t> </a:t>
            </a:r>
            <a:r>
              <a:rPr lang="en-US" sz="1600" b="1" dirty="0" err="1">
                <a:latin typeface="Phetsarath OT" panose="02000500000000000000" pitchFamily="2" charset="0"/>
                <a:cs typeface="Phetsarath OT" panose="02000500000000000000" pitchFamily="2" charset="0"/>
              </a:rPr>
              <a:t>ແລະ</a:t>
            </a:r>
            <a:r>
              <a:rPr lang="en-US" sz="1600" b="1" dirty="0">
                <a:latin typeface="Phetsarath OT" panose="02000500000000000000" pitchFamily="2" charset="0"/>
                <a:cs typeface="Phetsarath OT" panose="02000500000000000000" pitchFamily="2" charset="0"/>
              </a:rPr>
              <a:t> </a:t>
            </a:r>
            <a:r>
              <a:rPr lang="en-US" sz="1600" b="1" dirty="0" err="1">
                <a:latin typeface="Phetsarath OT" panose="02000500000000000000" pitchFamily="2" charset="0"/>
                <a:cs typeface="Phetsarath OT" panose="02000500000000000000" pitchFamily="2" charset="0"/>
              </a:rPr>
              <a:t>ການສູນເສຍໃນຂັ້ນ</a:t>
            </a:r>
            <a:r>
              <a:rPr lang="en-US" sz="1600" b="1" dirty="0" err="1" smtClean="0">
                <a:latin typeface="Phetsarath OT" panose="02000500000000000000" pitchFamily="2" charset="0"/>
                <a:cs typeface="Phetsarath OT" panose="02000500000000000000" pitchFamily="2" charset="0"/>
              </a:rPr>
              <a:t>ເມືອງ</a:t>
            </a:r>
            <a:r>
              <a:rPr lang="en-US" sz="1600" b="1" dirty="0">
                <a:latin typeface="Phetsarath OT" panose="02000500000000000000" pitchFamily="2" charset="0"/>
                <a:cs typeface="Phetsarath OT" panose="02000500000000000000" pitchFamily="2" charset="0"/>
              </a:rPr>
              <a:t> </a:t>
            </a:r>
            <a:r>
              <a:rPr lang="en-US" sz="1600" b="1" dirty="0" smtClean="0">
                <a:latin typeface="Phetsarath OT" panose="02000500000000000000" pitchFamily="2" charset="0"/>
                <a:cs typeface="Phetsarath OT" panose="02000500000000000000" pitchFamily="2" charset="0"/>
              </a:rPr>
              <a:t>                    </a:t>
            </a:r>
            <a:r>
              <a:rPr lang="en-US" sz="1400" b="1" dirty="0" smtClean="0">
                <a:latin typeface="Phetsarath OT" panose="02000500000000000000" pitchFamily="2" charset="0"/>
                <a:cs typeface="Phetsarath OT" panose="02000500000000000000" pitchFamily="2" charset="0"/>
              </a:rPr>
              <a:t>Table </a:t>
            </a:r>
            <a:r>
              <a:rPr lang="en-US" sz="1400" b="1" dirty="0">
                <a:latin typeface="Phetsarath OT" panose="02000500000000000000" pitchFamily="2" charset="0"/>
                <a:cs typeface="Phetsarath OT" panose="02000500000000000000" pitchFamily="2" charset="0"/>
              </a:rPr>
              <a:t>3. Summary of damages and losses in a district</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nvPr>
        </p:nvGraphicFramePr>
        <p:xfrm>
          <a:off x="290946" y="1274620"/>
          <a:ext cx="11582400" cy="5486400"/>
        </p:xfrm>
        <a:graphic>
          <a:graphicData uri="http://schemas.openxmlformats.org/drawingml/2006/table">
            <a:tbl>
              <a:tblPr firstRow="1" firstCol="1" bandRow="1"/>
              <a:tblGrid>
                <a:gridCol w="3027640"/>
                <a:gridCol w="1155924"/>
                <a:gridCol w="1035466"/>
                <a:gridCol w="1023885"/>
                <a:gridCol w="1023885"/>
                <a:gridCol w="1190670"/>
                <a:gridCol w="1190670"/>
                <a:gridCol w="1190670"/>
                <a:gridCol w="743590"/>
              </a:tblGrid>
              <a:tr h="238021">
                <a:tc gridSpan="9">
                  <a:txBody>
                    <a:bodyPr/>
                    <a:lstStyle/>
                    <a:p>
                      <a:pPr>
                        <a:spcAft>
                          <a:spcPts val="0"/>
                        </a:spcAft>
                      </a:pPr>
                      <a:r>
                        <a:rPr lang="en-SG" sz="18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SG" sz="1800" dirty="0">
                          <a:solidFill>
                            <a:srgbClr val="000000"/>
                          </a:solidFill>
                          <a:effectLst/>
                          <a:latin typeface="Phetsarath OT" panose="02000500000000020004" pitchFamily="2" charset="0"/>
                          <a:ea typeface="Times New Roman"/>
                          <a:cs typeface="Phetsarath OT" panose="02000500000000020004" pitchFamily="2" charset="0"/>
                        </a:rPr>
                        <a:t>:</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8021">
                <a:tc rowSpan="3">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ບໍລິສັດທ່ອງທ່ຽວ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ການສູນເສຍທີ່ແກ່ຍາວໃນປີທີ່ເກີດໄພພິບັດ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38021">
                <a:tc vMerge="1">
                  <a:txBody>
                    <a:bodyPr/>
                    <a:lstStyle/>
                    <a:p>
                      <a:endParaRPr lang="en-US"/>
                    </a:p>
                  </a:txBody>
                  <a:tcPr/>
                </a:tc>
                <a:tc gridSpan="2">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476043">
                <a:tc vMerge="1">
                  <a:txBody>
                    <a:bodyPr/>
                    <a:lstStyle/>
                    <a:p>
                      <a:endParaRPr lang="en-US"/>
                    </a:p>
                  </a:txBody>
                  <a:tcPr/>
                </a:tc>
                <a:tc>
                  <a:txBody>
                    <a:bodyPr/>
                    <a:lstStyle/>
                    <a:p>
                      <a:pPr algn="ctr">
                        <a:spcAft>
                          <a:spcPts val="0"/>
                        </a:spcAft>
                      </a:pPr>
                      <a:r>
                        <a:rPr lang="en-SG" sz="1800" dirty="0" err="1">
                          <a:solidFill>
                            <a:srgbClr val="000000"/>
                          </a:solidFill>
                          <a:effectLst/>
                          <a:latin typeface="Phetsarath OT" panose="02000500000000020004" pitchFamily="2" charset="0"/>
                          <a:ea typeface="Times New Roman"/>
                          <a:cs typeface="Phetsarath OT" panose="02000500000000020004" pitchFamily="2" charset="0"/>
                        </a:rPr>
                        <a:t>ລັດ</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ລັດ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ລັດ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ລັດ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8021">
                <a:tc>
                  <a:txBody>
                    <a:bodyPr/>
                    <a:lstStyle/>
                    <a:p>
                      <a:pPr>
                        <a:spcAft>
                          <a:spcPts val="0"/>
                        </a:spcAft>
                      </a:pPr>
                      <a:r>
                        <a:rPr lang="en-SG" sz="1800" dirty="0" err="1">
                          <a:solidFill>
                            <a:srgbClr val="000000"/>
                          </a:solidFill>
                          <a:effectLst/>
                          <a:latin typeface="Phetsarath OT" panose="02000500000000020004" pitchFamily="2" charset="0"/>
                          <a:ea typeface="Times New Roman"/>
                          <a:cs typeface="Phetsarath OT" panose="02000500000000020004" pitchFamily="2" charset="0"/>
                        </a:rPr>
                        <a:t>ບໍລິສັດ</a:t>
                      </a:r>
                      <a:r>
                        <a:rPr lang="en-SG" sz="1800" dirty="0">
                          <a:solidFill>
                            <a:srgbClr val="000000"/>
                          </a:solidFill>
                          <a:effectLst/>
                          <a:latin typeface="Phetsarath OT" panose="02000500000000020004" pitchFamily="2" charset="0"/>
                          <a:ea typeface="Times New Roman"/>
                          <a:cs typeface="Phetsarath OT" panose="02000500000000020004" pitchFamily="2" charset="0"/>
                        </a:rPr>
                        <a:t> 1</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ບໍລິສັດ n</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ສະຖານທີ່ທາງວັດທະນະທຳ 1</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ສະຖານທີ່ທາງວັດທະນະທຳ n</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ສິ່ງກໍ່ໂຕຕາມທຳມະຊາດ 1</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ສິ່ງກໍ່ໂຕຕາມທຳມະຊາດ n</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021">
                <a:tc>
                  <a:txBody>
                    <a:bodyPr/>
                    <a:lstStyle/>
                    <a:p>
                      <a:pPr>
                        <a:spcAft>
                          <a:spcPts val="0"/>
                        </a:spcAft>
                      </a:pPr>
                      <a:r>
                        <a:rPr lang="en-SG" sz="1800" b="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8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402849247"/>
      </p:ext>
    </p:extLst>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i="1" dirty="0" smtClean="0">
                <a:latin typeface="Phetsarath OT" pitchFamily="2" charset="0"/>
                <a:cs typeface="Phetsarath OT" pitchFamily="2" charset="0"/>
              </a:rPr>
              <a:t/>
            </a:r>
            <a:br>
              <a:rPr lang="en-US" sz="2400" b="1" i="1" dirty="0" smtClean="0">
                <a:latin typeface="Phetsarath OT" pitchFamily="2" charset="0"/>
                <a:cs typeface="Phetsarath OT" pitchFamily="2" charset="0"/>
              </a:rPr>
            </a:br>
            <a:r>
              <a:rPr lang="x-none" sz="2400" b="1" i="1" smtClean="0">
                <a:latin typeface="Phetsarath OT" pitchFamily="2" charset="0"/>
                <a:cs typeface="Phetsarath OT" pitchFamily="2" charset="0"/>
              </a:rPr>
              <a:t> ບາດກ້າວທີ 3.  ຢັ້ງຢືນຄວາມຖືກຕ້ອງຂອງຂໍ້ມູນຄວາມເສຍຫາຍ ແລະ ການສູນເສຍ</a:t>
            </a:r>
            <a:r>
              <a:rPr lang="en-US" sz="2400" b="1" i="1" dirty="0" smtClean="0">
                <a:latin typeface="Phetsarath OT" pitchFamily="2" charset="0"/>
                <a:cs typeface="Phetsarath OT" pitchFamily="2" charset="0"/>
              </a:rPr>
              <a:t/>
            </a:r>
            <a:br>
              <a:rPr lang="en-US" sz="24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3. Validate the information on damages and losses </a:t>
            </a:r>
            <a:r>
              <a:rPr lang="en-AU" sz="3200" b="1" dirty="0">
                <a:latin typeface="Phetsarath OT" pitchFamily="2" charset="0"/>
                <a:cs typeface="Phetsarath OT" pitchFamily="2" charset="0"/>
              </a:rPr>
              <a:t/>
            </a:r>
            <a:br>
              <a:rPr lang="en-AU" sz="3200" b="1" dirty="0">
                <a:latin typeface="Phetsarath OT" pitchFamily="2" charset="0"/>
                <a:cs typeface="Phetsarath OT" pitchFamily="2" charset="0"/>
              </a:rPr>
            </a:br>
            <a:endParaRPr lang="en-AU" sz="3200" dirty="0">
              <a:latin typeface="Phetsarath OT" pitchFamily="2" charset="0"/>
              <a:cs typeface="Phetsarath OT" pitchFamily="2" charset="0"/>
            </a:endParaRPr>
          </a:p>
        </p:txBody>
      </p:sp>
      <p:sp>
        <p:nvSpPr>
          <p:cNvPr id="3" name="Text Placeholder 2"/>
          <p:cNvSpPr>
            <a:spLocks noGrp="1"/>
          </p:cNvSpPr>
          <p:nvPr>
            <p:ph type="body" idx="1"/>
          </p:nvPr>
        </p:nvSpPr>
        <p:spPr>
          <a:xfrm>
            <a:off x="609600" y="1105608"/>
            <a:ext cx="6677891" cy="639762"/>
          </a:xfrm>
        </p:spPr>
        <p:txBody>
          <a:bodyPr/>
          <a:lstStyle/>
          <a:p>
            <a:r>
              <a:rPr lang="lo-LA" dirty="0" smtClean="0">
                <a:latin typeface="Phetsarath OT" pitchFamily="2" charset="0"/>
                <a:cs typeface="Phetsarath OT" pitchFamily="2" charset="0"/>
              </a:rPr>
              <a:t>ກອງ</a:t>
            </a:r>
            <a:r>
              <a:rPr lang="lo-LA" dirty="0" smtClean="0">
                <a:latin typeface="Phetsarath OT" pitchFamily="2" charset="0"/>
                <a:cs typeface="Phetsarath OT" pitchFamily="2" charset="0"/>
              </a:rPr>
              <a:t>​ປະຊຸມຢັ້ງຢືນ​ຄວາມ​ຖືກຕ້ອງ​ຂອງ​ຂໍ້​ມູນ​ລວມມີ</a:t>
            </a:r>
            <a:r>
              <a:rPr lang="en-US" dirty="0" smtClean="0">
                <a:latin typeface="Phetsarath OT" pitchFamily="2" charset="0"/>
                <a:cs typeface="Phetsarath OT" pitchFamily="2" charset="0"/>
              </a:rPr>
              <a:t>: </a:t>
            </a:r>
          </a:p>
        </p:txBody>
      </p:sp>
      <p:sp>
        <p:nvSpPr>
          <p:cNvPr id="4" name="Content Placeholder 3"/>
          <p:cNvSpPr>
            <a:spLocks noGrp="1"/>
          </p:cNvSpPr>
          <p:nvPr>
            <p:ph sz="half" idx="2"/>
          </p:nvPr>
        </p:nvSpPr>
        <p:spPr>
          <a:xfrm>
            <a:off x="360219" y="1759225"/>
            <a:ext cx="7342908" cy="3951288"/>
          </a:xfrm>
        </p:spPr>
        <p:txBody>
          <a:bodyPr/>
          <a:lstStyle/>
          <a:p>
            <a:pPr lvl="0"/>
            <a:r>
              <a:rPr lang="lo-LA" sz="2000" dirty="0" smtClean="0">
                <a:latin typeface="Phetsarath OT" pitchFamily="2" charset="0"/>
                <a:cs typeface="Phetsarath OT" pitchFamily="2" charset="0"/>
              </a:rPr>
              <a:t>ເປີດກອງປະຊຸມໂດຍຫົວໜ້າພະແນກ</a:t>
            </a:r>
            <a:r>
              <a:rPr lang="en-US" sz="2000" dirty="0" err="1" smtClean="0">
                <a:latin typeface="Phetsarath OT" pitchFamily="2" charset="0"/>
                <a:cs typeface="Phetsarath OT" pitchFamily="2" charset="0"/>
              </a:rPr>
              <a:t>ຖະແຫຼງຂ່າວ</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ວັດທະນະທຳ</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ທ່ອງທ່ຽວ</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ທິມງານການປະເມີນຍ່ອຍທີ່ປະເມີນໃນບັນດາເມືອງ ຫຼື ກຸ່ມບ້ານທີ່ໄດ້ຮັບຜົນກະທົບນຳສະເໜີໂດຍຫຍໍ້: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ສັງລວມການປະເມີນຄວາມເສຍຫາຍແລະການສູນເສຍ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ບັນຫາການຢັ້ງຢືນຄວາມຖືກຕ້ອງຂອງຂໍ້ມູນ</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ຖ້າວ່າມີ</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ຂໍ້ສະເໜີແນະຈາກຜົນຂອງການປະເມີນຄວາມເສຍຫາຍແລະການສູນເສຍ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ຫົວໜ້າພະແນກ</a:t>
            </a:r>
            <a:r>
              <a:rPr lang="en-US" sz="2000" dirty="0" err="1" smtClean="0">
                <a:latin typeface="Phetsarath OT" pitchFamily="2" charset="0"/>
                <a:cs typeface="Phetsarath OT" pitchFamily="2" charset="0"/>
              </a:rPr>
              <a:t>ຖະແຫຼງຂ່າວ</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ວັດທະນະທຳ</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ທ່ອງທ່ຽວ</a:t>
            </a:r>
            <a:r>
              <a:rPr lang="en-US" sz="2000" dirty="0" smtClean="0">
                <a:latin typeface="Phetsarath OT" pitchFamily="2" charset="0"/>
                <a:cs typeface="Phetsarath OT" pitchFamily="2" charset="0"/>
              </a:rPr>
              <a:t> / </a:t>
            </a:r>
            <a:r>
              <a:rPr lang="lo-LA" sz="2000" dirty="0" smtClean="0">
                <a:latin typeface="Phetsarath OT" pitchFamily="2" charset="0"/>
                <a:cs typeface="Phetsarath OT" pitchFamily="2" charset="0"/>
              </a:rPr>
              <a:t>ກອງເລຂາ ນໍາສະເໜີ</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ສັງລວມຄວາມເສຍຫາຍແລະການສູນເສຍອີງໃສ່ການລາຍງານ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ຂໍ້ສະເໜີແນະເພື່ອຫາວິທີການແກ້ໄຂບັນຫາການຢັ້ງຢືນຄວາມຖືກຕ້ອງຂອງຂໍ້ມູນ</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ຖ້າມີ</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ແຜນຂັ້ນຕອນຕໍ່ໄປ ສໍາລັບຂະບວນການ</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DaLNA</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ປິດກອງປະຊຸມ</a:t>
            </a:r>
            <a:r>
              <a:rPr lang="en-US" sz="2000" dirty="0" smtClean="0">
                <a:latin typeface="Phetsarath OT" pitchFamily="2" charset="0"/>
                <a:cs typeface="Phetsarath OT" pitchFamily="2" charset="0"/>
              </a:rPr>
              <a:t>. </a:t>
            </a:r>
          </a:p>
          <a:p>
            <a:endParaRPr lang="en-AU" sz="2000" dirty="0">
              <a:latin typeface="Phetsarath OT" pitchFamily="2" charset="0"/>
              <a:cs typeface="Phetsarath OT" pitchFamily="2" charset="0"/>
            </a:endParaRPr>
          </a:p>
        </p:txBody>
      </p:sp>
      <p:sp>
        <p:nvSpPr>
          <p:cNvPr id="5" name="Text Placeholder 4"/>
          <p:cNvSpPr>
            <a:spLocks noGrp="1"/>
          </p:cNvSpPr>
          <p:nvPr>
            <p:ph type="body" sz="quarter" idx="3"/>
          </p:nvPr>
        </p:nvSpPr>
        <p:spPr>
          <a:xfrm>
            <a:off x="8036032" y="1881482"/>
            <a:ext cx="5389033" cy="415607"/>
          </a:xfrm>
        </p:spPr>
        <p:txBody>
          <a:bodyPr/>
          <a:lstStyle/>
          <a:p>
            <a:endParaRPr lang="en-US" sz="1600" dirty="0" smtClean="0">
              <a:latin typeface="Phetsarath OT" pitchFamily="2" charset="0"/>
              <a:cs typeface="Phetsarath OT" pitchFamily="2" charset="0"/>
            </a:endParaRPr>
          </a:p>
          <a:p>
            <a:endParaRPr lang="en-US" sz="1600" dirty="0">
              <a:latin typeface="Phetsarath OT" pitchFamily="2" charset="0"/>
              <a:cs typeface="Phetsarath OT" pitchFamily="2" charset="0"/>
            </a:endParaRPr>
          </a:p>
          <a:p>
            <a:endParaRPr lang="en-US" sz="1600" dirty="0" smtClean="0">
              <a:latin typeface="Phetsarath OT" pitchFamily="2" charset="0"/>
              <a:cs typeface="Phetsarath OT" pitchFamily="2" charset="0"/>
            </a:endParaRPr>
          </a:p>
          <a:p>
            <a:endParaRPr lang="en-US" sz="1600" dirty="0">
              <a:latin typeface="Phetsarath OT" pitchFamily="2" charset="0"/>
              <a:cs typeface="Phetsarath OT" pitchFamily="2" charset="0"/>
            </a:endParaRPr>
          </a:p>
          <a:p>
            <a:r>
              <a:rPr lang="en-US" sz="1600" dirty="0" smtClean="0">
                <a:latin typeface="Phetsarath OT" pitchFamily="2" charset="0"/>
                <a:cs typeface="Phetsarath OT" pitchFamily="2" charset="0"/>
              </a:rPr>
              <a:t>Validation </a:t>
            </a:r>
            <a:r>
              <a:rPr lang="en-US" sz="1600" dirty="0">
                <a:latin typeface="Phetsarath OT" pitchFamily="2" charset="0"/>
                <a:cs typeface="Phetsarath OT" pitchFamily="2" charset="0"/>
              </a:rPr>
              <a:t>meeting sessions may include</a:t>
            </a:r>
            <a:r>
              <a:rPr lang="en-US" sz="1600" dirty="0" smtClean="0">
                <a:latin typeface="Phetsarath OT" pitchFamily="2" charset="0"/>
                <a:cs typeface="Phetsarath OT" pitchFamily="2" charset="0"/>
              </a:rPr>
              <a:t>:</a:t>
            </a:r>
            <a:endParaRPr lang="en-AU" sz="1600" dirty="0">
              <a:latin typeface="Phetsarath OT" pitchFamily="2" charset="0"/>
              <a:cs typeface="Phetsarath OT" pitchFamily="2" charset="0"/>
            </a:endParaRPr>
          </a:p>
        </p:txBody>
      </p:sp>
      <p:sp>
        <p:nvSpPr>
          <p:cNvPr id="6" name="Content Placeholder 5"/>
          <p:cNvSpPr>
            <a:spLocks noGrp="1"/>
          </p:cNvSpPr>
          <p:nvPr>
            <p:ph sz="quarter" idx="4"/>
          </p:nvPr>
        </p:nvSpPr>
        <p:spPr>
          <a:xfrm>
            <a:off x="7980232" y="2466114"/>
            <a:ext cx="4045529" cy="3812454"/>
          </a:xfrm>
        </p:spPr>
        <p:txBody>
          <a:bodyPr/>
          <a:lstStyle/>
          <a:p>
            <a:pPr lvl="0"/>
            <a:r>
              <a:rPr lang="en-US" sz="1600" dirty="0" smtClean="0"/>
              <a:t>Opening </a:t>
            </a:r>
            <a:r>
              <a:rPr lang="en-US" sz="1600" dirty="0"/>
              <a:t>remarks from the DEM Head</a:t>
            </a:r>
            <a:endParaRPr lang="en-AU" sz="1600" dirty="0"/>
          </a:p>
          <a:p>
            <a:pPr lvl="0"/>
            <a:r>
              <a:rPr lang="en-US" sz="1600" dirty="0"/>
              <a:t>Each sub-team which assessed various districts or </a:t>
            </a:r>
            <a:r>
              <a:rPr lang="en-US" sz="1600" dirty="0" err="1"/>
              <a:t>kumbans</a:t>
            </a:r>
            <a:r>
              <a:rPr lang="en-US" sz="1600" dirty="0"/>
              <a:t> will briefly present:</a:t>
            </a:r>
            <a:endParaRPr lang="en-AU" sz="1600" dirty="0"/>
          </a:p>
          <a:p>
            <a:pPr lvl="1"/>
            <a:r>
              <a:rPr lang="en-US" sz="1600" dirty="0"/>
              <a:t>Damage and loss assessment summary</a:t>
            </a:r>
            <a:endParaRPr lang="en-AU" sz="1600" dirty="0"/>
          </a:p>
          <a:p>
            <a:pPr lvl="1"/>
            <a:r>
              <a:rPr lang="en-US" sz="1600" dirty="0"/>
              <a:t>Data validation problems (if any)</a:t>
            </a:r>
            <a:endParaRPr lang="en-AU" sz="1600" dirty="0"/>
          </a:p>
          <a:p>
            <a:pPr lvl="1"/>
            <a:r>
              <a:rPr lang="en-US" sz="1600" dirty="0"/>
              <a:t>Recommendations from damage and loss assessment results</a:t>
            </a:r>
            <a:endParaRPr lang="en-AU" sz="1600" dirty="0"/>
          </a:p>
          <a:p>
            <a:pPr lvl="0"/>
            <a:r>
              <a:rPr lang="en-US" sz="1600" dirty="0"/>
              <a:t>DEM Head  / Secretariat presents:</a:t>
            </a:r>
            <a:endParaRPr lang="en-AU" sz="1600" dirty="0"/>
          </a:p>
          <a:p>
            <a:pPr lvl="1"/>
            <a:r>
              <a:rPr lang="en-US" sz="1600" dirty="0"/>
              <a:t>Summary of damages and losses based on the reports</a:t>
            </a:r>
            <a:endParaRPr lang="en-AU" sz="1600" dirty="0"/>
          </a:p>
          <a:p>
            <a:pPr lvl="1"/>
            <a:r>
              <a:rPr lang="en-US" sz="1600" dirty="0"/>
              <a:t>Recommendations to resolve data validation problems (if any)</a:t>
            </a:r>
            <a:endParaRPr lang="en-AU" sz="1600" dirty="0"/>
          </a:p>
          <a:p>
            <a:pPr lvl="1"/>
            <a:r>
              <a:rPr lang="en-US" sz="1600" dirty="0"/>
              <a:t>Next steps in the </a:t>
            </a:r>
            <a:r>
              <a:rPr lang="en-US" sz="1600" dirty="0" err="1"/>
              <a:t>DaLNA</a:t>
            </a:r>
            <a:r>
              <a:rPr lang="en-US" sz="1600" dirty="0"/>
              <a:t> process</a:t>
            </a:r>
            <a:endParaRPr lang="en-AU" sz="1600" dirty="0"/>
          </a:p>
          <a:p>
            <a:r>
              <a:rPr lang="en-US" sz="1600" dirty="0"/>
              <a:t>Close the meeting.</a:t>
            </a:r>
            <a:endParaRPr lang="en-AU" sz="1600" dirty="0"/>
          </a:p>
        </p:txBody>
      </p:sp>
    </p:spTree>
    <p:extLst>
      <p:ext uri="{BB962C8B-B14F-4D97-AF65-F5344CB8AC3E}">
        <p14:creationId xmlns="" xmlns:p14="http://schemas.microsoft.com/office/powerpoint/2010/main" val="1315884161"/>
      </p:ext>
    </p:extLst>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273</TotalTime>
  <Words>2523</Words>
  <Application>Microsoft Office PowerPoint</Application>
  <PresentationFormat>Custom</PresentationFormat>
  <Paragraphs>573</Paragraphs>
  <Slides>14</Slides>
  <Notes>0</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KDP theme</vt:lpstr>
      <vt:lpstr>1_KDP theme</vt:lpstr>
      <vt:lpstr>ການຝຶກອົບຮົມໄລຍະສັ້ນສຳລັບກິດຈະກຳການກໍ່ສ້າງຄືນໃໝ່ຫຼັງໄພພິບັດໃນແຂວງຄຳມ່ວນ Comprehensive Short Training Program for Post-Disaster Activities in Khammouane Province  ຄັ້ງວັນທີ 24-28 ມີນາ 2014</vt:lpstr>
      <vt:lpstr>ບຸກຄະລາກອນດໍາເນີນການປະເມີນ  Personnel to Conduct Assessment</vt:lpstr>
      <vt:lpstr>ຂະແໜງທ່ອງທ່ຽວ Tourism Sector</vt:lpstr>
      <vt:lpstr>ຂະແໜງທ່ອງທ່ຽວ Tourism Sector</vt:lpstr>
      <vt:lpstr>ບາດກ້າວ​ຕ່າງໆໃນການຈັດຕັ້ງປະຕິບັດ DaLNA ຫຼັງໄພພິບັດສຳລັບ ຂະແໜງການທ່ອງທ່ຽວ General Steps in Conducting a Post-disaster Damage, Loss and Needs Assessment (DALNA)  </vt:lpstr>
      <vt:lpstr>ຂໍ້ມູນພື້ນຖານ Baseline Information </vt:lpstr>
      <vt:lpstr>ຄວາມເສຍຫາຍແລະການສູນເສຍ                 Damages and Losses </vt:lpstr>
      <vt:lpstr>ສັງລວມຄວາມເສຍຫາຍແລະການສູນເສຍ Summary of Damages and Losses </vt:lpstr>
      <vt:lpstr>  ບາດກ້າວທີ 3.  ຢັ້ງຢືນຄວາມຖືກຕ້ອງຂອງຂໍ້ມູນຄວາມເສຍຫາຍ ແລະ ການສູນເສຍ Step 3. Validate the information on damages and losses  </vt:lpstr>
      <vt:lpstr>ບາດກ້າວທີ 4. ວິເຄາະຜົນກະທົບຂອງຄວາມເສຍຫາຍແລະການສູນເສຍ ຕໍ່ປະຊາກອນທີ່​ໄດ້​ຮັບ​ຜົນ​ກະທົບ Step 4. Analyze the impacts of the damages and losses to affected population </vt:lpstr>
      <vt:lpstr>ບາດກ້າວທີ 5. ຄາດຄະເນຄວາມຕ້ອງການຟື້ນຟູ ແລະ ກໍ່ສ້າງຄືນໃໝ່ Step 5. Estimate recovery and reconstruction needs </vt:lpstr>
      <vt:lpstr>ສັງລວມຄວາມຕ້ອງການຟື້ນຟູແລະກໍ່ສ້າງຄືນໃໝ່ Summary of Recovery and Reconstruction Needs</vt:lpstr>
      <vt:lpstr>ບາດກ້າວທີ 6. ຮ່າງ​ແຜນ​ຈັດ​ຕັ້ງ​ປະຕິບັດ​ບັນດາ​ໂຄງການ​ທີ່​ໄດ້​ກໍານົດ​ໄວ້ Step 6. Draft the implementation plan of the identified programs and projects </vt:lpstr>
      <vt:lpstr>ບາດກ້າວທີ 7. ຮ່າງບົດລາຍງານການປະເມີນຄວາມເສຍ, ການສູນເສຍ ແລະ ຄວາມຕ້ອງການຂອງຂະແໜງການ Step 7. Draft the post-disaster damages, losses and needs (DaLNA) report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Mining Sector</dc:title>
  <dc:creator>Easy Tee</dc:creator>
  <cp:lastModifiedBy>acer</cp:lastModifiedBy>
  <cp:revision>27</cp:revision>
  <dcterms:created xsi:type="dcterms:W3CDTF">2014-03-13T09:03:12Z</dcterms:created>
  <dcterms:modified xsi:type="dcterms:W3CDTF">2014-03-20T08:55:40Z</dcterms:modified>
</cp:coreProperties>
</file>