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406" r:id="rId2"/>
    <p:sldId id="410" r:id="rId3"/>
    <p:sldId id="409" r:id="rId4"/>
    <p:sldId id="261" r:id="rId5"/>
    <p:sldId id="262" r:id="rId6"/>
    <p:sldId id="385" r:id="rId7"/>
    <p:sldId id="271" r:id="rId8"/>
    <p:sldId id="386" r:id="rId9"/>
    <p:sldId id="280" r:id="rId10"/>
    <p:sldId id="369" r:id="rId11"/>
    <p:sldId id="293" r:id="rId12"/>
    <p:sldId id="298" r:id="rId13"/>
    <p:sldId id="311" r:id="rId14"/>
    <p:sldId id="303" r:id="rId15"/>
    <p:sldId id="308" r:id="rId16"/>
    <p:sldId id="314" r:id="rId17"/>
    <p:sldId id="315" r:id="rId18"/>
    <p:sldId id="390" r:id="rId19"/>
    <p:sldId id="391" r:id="rId20"/>
    <p:sldId id="336" r:id="rId21"/>
    <p:sldId id="341" r:id="rId22"/>
    <p:sldId id="392" r:id="rId23"/>
    <p:sldId id="393" r:id="rId24"/>
    <p:sldId id="353" r:id="rId25"/>
    <p:sldId id="395" r:id="rId26"/>
    <p:sldId id="394" r:id="rId27"/>
    <p:sldId id="396" r:id="rId28"/>
    <p:sldId id="354" r:id="rId29"/>
    <p:sldId id="398" r:id="rId30"/>
    <p:sldId id="399" r:id="rId31"/>
    <p:sldId id="400" r:id="rId32"/>
    <p:sldId id="401" r:id="rId33"/>
    <p:sldId id="402" r:id="rId34"/>
    <p:sldId id="397" r:id="rId35"/>
    <p:sldId id="404" r:id="rId36"/>
    <p:sldId id="405" r:id="rId37"/>
    <p:sldId id="407" r:id="rId38"/>
    <p:sldId id="408"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6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varScale="1">
        <p:scale>
          <a:sx n="71" d="100"/>
          <a:sy n="71" d="100"/>
        </p:scale>
        <p:origin x="-10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730"/>
    </p:cViewPr>
  </p:sorterViewPr>
  <p:notesViewPr>
    <p:cSldViewPr>
      <p:cViewPr varScale="1">
        <p:scale>
          <a:sx n="39" d="100"/>
          <a:sy n="39" d="100"/>
        </p:scale>
        <p:origin x="-223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11CB1C1-0DDF-42F6-8AB6-3E9A02D59188}" type="datetimeFigureOut">
              <a:rPr lang="en-US"/>
              <a:pPr>
                <a:defRPr/>
              </a:pPr>
              <a:t>24-Nov-13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E425B96-773D-41E2-85BF-3E7FCA1002DB}" type="slidenum">
              <a:rPr lang="en-US"/>
              <a:pPr>
                <a:defRPr/>
              </a:pPr>
              <a:t>‹#›</a:t>
            </a:fld>
            <a:endParaRPr lang="en-US"/>
          </a:p>
        </p:txBody>
      </p:sp>
    </p:spTree>
    <p:extLst>
      <p:ext uri="{BB962C8B-B14F-4D97-AF65-F5344CB8AC3E}">
        <p14:creationId xmlns:p14="http://schemas.microsoft.com/office/powerpoint/2010/main" val="10249979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Photo: Traditional upland agriculture in Northern Laos</a:t>
            </a:r>
          </a:p>
        </p:txBody>
      </p:sp>
      <p:sp>
        <p:nvSpPr>
          <p:cNvPr id="4" name="Slide Number Placeholder 3"/>
          <p:cNvSpPr>
            <a:spLocks noGrp="1"/>
          </p:cNvSpPr>
          <p:nvPr>
            <p:ph type="sldNum" sz="quarter" idx="10"/>
          </p:nvPr>
        </p:nvSpPr>
        <p:spPr/>
        <p:txBody>
          <a:bodyPr/>
          <a:lstStyle/>
          <a:p>
            <a:pPr>
              <a:defRPr/>
            </a:pPr>
            <a:fld id="{2E425B96-773D-41E2-85BF-3E7FCA1002DB}" type="slidenum">
              <a:rPr lang="en-US" smtClean="0"/>
              <a:pPr>
                <a:defRPr/>
              </a:pPr>
              <a:t>3</a:t>
            </a:fld>
            <a:endParaRPr lang="en-US"/>
          </a:p>
        </p:txBody>
      </p:sp>
    </p:spTree>
    <p:extLst>
      <p:ext uri="{BB962C8B-B14F-4D97-AF65-F5344CB8AC3E}">
        <p14:creationId xmlns:p14="http://schemas.microsoft.com/office/powerpoint/2010/main" val="208166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BAC63F3-FB2E-49A9-9FB4-ACEF6011E6D0}" type="datetime3">
              <a:rPr lang="en-US" smtClean="0"/>
              <a:pPr>
                <a:defRPr/>
              </a:pPr>
              <a:t>24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0D2A8E99-854A-4652-82E8-C60FF2ECCE85}" type="slidenum">
              <a:rPr lang="en-US" smtClean="0"/>
              <a:pPr>
                <a:defRPr/>
              </a:pPr>
              <a:t>‹#›</a:t>
            </a:fld>
            <a:endParaRPr lang="en-US"/>
          </a:p>
        </p:txBody>
      </p:sp>
    </p:spTree>
    <p:extLst>
      <p:ext uri="{BB962C8B-B14F-4D97-AF65-F5344CB8AC3E}">
        <p14:creationId xmlns:p14="http://schemas.microsoft.com/office/powerpoint/2010/main" val="1438808668"/>
      </p:ext>
    </p:extLst>
  </p:cSld>
  <p:clrMapOvr>
    <a:masterClrMapping/>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E94928-88BE-42FF-B687-0C6B8810143B}" type="datetime3">
              <a:rPr lang="en-US" smtClean="0"/>
              <a:pPr>
                <a:defRPr/>
              </a:pPr>
              <a:t>24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3053E491-21F3-4B9C-AF00-ADFABF81ADE5}" type="slidenum">
              <a:rPr lang="en-US" smtClean="0"/>
              <a:pPr>
                <a:defRPr/>
              </a:pPr>
              <a:t>‹#›</a:t>
            </a:fld>
            <a:endParaRPr lang="en-US"/>
          </a:p>
        </p:txBody>
      </p:sp>
    </p:spTree>
    <p:extLst>
      <p:ext uri="{BB962C8B-B14F-4D97-AF65-F5344CB8AC3E}">
        <p14:creationId xmlns:p14="http://schemas.microsoft.com/office/powerpoint/2010/main" val="1595877974"/>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023ABC2-F39A-4947-AB6D-EC8C7664B419}" type="datetime3">
              <a:rPr lang="en-US" smtClean="0"/>
              <a:pPr>
                <a:defRPr/>
              </a:pPr>
              <a:t>24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0E3472EC-BBD4-4744-A513-13F62AD0D458}" type="slidenum">
              <a:rPr lang="en-US" smtClean="0"/>
              <a:pPr>
                <a:defRPr/>
              </a:pPr>
              <a:t>‹#›</a:t>
            </a:fld>
            <a:endParaRPr lang="en-US"/>
          </a:p>
        </p:txBody>
      </p:sp>
    </p:spTree>
    <p:extLst>
      <p:ext uri="{BB962C8B-B14F-4D97-AF65-F5344CB8AC3E}">
        <p14:creationId xmlns:p14="http://schemas.microsoft.com/office/powerpoint/2010/main" val="3359030626"/>
      </p:ext>
    </p:extLst>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FB3185-753E-481D-8947-AB69ABC5E775}" type="datetime3">
              <a:rPr lang="en-US" smtClean="0"/>
              <a:pPr>
                <a:defRPr/>
              </a:pPr>
              <a:t>24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B282585F-B473-400F-A3E3-A61D1F79F13E}" type="slidenum">
              <a:rPr lang="en-US" smtClean="0"/>
              <a:pPr>
                <a:defRPr/>
              </a:pPr>
              <a:t>‹#›</a:t>
            </a:fld>
            <a:endParaRPr lang="en-US"/>
          </a:p>
        </p:txBody>
      </p:sp>
    </p:spTree>
    <p:extLst>
      <p:ext uri="{BB962C8B-B14F-4D97-AF65-F5344CB8AC3E}">
        <p14:creationId xmlns:p14="http://schemas.microsoft.com/office/powerpoint/2010/main" val="1369563582"/>
      </p:ext>
    </p:extLst>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6F96B8C-345E-4709-B419-471E39B2771A}" type="datetime3">
              <a:rPr lang="en-US" smtClean="0"/>
              <a:pPr>
                <a:defRPr/>
              </a:pPr>
              <a:t>24 November 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6" name="Slide Number Placeholder 5"/>
          <p:cNvSpPr>
            <a:spLocks noGrp="1"/>
          </p:cNvSpPr>
          <p:nvPr>
            <p:ph type="sldNum" sz="quarter" idx="12"/>
          </p:nvPr>
        </p:nvSpPr>
        <p:spPr/>
        <p:txBody>
          <a:bodyPr/>
          <a:lstStyle>
            <a:lvl1pPr>
              <a:defRPr/>
            </a:lvl1pPr>
          </a:lstStyle>
          <a:p>
            <a:pPr>
              <a:defRPr/>
            </a:pPr>
            <a:fld id="{EA6A0ABB-5B2F-4031-9535-9D61C6415F0B}" type="slidenum">
              <a:rPr lang="en-US" smtClean="0"/>
              <a:pPr>
                <a:defRPr/>
              </a:pPr>
              <a:t>‹#›</a:t>
            </a:fld>
            <a:endParaRPr lang="en-US"/>
          </a:p>
        </p:txBody>
      </p:sp>
    </p:spTree>
    <p:extLst>
      <p:ext uri="{BB962C8B-B14F-4D97-AF65-F5344CB8AC3E}">
        <p14:creationId xmlns:p14="http://schemas.microsoft.com/office/powerpoint/2010/main" val="3728666957"/>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9B64D30-49CD-4BBB-B183-7F13379848DD}" type="datetime3">
              <a:rPr lang="en-US" smtClean="0"/>
              <a:pPr>
                <a:defRPr/>
              </a:pPr>
              <a:t>24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BB3A31E2-8F70-4E54-BD22-26B7F810042F}" type="slidenum">
              <a:rPr lang="en-US" smtClean="0"/>
              <a:pPr>
                <a:defRPr/>
              </a:pPr>
              <a:t>‹#›</a:t>
            </a:fld>
            <a:endParaRPr lang="en-US"/>
          </a:p>
        </p:txBody>
      </p:sp>
    </p:spTree>
    <p:extLst>
      <p:ext uri="{BB962C8B-B14F-4D97-AF65-F5344CB8AC3E}">
        <p14:creationId xmlns:p14="http://schemas.microsoft.com/office/powerpoint/2010/main" val="2729225891"/>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A90BF1F-5C7E-4E84-8BD3-96229B332974}" type="datetime3">
              <a:rPr lang="en-US" smtClean="0"/>
              <a:pPr>
                <a:defRPr/>
              </a:pPr>
              <a:t>24 November 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9" name="Slide Number Placeholder 5"/>
          <p:cNvSpPr>
            <a:spLocks noGrp="1"/>
          </p:cNvSpPr>
          <p:nvPr>
            <p:ph type="sldNum" sz="quarter" idx="12"/>
          </p:nvPr>
        </p:nvSpPr>
        <p:spPr/>
        <p:txBody>
          <a:bodyPr/>
          <a:lstStyle>
            <a:lvl1pPr>
              <a:defRPr/>
            </a:lvl1pPr>
          </a:lstStyle>
          <a:p>
            <a:pPr>
              <a:defRPr/>
            </a:pPr>
            <a:fld id="{9DA38A0B-D682-40D4-B956-91F20AF5C2E3}" type="slidenum">
              <a:rPr lang="en-US" smtClean="0"/>
              <a:pPr>
                <a:defRPr/>
              </a:pPr>
              <a:t>‹#›</a:t>
            </a:fld>
            <a:endParaRPr lang="en-US"/>
          </a:p>
        </p:txBody>
      </p:sp>
    </p:spTree>
    <p:extLst>
      <p:ext uri="{BB962C8B-B14F-4D97-AF65-F5344CB8AC3E}">
        <p14:creationId xmlns:p14="http://schemas.microsoft.com/office/powerpoint/2010/main" val="3141401443"/>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55E26E9-292D-49F5-BF76-068BA75FDD01}" type="datetime3">
              <a:rPr lang="en-US" smtClean="0"/>
              <a:pPr>
                <a:defRPr/>
              </a:pPr>
              <a:t>24 November 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5" name="Slide Number Placeholder 5"/>
          <p:cNvSpPr>
            <a:spLocks noGrp="1"/>
          </p:cNvSpPr>
          <p:nvPr>
            <p:ph type="sldNum" sz="quarter" idx="12"/>
          </p:nvPr>
        </p:nvSpPr>
        <p:spPr/>
        <p:txBody>
          <a:bodyPr/>
          <a:lstStyle>
            <a:lvl1pPr>
              <a:defRPr/>
            </a:lvl1pPr>
          </a:lstStyle>
          <a:p>
            <a:pPr>
              <a:defRPr/>
            </a:pPr>
            <a:fld id="{22C4A515-0C64-4D91-950C-425DCB4E317E}" type="slidenum">
              <a:rPr lang="en-US" smtClean="0"/>
              <a:pPr>
                <a:defRPr/>
              </a:pPr>
              <a:t>‹#›</a:t>
            </a:fld>
            <a:endParaRPr lang="en-US"/>
          </a:p>
        </p:txBody>
      </p:sp>
    </p:spTree>
    <p:extLst>
      <p:ext uri="{BB962C8B-B14F-4D97-AF65-F5344CB8AC3E}">
        <p14:creationId xmlns:p14="http://schemas.microsoft.com/office/powerpoint/2010/main" val="3261382719"/>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FE377EE-23F8-4654-9552-302216D00524}" type="datetime3">
              <a:rPr lang="en-US" smtClean="0"/>
              <a:pPr>
                <a:defRPr/>
              </a:pPr>
              <a:t>24 November 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4" name="Slide Number Placeholder 5"/>
          <p:cNvSpPr>
            <a:spLocks noGrp="1"/>
          </p:cNvSpPr>
          <p:nvPr>
            <p:ph type="sldNum" sz="quarter" idx="12"/>
          </p:nvPr>
        </p:nvSpPr>
        <p:spPr/>
        <p:txBody>
          <a:bodyPr/>
          <a:lstStyle>
            <a:lvl1pPr>
              <a:defRPr/>
            </a:lvl1pPr>
          </a:lstStyle>
          <a:p>
            <a:pPr>
              <a:defRPr/>
            </a:pPr>
            <a:fld id="{3A9D370B-FB61-447D-B538-9198F09F3B7F}" type="slidenum">
              <a:rPr lang="en-US" smtClean="0"/>
              <a:pPr>
                <a:defRPr/>
              </a:pPr>
              <a:t>‹#›</a:t>
            </a:fld>
            <a:endParaRPr lang="en-US"/>
          </a:p>
        </p:txBody>
      </p:sp>
    </p:spTree>
    <p:extLst>
      <p:ext uri="{BB962C8B-B14F-4D97-AF65-F5344CB8AC3E}">
        <p14:creationId xmlns:p14="http://schemas.microsoft.com/office/powerpoint/2010/main" val="1863701776"/>
      </p:ext>
    </p:extLst>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3F663E-8023-4D04-A31E-6F1EA79F519D}" type="datetime3">
              <a:rPr lang="en-US" smtClean="0"/>
              <a:pPr>
                <a:defRPr/>
              </a:pPr>
              <a:t>24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4FDD8186-A8B4-4F8E-B45F-4E868FE5EFCD}" type="slidenum">
              <a:rPr lang="en-US" smtClean="0"/>
              <a:pPr>
                <a:defRPr/>
              </a:pPr>
              <a:t>‹#›</a:t>
            </a:fld>
            <a:endParaRPr lang="en-US"/>
          </a:p>
        </p:txBody>
      </p:sp>
    </p:spTree>
    <p:extLst>
      <p:ext uri="{BB962C8B-B14F-4D97-AF65-F5344CB8AC3E}">
        <p14:creationId xmlns:p14="http://schemas.microsoft.com/office/powerpoint/2010/main" val="627640820"/>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974A548-52BE-4B30-BDFA-D92A1FBA3312}" type="datetime3">
              <a:rPr lang="en-US" smtClean="0"/>
              <a:pPr>
                <a:defRPr/>
              </a:pPr>
              <a:t>24 November 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Power Sector_Lao PDR</a:t>
            </a:r>
            <a:endParaRPr lang="en-US"/>
          </a:p>
        </p:txBody>
      </p:sp>
      <p:sp>
        <p:nvSpPr>
          <p:cNvPr id="7" name="Slide Number Placeholder 5"/>
          <p:cNvSpPr>
            <a:spLocks noGrp="1"/>
          </p:cNvSpPr>
          <p:nvPr>
            <p:ph type="sldNum" sz="quarter" idx="12"/>
          </p:nvPr>
        </p:nvSpPr>
        <p:spPr/>
        <p:txBody>
          <a:bodyPr/>
          <a:lstStyle>
            <a:lvl1pPr>
              <a:defRPr/>
            </a:lvl1pPr>
          </a:lstStyle>
          <a:p>
            <a:pPr>
              <a:defRPr/>
            </a:pPr>
            <a:fld id="{183BDC1A-2344-493D-8FB3-C7BE9F66EB82}" type="slidenum">
              <a:rPr lang="en-US" smtClean="0"/>
              <a:pPr>
                <a:defRPr/>
              </a:pPr>
              <a:t>‹#›</a:t>
            </a:fld>
            <a:endParaRPr lang="en-US"/>
          </a:p>
        </p:txBody>
      </p:sp>
    </p:spTree>
    <p:extLst>
      <p:ext uri="{BB962C8B-B14F-4D97-AF65-F5344CB8AC3E}">
        <p14:creationId xmlns:p14="http://schemas.microsoft.com/office/powerpoint/2010/main" val="3496630513"/>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AA034DE4-3AF6-4045-8998-2460239FBBE6}" type="datetime3">
              <a:rPr lang="en-US" smtClean="0"/>
              <a:pPr>
                <a:defRPr/>
              </a:pPr>
              <a:t>24 November 2013</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r>
              <a:rPr lang="en-US" smtClean="0"/>
              <a:t>Power Sector_Lao PDR</a:t>
            </a: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E6812A41-8C70-469D-9A81-98D1E262F9E1}" type="slidenum">
              <a:rPr lang="en-US" smtClean="0"/>
              <a:pPr>
                <a:defRPr/>
              </a:pPr>
              <a:t>‹#›</a:t>
            </a:fld>
            <a:endParaRPr lang="en-US"/>
          </a:p>
        </p:txBody>
      </p:sp>
      <p:pic>
        <p:nvPicPr>
          <p:cNvPr id="7" name="Picture 10"/>
          <p:cNvPicPr>
            <a:picLocks noChangeAspect="1" noChangeArrowheads="1"/>
          </p:cNvPicPr>
          <p:nvPr/>
        </p:nvPicPr>
        <p:blipFill rotWithShape="1">
          <a:blip r:embed="rId13">
            <a:extLst>
              <a:ext uri="{28A0092B-C50C-407E-A947-70E740481C1C}">
                <a14:useLocalDpi xmlns:a14="http://schemas.microsoft.com/office/drawing/2010/main" val="0"/>
              </a:ext>
            </a:extLst>
          </a:blip>
          <a:srcRect b="85676"/>
          <a:stretch/>
        </p:blipFill>
        <p:spPr bwMode="auto">
          <a:xfrm>
            <a:off x="0" y="6576067"/>
            <a:ext cx="9144000" cy="290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zoom/>
  </p:transition>
  <p:timing>
    <p:tnLst>
      <p:par>
        <p:cTn id="1" dur="indefinite" restart="never" nodeType="tmRoot"/>
      </p:par>
    </p:tnLst>
  </p:timing>
  <p:hf sldNum="0"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57452"/>
            <a:ext cx="7772400" cy="1733548"/>
          </a:xfrm>
        </p:spPr>
        <p:txBody>
          <a:bodyPr>
            <a:noAutofit/>
          </a:bodyPr>
          <a:lstStyle/>
          <a:p>
            <a:r>
              <a:rPr lang="en-US" sz="2000" b="1" dirty="0" err="1">
                <a:solidFill>
                  <a:srgbClr val="002060"/>
                </a:solidFill>
                <a:latin typeface="Phetsarath OT" panose="02000500000000020004" pitchFamily="2" charset="0"/>
                <a:cs typeface="Phetsarath OT" panose="02000500000000020004" pitchFamily="2" charset="0"/>
              </a:rPr>
              <a:t>ການຝຶກອົບຮົມໄລຍະ</a:t>
            </a:r>
            <a:r>
              <a:rPr lang="en-US" sz="2000" b="1" dirty="0" err="1" smtClean="0">
                <a:solidFill>
                  <a:srgbClr val="002060"/>
                </a:solidFill>
                <a:latin typeface="Phetsarath OT" panose="02000500000000020004" pitchFamily="2" charset="0"/>
                <a:cs typeface="Phetsarath OT" panose="02000500000000020004" pitchFamily="2" charset="0"/>
              </a:rPr>
              <a:t>ສັ້ນສຳລັບ</a:t>
            </a:r>
            <a:r>
              <a:rPr lang="en-US" sz="2000" b="1" dirty="0" err="1">
                <a:solidFill>
                  <a:srgbClr val="002060"/>
                </a:solidFill>
                <a:latin typeface="Phetsarath OT" panose="02000500000000020004" pitchFamily="2" charset="0"/>
                <a:cs typeface="Phetsarath OT" panose="02000500000000020004" pitchFamily="2" charset="0"/>
              </a:rPr>
              <a:t>ກິດຈະກຳການກໍ່ສ້າງຄືນໃໝ</a:t>
            </a:r>
            <a:r>
              <a:rPr lang="en-US" sz="2000" b="1" dirty="0">
                <a:solidFill>
                  <a:srgbClr val="002060"/>
                </a:solidFill>
                <a:latin typeface="Phetsarath OT" panose="02000500000000020004" pitchFamily="2" charset="0"/>
                <a:cs typeface="Phetsarath OT" panose="02000500000000020004" pitchFamily="2" charset="0"/>
              </a:rPr>
              <a:t>່</a:t>
            </a:r>
            <a:br>
              <a:rPr lang="en-US" sz="2000" b="1" dirty="0">
                <a:solidFill>
                  <a:srgbClr val="002060"/>
                </a:solidFill>
                <a:latin typeface="Phetsarath OT" panose="02000500000000020004" pitchFamily="2" charset="0"/>
                <a:cs typeface="Phetsarath OT" panose="02000500000000020004" pitchFamily="2" charset="0"/>
              </a:rPr>
            </a:br>
            <a:r>
              <a:rPr lang="en-US" sz="2000" b="1" dirty="0" err="1">
                <a:solidFill>
                  <a:srgbClr val="002060"/>
                </a:solidFill>
                <a:latin typeface="Phetsarath OT" panose="02000500000000020004" pitchFamily="2" charset="0"/>
                <a:cs typeface="Phetsarath OT" panose="02000500000000020004" pitchFamily="2" charset="0"/>
              </a:rPr>
              <a:t>ຫຼັງໄພພິບັດໃນແຂວງຄຳມ່ວນ</a:t>
            </a:r>
            <a:r>
              <a:rPr lang="en-US" sz="2000" dirty="0" smtClean="0"/>
              <a:t/>
            </a:r>
            <a:br>
              <a:rPr lang="en-US" sz="2000" dirty="0" smtClean="0"/>
            </a:br>
            <a:r>
              <a:rPr lang="en-US" sz="2000" dirty="0" smtClean="0"/>
              <a:t>Comprehensive Short Training Program for Post-Disaster Activities in </a:t>
            </a:r>
            <a:r>
              <a:rPr lang="en-US" sz="2000" dirty="0" err="1" smtClean="0"/>
              <a:t>Khammouane</a:t>
            </a:r>
            <a:r>
              <a:rPr lang="en-US" sz="2000" dirty="0" smtClean="0"/>
              <a:t> Province</a:t>
            </a:r>
            <a:endParaRPr lang="en-US" sz="2000" dirty="0"/>
          </a:p>
        </p:txBody>
      </p:sp>
      <p:sp>
        <p:nvSpPr>
          <p:cNvPr id="3" name="Subtitle 2"/>
          <p:cNvSpPr>
            <a:spLocks noGrp="1"/>
          </p:cNvSpPr>
          <p:nvPr>
            <p:ph type="subTitle" idx="1"/>
          </p:nvPr>
        </p:nvSpPr>
        <p:spPr>
          <a:xfrm>
            <a:off x="533400" y="4267200"/>
            <a:ext cx="8229600" cy="1752600"/>
          </a:xfrm>
        </p:spPr>
        <p:txBody>
          <a:bodyPr/>
          <a:lstStyle/>
          <a:p>
            <a:r>
              <a:rPr lang="en-US" sz="2400" dirty="0" smtClean="0">
                <a:solidFill>
                  <a:srgbClr val="7030A0"/>
                </a:solidFill>
              </a:rPr>
              <a:t>S1.4  </a:t>
            </a:r>
            <a:r>
              <a:rPr lang="en-US" sz="2400" dirty="0" err="1" smtClean="0">
                <a:solidFill>
                  <a:srgbClr val="7030A0"/>
                </a:solidFill>
                <a:latin typeface="Phetsarath OT" panose="02000500000000020004" pitchFamily="2" charset="0"/>
                <a:cs typeface="Phetsarath OT" panose="02000500000000020004" pitchFamily="2" charset="0"/>
              </a:rPr>
              <a:t>ການປະເມີນຄວາມເສຍຫາຍ,ການສູນເສຍແລະຄວາມຕ້ອງການສຳລັບຂະແໜງກະສິກຳ</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ແລະ</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ປ່າໄມ້ໃນແຂວງຄຳມ່ວນ</a:t>
            </a:r>
            <a:endParaRPr lang="en-US" sz="2400" dirty="0" smtClean="0">
              <a:solidFill>
                <a:srgbClr val="7030A0"/>
              </a:solidFill>
              <a:latin typeface="Phetsarath OT" panose="02000500000000020004" pitchFamily="2" charset="0"/>
              <a:cs typeface="Phetsarath OT" panose="02000500000000020004" pitchFamily="2" charset="0"/>
            </a:endParaRPr>
          </a:p>
          <a:p>
            <a:r>
              <a:rPr lang="en-US" sz="2400" dirty="0" smtClean="0">
                <a:solidFill>
                  <a:srgbClr val="C00000"/>
                </a:solidFill>
              </a:rPr>
              <a:t>S1.4 </a:t>
            </a:r>
            <a:r>
              <a:rPr lang="en-US" sz="2400" dirty="0">
                <a:solidFill>
                  <a:srgbClr val="C00000"/>
                </a:solidFill>
              </a:rPr>
              <a:t>Post- Disaster Damage, Loss and Needs Assessment for the Agriculture and Forestry Sector </a:t>
            </a:r>
          </a:p>
        </p:txBody>
      </p:sp>
      <p:sp>
        <p:nvSpPr>
          <p:cNvPr id="4" name="Rectangle 25"/>
          <p:cNvSpPr>
            <a:spLocks noChangeArrowheads="1"/>
          </p:cNvSpPr>
          <p:nvPr/>
        </p:nvSpPr>
        <p:spPr bwMode="auto">
          <a:xfrm>
            <a:off x="1396206" y="6278563"/>
            <a:ext cx="6413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t>Asian Disaster Preparedness Center (ADPC)</a:t>
            </a:r>
            <a:endParaRPr lang="en-US" sz="1600"/>
          </a:p>
        </p:txBody>
      </p:sp>
      <p:pic>
        <p:nvPicPr>
          <p:cNvPr id="5" name="Picture 8" descr="ADPC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7356" y="5913438"/>
            <a:ext cx="711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KDP Logo"/>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45704" y="699599"/>
            <a:ext cx="1469358" cy="722489"/>
          </a:xfrm>
          <a:prstGeom prst="rect">
            <a:avLst/>
          </a:prstGeom>
          <a:noFill/>
          <a:ln>
            <a:noFill/>
          </a:ln>
        </p:spPr>
      </p:pic>
      <p:sp>
        <p:nvSpPr>
          <p:cNvPr id="8" name="TextBox 7"/>
          <p:cNvSpPr txBox="1"/>
          <p:nvPr/>
        </p:nvSpPr>
        <p:spPr>
          <a:xfrm>
            <a:off x="1638300" y="1548825"/>
            <a:ext cx="5867400" cy="923330"/>
          </a:xfrm>
          <a:prstGeom prst="rect">
            <a:avLst/>
          </a:prstGeom>
          <a:noFill/>
        </p:spPr>
        <p:txBody>
          <a:bodyPr wrap="square" rtlCol="0">
            <a:spAutoFit/>
          </a:bodyPr>
          <a:lstStyle/>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ໂຄງການການສະໜັບສະໜູນການສ້າງຄວາມອາດສາມາດໃຫ້ກັບອົງການຈັດຕັ້ງ </a:t>
            </a:r>
            <a:endParaRPr lang="en-US" sz="1800" kern="1200" dirty="0" smtClean="0">
              <a:solidFill>
                <a:schemeClr val="tx1"/>
              </a:solidFill>
              <a:effectLst/>
              <a:latin typeface="Phetsarath OT" panose="02000500000000000000" pitchFamily="2" charset="0"/>
              <a:ea typeface="+mn-ea"/>
              <a:cs typeface="Phetsarath OT" panose="02000500000000000000" pitchFamily="2" charset="0"/>
            </a:endParaRPr>
          </a:p>
          <a:p>
            <a:pPr algn="ctr"/>
            <a:r>
              <a:rPr lang="lo-LA" sz="1800" kern="1200" dirty="0" smtClean="0">
                <a:solidFill>
                  <a:schemeClr val="tx1"/>
                </a:solidFill>
                <a:effectLst/>
                <a:latin typeface="Phetsarath OT" panose="02000500000000000000" pitchFamily="2" charset="0"/>
                <a:ea typeface="+mn-ea"/>
                <a:cs typeface="Phetsarath OT" panose="02000500000000000000" pitchFamily="2" charset="0"/>
              </a:rPr>
              <a:t>ສໍາລັບກິດຈະກໍາ ການກໍ່ສ້າງຄືນໃໝ່ຫຼັງໄພພິບັດ</a:t>
            </a:r>
            <a:endParaRPr lang="en-US" sz="1800" kern="1200" dirty="0">
              <a:solidFill>
                <a:schemeClr val="tx1"/>
              </a:solidFill>
              <a:effectLst/>
              <a:latin typeface="Phetsarath OT" panose="02000500000000000000" pitchFamily="2" charset="0"/>
              <a:ea typeface="+mn-ea"/>
              <a:cs typeface="Phetsarath OT" panose="02000500000000000000" pitchFamily="2" charset="0"/>
            </a:endParaRPr>
          </a:p>
        </p:txBody>
      </p:sp>
      <p:pic>
        <p:nvPicPr>
          <p:cNvPr id="9" name="Picture 7" descr="D:\ADPC\LOGO\images.jpg"/>
          <p:cNvPicPr>
            <a:picLocks noChangeAspect="1" noChangeArrowheads="1"/>
          </p:cNvPicPr>
          <p:nvPr/>
        </p:nvPicPr>
        <p:blipFill>
          <a:blip r:embed="rId4"/>
          <a:srcRect/>
          <a:stretch>
            <a:fillRect/>
          </a:stretch>
        </p:blipFill>
        <p:spPr bwMode="auto">
          <a:xfrm>
            <a:off x="4724400" y="699600"/>
            <a:ext cx="712898" cy="722489"/>
          </a:xfrm>
          <a:prstGeom prst="rect">
            <a:avLst/>
          </a:prstGeom>
          <a:noFill/>
        </p:spPr>
      </p:pic>
    </p:spTree>
    <p:extLst>
      <p:ext uri="{BB962C8B-B14F-4D97-AF65-F5344CB8AC3E}">
        <p14:creationId xmlns:p14="http://schemas.microsoft.com/office/powerpoint/2010/main" val="2784273751"/>
      </p:ext>
    </p:extLst>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93737314"/>
              </p:ext>
            </p:extLst>
          </p:nvPr>
        </p:nvGraphicFramePr>
        <p:xfrm>
          <a:off x="228600" y="2057400"/>
          <a:ext cx="8610599" cy="3855720"/>
        </p:xfrm>
        <a:graphic>
          <a:graphicData uri="http://schemas.openxmlformats.org/drawingml/2006/table">
            <a:tbl>
              <a:tblPr firstRow="1" firstCol="1" bandRow="1"/>
              <a:tblGrid>
                <a:gridCol w="2125878"/>
                <a:gridCol w="860893"/>
                <a:gridCol w="834957"/>
                <a:gridCol w="920293"/>
                <a:gridCol w="920293"/>
                <a:gridCol w="819897"/>
                <a:gridCol w="1064194"/>
                <a:gridCol w="1064194"/>
              </a:tblGrid>
              <a:tr h="0">
                <a:tc gridSpan="8">
                  <a:txBody>
                    <a:bodyPr/>
                    <a:lstStyle/>
                    <a:p>
                      <a:pPr marL="457200" algn="just">
                        <a:lnSpc>
                          <a:spcPct val="115000"/>
                        </a:lnSpc>
                        <a:spcAft>
                          <a:spcPts val="0"/>
                        </a:spcAft>
                      </a:pPr>
                      <a:r>
                        <a:rPr lang="en-US" sz="2000" dirty="0" err="1">
                          <a:effectLst/>
                          <a:latin typeface="Phetsarath OT" panose="02000500000000020004" pitchFamily="2" charset="0"/>
                          <a:ea typeface="Times New Roman"/>
                          <a:cs typeface="Phetsarath OT" panose="02000500000000020004" pitchFamily="2" charset="0"/>
                        </a:rPr>
                        <a:t>ຊື່ເມືອງ</a:t>
                      </a:r>
                      <a:endParaRPr lang="en-US" sz="3200" dirty="0">
                        <a:effectLst/>
                        <a:latin typeface="Phetsarath OT" panose="02000500000000020004" pitchFamily="2" charset="0"/>
                        <a:ea typeface="Times New Roman"/>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just">
                        <a:lnSpc>
                          <a:spcPct val="115000"/>
                        </a:lnSpc>
                      </a:pPr>
                      <a:r>
                        <a:rPr lang="en-US" sz="2000">
                          <a:effectLst/>
                          <a:latin typeface="Phetsarath OT" panose="02000500000000020004" pitchFamily="2" charset="0"/>
                          <a:cs typeface="Phetsarath OT" panose="02000500000000020004" pitchFamily="2" charset="0"/>
                        </a:rPr>
                        <a:t>ຊື່ສິ່ງອຳນວຍຄວາມສະ ດວກດ້ານຊົນລະປະທານ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ເນື້ອທີຮັບນ້ຳ</a:t>
                      </a:r>
                    </a:p>
                    <a:p>
                      <a:pPr algn="ctr">
                        <a:lnSpc>
                          <a:spcPct val="115000"/>
                        </a:lnSpc>
                      </a:pPr>
                      <a:r>
                        <a:rPr lang="en-US" sz="2000">
                          <a:effectLst/>
                          <a:latin typeface="Phetsarath OT" panose="02000500000000020004" pitchFamily="2" charset="0"/>
                          <a:cs typeface="Phetsarath OT" panose="02000500000000020004" pitchFamily="2" charset="0"/>
                        </a:rPr>
                        <a:t>ຊົນລະປະທານ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ລວງຍາວ</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ລາຄາຕໍ່ແມັດ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ລາຍໄດ້ຈາກ</a:t>
                      </a:r>
                    </a:p>
                    <a:p>
                      <a:pPr algn="ctr">
                        <a:lnSpc>
                          <a:spcPct val="115000"/>
                        </a:lnSpc>
                      </a:pPr>
                      <a:r>
                        <a:rPr lang="en-US" sz="2000">
                          <a:effectLst/>
                          <a:latin typeface="Phetsarath OT" panose="02000500000000020004" pitchFamily="2" charset="0"/>
                          <a:cs typeface="Phetsarath OT" panose="02000500000000020004" pitchFamily="2" charset="0"/>
                        </a:rPr>
                        <a:t>ຄ່າເຊົ່າຕໍ່ເດືອນ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pPr>
                      <a:r>
                        <a:rPr lang="en-US" sz="2000">
                          <a:effectLst/>
                          <a:latin typeface="Phetsarath OT" panose="02000500000000020004" pitchFamily="2" charset="0"/>
                          <a:cs typeface="Phetsarath OT" panose="02000500000000020004" pitchFamily="2" charset="0"/>
                        </a:rPr>
                        <a:t>ກຳມະສິດ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ຈຳນວນຜູ້ໄດ້</a:t>
                      </a:r>
                    </a:p>
                    <a:p>
                      <a:pPr algn="ctr">
                        <a:lnSpc>
                          <a:spcPct val="115000"/>
                        </a:lnSpc>
                      </a:pPr>
                      <a:r>
                        <a:rPr lang="en-US" sz="2000">
                          <a:effectLst/>
                          <a:latin typeface="Phetsarath OT" panose="02000500000000020004" pitchFamily="2" charset="0"/>
                          <a:cs typeface="Phetsarath OT" panose="02000500000000020004" pitchFamily="2" charset="0"/>
                        </a:rPr>
                        <a:t>ຮັບຜົນປະໂຫຍດ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ເຮັກຕາ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ແມັດ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ກີບ/ແມັດ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ເອກະຊົນ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pPr>
                      <a:r>
                        <a:rPr lang="en-US" sz="2000">
                          <a:effectLst/>
                          <a:latin typeface="Phetsarath OT" panose="02000500000000020004" pitchFamily="2" charset="0"/>
                          <a:cs typeface="Phetsarath OT" panose="02000500000000020004" pitchFamily="2" charset="0"/>
                        </a:rPr>
                        <a:t>ຊາວກະສິກອນ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ຄ.</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pPr>
                      <a:r>
                        <a:rPr lang="en-US" sz="2000" dirty="0" err="1">
                          <a:effectLst/>
                          <a:latin typeface="Phetsarath OT" panose="02000500000000020004" pitchFamily="2" charset="0"/>
                          <a:cs typeface="Phetsarath OT" panose="02000500000000020004" pitchFamily="2" charset="0"/>
                        </a:rPr>
                        <a:t>ລວມ</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en-US" sz="20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04800" y="1295400"/>
            <a:ext cx="83058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3: </a:t>
            </a:r>
            <a:r>
              <a:rPr lang="en-US" b="1" dirty="0" err="1">
                <a:latin typeface="Phetsarath OT" panose="02000500000000020004" pitchFamily="2" charset="0"/>
                <a:cs typeface="Phetsarath OT" panose="02000500000000020004" pitchFamily="2" charset="0"/>
              </a:rPr>
              <a:t>ບັນດາສິ່ງອຳນວຍຄວາມສະດວກທາງດ້ານ</a:t>
            </a:r>
            <a:r>
              <a:rPr lang="en-US" b="1" dirty="0" err="1" smtClean="0">
                <a:latin typeface="Phetsarath OT" panose="02000500000000020004" pitchFamily="2" charset="0"/>
                <a:cs typeface="Phetsarath OT" panose="02000500000000020004" pitchFamily="2" charset="0"/>
              </a:rPr>
              <a:t>ຊົນລະປະທານ</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3. Irrigation </a:t>
            </a:r>
            <a:r>
              <a:rPr lang="en-US" dirty="0" smtClean="0">
                <a:solidFill>
                  <a:srgbClr val="FF0000"/>
                </a:solidFill>
                <a:latin typeface="Phetsarath OT" panose="02000500000000020004" pitchFamily="2" charset="0"/>
                <a:cs typeface="Phetsarath OT" panose="02000500000000020004" pitchFamily="2" charset="0"/>
              </a:rPr>
              <a:t>Facilities</a:t>
            </a:r>
            <a:endParaRPr lang="en-US" dirty="0">
              <a:solidFill>
                <a:srgbClr val="FF0000"/>
              </a:solidFill>
              <a:latin typeface="Phetsarath OT" panose="02000500000000020004" pitchFamily="2" charset="0"/>
              <a:cs typeface="Phetsarath OT" panose="02000500000000020004" pitchFamily="2" charset="0"/>
            </a:endParaRPr>
          </a:p>
        </p:txBody>
      </p:sp>
      <p:sp>
        <p:nvSpPr>
          <p:cNvPr id="4" name="Title 3"/>
          <p:cNvSpPr>
            <a:spLocks noGrp="1"/>
          </p:cNvSpPr>
          <p:nvPr>
            <p:ph type="title"/>
          </p:nvPr>
        </p:nvSpPr>
        <p:spPr>
          <a:xfrm>
            <a:off x="404884" y="122238"/>
            <a:ext cx="8229600" cy="792162"/>
          </a:xfrm>
        </p:spPr>
        <p:txBody>
          <a:bodyPr/>
          <a:lstStyle/>
          <a:p>
            <a:r>
              <a:rPr lang="en-PH" altLang="en-US" sz="2800" b="1" dirty="0" err="1" smtClean="0">
                <a:solidFill>
                  <a:schemeClr val="accent3"/>
                </a:solidFill>
                <a:latin typeface="Phetsarath OT" panose="02000500000000020004" pitchFamily="2" charset="0"/>
                <a:cs typeface="Phetsarath OT" panose="02000500000000020004" pitchFamily="2" charset="0"/>
              </a:rPr>
              <a:t>ຂໍ້ມູນພື້ນຖານ</a:t>
            </a:r>
            <a:r>
              <a:rPr lang="en-PH" altLang="en-US" sz="2800" b="1" dirty="0" smtClean="0">
                <a:solidFill>
                  <a:schemeClr val="accent3"/>
                </a:solidFill>
                <a:latin typeface="Phetsarath OT" panose="02000500000000020004" pitchFamily="2" charset="0"/>
                <a:cs typeface="Phetsarath OT" panose="02000500000000020004" pitchFamily="2" charset="0"/>
              </a:rPr>
              <a:t> 3. </a:t>
            </a:r>
            <a:r>
              <a:rPr lang="en-PH" altLang="en-US" sz="2800" b="1" dirty="0" err="1" smtClean="0">
                <a:solidFill>
                  <a:schemeClr val="accent3"/>
                </a:solidFill>
                <a:latin typeface="Phetsarath OT" panose="02000500000000020004" pitchFamily="2" charset="0"/>
                <a:cs typeface="Phetsarath OT" panose="02000500000000020004" pitchFamily="2" charset="0"/>
              </a:rPr>
              <a:t>ຊົນລະປະທານ</a:t>
            </a:r>
            <a:r>
              <a:rPr lang="en-PH" altLang="en-US" sz="2800" b="1" dirty="0" smtClean="0">
                <a:solidFill>
                  <a:schemeClr val="accent3"/>
                </a:solidFill>
              </a:rPr>
              <a:t/>
            </a:r>
            <a:br>
              <a:rPr lang="en-PH" altLang="en-US" sz="2800" b="1" dirty="0" smtClean="0">
                <a:solidFill>
                  <a:schemeClr val="accent3"/>
                </a:solidFill>
              </a:rPr>
            </a:br>
            <a:r>
              <a:rPr lang="en-PH" altLang="en-US" sz="2800" dirty="0" smtClean="0">
                <a:solidFill>
                  <a:srgbClr val="FF0000"/>
                </a:solidFill>
              </a:rPr>
              <a:t>Baseline </a:t>
            </a:r>
            <a:r>
              <a:rPr lang="en-PH" altLang="en-US" sz="2800" dirty="0">
                <a:solidFill>
                  <a:srgbClr val="FF0000"/>
                </a:solidFill>
              </a:rPr>
              <a:t>Info No</a:t>
            </a:r>
            <a:r>
              <a:rPr lang="en-PH" altLang="en-US" sz="2800" dirty="0" smtClean="0">
                <a:solidFill>
                  <a:srgbClr val="FF0000"/>
                </a:solidFill>
              </a:rPr>
              <a:t>. 3</a:t>
            </a:r>
            <a:r>
              <a:rPr lang="en-PH" altLang="en-US" sz="2800" dirty="0">
                <a:solidFill>
                  <a:srgbClr val="FF0000"/>
                </a:solidFill>
              </a:rPr>
              <a:t>.   Irrigation </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476753"/>
            <a:ext cx="38862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4: </a:t>
            </a:r>
            <a:r>
              <a:rPr lang="en-US" b="1" dirty="0" err="1">
                <a:latin typeface="Phetsarath OT" panose="02000500000000020004" pitchFamily="2" charset="0"/>
                <a:cs typeface="Phetsarath OT" panose="02000500000000020004" pitchFamily="2" charset="0"/>
              </a:rPr>
              <a:t>ຊັບສິນຕ່າງໆດ້ານ</a:t>
            </a:r>
            <a:r>
              <a:rPr lang="en-US" b="1" dirty="0" err="1" smtClean="0">
                <a:latin typeface="Phetsarath OT" panose="02000500000000020004" pitchFamily="2" charset="0"/>
                <a:cs typeface="Phetsarath OT" panose="02000500000000020004" pitchFamily="2" charset="0"/>
              </a:rPr>
              <a:t>ກະສິກຳ</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4. Agricultural </a:t>
            </a:r>
            <a:r>
              <a:rPr lang="en-US" dirty="0" smtClean="0">
                <a:solidFill>
                  <a:srgbClr val="FF0000"/>
                </a:solidFill>
                <a:latin typeface="Phetsarath OT" panose="02000500000000020004" pitchFamily="2" charset="0"/>
                <a:cs typeface="Phetsarath OT" panose="02000500000000020004" pitchFamily="2" charset="0"/>
              </a:rPr>
              <a:t>Assets</a:t>
            </a:r>
            <a:endParaRPr lang="en-US" dirty="0">
              <a:solidFill>
                <a:srgbClr val="FF0000"/>
              </a:solidFill>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8343400"/>
              </p:ext>
            </p:extLst>
          </p:nvPr>
        </p:nvGraphicFramePr>
        <p:xfrm>
          <a:off x="304800" y="2467353"/>
          <a:ext cx="8610599" cy="3587496"/>
        </p:xfrm>
        <a:graphic>
          <a:graphicData uri="http://schemas.openxmlformats.org/drawingml/2006/table">
            <a:tbl>
              <a:tblPr/>
              <a:tblGrid>
                <a:gridCol w="2785092"/>
                <a:gridCol w="914830"/>
                <a:gridCol w="1658243"/>
                <a:gridCol w="811981"/>
                <a:gridCol w="861602"/>
                <a:gridCol w="861602"/>
                <a:gridCol w="717249"/>
              </a:tblGrid>
              <a:tr h="167305">
                <a:tc gridSpan="7">
                  <a:txBody>
                    <a:bodyPr/>
                    <a:lstStyle/>
                    <a:p>
                      <a:pPr marL="68580">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ຊື່ເມືອງ</a:t>
                      </a:r>
                      <a:endParaRPr lang="en-US" sz="2000" dirty="0">
                        <a:effectLst/>
                        <a:latin typeface="Phetsarath OT" panose="02000500000000020004" pitchFamily="2" charset="0"/>
                        <a:ea typeface="Calibri"/>
                        <a:cs typeface="Phetsarath OT" panose="02000500000000020004" pitchFamily="2" charset="0"/>
                      </a:endParaRP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3599">
                <a:tc row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ຊັບສິນ</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ຈຳນວນ</a:t>
                      </a:r>
                      <a:endParaRPr lang="en-US" sz="2000" dirty="0">
                        <a:effectLst/>
                        <a:latin typeface="Phetsarath OT" panose="02000500000000020004" pitchFamily="2" charset="0"/>
                        <a:ea typeface="Calibri"/>
                        <a:cs typeface="Phetsarath OT" panose="02000500000000020004" pitchFamily="2" charset="0"/>
                      </a:endParaRP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ມູນຄ່າທົດແທນສະເລ່ຍ</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ກຳມະສິດ</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ຈຳນວນເອກະຊົນເປັນ</a:t>
                      </a:r>
                    </a:p>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ເຈົ້າຂອງທີ່ດິນ</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49066">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ເອກະຊົນ</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ລັດ</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ຊາຍ</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ຍິງ</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4533">
                <a:tc gridSpan="7">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ຊັບສິນດ້ານກາຍຍະພາບ</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533">
                <a:tc gridSpan="7">
                  <a:txBody>
                    <a:bodyPr/>
                    <a:lstStyle/>
                    <a:p>
                      <a:pP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ເຄື່ອງມືການຜະລິດ</a:t>
                      </a:r>
                      <a:r>
                        <a:rPr lang="en-US" sz="2000" dirty="0">
                          <a:effectLst/>
                          <a:latin typeface="Phetsarath OT" panose="02000500000000020004" pitchFamily="2" charset="0"/>
                          <a:ea typeface="Calibri"/>
                          <a:cs typeface="Phetsarath OT" panose="02000500000000020004" pitchFamily="2" charset="0"/>
                        </a:rPr>
                        <a:t> </a:t>
                      </a:r>
                      <a:r>
                        <a:rPr lang="en-US" sz="2000" dirty="0" err="1">
                          <a:effectLst/>
                          <a:latin typeface="Phetsarath OT" panose="02000500000000020004" pitchFamily="2" charset="0"/>
                          <a:ea typeface="Calibri"/>
                          <a:cs typeface="Phetsarath OT" panose="02000500000000020004" pitchFamily="2" charset="0"/>
                        </a:rPr>
                        <a:t>ແລະ</a:t>
                      </a:r>
                      <a:r>
                        <a:rPr lang="en-US" sz="2000" dirty="0">
                          <a:effectLst/>
                          <a:latin typeface="Phetsarath OT" panose="02000500000000020004" pitchFamily="2" charset="0"/>
                          <a:ea typeface="Calibri"/>
                          <a:cs typeface="Phetsarath OT" panose="02000500000000020004" pitchFamily="2" charset="0"/>
                        </a:rPr>
                        <a:t> </a:t>
                      </a:r>
                      <a:r>
                        <a:rPr lang="en-US" sz="2000" dirty="0" err="1">
                          <a:effectLst/>
                          <a:latin typeface="Phetsarath OT" panose="02000500000000020004" pitchFamily="2" charset="0"/>
                          <a:ea typeface="Calibri"/>
                          <a:cs typeface="Phetsarath OT" panose="02000500000000020004" pitchFamily="2" charset="0"/>
                        </a:rPr>
                        <a:t>ເຄື່ອງຈັກສຳລັບການກະສິກຳ</a:t>
                      </a:r>
                      <a:endParaRPr lang="en-US" sz="2000" dirty="0">
                        <a:effectLst/>
                        <a:latin typeface="Phetsarath OT" panose="02000500000000020004" pitchFamily="2" charset="0"/>
                        <a:ea typeface="Calibri"/>
                        <a:cs typeface="Phetsarath OT" panose="02000500000000020004" pitchFamily="2" charset="0"/>
                      </a:endParaRP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533">
                <a:tc>
                  <a:txBody>
                    <a:bodyPr/>
                    <a:lstStyle/>
                    <a:p>
                      <a:pP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ສາງເກັບມ້ຽນວັດຖຸດິບ</a:t>
                      </a:r>
                      <a:endParaRPr lang="en-US" sz="2000" dirty="0">
                        <a:effectLst/>
                        <a:latin typeface="Phetsarath OT" panose="02000500000000020004" pitchFamily="2" charset="0"/>
                        <a:ea typeface="Calibri"/>
                        <a:cs typeface="Phetsarath OT" panose="02000500000000020004" pitchFamily="2" charset="0"/>
                      </a:endParaRP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533">
                <a:tc gridSpan="7">
                  <a:txBody>
                    <a:bodyPr/>
                    <a:lstStyle/>
                    <a:p>
                      <a:pP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ການປູກປ່າຕົ້ນໄມ</a:t>
                      </a:r>
                      <a:r>
                        <a:rPr lang="en-US" sz="2000" dirty="0">
                          <a:effectLst/>
                          <a:latin typeface="Phetsarath OT" panose="02000500000000020004" pitchFamily="2" charset="0"/>
                          <a:ea typeface="Calibri"/>
                          <a:cs typeface="Phetsarath OT" panose="02000500000000020004" pitchFamily="2" charset="0"/>
                        </a:rPr>
                        <a:t>້</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533">
                <a:tc gridSpan="7">
                  <a:txBody>
                    <a:bodyPr/>
                    <a:lstStyle/>
                    <a:p>
                      <a:pP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ເຄື່ອງມືຮັບໃຊ້ຕ່າງ</a:t>
                      </a:r>
                      <a:r>
                        <a:rPr lang="en-US" sz="2000" dirty="0">
                          <a:effectLst/>
                          <a:latin typeface="Phetsarath OT" panose="02000500000000020004" pitchFamily="2" charset="0"/>
                          <a:ea typeface="Calibri"/>
                          <a:cs typeface="Phetsarath OT" panose="02000500000000020004" pitchFamily="2" charset="0"/>
                        </a:rPr>
                        <a:t>ໆ</a:t>
                      </a:r>
                    </a:p>
                  </a:txBody>
                  <a:tcPr marL="52374" marR="523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 name="Title 3"/>
          <p:cNvSpPr>
            <a:spLocks noGrp="1"/>
          </p:cNvSpPr>
          <p:nvPr>
            <p:ph type="title"/>
          </p:nvPr>
        </p:nvSpPr>
        <p:spPr>
          <a:xfrm>
            <a:off x="457200" y="0"/>
            <a:ext cx="8229600" cy="1143000"/>
          </a:xfrm>
        </p:spPr>
        <p:txBody>
          <a:bodyPr/>
          <a:lstStyle/>
          <a:p>
            <a:r>
              <a:rPr lang="en-PH" altLang="en-US" sz="3200" b="1" dirty="0" smtClean="0">
                <a:solidFill>
                  <a:schemeClr val="accent3"/>
                </a:solidFill>
                <a:latin typeface="Phetsarath OT" panose="02000500000000020004" pitchFamily="2" charset="0"/>
                <a:cs typeface="Phetsarath OT" panose="02000500000000020004" pitchFamily="2" charset="0"/>
              </a:rPr>
              <a:t>ຂໍ້ມູນພື້ນຖານ4.ຊັບສິນດ້ານການກະສິກຳ</a:t>
            </a:r>
            <a:r>
              <a:rPr lang="en-PH" altLang="en-US" sz="3200" b="1" dirty="0" smtClean="0">
                <a:solidFill>
                  <a:schemeClr val="accent3"/>
                </a:solidFill>
              </a:rPr>
              <a:t/>
            </a:r>
            <a:br>
              <a:rPr lang="en-PH" altLang="en-US" sz="3200" b="1" dirty="0" smtClean="0">
                <a:solidFill>
                  <a:schemeClr val="accent3"/>
                </a:solidFill>
              </a:rPr>
            </a:br>
            <a:r>
              <a:rPr lang="en-PH" altLang="en-US" sz="2400" dirty="0" smtClean="0">
                <a:solidFill>
                  <a:srgbClr val="FF0000"/>
                </a:solidFill>
              </a:rPr>
              <a:t>Baseline </a:t>
            </a:r>
            <a:r>
              <a:rPr lang="en-PH" altLang="en-US" sz="2400" dirty="0">
                <a:solidFill>
                  <a:srgbClr val="FF0000"/>
                </a:solidFill>
              </a:rPr>
              <a:t>Info No</a:t>
            </a:r>
            <a:r>
              <a:rPr lang="en-PH" altLang="en-US" sz="2400" dirty="0" smtClean="0">
                <a:solidFill>
                  <a:srgbClr val="FF0000"/>
                </a:solidFill>
              </a:rPr>
              <a:t>. 4</a:t>
            </a:r>
            <a:r>
              <a:rPr lang="en-PH" altLang="en-US" sz="2400" dirty="0">
                <a:solidFill>
                  <a:srgbClr val="FF0000"/>
                </a:solidFill>
              </a:rPr>
              <a:t>. Agricultural Assets</a:t>
            </a:r>
            <a:endParaRPr lang="en-US" sz="32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667470"/>
            <a:ext cx="7315200" cy="923330"/>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5:  </a:t>
            </a:r>
            <a:r>
              <a:rPr lang="en-US" b="1" dirty="0" err="1">
                <a:latin typeface="Phetsarath OT" panose="02000500000000020004" pitchFamily="2" charset="0"/>
                <a:cs typeface="Phetsarath OT" panose="02000500000000020004" pitchFamily="2" charset="0"/>
              </a:rPr>
              <a:t>ຄວາມເສຍຫາຍຕໍ່ຊັບສິນທາງດ້ານ</a:t>
            </a:r>
            <a:r>
              <a:rPr lang="en-US" b="1" dirty="0" err="1" smtClean="0">
                <a:latin typeface="Phetsarath OT" panose="02000500000000020004" pitchFamily="2" charset="0"/>
                <a:cs typeface="Phetsarath OT" panose="02000500000000020004" pitchFamily="2" charset="0"/>
              </a:rPr>
              <a:t>ກະສິກຳ</a:t>
            </a:r>
            <a:endParaRPr lang="en-US" b="1" dirty="0" smtClean="0">
              <a:latin typeface="Phetsarath OT" panose="02000500000000020004" pitchFamily="2" charset="0"/>
              <a:cs typeface="Phetsarath OT" panose="02000500000000020004" pitchFamily="2" charset="0"/>
            </a:endParaRPr>
          </a:p>
          <a:p>
            <a:r>
              <a:rPr lang="en-US" b="1" dirty="0">
                <a:solidFill>
                  <a:srgbClr val="FF0000"/>
                </a:solidFill>
                <a:latin typeface="Phetsarath OT" panose="02000500000000020004" pitchFamily="2" charset="0"/>
                <a:cs typeface="Phetsarath OT" panose="02000500000000020004" pitchFamily="2" charset="0"/>
              </a:rPr>
              <a:t>Table 5. Damages to Agricultural Assets</a:t>
            </a:r>
            <a:endParaRPr lang="en-US" dirty="0">
              <a:solidFill>
                <a:srgbClr val="FF0000"/>
              </a:solidFill>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8499369"/>
              </p:ext>
            </p:extLst>
          </p:nvPr>
        </p:nvGraphicFramePr>
        <p:xfrm>
          <a:off x="304798" y="2593651"/>
          <a:ext cx="8534402" cy="3904326"/>
        </p:xfrm>
        <a:graphic>
          <a:graphicData uri="http://schemas.openxmlformats.org/drawingml/2006/table">
            <a:tbl>
              <a:tblPr firstRow="1" firstCol="1" bandRow="1"/>
              <a:tblGrid>
                <a:gridCol w="1704015"/>
                <a:gridCol w="1455698"/>
                <a:gridCol w="1455698"/>
                <a:gridCol w="1297754"/>
                <a:gridCol w="1385358"/>
                <a:gridCol w="1235879"/>
              </a:tblGrid>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ຊື່ເມືອງ</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64999">
                <a:tc rowSpan="3">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ຊັບສິນ</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ຈຳນວນຊັບສິນທີ່  ຖືກທຳລາຍທັງໝົດ</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ມູນຄ່າທົດແທນໂດຍ ສະເລ່ຍຕໍ່ຫົວໜ່ວຍ</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ຈຳນວນທີ່ຖືກເສຍ</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ຫາຍບາງສ່ວນ</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ມູນຄ່າສ້ອມແປງສະ</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ເລ່ຍຕໍ່ຫົວໜ່ວຍ</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ມູນຄ່າເສຍຫາຍ</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ທັງໝົດ</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1250">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1250">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ງ</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ຊັບສິນທາງດ້ານກາຍຍະພາບ</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ເຄື່ອງມືການຜະລິດ</a:t>
                      </a:r>
                      <a:r>
                        <a:rPr lang="en-US" sz="1800" dirty="0">
                          <a:effectLst/>
                          <a:latin typeface="Phetsarath OT" panose="02000500000000020004" pitchFamily="2" charset="0"/>
                          <a:ea typeface="Calibri"/>
                          <a:cs typeface="Phetsarath OT" panose="02000500000000020004" pitchFamily="2" charset="0"/>
                        </a:rPr>
                        <a:t> </a:t>
                      </a:r>
                      <a:r>
                        <a:rPr lang="en-US" sz="1800" dirty="0" err="1">
                          <a:effectLst/>
                          <a:latin typeface="Phetsarath OT" panose="02000500000000020004" pitchFamily="2" charset="0"/>
                          <a:ea typeface="Calibri"/>
                          <a:cs typeface="Phetsarath OT" panose="02000500000000020004" pitchFamily="2" charset="0"/>
                        </a:rPr>
                        <a:t>ແລະ</a:t>
                      </a:r>
                      <a:r>
                        <a:rPr lang="en-US" sz="1800" dirty="0">
                          <a:effectLst/>
                          <a:latin typeface="Phetsarath OT" panose="02000500000000020004" pitchFamily="2" charset="0"/>
                          <a:ea typeface="Calibri"/>
                          <a:cs typeface="Phetsarath OT" panose="02000500000000020004" pitchFamily="2" charset="0"/>
                        </a:rPr>
                        <a:t> </a:t>
                      </a:r>
                      <a:r>
                        <a:rPr lang="en-US" sz="1800" dirty="0" err="1">
                          <a:effectLst/>
                          <a:latin typeface="Phetsarath OT" panose="02000500000000020004" pitchFamily="2" charset="0"/>
                          <a:ea typeface="Calibri"/>
                          <a:cs typeface="Phetsarath OT" panose="02000500000000020004" pitchFamily="2" charset="0"/>
                        </a:rPr>
                        <a:t>ເຄື່ອງຈັກການກະສິກຳ</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ສາງເກັບມ້ຽນວັດຖຸດິບ</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ການປູກຕົ້ນໄມ</a:t>
                      </a:r>
                      <a:r>
                        <a:rPr lang="en-US" sz="18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1250">
                <a:tc gridSpan="6">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ເຄື່ອງມືຮັບໃຊ້ຕ່າງ</a:t>
                      </a:r>
                      <a:r>
                        <a:rPr lang="en-US" sz="18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354">
                <a:tc>
                  <a:txBody>
                    <a:bodyPr/>
                    <a:lstStyle/>
                    <a:p>
                      <a:pPr>
                        <a:lnSpc>
                          <a:spcPct val="107000"/>
                        </a:lnSpc>
                        <a:spcAft>
                          <a:spcPts val="0"/>
                        </a:spcAft>
                      </a:pPr>
                      <a:r>
                        <a:rPr lang="en-US" sz="2000" b="1" dirty="0" err="1">
                          <a:effectLst/>
                          <a:latin typeface="Phetsarath OT" panose="02000500000000020004" pitchFamily="2" charset="0"/>
                          <a:ea typeface="Calibri"/>
                          <a:cs typeface="Phetsarath OT" panose="02000500000000020004" pitchFamily="2" charset="0"/>
                        </a:rPr>
                        <a:t>ລວມ</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nSpc>
                          <a:spcPct val="107000"/>
                        </a:lnSpc>
                        <a:spcAft>
                          <a:spcPts val="0"/>
                        </a:spcAft>
                      </a:pPr>
                      <a:r>
                        <a:rPr lang="en-US" sz="2000" b="1">
                          <a:effectLst/>
                          <a:latin typeface="Phetsarath OT" panose="02000500000000020004" pitchFamily="2" charset="0"/>
                          <a:ea typeface="Calibri"/>
                          <a:cs typeface="Phetsarath OT" panose="02000500000000020004" pitchFamily="2" charset="0"/>
                        </a:rPr>
                        <a:t>N/A</a:t>
                      </a:r>
                      <a:endParaRPr lang="en-US" sz="200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9828" marR="498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381000" y="228600"/>
            <a:ext cx="8229600" cy="1143000"/>
          </a:xfrm>
        </p:spPr>
        <p:txBody>
          <a:bodyPr/>
          <a:lstStyle/>
          <a:p>
            <a:r>
              <a:rPr lang="en-PH" altLang="en-US" sz="2000" b="1" dirty="0" err="1" smtClean="0">
                <a:solidFill>
                  <a:srgbClr val="7030A0"/>
                </a:solidFill>
                <a:latin typeface="Phetsarath OT" panose="02000500000000020004" pitchFamily="2" charset="0"/>
                <a:cs typeface="Phetsarath OT" panose="02000500000000020004" pitchFamily="2" charset="0"/>
              </a:rPr>
              <a:t>ບາດກ້າວ</a:t>
            </a:r>
            <a:r>
              <a:rPr lang="en-PH" altLang="en-US" sz="2000" b="1" dirty="0" smtClean="0">
                <a:solidFill>
                  <a:srgbClr val="7030A0"/>
                </a:solidFill>
                <a:latin typeface="Phetsarath OT" panose="02000500000000020004" pitchFamily="2" charset="0"/>
                <a:cs typeface="Phetsarath OT" panose="02000500000000020004" pitchFamily="2" charset="0"/>
              </a:rPr>
              <a:t> 2. </a:t>
            </a:r>
            <a:r>
              <a:rPr lang="en-PH" altLang="en-US" sz="2000" b="1" dirty="0" err="1" smtClean="0">
                <a:solidFill>
                  <a:srgbClr val="7030A0"/>
                </a:solidFill>
                <a:latin typeface="Phetsarath OT" panose="02000500000000020004" pitchFamily="2" charset="0"/>
                <a:cs typeface="Phetsarath OT" panose="02000500000000020004" pitchFamily="2" charset="0"/>
              </a:rPr>
              <a:t>ຄາດຄະເນຄວາມເສຍຫາຍ</a:t>
            </a:r>
            <a:r>
              <a:rPr lang="en-PH" altLang="en-US" sz="2000" b="1" dirty="0" smtClean="0">
                <a:solidFill>
                  <a:srgbClr val="7030A0"/>
                </a:solidFill>
                <a:latin typeface="Phetsarath OT" panose="02000500000000020004" pitchFamily="2" charset="0"/>
                <a:cs typeface="Phetsarath OT" panose="02000500000000020004" pitchFamily="2" charset="0"/>
              </a:rPr>
              <a:t/>
            </a:r>
            <a:br>
              <a:rPr lang="en-PH" altLang="en-US" sz="2000" b="1" dirty="0" smtClean="0">
                <a:solidFill>
                  <a:srgbClr val="7030A0"/>
                </a:solidFill>
                <a:latin typeface="Phetsarath OT" panose="02000500000000020004" pitchFamily="2" charset="0"/>
                <a:cs typeface="Phetsarath OT" panose="02000500000000020004" pitchFamily="2" charset="0"/>
              </a:rPr>
            </a:br>
            <a:r>
              <a:rPr lang="en-PH" altLang="en-US" sz="2000" b="1" dirty="0" smtClean="0">
                <a:solidFill>
                  <a:srgbClr val="7030A0"/>
                </a:solidFill>
                <a:latin typeface="Phetsarath OT" panose="02000500000000020004" pitchFamily="2" charset="0"/>
                <a:cs typeface="Phetsarath OT" panose="02000500000000020004" pitchFamily="2" charset="0"/>
              </a:rPr>
              <a:t>-</a:t>
            </a:r>
            <a:r>
              <a:rPr lang="en-PH" altLang="en-US" sz="2000" b="1" dirty="0" err="1" smtClean="0">
                <a:solidFill>
                  <a:srgbClr val="7030A0"/>
                </a:solidFill>
                <a:latin typeface="Phetsarath OT" panose="02000500000000020004" pitchFamily="2" charset="0"/>
                <a:cs typeface="Phetsarath OT" panose="02000500000000020004" pitchFamily="2" charset="0"/>
              </a:rPr>
              <a:t>ຂໍ້ມູນຄວາມເສຍຫາຍທີ</a:t>
            </a:r>
            <a:r>
              <a:rPr lang="en-PH" altLang="en-US" sz="2000" b="1" dirty="0" smtClean="0">
                <a:solidFill>
                  <a:srgbClr val="7030A0"/>
                </a:solidFill>
                <a:latin typeface="Phetsarath OT" panose="02000500000000020004" pitchFamily="2" charset="0"/>
                <a:cs typeface="Phetsarath OT" panose="02000500000000020004" pitchFamily="2" charset="0"/>
              </a:rPr>
              <a:t> 1.ຄວາມເສຍຫາຍຕໍ່ຊັບສິນດ້ານການກະສິກຳ</a:t>
            </a:r>
            <a:r>
              <a:rPr lang="en-PH" altLang="en-US" sz="2000" b="1" dirty="0">
                <a:solidFill>
                  <a:schemeClr val="accent2"/>
                </a:solidFill>
              </a:rPr>
              <a:t/>
            </a:r>
            <a:br>
              <a:rPr lang="en-PH" altLang="en-US" sz="2000" b="1" dirty="0">
                <a:solidFill>
                  <a:schemeClr val="accent2"/>
                </a:solidFill>
              </a:rPr>
            </a:br>
            <a:r>
              <a:rPr lang="en-PH" altLang="en-US" sz="2000" dirty="0" smtClean="0">
                <a:solidFill>
                  <a:schemeClr val="accent2"/>
                </a:solidFill>
              </a:rPr>
              <a:t>Step 2.  Estimate Damages </a:t>
            </a:r>
            <a:br>
              <a:rPr lang="en-PH" altLang="en-US" sz="2000" dirty="0" smtClean="0">
                <a:solidFill>
                  <a:schemeClr val="accent2"/>
                </a:solidFill>
              </a:rPr>
            </a:br>
            <a:r>
              <a:rPr lang="en-PH" altLang="en-US" sz="2000" dirty="0" smtClean="0">
                <a:solidFill>
                  <a:schemeClr val="accent2"/>
                </a:solidFill>
              </a:rPr>
              <a:t>–Damage </a:t>
            </a:r>
            <a:r>
              <a:rPr lang="en-PH" altLang="en-US" sz="2000" dirty="0">
                <a:solidFill>
                  <a:schemeClr val="accent2"/>
                </a:solidFill>
              </a:rPr>
              <a:t>Info No.1 - Damages to Agricultural Assets</a:t>
            </a:r>
            <a:endParaRPr lang="en-US" sz="20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066800"/>
            <a:ext cx="7848600" cy="615553"/>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6: </a:t>
            </a:r>
            <a:r>
              <a:rPr lang="en-US" b="1" dirty="0" err="1">
                <a:latin typeface="Phetsarath OT" panose="02000500000000020004" pitchFamily="2" charset="0"/>
                <a:cs typeface="Phetsarath OT" panose="02000500000000020004" pitchFamily="2" charset="0"/>
              </a:rPr>
              <a:t>ຄວາມເສຍຫາຍຕໍ່ພືດຢືນຕົ້ນຖາວອນ</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ຜະລິດຕະພັນຈາກ</a:t>
            </a:r>
            <a:r>
              <a:rPr lang="en-US" b="1" dirty="0" err="1" smtClean="0">
                <a:latin typeface="Phetsarath OT" panose="02000500000000020004" pitchFamily="2" charset="0"/>
                <a:cs typeface="Phetsarath OT" panose="02000500000000020004" pitchFamily="2" charset="0"/>
              </a:rPr>
              <a:t>ປ່າໄມ</a:t>
            </a:r>
            <a:r>
              <a:rPr lang="en-US" b="1" dirty="0" smtClean="0">
                <a:latin typeface="Phetsarath OT" panose="02000500000000020004" pitchFamily="2" charset="0"/>
                <a:cs typeface="Phetsarath OT" panose="02000500000000020004" pitchFamily="2" charset="0"/>
              </a:rPr>
              <a:t>້</a:t>
            </a:r>
          </a:p>
          <a:p>
            <a:r>
              <a:rPr lang="en-US" sz="1600" dirty="0">
                <a:solidFill>
                  <a:srgbClr val="FF0000"/>
                </a:solidFill>
                <a:latin typeface="Phetsarath OT" panose="02000500000000020004" pitchFamily="2" charset="0"/>
                <a:cs typeface="Phetsarath OT" panose="02000500000000020004" pitchFamily="2" charset="0"/>
              </a:rPr>
              <a:t>Table 6. Damages to Permanent Crops and Forest Products</a:t>
            </a:r>
          </a:p>
        </p:txBody>
      </p:sp>
      <p:graphicFrame>
        <p:nvGraphicFramePr>
          <p:cNvPr id="3" name="Table 2"/>
          <p:cNvGraphicFramePr>
            <a:graphicFrameLocks noGrp="1"/>
          </p:cNvGraphicFramePr>
          <p:nvPr>
            <p:extLst>
              <p:ext uri="{D42A27DB-BD31-4B8C-83A1-F6EECF244321}">
                <p14:modId xmlns:p14="http://schemas.microsoft.com/office/powerpoint/2010/main" val="2087601113"/>
              </p:ext>
            </p:extLst>
          </p:nvPr>
        </p:nvGraphicFramePr>
        <p:xfrm>
          <a:off x="304800" y="1758624"/>
          <a:ext cx="8610600" cy="4957517"/>
        </p:xfrm>
        <a:graphic>
          <a:graphicData uri="http://schemas.openxmlformats.org/drawingml/2006/table">
            <a:tbl>
              <a:tblPr firstRow="1" firstCol="1" bandRow="1"/>
              <a:tblGrid>
                <a:gridCol w="2296775"/>
                <a:gridCol w="1630484"/>
                <a:gridCol w="1630484"/>
                <a:gridCol w="1527268"/>
                <a:gridCol w="1525589"/>
              </a:tblGrid>
              <a:tr h="0">
                <a:tc>
                  <a:txBody>
                    <a:bodyPr/>
                    <a:lstStyle/>
                    <a:p>
                      <a:pPr>
                        <a:lnSpc>
                          <a:spcPct val="107000"/>
                        </a:lnSpc>
                        <a:spcAft>
                          <a:spcPts val="0"/>
                        </a:spcAft>
                      </a:pPr>
                      <a:r>
                        <a:rPr lang="en-US" sz="1600" dirty="0" err="1">
                          <a:effectLst/>
                          <a:latin typeface="Phetsarath OT" panose="02000500000000020004" pitchFamily="2" charset="0"/>
                          <a:ea typeface="Calibri"/>
                          <a:cs typeface="Phetsarath OT" panose="02000500000000020004" pitchFamily="2" charset="0"/>
                        </a:rPr>
                        <a:t>ຊື່ເມືອງ</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3">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ພືດຢືນຕົ້ນຖາວອນ</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ຈຳນວນພື້ນທີ່ທີ່ໄດ້</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ຮັບຜົນກະທົບ</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ຈຳນວນຕົ້ນໄມ້ທີ່ຖືກ ທຳລາຍທັງໝົດ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ການໃຊ້ຈ່າຍທົດ ແທນໂດຍສະເລ່ຍ</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ມູນຄ່າຄວາມ</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ເສຍຫາຍທັງໝົດ</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ເຮັກຕາ</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ຂ</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ງ</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0" lvl="0" indent="0">
                        <a:lnSpc>
                          <a:spcPct val="107000"/>
                        </a:lnSpc>
                        <a:spcAft>
                          <a:spcPts val="0"/>
                        </a:spcAft>
                        <a:buFont typeface="+mj-lt"/>
                        <a:buNone/>
                      </a:pPr>
                      <a:r>
                        <a:rPr lang="en-US" sz="1600" dirty="0" err="1">
                          <a:effectLst/>
                          <a:latin typeface="Phetsarath OT" panose="02000500000000020004" pitchFamily="2" charset="0"/>
                          <a:ea typeface="Calibri"/>
                          <a:cs typeface="Phetsarath OT" panose="02000500000000020004" pitchFamily="2" charset="0"/>
                        </a:rPr>
                        <a:t>ຕົ້ນພ້າວ</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1600" dirty="0" err="1">
                          <a:effectLst/>
                          <a:latin typeface="Phetsarath OT" panose="02000500000000020004" pitchFamily="2" charset="0"/>
                          <a:ea typeface="Calibri"/>
                          <a:cs typeface="Phetsarath OT" panose="02000500000000020004" pitchFamily="2" charset="0"/>
                        </a:rPr>
                        <a:t>ຕົ້ນກາເຟ</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1600" dirty="0" err="1">
                          <a:effectLst/>
                          <a:latin typeface="Phetsarath OT" panose="02000500000000020004" pitchFamily="2" charset="0"/>
                          <a:ea typeface="Calibri"/>
                          <a:cs typeface="Phetsarath OT" panose="02000500000000020004" pitchFamily="2" charset="0"/>
                        </a:rPr>
                        <a:t>ຕົ້ນໄມ້ໃຫ້ໝາກຕ່າງ</a:t>
                      </a:r>
                      <a:r>
                        <a:rPr lang="en-US" sz="16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ຂ.</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ງ.</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1600" dirty="0" err="1">
                          <a:effectLst/>
                          <a:latin typeface="Phetsarath OT" panose="02000500000000020004" pitchFamily="2" charset="0"/>
                          <a:ea typeface="Calibri"/>
                          <a:cs typeface="Phetsarath OT" panose="02000500000000020004" pitchFamily="2" charset="0"/>
                        </a:rPr>
                        <a:t>ໄມ້ທ່ອນ</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ຂ.</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ງ.</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457200">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ອື່ນໆ</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4">
                  <a:txBody>
                    <a:bodyPr/>
                    <a:lstStyle/>
                    <a:p>
                      <a:pPr>
                        <a:lnSpc>
                          <a:spcPct val="107000"/>
                        </a:lnSpc>
                        <a:spcAft>
                          <a:spcPts val="0"/>
                        </a:spcAft>
                      </a:pPr>
                      <a:r>
                        <a:rPr lang="en-US" sz="1600" dirty="0" err="1">
                          <a:effectLst/>
                          <a:latin typeface="Phetsarath OT" panose="02000500000000020004" pitchFamily="2" charset="0"/>
                          <a:ea typeface="Calibri"/>
                          <a:cs typeface="Phetsarath OT" panose="02000500000000020004" pitchFamily="2" charset="0"/>
                        </a:rPr>
                        <a:t>ລວມ</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nSpc>
                          <a:spcPct val="107000"/>
                        </a:lnSpc>
                        <a:spcAft>
                          <a:spcPts val="0"/>
                        </a:spcAft>
                      </a:pPr>
                      <a:r>
                        <a:rPr lang="en-US" sz="16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533400" y="0"/>
            <a:ext cx="8458200" cy="990600"/>
          </a:xfrm>
        </p:spPr>
        <p:txBody>
          <a:bodyPr/>
          <a:lstStyle/>
          <a:p>
            <a:r>
              <a:rPr lang="en-PH" altLang="en-US" sz="2000" b="1" dirty="0" err="1" smtClean="0">
                <a:solidFill>
                  <a:srgbClr val="7030A0"/>
                </a:solidFill>
                <a:latin typeface="Phetsarath OT" panose="02000500000000020004" pitchFamily="2" charset="0"/>
                <a:cs typeface="Phetsarath OT" panose="02000500000000020004" pitchFamily="2" charset="0"/>
              </a:rPr>
              <a:t>ຂໍ້ມູນຄວາມເສຍຫາຍ</a:t>
            </a:r>
            <a:r>
              <a:rPr lang="en-PH" altLang="en-US" sz="2000" b="1" dirty="0" smtClean="0">
                <a:solidFill>
                  <a:srgbClr val="7030A0"/>
                </a:solidFill>
                <a:latin typeface="Phetsarath OT" panose="02000500000000020004" pitchFamily="2" charset="0"/>
                <a:cs typeface="Phetsarath OT" panose="02000500000000020004" pitchFamily="2" charset="0"/>
              </a:rPr>
              <a:t> 2. </a:t>
            </a:r>
            <a:r>
              <a:rPr lang="en-PH" altLang="en-US" sz="2000" b="1" dirty="0" err="1" smtClean="0">
                <a:solidFill>
                  <a:srgbClr val="7030A0"/>
                </a:solidFill>
                <a:latin typeface="Phetsarath OT" panose="02000500000000020004" pitchFamily="2" charset="0"/>
                <a:cs typeface="Phetsarath OT" panose="02000500000000020004" pitchFamily="2" charset="0"/>
              </a:rPr>
              <a:t>ຄວາມເສຍຫາຍຕໍ່ພືດຢືນຕົ້ນຖາວອນ</a:t>
            </a:r>
            <a:r>
              <a:rPr lang="en-PH" altLang="en-US" sz="2000" b="1" dirty="0" smtClean="0">
                <a:solidFill>
                  <a:srgbClr val="7030A0"/>
                </a:solidFill>
                <a:latin typeface="Phetsarath OT" panose="02000500000000020004" pitchFamily="2" charset="0"/>
                <a:cs typeface="Phetsarath OT" panose="02000500000000020004" pitchFamily="2" charset="0"/>
              </a:rPr>
              <a:t> </a:t>
            </a:r>
            <a:r>
              <a:rPr lang="en-PH" altLang="en-US" sz="2000" b="1" dirty="0" err="1" smtClean="0">
                <a:solidFill>
                  <a:srgbClr val="7030A0"/>
                </a:solidFill>
                <a:latin typeface="Phetsarath OT" panose="02000500000000020004" pitchFamily="2" charset="0"/>
                <a:cs typeface="Phetsarath OT" panose="02000500000000020004" pitchFamily="2" charset="0"/>
              </a:rPr>
              <a:t>ແລະ</a:t>
            </a:r>
            <a:r>
              <a:rPr lang="en-PH" altLang="en-US" sz="2000" b="1" dirty="0" smtClean="0">
                <a:solidFill>
                  <a:srgbClr val="7030A0"/>
                </a:solidFill>
                <a:latin typeface="Phetsarath OT" panose="02000500000000020004" pitchFamily="2" charset="0"/>
                <a:cs typeface="Phetsarath OT" panose="02000500000000020004" pitchFamily="2" charset="0"/>
              </a:rPr>
              <a:t> </a:t>
            </a:r>
            <a:r>
              <a:rPr lang="en-PH" altLang="en-US" sz="2000" b="1" dirty="0" err="1" smtClean="0">
                <a:solidFill>
                  <a:srgbClr val="7030A0"/>
                </a:solidFill>
                <a:latin typeface="Phetsarath OT" panose="02000500000000020004" pitchFamily="2" charset="0"/>
                <a:cs typeface="Phetsarath OT" panose="02000500000000020004" pitchFamily="2" charset="0"/>
              </a:rPr>
              <a:t>ຜະລິດຕະພັນເຄື່ອງປ່າຂອງດົງ</a:t>
            </a:r>
            <a:r>
              <a:rPr lang="en-PH" altLang="en-US" sz="2000" b="1" dirty="0" smtClean="0">
                <a:solidFill>
                  <a:schemeClr val="accent2"/>
                </a:solidFill>
              </a:rPr>
              <a:t/>
            </a:r>
            <a:br>
              <a:rPr lang="en-PH" altLang="en-US" sz="2000" b="1" dirty="0" smtClean="0">
                <a:solidFill>
                  <a:schemeClr val="accent2"/>
                </a:solidFill>
              </a:rPr>
            </a:br>
            <a:r>
              <a:rPr lang="en-PH" altLang="en-US" sz="2000" dirty="0" smtClean="0">
                <a:solidFill>
                  <a:schemeClr val="accent2"/>
                </a:solidFill>
              </a:rPr>
              <a:t>Damage </a:t>
            </a:r>
            <a:r>
              <a:rPr lang="en-PH" altLang="en-US" sz="2000" dirty="0">
                <a:solidFill>
                  <a:schemeClr val="accent2"/>
                </a:solidFill>
              </a:rPr>
              <a:t>Info 2.  Damages to Permanent Crops and Forest Products</a:t>
            </a:r>
            <a:endParaRPr lang="en-US" sz="20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411069"/>
            <a:ext cx="57150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7. </a:t>
            </a:r>
            <a:r>
              <a:rPr lang="en-US" b="1" dirty="0" err="1">
                <a:latin typeface="Phetsarath OT" panose="02000500000000020004" pitchFamily="2" charset="0"/>
                <a:cs typeface="Phetsarath OT" panose="02000500000000020004" pitchFamily="2" charset="0"/>
              </a:rPr>
              <a:t>ຄວາມເສຍຫາຍຕໍ່ລະບົບ</a:t>
            </a:r>
            <a:r>
              <a:rPr lang="en-US" b="1" dirty="0" err="1" smtClean="0">
                <a:latin typeface="Phetsarath OT" panose="02000500000000020004" pitchFamily="2" charset="0"/>
                <a:cs typeface="Phetsarath OT" panose="02000500000000020004" pitchFamily="2" charset="0"/>
              </a:rPr>
              <a:t>ຊົນລະປະທານ</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7. Damages to Irrigation Systems </a:t>
            </a:r>
          </a:p>
        </p:txBody>
      </p:sp>
      <p:graphicFrame>
        <p:nvGraphicFramePr>
          <p:cNvPr id="3" name="Table 2"/>
          <p:cNvGraphicFramePr>
            <a:graphicFrameLocks noGrp="1"/>
          </p:cNvGraphicFramePr>
          <p:nvPr>
            <p:extLst>
              <p:ext uri="{D42A27DB-BD31-4B8C-83A1-F6EECF244321}">
                <p14:modId xmlns:p14="http://schemas.microsoft.com/office/powerpoint/2010/main" val="763105933"/>
              </p:ext>
            </p:extLst>
          </p:nvPr>
        </p:nvGraphicFramePr>
        <p:xfrm>
          <a:off x="406730" y="2209800"/>
          <a:ext cx="8432470" cy="4304859"/>
        </p:xfrm>
        <a:graphic>
          <a:graphicData uri="http://schemas.openxmlformats.org/drawingml/2006/table">
            <a:tbl>
              <a:tblPr firstRow="1" firstCol="1" bandRow="1"/>
              <a:tblGrid>
                <a:gridCol w="2928125"/>
                <a:gridCol w="1045759"/>
                <a:gridCol w="1120456"/>
                <a:gridCol w="1120456"/>
                <a:gridCol w="1108837"/>
                <a:gridCol w="1108837"/>
              </a:tblGrid>
              <a:tr h="0">
                <a:tc gridSpan="6">
                  <a:txBody>
                    <a:bodyPr/>
                    <a:lstStyle/>
                    <a:p>
                      <a:pPr>
                        <a:lnSpc>
                          <a:spcPct val="107000"/>
                        </a:lnSpc>
                        <a:spcAft>
                          <a:spcPts val="0"/>
                        </a:spcAft>
                      </a:pPr>
                      <a:r>
                        <a:rPr lang="en-US" sz="2400" dirty="0" err="1">
                          <a:effectLst/>
                          <a:latin typeface="Phetsarath OT" panose="02000500000000020004" pitchFamily="2" charset="0"/>
                          <a:ea typeface="Calibri"/>
                          <a:cs typeface="Phetsarath OT" panose="02000500000000020004" pitchFamily="2" charset="0"/>
                        </a:rPr>
                        <a:t>ຊື່ເມືອງ</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ຊື່ຂອງສິ່ງອຳນວຍຄວາມສະດວກໃນລະບົບຊົນລະປະທານ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ເສຍຫາຍບາງ ສ່ວນ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ທຳລາຍທັງໝົດ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ຄ່າໃຊ້ຈ່າຍສ້ອມແປງ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ຄ່າໃຊ້ຈ່າຍທົດ ແທນ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ມູນຄ່າຂອງການ 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ແມັດ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ແມັດ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ຂ</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ຈ</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1.</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2.</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3.</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ລວມ</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71985" y="178221"/>
            <a:ext cx="8229600" cy="914400"/>
          </a:xfrm>
        </p:spPr>
        <p:txBody>
          <a:bodyPr/>
          <a:lstStyle/>
          <a:p>
            <a:r>
              <a:rPr lang="en-PH" altLang="en-US" sz="2400" b="1" dirty="0" err="1" smtClean="0">
                <a:solidFill>
                  <a:srgbClr val="7030A0"/>
                </a:solidFill>
                <a:latin typeface="Phetsarath OT" panose="02000500000000020004" pitchFamily="2" charset="0"/>
                <a:cs typeface="Phetsarath OT" panose="02000500000000020004" pitchFamily="2" charset="0"/>
              </a:rPr>
              <a:t>ຂໍ້ມູນຄວາມເສຍຫາຍ</a:t>
            </a:r>
            <a:r>
              <a:rPr lang="en-PH" altLang="en-US" sz="2400" b="1" dirty="0" smtClean="0">
                <a:solidFill>
                  <a:srgbClr val="7030A0"/>
                </a:solidFill>
                <a:latin typeface="Phetsarath OT" panose="02000500000000020004" pitchFamily="2" charset="0"/>
                <a:cs typeface="Phetsarath OT" panose="02000500000000020004" pitchFamily="2" charset="0"/>
              </a:rPr>
              <a:t> 3. </a:t>
            </a:r>
            <a:r>
              <a:rPr lang="en-PH" altLang="en-US" sz="2400" b="1" dirty="0" err="1" smtClean="0">
                <a:solidFill>
                  <a:srgbClr val="7030A0"/>
                </a:solidFill>
                <a:latin typeface="Phetsarath OT" panose="02000500000000020004" pitchFamily="2" charset="0"/>
                <a:cs typeface="Phetsarath OT" panose="02000500000000020004" pitchFamily="2" charset="0"/>
              </a:rPr>
              <a:t>ຄວາມເສຍຫາຍຕໍ່ລະບົບຊົນລະປະທານ</a:t>
            </a:r>
            <a:r>
              <a:rPr lang="en-PH" altLang="en-US" sz="2800" b="1" dirty="0" smtClean="0">
                <a:solidFill>
                  <a:schemeClr val="accent2"/>
                </a:solidFill>
              </a:rPr>
              <a:t/>
            </a:r>
            <a:br>
              <a:rPr lang="en-PH" altLang="en-US" sz="2800" b="1" dirty="0" smtClean="0">
                <a:solidFill>
                  <a:schemeClr val="accent2"/>
                </a:solidFill>
              </a:rPr>
            </a:br>
            <a:r>
              <a:rPr lang="en-PH" altLang="en-US" sz="2000" dirty="0" smtClean="0">
                <a:solidFill>
                  <a:schemeClr val="accent2"/>
                </a:solidFill>
              </a:rPr>
              <a:t>Damage </a:t>
            </a:r>
            <a:r>
              <a:rPr lang="en-PH" altLang="en-US" sz="2000" dirty="0">
                <a:solidFill>
                  <a:schemeClr val="accent2"/>
                </a:solidFill>
              </a:rPr>
              <a:t>Info No. 3.  Damages to Irrigation System</a:t>
            </a:r>
            <a:endParaRPr lang="en-US" sz="28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258669"/>
            <a:ext cx="67056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8: </a:t>
            </a:r>
            <a:r>
              <a:rPr lang="en-US" b="1" dirty="0" err="1">
                <a:latin typeface="Phetsarath OT" panose="02000500000000020004" pitchFamily="2" charset="0"/>
                <a:cs typeface="Phetsarath OT" panose="02000500000000020004" pitchFamily="2" charset="0"/>
              </a:rPr>
              <a:t>ຄວາມເສຍຫາຍຕໍ່ສັດລ້ຽງ</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ສັດຕ່າງໆທີ່</a:t>
            </a:r>
            <a:r>
              <a:rPr lang="en-US" b="1" dirty="0" err="1" smtClean="0">
                <a:latin typeface="Phetsarath OT" panose="02000500000000020004" pitchFamily="2" charset="0"/>
                <a:cs typeface="Phetsarath OT" panose="02000500000000020004" pitchFamily="2" charset="0"/>
              </a:rPr>
              <a:t>ກ່ຽວຂ້ອງ</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8. Damages to Livestock and Related </a:t>
            </a:r>
            <a:r>
              <a:rPr lang="en-US" dirty="0" smtClean="0">
                <a:solidFill>
                  <a:srgbClr val="FF0000"/>
                </a:solidFill>
                <a:latin typeface="Phetsarath OT" panose="02000500000000020004" pitchFamily="2" charset="0"/>
                <a:cs typeface="Phetsarath OT" panose="02000500000000020004" pitchFamily="2" charset="0"/>
              </a:rPr>
              <a:t>Products</a:t>
            </a:r>
            <a:endParaRPr lang="en-US" dirty="0">
              <a:solidFill>
                <a:srgbClr val="FF0000"/>
              </a:solidFill>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403669590"/>
              </p:ext>
            </p:extLst>
          </p:nvPr>
        </p:nvGraphicFramePr>
        <p:xfrm>
          <a:off x="457200" y="1981200"/>
          <a:ext cx="8305799" cy="4695952"/>
        </p:xfrm>
        <a:graphic>
          <a:graphicData uri="http://schemas.openxmlformats.org/drawingml/2006/table">
            <a:tbl>
              <a:tblPr firstRow="1" firstCol="1" bandRow="1"/>
              <a:tblGrid>
                <a:gridCol w="1889213"/>
                <a:gridCol w="2154411"/>
                <a:gridCol w="2154411"/>
                <a:gridCol w="2107764"/>
              </a:tblGrid>
              <a:tr h="0">
                <a:tc gridSpan="4">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ຊື່ເມືອງ</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3">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ສັດລ້ຽງ ແລະ ອື່ນໆ</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ຈຳນວນສັດທີ່ຕາຍ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ຄ່າໃຊ້ຈ່າຍທົດແທນໂດຍສະເລຍ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ມູນຄ່າຄວາມເສຍຫາຍທັງໝົດ</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ໂຕ</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ສັດລ້ຽງ</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ກ.ງົວ</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 ໝູ</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 ແບ້</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ງ. ຄວາຍ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 ອື່ນໆ</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ສັດປີກ</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 ໄກ່</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270510">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 ເປັດ</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ອື່ນ</a:t>
                      </a:r>
                      <a:r>
                        <a:rPr lang="en-US" sz="1800" dirty="0">
                          <a:effectLst/>
                          <a:latin typeface="Phetsarath OT" panose="02000500000000020004" pitchFamily="2" charset="0"/>
                          <a:ea typeface="Calibri"/>
                          <a:cs typeface="Phetsarath OT" panose="02000500000000020004" pitchFamily="2" charset="0"/>
                        </a:rPr>
                        <a:t>ໆ</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3">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ລວມ</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76200"/>
            <a:ext cx="8229600" cy="1143000"/>
          </a:xfrm>
        </p:spPr>
        <p:txBody>
          <a:bodyPr/>
          <a:lstStyle/>
          <a:p>
            <a:r>
              <a:rPr lang="en-PH" altLang="en-US" sz="2800" b="1" dirty="0" err="1" smtClean="0">
                <a:solidFill>
                  <a:srgbClr val="7030A0"/>
                </a:solidFill>
                <a:latin typeface="Phetsarath OT" panose="02000500000000020004" pitchFamily="2" charset="0"/>
                <a:cs typeface="Phetsarath OT" panose="02000500000000020004" pitchFamily="2" charset="0"/>
              </a:rPr>
              <a:t>ຂໍ້ມູນຄວາມເສຍຫາຍ</a:t>
            </a:r>
            <a:r>
              <a:rPr lang="en-PH" altLang="en-US" sz="2800" b="1" dirty="0" smtClean="0">
                <a:solidFill>
                  <a:srgbClr val="7030A0"/>
                </a:solidFill>
                <a:latin typeface="Phetsarath OT" panose="02000500000000020004" pitchFamily="2" charset="0"/>
                <a:cs typeface="Phetsarath OT" panose="02000500000000020004" pitchFamily="2" charset="0"/>
              </a:rPr>
              <a:t> 4. </a:t>
            </a:r>
            <a:r>
              <a:rPr lang="en-PH" altLang="en-US" sz="2800" b="1" dirty="0" err="1" smtClean="0">
                <a:solidFill>
                  <a:srgbClr val="7030A0"/>
                </a:solidFill>
                <a:latin typeface="Phetsarath OT" panose="02000500000000020004" pitchFamily="2" charset="0"/>
                <a:cs typeface="Phetsarath OT" panose="02000500000000020004" pitchFamily="2" charset="0"/>
              </a:rPr>
              <a:t>ຄວາມເສຍຫາຍຕໍ່ການລ້ຽງສັດ</a:t>
            </a:r>
            <a:r>
              <a:rPr lang="en-PH" altLang="en-US" sz="2800" b="1" dirty="0" smtClean="0">
                <a:solidFill>
                  <a:schemeClr val="accent2"/>
                </a:solidFill>
              </a:rPr>
              <a:t/>
            </a:r>
            <a:br>
              <a:rPr lang="en-PH" altLang="en-US" sz="2800" b="1" dirty="0" smtClean="0">
                <a:solidFill>
                  <a:schemeClr val="accent2"/>
                </a:solidFill>
              </a:rPr>
            </a:br>
            <a:r>
              <a:rPr lang="en-PH" altLang="en-US" sz="2400" dirty="0" smtClean="0">
                <a:solidFill>
                  <a:schemeClr val="accent2"/>
                </a:solidFill>
              </a:rPr>
              <a:t>Damage </a:t>
            </a:r>
            <a:r>
              <a:rPr lang="en-PH" altLang="en-US" sz="2400" dirty="0">
                <a:solidFill>
                  <a:schemeClr val="accent2"/>
                </a:solidFill>
              </a:rPr>
              <a:t>Info 4.   Damages to Livestock</a:t>
            </a:r>
            <a:endParaRPr lang="en-US" sz="28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Box 6"/>
          <p:cNvSpPr txBox="1">
            <a:spLocks noChangeArrowheads="1"/>
          </p:cNvSpPr>
          <p:nvPr/>
        </p:nvSpPr>
        <p:spPr bwMode="auto">
          <a:xfrm>
            <a:off x="6019800" y="2286000"/>
            <a:ext cx="28956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2000" dirty="0">
                <a:latin typeface="+mj-lt"/>
                <a:cs typeface="Lucida Sans Unicode" pitchFamily="34" charset="0"/>
              </a:rPr>
              <a:t>The </a:t>
            </a:r>
            <a:r>
              <a:rPr lang="en-US" altLang="en-US" sz="2000" dirty="0">
                <a:solidFill>
                  <a:srgbClr val="FF0000"/>
                </a:solidFill>
                <a:latin typeface="+mj-lt"/>
                <a:cs typeface="Lucida Sans Unicode" pitchFamily="34" charset="0"/>
              </a:rPr>
              <a:t>estimated  losses in agriculture </a:t>
            </a:r>
            <a:r>
              <a:rPr lang="en-US" altLang="en-US" sz="2000" dirty="0">
                <a:latin typeface="+mj-lt"/>
                <a:cs typeface="Lucida Sans Unicode" pitchFamily="34" charset="0"/>
              </a:rPr>
              <a:t>are the difference between the expected pre-disaster and post-disaster production of various crops, livestock, fisheries and forestry within the year that the disaster occurred, higher production cost, unexpected expenditures, etc.</a:t>
            </a:r>
          </a:p>
        </p:txBody>
      </p:sp>
      <p:sp>
        <p:nvSpPr>
          <p:cNvPr id="6" name="TextBox 5"/>
          <p:cNvSpPr txBox="1"/>
          <p:nvPr/>
        </p:nvSpPr>
        <p:spPr>
          <a:xfrm>
            <a:off x="381000" y="2221468"/>
            <a:ext cx="5181600" cy="3539430"/>
          </a:xfrm>
          <a:prstGeom prst="rect">
            <a:avLst/>
          </a:prstGeom>
          <a:noFill/>
        </p:spPr>
        <p:txBody>
          <a:bodyPr wrap="square" rtlCol="0">
            <a:spAutoFit/>
          </a:bodyPr>
          <a:lstStyle/>
          <a:p>
            <a:r>
              <a:rPr lang="en-US" sz="2800" b="1" dirty="0" smtClean="0">
                <a:solidFill>
                  <a:srgbClr val="FF0000"/>
                </a:solidFill>
                <a:latin typeface="Phetsarath OT" panose="02000500000000020004" pitchFamily="2" charset="0"/>
                <a:cs typeface="Phetsarath OT" panose="02000500000000020004" pitchFamily="2" charset="0"/>
              </a:rPr>
              <a:t>ການຄາດຄະເນການສູນເສຍໃນຂະແໜງກະສິກຳ</a:t>
            </a:r>
            <a:r>
              <a:rPr lang="en-US" sz="2800" dirty="0" smtClean="0">
                <a:latin typeface="Phetsarath OT" panose="02000500000000020004" pitchFamily="2" charset="0"/>
                <a:cs typeface="Phetsarath OT" panose="02000500000000020004" pitchFamily="2" charset="0"/>
              </a:rPr>
              <a:t>ແມ່ນ</a:t>
            </a:r>
            <a:r>
              <a:rPr lang="en-US" sz="2800" u="sng" dirty="0" smtClean="0">
                <a:latin typeface="Phetsarath OT" panose="02000500000000020004" pitchFamily="2" charset="0"/>
                <a:cs typeface="Phetsarath OT" panose="02000500000000020004" pitchFamily="2" charset="0"/>
              </a:rPr>
              <a:t>ຄວາມແຕກຕ່າງລະຫວ່າງການຄາດຄະເນການຜະລິດກະສິກຳ:</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ປູກພືດ</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ການລ້ຽງສັດ</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ການປະມົງແລະປ່າໄມ</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ກ່ອນ</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ແລະ</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ຫຼັງໄພພິບັດ</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ພາຍໃນປີທີ່ເກີດໄພພິບັດ</a:t>
            </a:r>
            <a:r>
              <a:rPr lang="en-US" sz="2800" dirty="0" smtClean="0">
                <a:latin typeface="Phetsarath OT" panose="02000500000000020004" pitchFamily="2" charset="0"/>
                <a:cs typeface="Phetsarath OT" panose="02000500000000020004" pitchFamily="2" charset="0"/>
              </a:rPr>
              <a:t>, </a:t>
            </a:r>
            <a:r>
              <a:rPr lang="en-US" sz="2800" u="sng" dirty="0" err="1" smtClean="0">
                <a:latin typeface="Phetsarath OT" panose="02000500000000020004" pitchFamily="2" charset="0"/>
                <a:cs typeface="Phetsarath OT" panose="02000500000000020004" pitchFamily="2" charset="0"/>
              </a:rPr>
              <a:t>ຄ່າໃຊ້ຈ່າຍໃນການດຳເນີນງານສູງ</a:t>
            </a:r>
            <a:r>
              <a:rPr lang="en-US" sz="2800" dirty="0" smtClean="0">
                <a:latin typeface="Phetsarath OT" panose="02000500000000020004" pitchFamily="2" charset="0"/>
                <a:cs typeface="Phetsarath OT" panose="02000500000000020004" pitchFamily="2" charset="0"/>
              </a:rPr>
              <a:t>, </a:t>
            </a:r>
            <a:r>
              <a:rPr lang="en-US" sz="2800" dirty="0" err="1" smtClean="0">
                <a:solidFill>
                  <a:srgbClr val="C00000"/>
                </a:solidFill>
                <a:latin typeface="Phetsarath OT" panose="02000500000000020004" pitchFamily="2" charset="0"/>
                <a:cs typeface="Phetsarath OT" panose="02000500000000020004" pitchFamily="2" charset="0"/>
              </a:rPr>
              <a:t>ຄ່າໃຊ້ຈ່າຍທີ່ບໍ່ຄາດຄະເນ</a:t>
            </a:r>
            <a:r>
              <a:rPr lang="en-US" sz="2800" dirty="0" smtClean="0">
                <a:latin typeface="Phetsarath OT" panose="02000500000000020004" pitchFamily="2" charset="0"/>
                <a:cs typeface="Phetsarath OT" panose="02000500000000020004" pitchFamily="2" charset="0"/>
              </a:rPr>
              <a:t> </a:t>
            </a:r>
            <a:r>
              <a:rPr lang="en-US" sz="2800" dirty="0" err="1" smtClean="0">
                <a:latin typeface="Phetsarath OT" panose="02000500000000020004" pitchFamily="2" charset="0"/>
                <a:cs typeface="Phetsarath OT" panose="02000500000000020004" pitchFamily="2" charset="0"/>
              </a:rPr>
              <a:t>ແລະອື່ນ</a:t>
            </a:r>
            <a:r>
              <a:rPr lang="en-US" sz="2800" dirty="0" smtClean="0">
                <a:latin typeface="Phetsarath OT" panose="02000500000000020004" pitchFamily="2" charset="0"/>
                <a:cs typeface="Phetsarath OT" panose="02000500000000020004" pitchFamily="2" charset="0"/>
              </a:rPr>
              <a:t>ໆ</a:t>
            </a:r>
            <a:endParaRPr lang="en-US" sz="2800" dirty="0">
              <a:latin typeface="Phetsarath OT" panose="02000500000000020004" pitchFamily="2" charset="0"/>
              <a:cs typeface="Phetsarath OT" panose="02000500000000020004" pitchFamily="2" charset="0"/>
            </a:endParaRPr>
          </a:p>
        </p:txBody>
      </p:sp>
      <p:sp>
        <p:nvSpPr>
          <p:cNvPr id="2" name="Title 1"/>
          <p:cNvSpPr>
            <a:spLocks noGrp="1"/>
          </p:cNvSpPr>
          <p:nvPr>
            <p:ph type="title"/>
          </p:nvPr>
        </p:nvSpPr>
        <p:spPr>
          <a:xfrm>
            <a:off x="457200" y="457200"/>
            <a:ext cx="8229600" cy="1143000"/>
          </a:xfrm>
        </p:spPr>
        <p:txBody>
          <a:bodyPr/>
          <a:lstStyle/>
          <a:p>
            <a:r>
              <a:rPr lang="en-US" sz="2400" b="1" dirty="0" err="1" smtClean="0">
                <a:solidFill>
                  <a:srgbClr val="7030A0"/>
                </a:solidFill>
                <a:latin typeface="Phetsarath OT" panose="02000500000000020004" pitchFamily="2" charset="0"/>
                <a:cs typeface="Phetsarath OT" panose="02000500000000020004" pitchFamily="2" charset="0"/>
              </a:rPr>
              <a:t>ບາດກ້າວ</a:t>
            </a:r>
            <a:r>
              <a:rPr lang="en-US" sz="2400" b="1" dirty="0" smtClean="0">
                <a:solidFill>
                  <a:srgbClr val="7030A0"/>
                </a:solidFill>
                <a:latin typeface="Phetsarath OT" panose="02000500000000020004" pitchFamily="2" charset="0"/>
                <a:cs typeface="Phetsarath OT" panose="02000500000000020004" pitchFamily="2" charset="0"/>
              </a:rPr>
              <a:t> 2.2: </a:t>
            </a:r>
            <a:r>
              <a:rPr lang="en-US" sz="2400" b="1" dirty="0" err="1" smtClean="0">
                <a:solidFill>
                  <a:srgbClr val="7030A0"/>
                </a:solidFill>
                <a:latin typeface="Phetsarath OT" panose="02000500000000020004" pitchFamily="2" charset="0"/>
                <a:cs typeface="Phetsarath OT" panose="02000500000000020004" pitchFamily="2" charset="0"/>
              </a:rPr>
              <a:t>ຈຳນວນການສູນເສຍ</a:t>
            </a:r>
            <a:r>
              <a:rPr lang="en-US" sz="2400" b="1" dirty="0" smtClean="0">
                <a:solidFill>
                  <a:srgbClr val="7030A0"/>
                </a:solidFill>
                <a:latin typeface="Phetsarath OT" panose="02000500000000020004" pitchFamily="2" charset="0"/>
                <a:cs typeface="Phetsarath OT" panose="02000500000000020004" pitchFamily="2" charset="0"/>
              </a:rPr>
              <a:t>: </a:t>
            </a:r>
            <a:r>
              <a:rPr lang="en-US" sz="2400" b="1" dirty="0" err="1" smtClean="0">
                <a:solidFill>
                  <a:srgbClr val="7030A0"/>
                </a:solidFill>
                <a:latin typeface="Phetsarath OT" panose="02000500000000020004" pitchFamily="2" charset="0"/>
                <a:cs typeface="Phetsarath OT" panose="02000500000000020004" pitchFamily="2" charset="0"/>
              </a:rPr>
              <a:t>ຄາດຄະເນການສູນເສຍການຜະລິດກະສິກຳພາຍໃນປີເກີດໄພພິບັດ</a:t>
            </a:r>
            <a:r>
              <a:rPr lang="en-US" sz="2400" b="1" dirty="0" smtClean="0">
                <a:solidFill>
                  <a:schemeClr val="accent2"/>
                </a:solidFill>
              </a:rPr>
              <a:t/>
            </a:r>
            <a:br>
              <a:rPr lang="en-US" sz="2400" b="1" dirty="0" smtClean="0">
                <a:solidFill>
                  <a:schemeClr val="accent2"/>
                </a:solidFill>
              </a:rPr>
            </a:br>
            <a:r>
              <a:rPr lang="en-US" sz="2000" dirty="0" smtClean="0">
                <a:solidFill>
                  <a:schemeClr val="accent2"/>
                </a:solidFill>
              </a:rPr>
              <a:t>Step </a:t>
            </a:r>
            <a:r>
              <a:rPr lang="en-US" sz="2000" dirty="0">
                <a:solidFill>
                  <a:schemeClr val="accent2"/>
                </a:solidFill>
              </a:rPr>
              <a:t>2.2: Quantify </a:t>
            </a:r>
            <a:r>
              <a:rPr lang="en-US" sz="2000" dirty="0" smtClean="0">
                <a:solidFill>
                  <a:schemeClr val="accent2"/>
                </a:solidFill>
              </a:rPr>
              <a:t>Losses: </a:t>
            </a:r>
            <a:r>
              <a:rPr lang="en-US" altLang="en-US" sz="2000" dirty="0">
                <a:solidFill>
                  <a:schemeClr val="accent2"/>
                </a:solidFill>
              </a:rPr>
              <a:t>Estimate  Agricultural Production Losses Within the Disaster </a:t>
            </a:r>
            <a:r>
              <a:rPr lang="en-US" altLang="en-US" sz="2000" dirty="0" smtClean="0">
                <a:solidFill>
                  <a:schemeClr val="accent2"/>
                </a:solidFill>
              </a:rPr>
              <a:t>Year</a:t>
            </a:r>
            <a:endParaRPr lang="en-US" sz="24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953869"/>
            <a:ext cx="70104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9: </a:t>
            </a:r>
            <a:r>
              <a:rPr lang="en-US" b="1" dirty="0" err="1">
                <a:latin typeface="Phetsarath OT" panose="02000500000000020004" pitchFamily="2" charset="0"/>
                <a:cs typeface="Phetsarath OT" panose="02000500000000020004" pitchFamily="2" charset="0"/>
              </a:rPr>
              <a:t>ການສູນເສຍຈາກການ</a:t>
            </a:r>
            <a:r>
              <a:rPr lang="en-US" b="1" dirty="0" err="1" smtClean="0">
                <a:latin typeface="Phetsarath OT" panose="02000500000000020004" pitchFamily="2" charset="0"/>
                <a:cs typeface="Phetsarath OT" panose="02000500000000020004" pitchFamily="2" charset="0"/>
              </a:rPr>
              <a:t>ຜະລິດ</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9. Production Losses </a:t>
            </a:r>
          </a:p>
        </p:txBody>
      </p:sp>
      <p:graphicFrame>
        <p:nvGraphicFramePr>
          <p:cNvPr id="3" name="Table 2"/>
          <p:cNvGraphicFramePr>
            <a:graphicFrameLocks noGrp="1"/>
          </p:cNvGraphicFramePr>
          <p:nvPr>
            <p:extLst>
              <p:ext uri="{D42A27DB-BD31-4B8C-83A1-F6EECF244321}">
                <p14:modId xmlns:p14="http://schemas.microsoft.com/office/powerpoint/2010/main" val="1942118977"/>
              </p:ext>
            </p:extLst>
          </p:nvPr>
        </p:nvGraphicFramePr>
        <p:xfrm>
          <a:off x="381000" y="1595684"/>
          <a:ext cx="8382000" cy="5282946"/>
        </p:xfrm>
        <a:graphic>
          <a:graphicData uri="http://schemas.openxmlformats.org/drawingml/2006/table">
            <a:tbl>
              <a:tblPr firstRow="1" firstCol="1" bandRow="1"/>
              <a:tblGrid>
                <a:gridCol w="2623931"/>
                <a:gridCol w="1210100"/>
                <a:gridCol w="717453"/>
                <a:gridCol w="713941"/>
                <a:gridCol w="713941"/>
                <a:gridCol w="828100"/>
                <a:gridCol w="828100"/>
                <a:gridCol w="746434"/>
              </a:tblGrid>
              <a:tr h="102863">
                <a:tc gridSpan="8">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ຊື່ເມືອງ</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5726">
                <a:tc rowSpan="4">
                  <a:txBody>
                    <a:bodyPr/>
                    <a:lstStyle/>
                    <a:p>
                      <a:pPr algn="ct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ຂະແໜງການຍ່ອຍ</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ຈຳນວນເນື້ອທີ</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ໄດ້ຮັບຜົນກະທົບ</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ຄາດຄະເນການຜະລິດ</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ຄາດຄະເນການູສູນສຍ</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BFBFBF"/>
                    </a:solidFill>
                  </a:tcPr>
                </a:tc>
                <a:tc hMerge="1">
                  <a:txBody>
                    <a:bodyPr/>
                    <a:lstStyle/>
                    <a:p>
                      <a:endParaRPr lang="en-US"/>
                    </a:p>
                  </a:txBody>
                  <a:tcPr/>
                </a:tc>
              </a:tr>
              <a:tr h="102863">
                <a:tc vMerge="1">
                  <a:txBody>
                    <a:bodyPr/>
                    <a:lstStyle/>
                    <a:p>
                      <a:endParaRPr lang="en-US"/>
                    </a:p>
                  </a:txBody>
                  <a:tcPr/>
                </a:tc>
                <a:tc vMerge="1">
                  <a:txBody>
                    <a:bodyPr/>
                    <a:lstStyle/>
                    <a:p>
                      <a:endParaRPr lang="en-US"/>
                    </a:p>
                  </a:txBody>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ກ່ອນໄພພິບັດ</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ຫຼັງໄພພິບັດ</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05726">
                <a:tc vMerge="1">
                  <a:txBody>
                    <a:bodyPr/>
                    <a:lstStyle/>
                    <a:p>
                      <a:endParaRPr lang="en-US"/>
                    </a:p>
                  </a:txBody>
                  <a:tcPr/>
                </a:tc>
                <a:tc vMerge="1">
                  <a:txBody>
                    <a:bodyPr/>
                    <a:lstStyle/>
                    <a:p>
                      <a:endParaRPr lang="en-US"/>
                    </a:p>
                  </a:txBody>
                  <a:tcPr/>
                </a:tc>
                <a:tc>
                  <a:txBody>
                    <a:bodyPr/>
                    <a:lstStyle/>
                    <a:p>
                      <a:pPr algn="ct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ຈຳນວນ</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ງ</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ສ</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ຊ</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ພືດຕ່າງໆ</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ເຂົ້າ</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63">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ສາລີ</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63">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ຜັກຕ່າງ</a:t>
                      </a:r>
                      <a:r>
                        <a:rPr lang="en-US" sz="18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63">
                <a:tc>
                  <a:txBody>
                    <a:bodyPr/>
                    <a:lstStyle/>
                    <a:p>
                      <a:pPr marL="0" lvl="0" indent="0">
                        <a:lnSpc>
                          <a:spcPct val="107000"/>
                        </a:lnSpc>
                        <a:spcAft>
                          <a:spcPts val="0"/>
                        </a:spcAft>
                        <a:buFont typeface="+mj-lt"/>
                        <a:buNone/>
                      </a:pPr>
                      <a:r>
                        <a:rPr lang="en-US" sz="1800" dirty="0" err="1">
                          <a:effectLst/>
                          <a:latin typeface="Phetsarath OT" panose="02000500000000020004" pitchFamily="2" charset="0"/>
                          <a:ea typeface="Calibri"/>
                          <a:cs typeface="Phetsarath OT" panose="02000500000000020004" pitchFamily="2" charset="0"/>
                        </a:rPr>
                        <a:t>ອື່ນ</a:t>
                      </a:r>
                      <a:r>
                        <a:rPr lang="en-US" sz="18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63">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ພືດຢືນຕົ້ນຖາວອນ</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ປ່າໄມ</a:t>
                      </a:r>
                      <a:r>
                        <a:rPr lang="en-US" sz="1800" dirty="0">
                          <a:effectLst/>
                          <a:latin typeface="Phetsarath OT" panose="02000500000000020004" pitchFamily="2" charset="0"/>
                          <a:ea typeface="Calibri"/>
                          <a:cs typeface="Phetsarath OT" panose="02000500000000020004" pitchFamily="2" charset="0"/>
                        </a:rPr>
                        <a:t>້</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ການປະມົງ</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gn="just">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ສັດລ້ຽງ</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ສັດປີກ</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ຜະລິດຕະພັນຕ່າງ</a:t>
                      </a:r>
                      <a:r>
                        <a:rPr lang="en-US" sz="1800" dirty="0">
                          <a:effectLst/>
                          <a:latin typeface="Phetsarath OT" panose="02000500000000020004" pitchFamily="2" charset="0"/>
                          <a:ea typeface="Calibri"/>
                          <a:cs typeface="Phetsarath OT" panose="02000500000000020004" pitchFamily="2" charset="0"/>
                        </a:rPr>
                        <a:t>ໆ</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2863">
                <a:tc>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ລວມ</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3260" marR="43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0"/>
            <a:ext cx="8229600" cy="1143000"/>
          </a:xfrm>
        </p:spPr>
        <p:txBody>
          <a:bodyPr/>
          <a:lstStyle/>
          <a:p>
            <a:r>
              <a:rPr lang="en-PH" altLang="en-US" sz="2800" b="1" dirty="0" err="1" smtClean="0">
                <a:solidFill>
                  <a:srgbClr val="7030A0"/>
                </a:solidFill>
                <a:latin typeface="Phetsarath OT" panose="02000500000000020004" pitchFamily="2" charset="0"/>
                <a:cs typeface="Phetsarath OT" panose="02000500000000020004" pitchFamily="2" charset="0"/>
              </a:rPr>
              <a:t>ຂໍ້ມູນ</a:t>
            </a:r>
            <a:r>
              <a:rPr lang="en-PH" altLang="en-US" sz="2800" b="1" dirty="0" smtClean="0">
                <a:solidFill>
                  <a:srgbClr val="7030A0"/>
                </a:solidFill>
                <a:latin typeface="Phetsarath OT" panose="02000500000000020004" pitchFamily="2" charset="0"/>
                <a:cs typeface="Phetsarath OT" panose="02000500000000020004" pitchFamily="2" charset="0"/>
              </a:rPr>
              <a:t> 1. </a:t>
            </a:r>
            <a:r>
              <a:rPr lang="en-PH" altLang="en-US" sz="2800" b="1" dirty="0" err="1" smtClean="0">
                <a:solidFill>
                  <a:srgbClr val="7030A0"/>
                </a:solidFill>
                <a:latin typeface="Phetsarath OT" panose="02000500000000020004" pitchFamily="2" charset="0"/>
                <a:cs typeface="Phetsarath OT" panose="02000500000000020004" pitchFamily="2" charset="0"/>
              </a:rPr>
              <a:t>ການສູນເສຍຈາກການຜະລິດກະສິກຳ</a:t>
            </a:r>
            <a:r>
              <a:rPr lang="en-PH" altLang="en-US" sz="2800" b="1" dirty="0" smtClean="0">
                <a:solidFill>
                  <a:schemeClr val="accent2"/>
                </a:solidFill>
              </a:rPr>
              <a:t/>
            </a:r>
            <a:br>
              <a:rPr lang="en-PH" altLang="en-US" sz="2800" b="1" dirty="0" smtClean="0">
                <a:solidFill>
                  <a:schemeClr val="accent2"/>
                </a:solidFill>
              </a:rPr>
            </a:br>
            <a:r>
              <a:rPr lang="en-PH" altLang="en-US" sz="2400" dirty="0" smtClean="0">
                <a:solidFill>
                  <a:schemeClr val="accent2"/>
                </a:solidFill>
              </a:rPr>
              <a:t>Info </a:t>
            </a:r>
            <a:r>
              <a:rPr lang="en-PH" altLang="en-US" sz="2400" dirty="0">
                <a:solidFill>
                  <a:schemeClr val="accent2"/>
                </a:solidFill>
              </a:rPr>
              <a:t>No.1 - Losses from Crops</a:t>
            </a:r>
            <a:endParaRPr lang="en-US" sz="28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173069"/>
            <a:ext cx="84582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10: </a:t>
            </a:r>
            <a:r>
              <a:rPr lang="en-US" b="1" dirty="0" err="1">
                <a:latin typeface="Phetsarath OT" panose="02000500000000020004" pitchFamily="2" charset="0"/>
                <a:cs typeface="Phetsarath OT" panose="02000500000000020004" pitchFamily="2" charset="0"/>
              </a:rPr>
              <a:t>ການສູນເສຍຈາກການເກັບຄ່າທຳນຽມ</a:t>
            </a:r>
            <a:r>
              <a:rPr lang="en-US" b="1" dirty="0" err="1" smtClean="0">
                <a:latin typeface="Phetsarath OT" panose="02000500000000020004" pitchFamily="2" charset="0"/>
                <a:cs typeface="Phetsarath OT" panose="02000500000000020004" pitchFamily="2" charset="0"/>
              </a:rPr>
              <a:t>ຊົນລະປະທານ</a:t>
            </a:r>
            <a:endParaRPr lang="en-US" b="1" dirty="0" smtClean="0">
              <a:latin typeface="Phetsarath OT" panose="02000500000000020004" pitchFamily="2" charset="0"/>
              <a:cs typeface="Phetsarath OT" panose="02000500000000020004" pitchFamily="2" charset="0"/>
            </a:endParaRPr>
          </a:p>
          <a:p>
            <a:r>
              <a:rPr lang="en-US" b="1" dirty="0">
                <a:solidFill>
                  <a:srgbClr val="FF0000"/>
                </a:solidFill>
                <a:latin typeface="Phetsarath OT" panose="02000500000000020004" pitchFamily="2" charset="0"/>
                <a:cs typeface="Phetsarath OT" panose="02000500000000020004" pitchFamily="2" charset="0"/>
              </a:rPr>
              <a:t>Table 10. Losses From Irrigation Fees </a:t>
            </a:r>
            <a:endParaRPr lang="en-US" dirty="0">
              <a:solidFill>
                <a:srgbClr val="FF0000"/>
              </a:solidFill>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120623140"/>
              </p:ext>
            </p:extLst>
          </p:nvPr>
        </p:nvGraphicFramePr>
        <p:xfrm>
          <a:off x="380997" y="3426652"/>
          <a:ext cx="8382003" cy="2739457"/>
        </p:xfrm>
        <a:graphic>
          <a:graphicData uri="http://schemas.openxmlformats.org/drawingml/2006/table">
            <a:tbl>
              <a:tblPr firstRow="1" firstCol="1" bandRow="1"/>
              <a:tblGrid>
                <a:gridCol w="1537983"/>
                <a:gridCol w="1140670"/>
                <a:gridCol w="1140670"/>
                <a:gridCol w="1140670"/>
                <a:gridCol w="1140670"/>
                <a:gridCol w="1140670"/>
                <a:gridCol w="1140670"/>
              </a:tblGrid>
              <a:tr h="283364">
                <a:tc rowSpan="3">
                  <a:txBody>
                    <a:bodyPr/>
                    <a:lstStyle/>
                    <a:p>
                      <a:pPr algn="ctr">
                        <a:lnSpc>
                          <a:spcPct val="107000"/>
                        </a:lnSpc>
                        <a:spcAft>
                          <a:spcPts val="0"/>
                        </a:spcAft>
                      </a:pPr>
                      <a:r>
                        <a:rPr lang="en-US" sz="2400" dirty="0" err="1">
                          <a:effectLst/>
                          <a:latin typeface="Phetsarath OT" panose="02000500000000020004" pitchFamily="2" charset="0"/>
                          <a:ea typeface="Calibri"/>
                          <a:cs typeface="Phetsarath OT" panose="02000500000000020004" pitchFamily="2" charset="0"/>
                        </a:rPr>
                        <a:t>ຊື່ຊົນລະປະທານ</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ຄາດຄະເນການຜະລິດ ແລະ ລາຍຮັບ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endParaRPr lang="en-US"/>
                    </a:p>
                  </a:txBody>
                  <a:tcPr/>
                </a:tc>
              </a:tr>
              <a:tr h="283364">
                <a:tc vMerge="1">
                  <a:txBody>
                    <a:bodyPr/>
                    <a:lstStyle/>
                    <a:p>
                      <a:endParaRPr lang="en-US"/>
                    </a:p>
                  </a:txBody>
                  <a:tcPr/>
                </a:tc>
                <a:tc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ກ່ອນໄພພິບັດ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ຫຼັງໄພພິບັດ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r>
              <a:tr h="283364">
                <a:tc v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(ມ</a:t>
                      </a:r>
                      <a:r>
                        <a:rPr lang="en-US" sz="2400" baseline="30000">
                          <a:effectLst/>
                          <a:latin typeface="Phetsarath OT" panose="02000500000000020004" pitchFamily="2" charset="0"/>
                          <a:ea typeface="Calibri"/>
                          <a:cs typeface="Phetsarath OT" panose="02000500000000020004" pitchFamily="2" charset="0"/>
                        </a:rPr>
                        <a:t>3</a:t>
                      </a:r>
                      <a:r>
                        <a:rPr lang="en-US" sz="2400">
                          <a:effectLst/>
                          <a:latin typeface="Phetsarath OT" panose="02000500000000020004" pitchFamily="2" charset="0"/>
                          <a:ea typeface="Calibri"/>
                          <a:cs typeface="Phetsarath OT" panose="02000500000000020004" pitchFamily="2" charset="0"/>
                        </a:rPr>
                        <a:t>)</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(ມ</a:t>
                      </a:r>
                      <a:r>
                        <a:rPr lang="en-US" sz="2400" baseline="30000">
                          <a:effectLst/>
                          <a:latin typeface="Phetsarath OT" panose="02000500000000020004" pitchFamily="2" charset="0"/>
                          <a:ea typeface="Calibri"/>
                          <a:cs typeface="Phetsarath OT" panose="02000500000000020004" pitchFamily="2" charset="0"/>
                        </a:rPr>
                        <a:t>3</a:t>
                      </a:r>
                      <a:r>
                        <a:rPr lang="en-US" sz="2400">
                          <a:effectLst/>
                          <a:latin typeface="Phetsarath OT" panose="02000500000000020004" pitchFamily="2" charset="0"/>
                          <a:ea typeface="Calibri"/>
                          <a:cs typeface="Phetsarath OT" panose="02000500000000020004" pitchFamily="2" charset="0"/>
                        </a:rPr>
                        <a:t>)</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(ມ</a:t>
                      </a:r>
                      <a:r>
                        <a:rPr lang="en-US" sz="2400" baseline="30000">
                          <a:effectLst/>
                          <a:latin typeface="Phetsarath OT" panose="02000500000000020004" pitchFamily="2" charset="0"/>
                          <a:ea typeface="Calibri"/>
                          <a:cs typeface="Phetsarath OT" panose="02000500000000020004" pitchFamily="2" charset="0"/>
                        </a:rPr>
                        <a:t>3</a:t>
                      </a:r>
                      <a:r>
                        <a:rPr lang="en-US" sz="2400">
                          <a:effectLst/>
                          <a:latin typeface="Phetsarath OT" panose="02000500000000020004" pitchFamily="2" charset="0"/>
                          <a:ea typeface="Calibri"/>
                          <a:cs typeface="Phetsarath OT" panose="02000500000000020004" pitchFamily="2" charset="0"/>
                        </a:rPr>
                        <a:t>)</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(ກີບ)</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83364">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1.</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64">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2.</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64">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3.</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64">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ລວມ</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457200" y="457200"/>
            <a:ext cx="8229600" cy="1143000"/>
          </a:xfrm>
        </p:spPr>
        <p:txBody>
          <a:bodyPr/>
          <a:lstStyle/>
          <a:p>
            <a:r>
              <a:rPr lang="en-PH" altLang="en-US" sz="3200" b="1" dirty="0" err="1" smtClean="0">
                <a:solidFill>
                  <a:srgbClr val="7030A0"/>
                </a:solidFill>
                <a:latin typeface="Phetsarath OT" panose="02000500000000020004" pitchFamily="2" charset="0"/>
                <a:cs typeface="Phetsarath OT" panose="02000500000000020004" pitchFamily="2" charset="0"/>
              </a:rPr>
              <a:t>ຂໍ້ມູນ</a:t>
            </a:r>
            <a:r>
              <a:rPr lang="en-PH" altLang="en-US" sz="3200" b="1" dirty="0" smtClean="0">
                <a:solidFill>
                  <a:srgbClr val="7030A0"/>
                </a:solidFill>
                <a:latin typeface="Phetsarath OT" panose="02000500000000020004" pitchFamily="2" charset="0"/>
                <a:cs typeface="Phetsarath OT" panose="02000500000000020004" pitchFamily="2" charset="0"/>
              </a:rPr>
              <a:t> 2. </a:t>
            </a:r>
            <a:r>
              <a:rPr lang="en-PH" altLang="en-US" sz="3200" b="1" dirty="0" err="1" smtClean="0">
                <a:solidFill>
                  <a:srgbClr val="7030A0"/>
                </a:solidFill>
                <a:latin typeface="Phetsarath OT" panose="02000500000000020004" pitchFamily="2" charset="0"/>
                <a:cs typeface="Phetsarath OT" panose="02000500000000020004" pitchFamily="2" charset="0"/>
              </a:rPr>
              <a:t>ການສູນເສຍຈາກຄ່າທຳນຽມຊົນລະປະທານ</a:t>
            </a:r>
            <a:r>
              <a:rPr lang="en-PH" altLang="en-US" sz="3200" b="1" dirty="0" smtClean="0">
                <a:solidFill>
                  <a:schemeClr val="accent2"/>
                </a:solidFill>
              </a:rPr>
              <a:t/>
            </a:r>
            <a:br>
              <a:rPr lang="en-PH" altLang="en-US" sz="3200" b="1" dirty="0" smtClean="0">
                <a:solidFill>
                  <a:schemeClr val="accent2"/>
                </a:solidFill>
              </a:rPr>
            </a:br>
            <a:r>
              <a:rPr lang="en-PH" altLang="en-US" sz="2000" dirty="0" smtClean="0">
                <a:solidFill>
                  <a:schemeClr val="accent2"/>
                </a:solidFill>
              </a:rPr>
              <a:t>Info </a:t>
            </a:r>
            <a:r>
              <a:rPr lang="en-PH" altLang="en-US" sz="2000" dirty="0">
                <a:solidFill>
                  <a:schemeClr val="accent2"/>
                </a:solidFill>
              </a:rPr>
              <a:t>No. 2 - Losses from Irrigation Fees</a:t>
            </a:r>
            <a:endParaRPr lang="en-US" sz="32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335018"/>
            <a:ext cx="67818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11: </a:t>
            </a:r>
            <a:r>
              <a:rPr lang="en-US" b="1" dirty="0" err="1">
                <a:latin typeface="Phetsarath OT" panose="02000500000000020004" pitchFamily="2" charset="0"/>
                <a:cs typeface="Phetsarath OT" panose="02000500000000020004" pitchFamily="2" charset="0"/>
              </a:rPr>
              <a:t>ການສູນເສຍ</a:t>
            </a:r>
            <a:r>
              <a:rPr lang="en-US" b="1" dirty="0" err="1" smtClean="0">
                <a:latin typeface="Phetsarath OT" panose="02000500000000020004" pitchFamily="2" charset="0"/>
                <a:cs typeface="Phetsarath OT" panose="02000500000000020004" pitchFamily="2" charset="0"/>
              </a:rPr>
              <a:t>ຕ່າງ</a:t>
            </a:r>
            <a:r>
              <a:rPr lang="en-US" b="1" dirty="0" smtClean="0">
                <a:latin typeface="Phetsarath OT" panose="02000500000000020004" pitchFamily="2" charset="0"/>
                <a:cs typeface="Phetsarath OT" panose="02000500000000020004" pitchFamily="2" charset="0"/>
              </a:rPr>
              <a:t>ໆ</a:t>
            </a:r>
          </a:p>
          <a:p>
            <a:r>
              <a:rPr lang="en-US" dirty="0">
                <a:solidFill>
                  <a:srgbClr val="FF0000"/>
                </a:solidFill>
                <a:latin typeface="Phetsarath OT" panose="02000500000000020004" pitchFamily="2" charset="0"/>
                <a:cs typeface="Phetsarath OT" panose="02000500000000020004" pitchFamily="2" charset="0"/>
              </a:rPr>
              <a:t>Table 11. Other Losses  </a:t>
            </a:r>
          </a:p>
        </p:txBody>
      </p:sp>
      <p:graphicFrame>
        <p:nvGraphicFramePr>
          <p:cNvPr id="3" name="Table 2"/>
          <p:cNvGraphicFramePr>
            <a:graphicFrameLocks noGrp="1"/>
          </p:cNvGraphicFramePr>
          <p:nvPr>
            <p:extLst>
              <p:ext uri="{D42A27DB-BD31-4B8C-83A1-F6EECF244321}">
                <p14:modId xmlns:p14="http://schemas.microsoft.com/office/powerpoint/2010/main" val="4040092726"/>
              </p:ext>
            </p:extLst>
          </p:nvPr>
        </p:nvGraphicFramePr>
        <p:xfrm>
          <a:off x="304800" y="2062093"/>
          <a:ext cx="8229600" cy="4565904"/>
        </p:xfrm>
        <a:graphic>
          <a:graphicData uri="http://schemas.openxmlformats.org/drawingml/2006/table">
            <a:tbl>
              <a:tblPr firstRow="1" firstCol="1" bandRow="1"/>
              <a:tblGrid>
                <a:gridCol w="1926364"/>
                <a:gridCol w="1758854"/>
                <a:gridCol w="1590444"/>
                <a:gridCol w="1476969"/>
                <a:gridCol w="1476969"/>
              </a:tblGrid>
              <a:tr h="0">
                <a:tc rowSpan="2">
                  <a:txBody>
                    <a:bodyPr/>
                    <a:lstStyle/>
                    <a:p>
                      <a:pPr algn="ctr">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ຂະແໜງການຍ່ອຍ</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ການສູນເສຍ(ກີບ)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ການສູນເສຍຄ່າໃຊ້ຈ່າຍ</a:t>
                      </a:r>
                      <a:endParaRPr lang="en-US" sz="28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ໃນການລົງທຶນ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ການອະນາໄມ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marL="0" lvl="0" indent="0">
                        <a:lnSpc>
                          <a:spcPct val="107000"/>
                        </a:lnSpc>
                        <a:spcAft>
                          <a:spcPts val="0"/>
                        </a:spcAft>
                        <a:buFont typeface="+mj-lt"/>
                        <a:buNone/>
                      </a:pPr>
                      <a:r>
                        <a:rPr lang="en-US" sz="2000" dirty="0" err="1">
                          <a:effectLst/>
                          <a:latin typeface="Phetsarath OT" panose="02000500000000020004" pitchFamily="2" charset="0"/>
                          <a:ea typeface="Calibri"/>
                          <a:cs typeface="Phetsarath OT" panose="02000500000000020004" pitchFamily="2" charset="0"/>
                        </a:rPr>
                        <a:t>ພືດຕ່າງ</a:t>
                      </a:r>
                      <a:r>
                        <a:rPr lang="en-US" sz="2000" dirty="0">
                          <a:effectLst/>
                          <a:latin typeface="Phetsarath OT" panose="02000500000000020004" pitchFamily="2" charset="0"/>
                          <a:ea typeface="Calibri"/>
                          <a:cs typeface="Phetsarath OT" panose="02000500000000020004" pitchFamily="2" charset="0"/>
                        </a:rPr>
                        <a:t>ໆ</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ເຂົ້າ</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ສາລີ</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ຜັກຕ່າງໆ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ງ. 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lnSpc>
                          <a:spcPct val="107000"/>
                        </a:lnSpc>
                        <a:spcAft>
                          <a:spcPts val="0"/>
                        </a:spcAft>
                        <a:buFont typeface="+mj-lt"/>
                        <a:buNone/>
                      </a:pPr>
                      <a:r>
                        <a:rPr lang="en-US" sz="2000" dirty="0" err="1">
                          <a:effectLst/>
                          <a:latin typeface="Phetsarath OT" panose="02000500000000020004" pitchFamily="2" charset="0"/>
                          <a:ea typeface="Calibri"/>
                          <a:cs typeface="Phetsarath OT" panose="02000500000000020004" pitchFamily="2" charset="0"/>
                        </a:rPr>
                        <a:t>ສັດປີກ</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ໄກ່</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ເປັດ</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76200"/>
            <a:ext cx="8229600" cy="1143000"/>
          </a:xfrm>
        </p:spPr>
        <p:txBody>
          <a:bodyPr/>
          <a:lstStyle/>
          <a:p>
            <a:r>
              <a:rPr lang="en-PH" altLang="en-US" sz="2800" b="1" dirty="0" err="1" smtClean="0">
                <a:solidFill>
                  <a:srgbClr val="7030A0"/>
                </a:solidFill>
                <a:latin typeface="Phetsarath OT" panose="02000500000000020004" pitchFamily="2" charset="0"/>
                <a:cs typeface="Phetsarath OT" panose="02000500000000020004" pitchFamily="2" charset="0"/>
              </a:rPr>
              <a:t>ຂໍ້ມູນ</a:t>
            </a:r>
            <a:r>
              <a:rPr lang="en-PH" altLang="en-US" sz="2800" b="1" dirty="0" smtClean="0">
                <a:solidFill>
                  <a:srgbClr val="7030A0"/>
                </a:solidFill>
                <a:latin typeface="Phetsarath OT" panose="02000500000000020004" pitchFamily="2" charset="0"/>
                <a:cs typeface="Phetsarath OT" panose="02000500000000020004" pitchFamily="2" charset="0"/>
              </a:rPr>
              <a:t> 3. </a:t>
            </a:r>
            <a:r>
              <a:rPr lang="en-PH" altLang="en-US" sz="2800" b="1" dirty="0" err="1" smtClean="0">
                <a:solidFill>
                  <a:srgbClr val="7030A0"/>
                </a:solidFill>
                <a:latin typeface="Phetsarath OT" panose="02000500000000020004" pitchFamily="2" charset="0"/>
                <a:cs typeface="Phetsarath OT" panose="02000500000000020004" pitchFamily="2" charset="0"/>
              </a:rPr>
              <a:t>ການສູນເສຍອື່ນ</a:t>
            </a:r>
            <a:r>
              <a:rPr lang="en-PH" altLang="en-US" sz="2800" b="1" dirty="0" smtClean="0">
                <a:solidFill>
                  <a:srgbClr val="7030A0"/>
                </a:solidFill>
                <a:latin typeface="Phetsarath OT" panose="02000500000000020004" pitchFamily="2" charset="0"/>
                <a:cs typeface="Phetsarath OT" panose="02000500000000020004" pitchFamily="2" charset="0"/>
              </a:rPr>
              <a:t>ໆ</a:t>
            </a:r>
            <a:r>
              <a:rPr lang="en-PH" altLang="en-US" sz="2800" b="1" dirty="0" smtClean="0">
                <a:solidFill>
                  <a:schemeClr val="accent2"/>
                </a:solidFill>
              </a:rPr>
              <a:t/>
            </a:r>
            <a:br>
              <a:rPr lang="en-PH" altLang="en-US" sz="2800" b="1" dirty="0" smtClean="0">
                <a:solidFill>
                  <a:schemeClr val="accent2"/>
                </a:solidFill>
              </a:rPr>
            </a:br>
            <a:r>
              <a:rPr lang="en-PH" altLang="en-US" sz="2000" dirty="0" smtClean="0">
                <a:solidFill>
                  <a:schemeClr val="accent2"/>
                </a:solidFill>
              </a:rPr>
              <a:t>Info </a:t>
            </a:r>
            <a:r>
              <a:rPr lang="en-PH" altLang="en-US" sz="2000" dirty="0">
                <a:solidFill>
                  <a:schemeClr val="accent2"/>
                </a:solidFill>
              </a:rPr>
              <a:t>No. 3 – Other Losses </a:t>
            </a:r>
            <a:endParaRPr lang="en-US" sz="28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ltLang="en-US" b="1" dirty="0" err="1" smtClean="0">
                <a:latin typeface="Phetsarath OT" panose="02000500000000020004" pitchFamily="2" charset="0"/>
                <a:cs typeface="Phetsarath OT" panose="02000500000000020004" pitchFamily="2" charset="0"/>
              </a:rPr>
              <a:t>ຈຸດປະສົງ</a:t>
            </a:r>
            <a:r>
              <a:rPr lang="en-US" altLang="en-US" b="1" dirty="0" smtClean="0">
                <a:latin typeface="Phetsarath OT" panose="02000500000000020004" pitchFamily="2" charset="0"/>
                <a:cs typeface="Phetsarath OT" panose="02000500000000020004" pitchFamily="2" charset="0"/>
              </a:rPr>
              <a:t>(</a:t>
            </a:r>
            <a:r>
              <a:rPr lang="en-US" altLang="en-US" b="1" dirty="0" smtClean="0"/>
              <a:t>Session Objectives)</a:t>
            </a:r>
            <a:endParaRPr lang="th-TH" altLang="en-US" b="1" dirty="0"/>
          </a:p>
        </p:txBody>
      </p:sp>
      <p:sp>
        <p:nvSpPr>
          <p:cNvPr id="3" name="Content Placeholder 2"/>
          <p:cNvSpPr>
            <a:spLocks noGrp="1"/>
          </p:cNvSpPr>
          <p:nvPr>
            <p:ph idx="1"/>
          </p:nvPr>
        </p:nvSpPr>
        <p:spPr>
          <a:xfrm>
            <a:off x="6400800" y="1570037"/>
            <a:ext cx="2667000" cy="4525963"/>
          </a:xfrm>
        </p:spPr>
        <p:txBody>
          <a:bodyPr rtlCol="0">
            <a:noAutofit/>
          </a:bodyPr>
          <a:lstStyle/>
          <a:p>
            <a:pPr eaLnBrk="1" fontAlgn="auto" hangingPunct="1">
              <a:spcAft>
                <a:spcPts val="0"/>
              </a:spcAft>
              <a:defRPr/>
            </a:pPr>
            <a:r>
              <a:rPr lang="en-US" sz="1400" dirty="0" smtClean="0">
                <a:latin typeface="+mj-lt"/>
              </a:rPr>
              <a:t>At the end of the sessions the participants would be able to understand</a:t>
            </a:r>
          </a:p>
          <a:p>
            <a:pPr lvl="1" eaLnBrk="1" fontAlgn="auto" hangingPunct="1">
              <a:spcAft>
                <a:spcPts val="0"/>
              </a:spcAft>
              <a:defRPr/>
            </a:pPr>
            <a:r>
              <a:rPr lang="en-US" sz="1200" dirty="0" smtClean="0">
                <a:latin typeface="+mj-lt"/>
              </a:rPr>
              <a:t>The </a:t>
            </a:r>
            <a:r>
              <a:rPr lang="en-US" sz="1200" b="1" dirty="0" smtClean="0">
                <a:solidFill>
                  <a:srgbClr val="C00000"/>
                </a:solidFill>
                <a:latin typeface="+mj-lt"/>
              </a:rPr>
              <a:t>effects of disaster </a:t>
            </a:r>
            <a:r>
              <a:rPr lang="en-US" sz="1200" dirty="0" smtClean="0">
                <a:latin typeface="+mj-lt"/>
              </a:rPr>
              <a:t>–</a:t>
            </a:r>
            <a:r>
              <a:rPr lang="en-US" sz="1200" dirty="0" smtClean="0">
                <a:latin typeface="+mj-lt"/>
              </a:rPr>
              <a:t>concept of </a:t>
            </a:r>
            <a:r>
              <a:rPr lang="en-US" sz="1200" b="1" dirty="0" smtClean="0">
                <a:solidFill>
                  <a:srgbClr val="C00000"/>
                </a:solidFill>
                <a:latin typeface="+mj-lt"/>
              </a:rPr>
              <a:t>damage and losses</a:t>
            </a:r>
          </a:p>
          <a:p>
            <a:pPr lvl="1" eaLnBrk="1" fontAlgn="auto" hangingPunct="1">
              <a:spcAft>
                <a:spcPts val="0"/>
              </a:spcAft>
              <a:defRPr/>
            </a:pPr>
            <a:r>
              <a:rPr lang="en-US" sz="1200" b="1" dirty="0" smtClean="0">
                <a:solidFill>
                  <a:srgbClr val="C00000"/>
                </a:solidFill>
                <a:latin typeface="+mj-lt"/>
              </a:rPr>
              <a:t>Step by step procedure </a:t>
            </a:r>
            <a:r>
              <a:rPr lang="en-US" sz="1200" dirty="0" smtClean="0">
                <a:latin typeface="+mj-lt"/>
              </a:rPr>
              <a:t>for assessing damage and losses in the </a:t>
            </a:r>
            <a:r>
              <a:rPr lang="en-US" sz="1200" dirty="0" smtClean="0">
                <a:latin typeface="+mj-lt"/>
              </a:rPr>
              <a:t>sector  </a:t>
            </a:r>
            <a:endParaRPr lang="en-US" sz="1200" dirty="0" smtClean="0">
              <a:latin typeface="+mj-lt"/>
            </a:endParaRPr>
          </a:p>
          <a:p>
            <a:pPr lvl="1" eaLnBrk="1" fontAlgn="auto" hangingPunct="1">
              <a:spcAft>
                <a:spcPts val="0"/>
              </a:spcAft>
              <a:defRPr/>
            </a:pPr>
            <a:r>
              <a:rPr lang="en-US" sz="1200" b="1" dirty="0" smtClean="0">
                <a:solidFill>
                  <a:srgbClr val="C00000"/>
                </a:solidFill>
                <a:latin typeface="+mj-lt"/>
              </a:rPr>
              <a:t>How to identify, prioritize and estimates needs </a:t>
            </a:r>
            <a:r>
              <a:rPr lang="en-US" sz="1200" dirty="0" smtClean="0">
                <a:latin typeface="+mj-lt"/>
              </a:rPr>
              <a:t>based on the damage and losses</a:t>
            </a:r>
          </a:p>
          <a:p>
            <a:pPr lvl="1" eaLnBrk="1" fontAlgn="auto" hangingPunct="1">
              <a:spcAft>
                <a:spcPts val="0"/>
              </a:spcAft>
              <a:defRPr/>
            </a:pPr>
            <a:endParaRPr lang="en-US" sz="1200" dirty="0" smtClean="0">
              <a:latin typeface="+mj-lt"/>
            </a:endParaRPr>
          </a:p>
          <a:p>
            <a:pPr eaLnBrk="1" fontAlgn="auto" hangingPunct="1">
              <a:spcAft>
                <a:spcPts val="0"/>
              </a:spcAft>
              <a:defRPr/>
            </a:pPr>
            <a:r>
              <a:rPr lang="en-US" sz="1400" dirty="0" smtClean="0">
                <a:latin typeface="+mj-lt"/>
              </a:rPr>
              <a:t>The participants would also be able to </a:t>
            </a:r>
          </a:p>
          <a:p>
            <a:pPr lvl="1" eaLnBrk="1" fontAlgn="auto" hangingPunct="1">
              <a:spcAft>
                <a:spcPts val="0"/>
              </a:spcAft>
              <a:defRPr/>
            </a:pPr>
            <a:r>
              <a:rPr lang="en-US" sz="1200" dirty="0" smtClean="0">
                <a:latin typeface="+mj-lt"/>
              </a:rPr>
              <a:t>Identify the </a:t>
            </a:r>
            <a:r>
              <a:rPr lang="en-US" sz="1200" b="1" dirty="0" smtClean="0">
                <a:solidFill>
                  <a:srgbClr val="C00000"/>
                </a:solidFill>
                <a:latin typeface="+mj-lt"/>
              </a:rPr>
              <a:t>sources of information </a:t>
            </a:r>
            <a:r>
              <a:rPr lang="en-US" sz="1200" dirty="0" smtClean="0">
                <a:latin typeface="+mj-lt"/>
              </a:rPr>
              <a:t>for undertaking assessment </a:t>
            </a:r>
          </a:p>
          <a:p>
            <a:pPr lvl="1" eaLnBrk="1" fontAlgn="auto" hangingPunct="1">
              <a:spcAft>
                <a:spcPts val="0"/>
              </a:spcAft>
              <a:defRPr/>
            </a:pPr>
            <a:r>
              <a:rPr lang="en-US" sz="1200" b="1" dirty="0" smtClean="0">
                <a:solidFill>
                  <a:srgbClr val="FF0000"/>
                </a:solidFill>
                <a:latin typeface="+mj-lt"/>
              </a:rPr>
              <a:t>Draft a post-disaster report</a:t>
            </a:r>
            <a:r>
              <a:rPr lang="en-US" sz="1200" dirty="0" smtClean="0">
                <a:latin typeface="+mj-lt"/>
              </a:rPr>
              <a:t> based on the findings from the field</a:t>
            </a:r>
          </a:p>
          <a:p>
            <a:pPr lvl="1" eaLnBrk="1" fontAlgn="auto" hangingPunct="1">
              <a:spcAft>
                <a:spcPts val="0"/>
              </a:spcAft>
              <a:defRPr/>
            </a:pPr>
            <a:endParaRPr lang="en-US" sz="1200" b="1" dirty="0" smtClean="0">
              <a:solidFill>
                <a:srgbClr val="C00000"/>
              </a:solidFill>
              <a:latin typeface="+mj-lt"/>
            </a:endParaRPr>
          </a:p>
          <a:p>
            <a:pPr eaLnBrk="1" fontAlgn="auto" hangingPunct="1">
              <a:spcAft>
                <a:spcPts val="0"/>
              </a:spcAft>
              <a:defRPr/>
            </a:pPr>
            <a:endParaRPr lang="en-US" sz="1400" dirty="0" smtClean="0">
              <a:latin typeface="+mj-lt"/>
            </a:endParaRPr>
          </a:p>
          <a:p>
            <a:pPr eaLnBrk="1" fontAlgn="auto" hangingPunct="1">
              <a:spcAft>
                <a:spcPts val="0"/>
              </a:spcAft>
              <a:defRPr/>
            </a:pPr>
            <a:endParaRPr lang="th-TH" sz="1400" dirty="0">
              <a:latin typeface="+mj-lt"/>
            </a:endParaRPr>
          </a:p>
        </p:txBody>
      </p:sp>
      <p:sp>
        <p:nvSpPr>
          <p:cNvPr id="4" name="TextBox 3"/>
          <p:cNvSpPr txBox="1"/>
          <p:nvPr/>
        </p:nvSpPr>
        <p:spPr>
          <a:xfrm>
            <a:off x="381000" y="1488280"/>
            <a:ext cx="6019800"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err="1" smtClean="0">
                <a:latin typeface="Phetsarath OT" panose="02000500000000020004" pitchFamily="2" charset="0"/>
                <a:cs typeface="Phetsarath OT" panose="02000500000000020004" pitchFamily="2" charset="0"/>
              </a:rPr>
              <a:t>ພາຍຫຼັງກອງປະຊຸມຈະຈົບລົງຜູ້ເຂົ້າຮ່ວມອາດສາມາດເຂົ້າໃຈ</a:t>
            </a:r>
            <a:r>
              <a:rPr lang="en-US" sz="2000" dirty="0" smtClean="0">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b="1" dirty="0" err="1" smtClean="0">
                <a:solidFill>
                  <a:srgbClr val="FF0000"/>
                </a:solidFill>
                <a:latin typeface="Phetsarath OT" panose="02000500000000020004" pitchFamily="2" charset="0"/>
                <a:cs typeface="Phetsarath OT" panose="02000500000000020004" pitchFamily="2" charset="0"/>
              </a:rPr>
              <a:t>ຜົນກະທົບຂອງໄພພິບັດຕໍ່</a:t>
            </a:r>
            <a:r>
              <a:rPr lang="en-US" sz="2000" b="1" dirty="0" err="1" smtClean="0">
                <a:solidFill>
                  <a:srgbClr val="FF0000"/>
                </a:solidFill>
                <a:latin typeface="Phetsarath OT" panose="02000500000000020004" pitchFamily="2" charset="0"/>
                <a:cs typeface="Phetsarath OT" panose="02000500000000020004" pitchFamily="2" charset="0"/>
              </a:rPr>
              <a:t>ການ</a:t>
            </a:r>
            <a:r>
              <a:rPr lang="en-US" sz="2000" dirty="0" err="1" smtClean="0">
                <a:latin typeface="Phetsarath OT" panose="02000500000000020004" pitchFamily="2" charset="0"/>
                <a:cs typeface="Phetsarath OT" panose="02000500000000020004" pitchFamily="2" charset="0"/>
              </a:rPr>
              <a:t>-</a:t>
            </a:r>
            <a:r>
              <a:rPr lang="en-US" sz="2000" dirty="0" err="1" smtClean="0">
                <a:latin typeface="Phetsarath OT" panose="02000500000000020004" pitchFamily="2" charset="0"/>
                <a:cs typeface="Phetsarath OT" panose="02000500000000020004" pitchFamily="2" charset="0"/>
              </a:rPr>
              <a:t>ແນວຄວາມຄິດຂອງ</a:t>
            </a:r>
            <a:r>
              <a:rPr lang="en-US" sz="2000" dirty="0" err="1" smtClean="0">
                <a:solidFill>
                  <a:srgbClr val="FF0000"/>
                </a:solidFill>
                <a:latin typeface="Phetsarath OT" panose="02000500000000020004" pitchFamily="2" charset="0"/>
                <a:cs typeface="Phetsarath OT" panose="02000500000000020004" pitchFamily="2" charset="0"/>
              </a:rPr>
              <a:t>ຄວາມເສຍຫາຍ</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ແລະ</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ການສູນເສຍ</a:t>
            </a:r>
            <a:endParaRPr lang="en-US" sz="2000" dirty="0" smtClean="0">
              <a:solidFill>
                <a:srgbClr val="FF0000"/>
              </a:solidFill>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endParaRPr lang="en-US" sz="2000" dirty="0" smtClean="0">
              <a:solidFill>
                <a:srgbClr val="FF0000"/>
              </a:solidFill>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ແຕ່ລະບາດກ້າວ</a:t>
            </a:r>
            <a:r>
              <a:rPr lang="en-US" sz="2000" dirty="0" err="1" smtClean="0">
                <a:latin typeface="Phetsarath OT" panose="02000500000000020004" pitchFamily="2" charset="0"/>
                <a:cs typeface="Phetsarath OT" panose="02000500000000020004" pitchFamily="2" charset="0"/>
              </a:rPr>
              <a:t>ສຳລັບການປະເມີນຄວາມເສຍຫາຍ,ການສູນເສຍໃນຂະແໜ</a:t>
            </a:r>
            <a:r>
              <a:rPr lang="en-US" sz="2000" dirty="0" err="1" smtClean="0">
                <a:latin typeface="Phetsarath OT" panose="02000500000000020004" pitchFamily="2" charset="0"/>
                <a:cs typeface="Phetsarath OT" panose="02000500000000020004" pitchFamily="2" charset="0"/>
              </a:rPr>
              <a:t>ງ</a:t>
            </a:r>
            <a:r>
              <a:rPr lang="en-US" sz="2000" dirty="0" smtClean="0">
                <a:latin typeface="Phetsarath OT" panose="02000500000000020004" pitchFamily="2" charset="0"/>
                <a:cs typeface="Phetsarath OT" panose="02000500000000020004" pitchFamily="2" charset="0"/>
              </a:rPr>
              <a:t>.</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ວິທີການກໍານົດ</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ຈັດລຽງບຸລິມະສິດ</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ແລະຄາດຄະເນຄວາມຕ້ອງການ</a:t>
            </a:r>
            <a:r>
              <a:rPr lang="en-US" sz="2000" dirty="0" smtClean="0">
                <a:solidFill>
                  <a:srgbClr val="FF0000"/>
                </a:solidFill>
                <a:latin typeface="Phetsarath OT" panose="02000500000000020004" pitchFamily="2" charset="0"/>
                <a:cs typeface="Phetsarath OT" panose="02000500000000020004" pitchFamily="2" charset="0"/>
              </a:rPr>
              <a:t> </a:t>
            </a:r>
            <a:r>
              <a:rPr lang="en-US" sz="2000" dirty="0" err="1" smtClean="0">
                <a:latin typeface="Phetsarath OT" panose="02000500000000020004" pitchFamily="2" charset="0"/>
                <a:cs typeface="Phetsarath OT" panose="02000500000000020004" pitchFamily="2" charset="0"/>
              </a:rPr>
              <a:t>ໂດຍຂື້ນກັບຄວາມເສຍຫາຍແລະການສູນເສຍ</a:t>
            </a:r>
            <a:r>
              <a:rPr lang="en-US" sz="2000" dirty="0" smtClean="0">
                <a:latin typeface="Phetsarath OT" panose="02000500000000020004" pitchFamily="2" charset="0"/>
                <a:cs typeface="Phetsarath OT" panose="02000500000000020004" pitchFamily="2" charset="0"/>
              </a:rPr>
              <a:t>.</a:t>
            </a:r>
          </a:p>
          <a:p>
            <a:pPr marL="520700" indent="-285750">
              <a:buFont typeface="Phetsarath OT" panose="02000500000000020004" pitchFamily="2" charset="0"/>
              <a:buChar char="–"/>
            </a:pPr>
            <a:endParaRPr lang="en-US" sz="2000" dirty="0" smtClean="0">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000" dirty="0" err="1" smtClean="0">
                <a:latin typeface="Phetsarath OT" panose="02000500000000020004" pitchFamily="2" charset="0"/>
                <a:cs typeface="Phetsarath OT" panose="02000500000000020004" pitchFamily="2" charset="0"/>
              </a:rPr>
              <a:t>ຜູ້ເຂົ້າຮ່ວມສາມາດ</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latin typeface="Phetsarath OT" panose="02000500000000020004" pitchFamily="2" charset="0"/>
                <a:cs typeface="Phetsarath OT" panose="02000500000000020004" pitchFamily="2" charset="0"/>
              </a:rPr>
              <a:t>ກໍານົດ</a:t>
            </a:r>
            <a:r>
              <a:rPr lang="en-US" sz="2000" dirty="0" smtClean="0">
                <a:latin typeface="Phetsarath OT" panose="02000500000000020004" pitchFamily="2" charset="0"/>
                <a:cs typeface="Phetsarath OT" panose="02000500000000020004" pitchFamily="2" charset="0"/>
              </a:rPr>
              <a:t> </a:t>
            </a:r>
            <a:r>
              <a:rPr lang="en-US" sz="2000" dirty="0" err="1" smtClean="0">
                <a:solidFill>
                  <a:srgbClr val="FF0000"/>
                </a:solidFill>
                <a:latin typeface="Phetsarath OT" panose="02000500000000020004" pitchFamily="2" charset="0"/>
                <a:cs typeface="Phetsarath OT" panose="02000500000000020004" pitchFamily="2" charset="0"/>
              </a:rPr>
              <a:t>ແຫຼ່ງຂໍ້ມູນ</a:t>
            </a:r>
            <a:r>
              <a:rPr lang="en-US" sz="2000" dirty="0" err="1" smtClean="0">
                <a:latin typeface="Phetsarath OT" panose="02000500000000020004" pitchFamily="2" charset="0"/>
                <a:cs typeface="Phetsarath OT" panose="02000500000000020004" pitchFamily="2" charset="0"/>
              </a:rPr>
              <a:t>ສຳລັບການດຳເນີນການປະເມີນ</a:t>
            </a:r>
            <a:endParaRPr lang="en-US" sz="2000" dirty="0" smtClean="0">
              <a:latin typeface="Phetsarath OT" panose="02000500000000020004" pitchFamily="2" charset="0"/>
              <a:cs typeface="Phetsarath OT" panose="02000500000000020004" pitchFamily="2" charset="0"/>
            </a:endParaRPr>
          </a:p>
          <a:p>
            <a:pPr marL="520700" indent="-285750">
              <a:buFont typeface="Phetsarath OT" panose="02000500000000020004" pitchFamily="2" charset="0"/>
              <a:buChar char="–"/>
            </a:pPr>
            <a:r>
              <a:rPr lang="en-US" sz="2000" dirty="0" err="1" smtClean="0">
                <a:solidFill>
                  <a:srgbClr val="FF0000"/>
                </a:solidFill>
                <a:latin typeface="Phetsarath OT" panose="02000500000000020004" pitchFamily="2" charset="0"/>
                <a:cs typeface="Phetsarath OT" panose="02000500000000020004" pitchFamily="2" charset="0"/>
              </a:rPr>
              <a:t>ຮ່າງບົດລາຍງານຫຼັງໄພພິບັດ</a:t>
            </a:r>
            <a:r>
              <a:rPr lang="en-US" sz="2000" dirty="0" err="1" smtClean="0">
                <a:latin typeface="Phetsarath OT" panose="02000500000000020004" pitchFamily="2" charset="0"/>
                <a:cs typeface="Phetsarath OT" panose="02000500000000020004" pitchFamily="2" charset="0"/>
              </a:rPr>
              <a:t>ໂດຍຂື້ນກັບການຄົ້ນພົບຂໍ້ມູນຈາກພາກສະໜາມ</a:t>
            </a:r>
            <a:r>
              <a:rPr lang="en-US" sz="2000" dirty="0" smtClean="0">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endParaRPr lang="en-US" sz="2000" dirty="0">
              <a:latin typeface="Phetsarath OT" panose="02000500000000020004" pitchFamily="2" charset="0"/>
              <a:cs typeface="Phetsarath OT" panose="02000500000000020004" pitchFamily="2" charset="0"/>
            </a:endParaRPr>
          </a:p>
        </p:txBody>
      </p:sp>
    </p:spTree>
    <p:extLst>
      <p:ext uri="{BB962C8B-B14F-4D97-AF65-F5344CB8AC3E}">
        <p14:creationId xmlns:p14="http://schemas.microsoft.com/office/powerpoint/2010/main" val="1825396701"/>
      </p:ext>
    </p:extLst>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944469"/>
            <a:ext cx="86868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12: </a:t>
            </a:r>
            <a:r>
              <a:rPr lang="en-US" b="1" dirty="0" err="1">
                <a:latin typeface="Phetsarath OT" panose="02000500000000020004" pitchFamily="2" charset="0"/>
                <a:cs typeface="Phetsarath OT" panose="02000500000000020004" pitchFamily="2" charset="0"/>
              </a:rPr>
              <a:t>ສັງລວມຄວາມເສຍຫາຍ</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ການສູນເສຍໃນປີທີ່ເກີດ</a:t>
            </a:r>
            <a:r>
              <a:rPr lang="en-US" b="1" dirty="0" err="1" smtClean="0">
                <a:latin typeface="Phetsarath OT" panose="02000500000000020004" pitchFamily="2" charset="0"/>
                <a:cs typeface="Phetsarath OT" panose="02000500000000020004" pitchFamily="2" charset="0"/>
              </a:rPr>
              <a:t>ໄພພິບັດ</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12. Summary of damages and losses in the year the disaster </a:t>
            </a:r>
            <a:r>
              <a:rPr lang="en-US" dirty="0" smtClean="0">
                <a:solidFill>
                  <a:srgbClr val="FF0000"/>
                </a:solidFill>
                <a:latin typeface="Phetsarath OT" panose="02000500000000020004" pitchFamily="2" charset="0"/>
                <a:cs typeface="Phetsarath OT" panose="02000500000000020004" pitchFamily="2" charset="0"/>
              </a:rPr>
              <a:t>occurred</a:t>
            </a:r>
            <a:endParaRPr lang="en-US" dirty="0">
              <a:solidFill>
                <a:srgbClr val="FF0000"/>
              </a:solidFill>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87743236"/>
              </p:ext>
            </p:extLst>
          </p:nvPr>
        </p:nvGraphicFramePr>
        <p:xfrm>
          <a:off x="457200" y="2813304"/>
          <a:ext cx="8229600" cy="3587496"/>
        </p:xfrm>
        <a:graphic>
          <a:graphicData uri="http://schemas.openxmlformats.org/drawingml/2006/table">
            <a:tbl>
              <a:tblPr firstRow="1" firstCol="1" bandRow="1"/>
              <a:tblGrid>
                <a:gridCol w="2265978"/>
                <a:gridCol w="2032623"/>
                <a:gridCol w="2000187"/>
                <a:gridCol w="1930812"/>
              </a:tblGrid>
              <a:tr h="0">
                <a:tc gridSpan="4">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ຊື່ເມືອງ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ການກະສິກຳ</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ຄວາມເສຍຫາຍ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ການສູນເສຍ</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ພືດຕ່າງໆ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ພືດຢືນຕົ້ນຖາວອນ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ການປະມົງ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ສັດລ້ຽງ</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ປ່າໄມ້ ແລະ ໄມ້ທ່ອນ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ຊົນລະປະທານ</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ອື່ນໆ</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ລວມ</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28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28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p:txBody>
          <a:bodyPr/>
          <a:lstStyle/>
          <a:p>
            <a:r>
              <a:rPr lang="en-PH" altLang="en-US" sz="2800" b="1" dirty="0" err="1" smtClean="0">
                <a:solidFill>
                  <a:srgbClr val="7030A0"/>
                </a:solidFill>
                <a:latin typeface="Phetsarath OT" panose="02000500000000020004" pitchFamily="2" charset="0"/>
                <a:cs typeface="Phetsarath OT" panose="02000500000000020004" pitchFamily="2" charset="0"/>
              </a:rPr>
              <a:t>ບາດກ້າວ</a:t>
            </a:r>
            <a:r>
              <a:rPr lang="en-PH" altLang="en-US" sz="2800" b="1" dirty="0" smtClean="0">
                <a:solidFill>
                  <a:srgbClr val="7030A0"/>
                </a:solidFill>
                <a:latin typeface="Phetsarath OT" panose="02000500000000020004" pitchFamily="2" charset="0"/>
                <a:cs typeface="Phetsarath OT" panose="02000500000000020004" pitchFamily="2" charset="0"/>
              </a:rPr>
              <a:t> 2.3.ສັງລວມຄວາມເສຍຫາຍແລະການສູນເສຍໃນປີເກີດໄພພິບັດ</a:t>
            </a:r>
            <a:r>
              <a:rPr lang="en-PH" altLang="en-US" sz="2800" b="1" dirty="0" smtClean="0">
                <a:solidFill>
                  <a:schemeClr val="accent2"/>
                </a:solidFill>
              </a:rPr>
              <a:t/>
            </a:r>
            <a:br>
              <a:rPr lang="en-PH" altLang="en-US" sz="2800" b="1" dirty="0" smtClean="0">
                <a:solidFill>
                  <a:schemeClr val="accent2"/>
                </a:solidFill>
              </a:rPr>
            </a:br>
            <a:r>
              <a:rPr lang="en-PH" altLang="en-US" sz="2000" dirty="0" smtClean="0">
                <a:solidFill>
                  <a:schemeClr val="accent2"/>
                </a:solidFill>
              </a:rPr>
              <a:t>Step </a:t>
            </a:r>
            <a:r>
              <a:rPr lang="en-PH" altLang="en-US" sz="2000" dirty="0">
                <a:solidFill>
                  <a:schemeClr val="accent2"/>
                </a:solidFill>
              </a:rPr>
              <a:t>2.3. Summarize Damages and Losses in the year the disaster occurred</a:t>
            </a:r>
            <a:endParaRPr lang="en-US" sz="28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39225"/>
            <a:ext cx="8229600" cy="553998"/>
          </a:xfrm>
          <a:prstGeom prst="rect">
            <a:avLst/>
          </a:prstGeom>
          <a:noFill/>
        </p:spPr>
        <p:txBody>
          <a:bodyPr wrap="square" rtlCol="0">
            <a:spAutoFit/>
          </a:bodyPr>
          <a:lstStyle/>
          <a:p>
            <a:r>
              <a:rPr lang="en-US" sz="1600" b="1" dirty="0" err="1">
                <a:latin typeface="Phetsarath OT" panose="02000500000000020004" pitchFamily="2" charset="0"/>
                <a:cs typeface="Phetsarath OT" panose="02000500000000020004" pitchFamily="2" charset="0"/>
              </a:rPr>
              <a:t>ຕາຕະລາງ</a:t>
            </a:r>
            <a:r>
              <a:rPr lang="en-US" sz="1600" b="1" dirty="0">
                <a:latin typeface="Phetsarath OT" panose="02000500000000020004" pitchFamily="2" charset="0"/>
                <a:cs typeface="Phetsarath OT" panose="02000500000000020004" pitchFamily="2" charset="0"/>
              </a:rPr>
              <a:t> 13: </a:t>
            </a:r>
            <a:r>
              <a:rPr lang="en-US" sz="1600" b="1" dirty="0" err="1">
                <a:latin typeface="Phetsarath OT" panose="02000500000000020004" pitchFamily="2" charset="0"/>
                <a:cs typeface="Phetsarath OT" panose="02000500000000020004" pitchFamily="2" charset="0"/>
              </a:rPr>
              <a:t>ການສູນເສຍເນື່ອງຈາກຄວາມເສຍຫາຍໄລຍະຍາວຕໍ່ພື້ນທີ່ຜະລິດ</a:t>
            </a:r>
            <a:r>
              <a:rPr lang="en-US" sz="1600" b="1" dirty="0" err="1" smtClean="0">
                <a:latin typeface="Phetsarath OT" panose="02000500000000020004" pitchFamily="2" charset="0"/>
                <a:cs typeface="Phetsarath OT" panose="02000500000000020004" pitchFamily="2" charset="0"/>
              </a:rPr>
              <a:t>ກະສິກຳ</a:t>
            </a:r>
            <a:endParaRPr lang="en-US" sz="1600" b="1" dirty="0" smtClean="0">
              <a:latin typeface="Phetsarath OT" panose="02000500000000020004" pitchFamily="2" charset="0"/>
              <a:cs typeface="Phetsarath OT" panose="02000500000000020004" pitchFamily="2" charset="0"/>
            </a:endParaRPr>
          </a:p>
          <a:p>
            <a:r>
              <a:rPr lang="en-US" sz="1400" dirty="0">
                <a:solidFill>
                  <a:srgbClr val="FF0000"/>
                </a:solidFill>
                <a:latin typeface="Phetsarath OT" panose="02000500000000020004" pitchFamily="2" charset="0"/>
                <a:cs typeface="Phetsarath OT" panose="02000500000000020004" pitchFamily="2" charset="0"/>
              </a:rPr>
              <a:t>Table 13. Losses due to long-term damages to production areas</a:t>
            </a:r>
          </a:p>
        </p:txBody>
      </p:sp>
      <p:graphicFrame>
        <p:nvGraphicFramePr>
          <p:cNvPr id="3" name="Table 2"/>
          <p:cNvGraphicFramePr>
            <a:graphicFrameLocks noGrp="1"/>
          </p:cNvGraphicFramePr>
          <p:nvPr>
            <p:extLst>
              <p:ext uri="{D42A27DB-BD31-4B8C-83A1-F6EECF244321}">
                <p14:modId xmlns:p14="http://schemas.microsoft.com/office/powerpoint/2010/main" val="1903127774"/>
              </p:ext>
            </p:extLst>
          </p:nvPr>
        </p:nvGraphicFramePr>
        <p:xfrm>
          <a:off x="266700" y="1534160"/>
          <a:ext cx="8648700" cy="6847840"/>
        </p:xfrm>
        <a:graphic>
          <a:graphicData uri="http://schemas.openxmlformats.org/drawingml/2006/table">
            <a:tbl>
              <a:tblPr firstRow="1" firstCol="1" bandRow="1"/>
              <a:tblGrid>
                <a:gridCol w="2274684"/>
                <a:gridCol w="962561"/>
                <a:gridCol w="1076549"/>
                <a:gridCol w="1077394"/>
                <a:gridCol w="1077394"/>
                <a:gridCol w="1090059"/>
                <a:gridCol w="1090059"/>
              </a:tblGrid>
              <a:tr h="108712">
                <a:tc gridSpan="7">
                  <a:txBody>
                    <a:bodyPr/>
                    <a:lstStyle/>
                    <a:p>
                      <a:pPr>
                        <a:lnSpc>
                          <a:spcPct val="107000"/>
                        </a:lnSpc>
                        <a:spcAft>
                          <a:spcPts val="0"/>
                        </a:spcAft>
                      </a:pPr>
                      <a:r>
                        <a:rPr lang="en-US" sz="1050" dirty="0" err="1">
                          <a:effectLst/>
                          <a:latin typeface="Phetsarath OT" panose="02000500000000020004" pitchFamily="2" charset="0"/>
                          <a:ea typeface="Calibri"/>
                          <a:cs typeface="Phetsarath OT" panose="02000500000000020004" pitchFamily="2" charset="0"/>
                        </a:rPr>
                        <a:t>ຊື່ເມືອງ</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12">
                <a:tc rowSpan="3">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ປະເພດການສູນເສຍ</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ການຜະລິດທີ່ຄາດຄະເນສຳລັບປີພາຍຫຼັງໄພພິບັດເກີດຂື້ນ</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712">
                <a:tc vMerge="1">
                  <a:txBody>
                    <a:bodyPr/>
                    <a:lstStyle/>
                    <a:p>
                      <a:endParaRPr lang="en-US"/>
                    </a:p>
                  </a:txBody>
                  <a:tcPr/>
                </a:tc>
                <a:tc gridSpan="2">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1 ປີຫຼັງໄພພິບັດ</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2 ປີຫຼັງໄພພິບັດ</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ການສູນເສຍທັງໝົດ</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108712">
                <a:tc vMerge="1">
                  <a:txBody>
                    <a:bodyPr/>
                    <a:lstStyle/>
                    <a:p>
                      <a:endParaRPr lang="en-US"/>
                    </a:p>
                  </a:txBody>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ຫົວໜ່ວຍ</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(ກີບ)</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ຫົວໜ່ວຍ</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(ກີບ)</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ຫົວໜ່ວຍ</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(ກີບ)</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ພືດປະເພດຕ່າງໆ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ເຂົ້າ</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dirty="0">
                          <a:effectLst/>
                          <a:latin typeface="Phetsarath OT" panose="02000500000000020004" pitchFamily="2" charset="0"/>
                          <a:ea typeface="Calibri"/>
                          <a:cs typeface="Phetsarath OT" panose="02000500000000020004" pitchFamily="2" charset="0"/>
                        </a:rPr>
                        <a:t>ຂ. </a:t>
                      </a:r>
                      <a:r>
                        <a:rPr lang="en-US" sz="1050" dirty="0" err="1">
                          <a:effectLst/>
                          <a:latin typeface="Phetsarath OT" panose="02000500000000020004" pitchFamily="2" charset="0"/>
                          <a:ea typeface="Calibri"/>
                          <a:cs typeface="Phetsarath OT" panose="02000500000000020004" pitchFamily="2" charset="0"/>
                        </a:rPr>
                        <a:t>ສາລີ</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ຜັກປະເພດຕ່າງໆ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ງ.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ລວມ</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dirty="0" err="1">
                          <a:effectLst/>
                          <a:latin typeface="Phetsarath OT" panose="02000500000000020004" pitchFamily="2" charset="0"/>
                          <a:ea typeface="Calibri"/>
                          <a:cs typeface="Phetsarath OT" panose="02000500000000020004" pitchFamily="2" charset="0"/>
                        </a:rPr>
                        <a:t>ພືດຢືນຕົ້ນຖາວອນ</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ຕົ້ນຟ້າວ</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ກາເຟ</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ຕົ້ນໄມ້ໃຫ້ໝາກຕ່າງໆ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ງ.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ລວມ</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ປ່າໄມ້</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ໄມ້ທ່ອນ</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ສັດລ້ຽງ</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marL="0" lvl="0" indent="0">
                        <a:lnSpc>
                          <a:spcPct val="107000"/>
                        </a:lnSpc>
                        <a:spcAft>
                          <a:spcPts val="0"/>
                        </a:spcAft>
                        <a:buFont typeface="+mj-lt"/>
                        <a:buNone/>
                      </a:pPr>
                      <a:r>
                        <a:rPr lang="en-US" sz="1050" dirty="0" err="1">
                          <a:effectLst/>
                          <a:latin typeface="Phetsarath OT" panose="02000500000000020004" pitchFamily="2" charset="0"/>
                          <a:ea typeface="Calibri"/>
                          <a:cs typeface="Phetsarath OT" panose="02000500000000020004" pitchFamily="2" charset="0"/>
                        </a:rPr>
                        <a:t>ປະເພດສັດໃຫ້ຊີ້ນ</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marL="221615">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ງົວ</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marL="221615">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ໝູ</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marL="221615">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ແບ້</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marL="221615">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ງ. ຄວາຍ</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marL="221615">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ຈ.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ສັດປີກ</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ໄກ່</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ເປັດ</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ຜະລິດຕະພັນອື່ນໆ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ໄຂ່</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ນົມ</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ນ້ຳຜິ້ງ</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ງ.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ການປະມົງ</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ກ. ການປະມົງ (ກ)</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ຂ. ການປະມົງ (ຂ)</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ຄ. ອື່ນໆ</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712">
                <a:tc>
                  <a:txBody>
                    <a:bodyPr/>
                    <a:lstStyle/>
                    <a:p>
                      <a:pPr>
                        <a:lnSpc>
                          <a:spcPct val="107000"/>
                        </a:lnSpc>
                        <a:spcAft>
                          <a:spcPts val="0"/>
                        </a:spcAft>
                      </a:pPr>
                      <a:r>
                        <a:rPr lang="en-US" sz="1050" dirty="0" err="1">
                          <a:effectLst/>
                          <a:latin typeface="Phetsarath OT" panose="02000500000000020004" pitchFamily="2" charset="0"/>
                          <a:ea typeface="Calibri"/>
                          <a:cs typeface="Phetsarath OT" panose="02000500000000020004" pitchFamily="2" charset="0"/>
                        </a:rPr>
                        <a:t>ລວມ</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dirty="0">
                          <a:effectLst/>
                          <a:latin typeface="Phetsarath OT" panose="02000500000000020004" pitchFamily="2" charset="0"/>
                          <a:ea typeface="Calibri"/>
                          <a:cs typeface="Phetsarath OT" panose="02000500000000020004" pitchFamily="2" charset="0"/>
                        </a:rPr>
                        <a:t> </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dirty="0">
                          <a:effectLst/>
                          <a:latin typeface="Phetsarath OT" panose="02000500000000020004" pitchFamily="2" charset="0"/>
                          <a:ea typeface="Calibri"/>
                          <a:cs typeface="Phetsarath OT" panose="02000500000000020004" pitchFamily="2" charset="0"/>
                        </a:rPr>
                        <a:t> </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a:effectLst/>
                          <a:latin typeface="Phetsarath OT" panose="02000500000000020004" pitchFamily="2" charset="0"/>
                          <a:ea typeface="Calibri"/>
                          <a:cs typeface="Phetsarath OT" panose="02000500000000020004" pitchFamily="2" charset="0"/>
                        </a:rPr>
                        <a:t> </a:t>
                      </a:r>
                      <a:endParaRPr lang="en-US" sz="110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50" dirty="0">
                          <a:effectLst/>
                          <a:latin typeface="Phetsarath OT" panose="02000500000000020004" pitchFamily="2" charset="0"/>
                          <a:ea typeface="Calibri"/>
                          <a:cs typeface="Phetsarath OT" panose="02000500000000020004" pitchFamily="2" charset="0"/>
                        </a:rPr>
                        <a:t> </a:t>
                      </a:r>
                      <a:endParaRPr lang="en-US" sz="1100" dirty="0">
                        <a:effectLst/>
                        <a:latin typeface="Phetsarath OT" panose="02000500000000020004" pitchFamily="2" charset="0"/>
                        <a:ea typeface="Calibri"/>
                        <a:cs typeface="Phetsarath OT" panose="02000500000000020004" pitchFamily="2" charset="0"/>
                      </a:endParaRPr>
                    </a:p>
                  </a:txBody>
                  <a:tcPr marL="47586" marR="47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0"/>
            <a:ext cx="8229600" cy="914400"/>
          </a:xfrm>
        </p:spPr>
        <p:txBody>
          <a:bodyPr/>
          <a:lstStyle/>
          <a:p>
            <a:r>
              <a:rPr lang="en-PH" altLang="en-US" sz="2000" b="1" dirty="0" err="1" smtClean="0">
                <a:solidFill>
                  <a:srgbClr val="7030A0"/>
                </a:solidFill>
                <a:latin typeface="Phetsarath OT" panose="02000500000000020004" pitchFamily="2" charset="0"/>
                <a:cs typeface="Phetsarath OT" panose="02000500000000020004" pitchFamily="2" charset="0"/>
              </a:rPr>
              <a:t>ບາດກ້າວ</a:t>
            </a:r>
            <a:r>
              <a:rPr lang="en-PH" altLang="en-US" sz="2000" b="1" dirty="0" smtClean="0">
                <a:solidFill>
                  <a:srgbClr val="7030A0"/>
                </a:solidFill>
                <a:latin typeface="Phetsarath OT" panose="02000500000000020004" pitchFamily="2" charset="0"/>
                <a:cs typeface="Phetsarath OT" panose="02000500000000020004" pitchFamily="2" charset="0"/>
              </a:rPr>
              <a:t> 2.4.ຄາດຄະເນການສູນເສຍທີ່ແກ່ຍາວເປັນເວລາຫຼາຍປີຫຼັງໄພພິບັດ</a:t>
            </a:r>
            <a:r>
              <a:rPr lang="en-PH" altLang="en-US" sz="2000" b="1" dirty="0" smtClean="0">
                <a:solidFill>
                  <a:srgbClr val="7030A0"/>
                </a:solidFill>
              </a:rPr>
              <a:t> </a:t>
            </a:r>
            <a:r>
              <a:rPr lang="en-PH" altLang="en-US" sz="2000" b="1" dirty="0" smtClean="0">
                <a:solidFill>
                  <a:schemeClr val="accent2"/>
                </a:solidFill>
              </a:rPr>
              <a:t/>
            </a:r>
            <a:br>
              <a:rPr lang="en-PH" altLang="en-US" sz="2000" b="1" dirty="0" smtClean="0">
                <a:solidFill>
                  <a:schemeClr val="accent2"/>
                </a:solidFill>
              </a:rPr>
            </a:br>
            <a:r>
              <a:rPr lang="en-PH" altLang="en-US" sz="2000" dirty="0" smtClean="0">
                <a:solidFill>
                  <a:schemeClr val="accent2"/>
                </a:solidFill>
              </a:rPr>
              <a:t>Step </a:t>
            </a:r>
            <a:r>
              <a:rPr lang="en-PH" altLang="en-US" sz="2000" dirty="0">
                <a:solidFill>
                  <a:schemeClr val="accent2"/>
                </a:solidFill>
              </a:rPr>
              <a:t>2.4. Estimate Post-disaster Losses Beyond the Disaster Year</a:t>
            </a:r>
            <a:endParaRPr lang="en-US" sz="20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65974"/>
            <a:ext cx="8915400" cy="615553"/>
          </a:xfrm>
          <a:prstGeom prst="rect">
            <a:avLst/>
          </a:prstGeom>
          <a:noFill/>
        </p:spPr>
        <p:txBody>
          <a:bodyPr wrap="square" rtlCol="0">
            <a:spAutoFit/>
          </a:bodyPr>
          <a:lstStyle/>
          <a:p>
            <a:r>
              <a:rPr lang="en-US" b="1" dirty="0" smtClean="0">
                <a:latin typeface="Phetsarath OT" panose="02000500000000020004" pitchFamily="2" charset="0"/>
                <a:cs typeface="Phetsarath OT" panose="02000500000000020004" pitchFamily="2" charset="0"/>
              </a:rPr>
              <a:t>ຕາຕະລາງ14: </a:t>
            </a:r>
            <a:r>
              <a:rPr lang="en-US" b="1" dirty="0" err="1">
                <a:latin typeface="Phetsarath OT" panose="02000500000000020004" pitchFamily="2" charset="0"/>
                <a:cs typeface="Phetsarath OT" panose="02000500000000020004" pitchFamily="2" charset="0"/>
              </a:rPr>
              <a:t>ສັງລວມຄວາມເສຍຫາຍ</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ການສູນເສຍໃນຂັ້ນເມືອງ</a:t>
            </a:r>
            <a:r>
              <a:rPr lang="en-US" b="1" dirty="0">
                <a:latin typeface="Phetsarath OT" panose="02000500000000020004" pitchFamily="2" charset="0"/>
                <a:cs typeface="Phetsarath OT" panose="02000500000000020004" pitchFamily="2" charset="0"/>
              </a:rPr>
              <a:t>(</a:t>
            </a:r>
            <a:r>
              <a:rPr lang="en-US" b="1" dirty="0" err="1">
                <a:latin typeface="Phetsarath OT" panose="02000500000000020004" pitchFamily="2" charset="0"/>
                <a:cs typeface="Phetsarath OT" panose="02000500000000020004" pitchFamily="2" charset="0"/>
              </a:rPr>
              <a:t>ລາຄາຫົວໜ່ວຍ</a:t>
            </a:r>
            <a:r>
              <a:rPr lang="en-US" b="1" dirty="0">
                <a:latin typeface="Phetsarath OT" panose="02000500000000020004" pitchFamily="2" charset="0"/>
                <a:cs typeface="Phetsarath OT" panose="02000500000000020004" pitchFamily="2" charset="0"/>
              </a:rPr>
              <a:t> </a:t>
            </a:r>
            <a:r>
              <a:rPr lang="en-US" b="1" dirty="0" smtClean="0">
                <a:latin typeface="Phetsarath OT" panose="02000500000000020004" pitchFamily="2" charset="0"/>
                <a:cs typeface="Phetsarath OT" panose="02000500000000020004" pitchFamily="2" charset="0"/>
              </a:rPr>
              <a:t>“</a:t>
            </a:r>
            <a:r>
              <a:rPr lang="en-US" b="1" dirty="0" err="1" smtClean="0">
                <a:latin typeface="Phetsarath OT" panose="02000500000000020004" pitchFamily="2" charset="0"/>
                <a:cs typeface="Phetsarath OT" panose="02000500000000020004" pitchFamily="2" charset="0"/>
              </a:rPr>
              <a:t>ກີບ</a:t>
            </a:r>
            <a:r>
              <a:rPr lang="en-US" b="1" dirty="0" smtClean="0">
                <a:latin typeface="Phetsarath OT" panose="02000500000000020004" pitchFamily="2" charset="0"/>
                <a:cs typeface="Phetsarath OT" panose="02000500000000020004" pitchFamily="2" charset="0"/>
              </a:rPr>
              <a:t>”)</a:t>
            </a:r>
          </a:p>
          <a:p>
            <a:r>
              <a:rPr lang="en-US" sz="1600" dirty="0">
                <a:solidFill>
                  <a:srgbClr val="FF0000"/>
                </a:solidFill>
                <a:latin typeface="Phetsarath OT" panose="02000500000000020004" pitchFamily="2" charset="0"/>
                <a:cs typeface="Phetsarath OT" panose="02000500000000020004" pitchFamily="2" charset="0"/>
              </a:rPr>
              <a:t>Table 14. Summary of damages and losses in agriculture in the District (in Kips</a:t>
            </a:r>
            <a:r>
              <a:rPr lang="en-US" sz="1600" dirty="0" smtClean="0">
                <a:solidFill>
                  <a:srgbClr val="FF0000"/>
                </a:solidFill>
                <a:latin typeface="Phetsarath OT" panose="02000500000000020004" pitchFamily="2" charset="0"/>
                <a:cs typeface="Phetsarath OT" panose="02000500000000020004" pitchFamily="2" charset="0"/>
              </a:rPr>
              <a:t>)</a:t>
            </a:r>
            <a:endParaRPr lang="en-US" sz="1600" dirty="0">
              <a:solidFill>
                <a:srgbClr val="FF0000"/>
              </a:solidFill>
              <a:latin typeface="Phetsarath OT" panose="02000500000000020004" pitchFamily="2" charset="0"/>
              <a:cs typeface="Phetsarath OT" panose="02000500000000020004" pitchFamily="2"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648947216"/>
              </p:ext>
            </p:extLst>
          </p:nvPr>
        </p:nvGraphicFramePr>
        <p:xfrm>
          <a:off x="228599" y="2280160"/>
          <a:ext cx="8686801" cy="4273040"/>
        </p:xfrm>
        <a:graphic>
          <a:graphicData uri="http://schemas.openxmlformats.org/drawingml/2006/table">
            <a:tbl>
              <a:tblPr firstRow="1" firstCol="1" bandRow="1"/>
              <a:tblGrid>
                <a:gridCol w="2018842"/>
                <a:gridCol w="1188377"/>
                <a:gridCol w="1015013"/>
                <a:gridCol w="1067209"/>
                <a:gridCol w="1188377"/>
                <a:gridCol w="1188377"/>
                <a:gridCol w="1020606"/>
              </a:tblGrid>
              <a:tr h="305217">
                <a:tc gridSpan="7">
                  <a:txBody>
                    <a:bodyPr/>
                    <a:lstStyle/>
                    <a:p>
                      <a:pP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ຊື່ເມືອງ</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5217">
                <a:tc rowSpan="2">
                  <a:txBody>
                    <a:bodyPr/>
                    <a:lstStyle/>
                    <a:p>
                      <a:pPr algn="ctr">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ຂະແໜງການຍ່ອຍ</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ປີເກີດໄພພິບັດ</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1 ປີ</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2 ປີ</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ລວມ</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610435">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ຄວາມເສຍຫາຍ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ການສູນເສຍ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ການສູນເສຍ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ການສູນເສຍ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ຄວາມເສຍຫາຍ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ການສູນເສຍ</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 ພືດຕ່າງໆ</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435">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 ພືດຢືນຕົ້ນຖາວອນ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ພືດຕ່າງໆ</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 ການປະມົງ</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ງ. ສັດລ້ຽງ</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 ປ່າໄມ້</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ສ. ຊົນລະປະທານ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ຊ. ອື່ນ</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217">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ລວມ</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4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p:txBody>
          <a:bodyPr/>
          <a:lstStyle/>
          <a:p>
            <a:r>
              <a:rPr lang="en-PH" altLang="en-US" sz="2400" b="1" dirty="0" smtClean="0">
                <a:solidFill>
                  <a:schemeClr val="accent2"/>
                </a:solidFill>
                <a:latin typeface="Phetsarath OT" panose="02000500000000020004" pitchFamily="2" charset="0"/>
                <a:cs typeface="Phetsarath OT" panose="02000500000000020004" pitchFamily="2" charset="0"/>
              </a:rPr>
              <a:t> </a:t>
            </a:r>
            <a:r>
              <a:rPr lang="en-PH" altLang="en-US" sz="2400" b="1" dirty="0" smtClean="0">
                <a:solidFill>
                  <a:srgbClr val="7030A0"/>
                </a:solidFill>
                <a:latin typeface="Phetsarath OT" panose="02000500000000020004" pitchFamily="2" charset="0"/>
                <a:cs typeface="Phetsarath OT" panose="02000500000000020004" pitchFamily="2" charset="0"/>
              </a:rPr>
              <a:t>ບາດກ້າວ5. </a:t>
            </a:r>
            <a:r>
              <a:rPr lang="en-PH" altLang="en-US" sz="2400" b="1" dirty="0" err="1" smtClean="0">
                <a:solidFill>
                  <a:srgbClr val="7030A0"/>
                </a:solidFill>
                <a:latin typeface="Phetsarath OT" panose="02000500000000020004" pitchFamily="2" charset="0"/>
                <a:cs typeface="Phetsarath OT" panose="02000500000000020004" pitchFamily="2" charset="0"/>
              </a:rPr>
              <a:t>ສັງລວມຄວາມເສຍຫາຍແລະການສູນເສຍຫຼັງໄພພິບັດໃນຂັ້ນເມືອງ</a:t>
            </a:r>
            <a:r>
              <a:rPr lang="en-PH" altLang="en-US" sz="2400" b="1" dirty="0" smtClean="0">
                <a:solidFill>
                  <a:schemeClr val="accent2"/>
                </a:solidFill>
                <a:latin typeface="Phetsarath OT" panose="02000500000000020004" pitchFamily="2" charset="0"/>
                <a:cs typeface="Phetsarath OT" panose="02000500000000020004" pitchFamily="2" charset="0"/>
              </a:rPr>
              <a:t/>
            </a:r>
            <a:br>
              <a:rPr lang="en-PH" altLang="en-US" sz="2400" b="1" dirty="0" smtClean="0">
                <a:solidFill>
                  <a:schemeClr val="accent2"/>
                </a:solidFill>
                <a:latin typeface="Phetsarath OT" panose="02000500000000020004" pitchFamily="2" charset="0"/>
                <a:cs typeface="Phetsarath OT" panose="02000500000000020004" pitchFamily="2" charset="0"/>
              </a:rPr>
            </a:br>
            <a:r>
              <a:rPr lang="en-PH" altLang="en-US" sz="1800" dirty="0" smtClean="0">
                <a:solidFill>
                  <a:schemeClr val="accent2"/>
                </a:solidFill>
                <a:latin typeface="Phetsarath OT" panose="02000500000000020004" pitchFamily="2" charset="0"/>
                <a:cs typeface="Phetsarath OT" panose="02000500000000020004" pitchFamily="2" charset="0"/>
              </a:rPr>
              <a:t>Step </a:t>
            </a:r>
            <a:r>
              <a:rPr lang="en-PH" altLang="en-US" sz="1800" dirty="0">
                <a:solidFill>
                  <a:schemeClr val="accent2"/>
                </a:solidFill>
                <a:latin typeface="Phetsarath OT" panose="02000500000000020004" pitchFamily="2" charset="0"/>
                <a:cs typeface="Phetsarath OT" panose="02000500000000020004" pitchFamily="2" charset="0"/>
              </a:rPr>
              <a:t>2.5. Summarize Post-disaster  Damages and Losses in the District</a:t>
            </a:r>
            <a:endParaRPr lang="en-US" sz="2400" dirty="0">
              <a:solidFill>
                <a:schemeClr val="accent2"/>
              </a:solidFill>
              <a:latin typeface="Phetsarath OT" panose="02000500000000020004" pitchFamily="2" charset="0"/>
              <a:cs typeface="Phetsarath OT" panose="02000500000000020004" pitchFamily="2" charset="0"/>
            </a:endParaRPr>
          </a:p>
        </p:txBody>
      </p:sp>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919" y="1680627"/>
            <a:ext cx="8839200" cy="1138773"/>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15: </a:t>
            </a:r>
            <a:r>
              <a:rPr lang="en-US" b="1" dirty="0" err="1">
                <a:latin typeface="Phetsarath OT" panose="02000500000000020004" pitchFamily="2" charset="0"/>
                <a:cs typeface="Phetsarath OT" panose="02000500000000020004" pitchFamily="2" charset="0"/>
              </a:rPr>
              <a:t>ສັງລວມຄວາມເສຍຫາຍ</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ການສູນເສຍດ້ານການກະສິກຳໃນຂັ້ນ</a:t>
            </a:r>
            <a:r>
              <a:rPr lang="en-US" b="1" dirty="0" err="1" smtClean="0">
                <a:latin typeface="Phetsarath OT" panose="02000500000000020004" pitchFamily="2" charset="0"/>
                <a:cs typeface="Phetsarath OT" panose="02000500000000020004" pitchFamily="2" charset="0"/>
              </a:rPr>
              <a:t>ແຂວງ</a:t>
            </a:r>
            <a:endParaRPr lang="en-US" b="1" dirty="0" smtClean="0">
              <a:latin typeface="Phetsarath OT" panose="02000500000000020004" pitchFamily="2" charset="0"/>
              <a:cs typeface="Phetsarath OT" panose="02000500000000020004" pitchFamily="2" charset="0"/>
            </a:endParaRPr>
          </a:p>
          <a:p>
            <a:r>
              <a:rPr lang="en-US" sz="1400" dirty="0">
                <a:solidFill>
                  <a:srgbClr val="FF0000"/>
                </a:solidFill>
                <a:latin typeface="Phetsarath OT" panose="02000500000000020004" pitchFamily="2" charset="0"/>
                <a:cs typeface="Phetsarath OT" panose="02000500000000020004" pitchFamily="2" charset="0"/>
              </a:rPr>
              <a:t>Table 15. Summary of damages and losses in agriculture in the province</a:t>
            </a:r>
          </a:p>
          <a:p>
            <a:endParaRPr lang="en-US" dirty="0">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35242792"/>
              </p:ext>
            </p:extLst>
          </p:nvPr>
        </p:nvGraphicFramePr>
        <p:xfrm>
          <a:off x="533399" y="2438400"/>
          <a:ext cx="8077201" cy="4304859"/>
        </p:xfrm>
        <a:graphic>
          <a:graphicData uri="http://schemas.openxmlformats.org/drawingml/2006/table">
            <a:tbl>
              <a:tblPr firstRow="1" firstCol="1" bandRow="1"/>
              <a:tblGrid>
                <a:gridCol w="1810226"/>
                <a:gridCol w="1117694"/>
                <a:gridCol w="968668"/>
                <a:gridCol w="968668"/>
                <a:gridCol w="1117694"/>
                <a:gridCol w="1117694"/>
                <a:gridCol w="976557"/>
              </a:tblGrid>
              <a:tr h="0">
                <a:tc gridSpan="7">
                  <a:txBody>
                    <a:bodyPr/>
                    <a:lstStyle/>
                    <a:p>
                      <a:pPr>
                        <a:lnSpc>
                          <a:spcPct val="107000"/>
                        </a:lnSpc>
                        <a:spcAft>
                          <a:spcPts val="0"/>
                        </a:spcAft>
                      </a:pPr>
                      <a:r>
                        <a:rPr lang="en-US" sz="2400" dirty="0" err="1">
                          <a:effectLst/>
                          <a:latin typeface="Phetsarath OT" panose="02000500000000020004" pitchFamily="2" charset="0"/>
                          <a:ea typeface="Calibri"/>
                          <a:cs typeface="Phetsarath OT" panose="02000500000000020004" pitchFamily="2" charset="0"/>
                        </a:rPr>
                        <a:t>ຊື່ແຂວງ</a:t>
                      </a:r>
                      <a:r>
                        <a:rPr lang="en-US" sz="2400" dirty="0">
                          <a:effectLst/>
                          <a:latin typeface="Phetsarath OT" panose="02000500000000020004" pitchFamily="2" charset="0"/>
                          <a:ea typeface="Calibri"/>
                          <a:cs typeface="Phetsarath OT" panose="02000500000000020004" pitchFamily="2" charset="0"/>
                        </a:rPr>
                        <a:t>: </a:t>
                      </a:r>
                      <a:r>
                        <a:rPr lang="en-US" sz="2400" dirty="0" err="1">
                          <a:effectLst/>
                          <a:latin typeface="Phetsarath OT" panose="02000500000000020004" pitchFamily="2" charset="0"/>
                          <a:ea typeface="Calibri"/>
                          <a:cs typeface="Phetsarath OT" panose="02000500000000020004" pitchFamily="2" charset="0"/>
                        </a:rPr>
                        <a:t>ຄຳມ່ວນ</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ເມືອງ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ປີເກີດໄພພິບັດ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1 ປີຫຼັງ ໄພພິບັດ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2 ປີຫຼັງ ໄພພິບັດ</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ລວມ</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vMerge="1">
                  <a:txBody>
                    <a:bodyPr/>
                    <a:lstStyle/>
                    <a:p>
                      <a:endParaRPr lang="en-US"/>
                    </a:p>
                  </a:txBody>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ຄວາມເສຍຫາຍ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ຄວາມເສຍຫາຍ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ການສູນເສຍ</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ກ. ເມືອງ: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ຂ.</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ຄ.</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ລວມ</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533400" y="457200"/>
            <a:ext cx="8229600" cy="990601"/>
          </a:xfrm>
        </p:spPr>
        <p:txBody>
          <a:bodyPr/>
          <a:lstStyle/>
          <a:p>
            <a:r>
              <a:rPr lang="en-US" sz="2400" b="1" dirty="0" err="1" smtClean="0">
                <a:solidFill>
                  <a:srgbClr val="7030A0"/>
                </a:solidFill>
                <a:latin typeface="Phetsarath OT" panose="02000500000000020004" pitchFamily="2" charset="0"/>
                <a:cs typeface="Phetsarath OT" panose="02000500000000020004" pitchFamily="2" charset="0"/>
              </a:rPr>
              <a:t>ບາດກ້າວ</a:t>
            </a:r>
            <a:r>
              <a:rPr lang="en-US" sz="2400" b="1" dirty="0" smtClean="0">
                <a:solidFill>
                  <a:srgbClr val="7030A0"/>
                </a:solidFill>
                <a:latin typeface="Phetsarath OT" panose="02000500000000020004" pitchFamily="2" charset="0"/>
                <a:cs typeface="Phetsarath OT" panose="02000500000000020004" pitchFamily="2" charset="0"/>
              </a:rPr>
              <a:t> 2.6 </a:t>
            </a:r>
            <a:r>
              <a:rPr lang="en-US" sz="2400" b="1" dirty="0" err="1" smtClean="0">
                <a:solidFill>
                  <a:srgbClr val="7030A0"/>
                </a:solidFill>
                <a:latin typeface="Phetsarath OT" panose="02000500000000020004" pitchFamily="2" charset="0"/>
                <a:cs typeface="Phetsarath OT" panose="02000500000000020004" pitchFamily="2" charset="0"/>
              </a:rPr>
              <a:t>ສັງລວມ</a:t>
            </a:r>
            <a:r>
              <a:rPr lang="en-US" sz="2400" b="1" dirty="0" err="1">
                <a:solidFill>
                  <a:srgbClr val="7030A0"/>
                </a:solidFill>
                <a:latin typeface="Phetsarath OT" panose="02000500000000020004" pitchFamily="2" charset="0"/>
                <a:cs typeface="Phetsarath OT" panose="02000500000000020004" pitchFamily="2" charset="0"/>
              </a:rPr>
              <a:t>ຄວາມເສຍຫາຍ</a:t>
            </a:r>
            <a:r>
              <a:rPr lang="en-US" sz="2400" b="1" dirty="0">
                <a:solidFill>
                  <a:srgbClr val="7030A0"/>
                </a:solidFill>
                <a:latin typeface="Phetsarath OT" panose="02000500000000020004" pitchFamily="2" charset="0"/>
                <a:cs typeface="Phetsarath OT" panose="02000500000000020004" pitchFamily="2" charset="0"/>
              </a:rPr>
              <a:t> </a:t>
            </a:r>
            <a:r>
              <a:rPr lang="en-US" sz="2400" b="1" dirty="0" err="1">
                <a:solidFill>
                  <a:srgbClr val="7030A0"/>
                </a:solidFill>
                <a:latin typeface="Phetsarath OT" panose="02000500000000020004" pitchFamily="2" charset="0"/>
                <a:cs typeface="Phetsarath OT" panose="02000500000000020004" pitchFamily="2" charset="0"/>
              </a:rPr>
              <a:t>ແລະ</a:t>
            </a:r>
            <a:r>
              <a:rPr lang="en-US" sz="2400" b="1" dirty="0">
                <a:solidFill>
                  <a:srgbClr val="7030A0"/>
                </a:solidFill>
                <a:latin typeface="Phetsarath OT" panose="02000500000000020004" pitchFamily="2" charset="0"/>
                <a:cs typeface="Phetsarath OT" panose="02000500000000020004" pitchFamily="2" charset="0"/>
              </a:rPr>
              <a:t> </a:t>
            </a:r>
            <a:r>
              <a:rPr lang="en-US" sz="2400" b="1" dirty="0" err="1">
                <a:solidFill>
                  <a:srgbClr val="7030A0"/>
                </a:solidFill>
                <a:latin typeface="Phetsarath OT" panose="02000500000000020004" pitchFamily="2" charset="0"/>
                <a:cs typeface="Phetsarath OT" panose="02000500000000020004" pitchFamily="2" charset="0"/>
              </a:rPr>
              <a:t>ການສູນ</a:t>
            </a:r>
            <a:r>
              <a:rPr lang="en-US" sz="2400" b="1" dirty="0" err="1" smtClean="0">
                <a:solidFill>
                  <a:srgbClr val="7030A0"/>
                </a:solidFill>
                <a:latin typeface="Phetsarath OT" panose="02000500000000020004" pitchFamily="2" charset="0"/>
                <a:cs typeface="Phetsarath OT" panose="02000500000000020004" pitchFamily="2" charset="0"/>
              </a:rPr>
              <a:t>ເສຍຫຼັງໄພພິບັດໃນ</a:t>
            </a:r>
            <a:r>
              <a:rPr lang="en-US" sz="2400" b="1" dirty="0" err="1">
                <a:solidFill>
                  <a:srgbClr val="7030A0"/>
                </a:solidFill>
                <a:latin typeface="Phetsarath OT" panose="02000500000000020004" pitchFamily="2" charset="0"/>
                <a:cs typeface="Phetsarath OT" panose="02000500000000020004" pitchFamily="2" charset="0"/>
              </a:rPr>
              <a:t>ຂັ້ນແຂວງ</a:t>
            </a:r>
            <a:r>
              <a:rPr lang="en-PH" altLang="en-US" sz="2000" b="1" dirty="0" smtClean="0">
                <a:solidFill>
                  <a:schemeClr val="accent2"/>
                </a:solidFill>
              </a:rPr>
              <a:t/>
            </a:r>
            <a:br>
              <a:rPr lang="en-PH" altLang="en-US" sz="2000" b="1" dirty="0" smtClean="0">
                <a:solidFill>
                  <a:schemeClr val="accent2"/>
                </a:solidFill>
              </a:rPr>
            </a:br>
            <a:r>
              <a:rPr lang="en-PH" altLang="en-US" sz="2000" b="1" dirty="0" smtClean="0">
                <a:solidFill>
                  <a:schemeClr val="accent2"/>
                </a:solidFill>
              </a:rPr>
              <a:t> </a:t>
            </a:r>
            <a:r>
              <a:rPr lang="en-PH" altLang="en-US" sz="2000" dirty="0">
                <a:solidFill>
                  <a:schemeClr val="accent2"/>
                </a:solidFill>
              </a:rPr>
              <a:t>Step 2.6. Summarize Post-disaster  Damages and Losses in the Province</a:t>
            </a:r>
            <a:endParaRPr lang="en-US" sz="20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Box 8"/>
          <p:cNvSpPr txBox="1">
            <a:spLocks noChangeArrowheads="1"/>
          </p:cNvSpPr>
          <p:nvPr/>
        </p:nvSpPr>
        <p:spPr bwMode="auto">
          <a:xfrm>
            <a:off x="5486400" y="1447800"/>
            <a:ext cx="3657600" cy="5878532"/>
          </a:xfrm>
          <a:prstGeom prst="rect">
            <a:avLst/>
          </a:prstGeom>
          <a:noFill/>
          <a:ln w="9525">
            <a:noFill/>
            <a:miter lim="800000"/>
            <a:headEnd/>
            <a:tailEnd/>
          </a:ln>
        </p:spPr>
        <p:txBody>
          <a:bodyPr wrap="square">
            <a:spAutoFit/>
          </a:bodyPr>
          <a:lstStyle/>
          <a:p>
            <a:pPr>
              <a:lnSpc>
                <a:spcPct val="150000"/>
              </a:lnSpc>
              <a:defRPr/>
            </a:pPr>
            <a:r>
              <a:rPr lang="en-US" sz="1400" b="1" dirty="0">
                <a:latin typeface="+mj-lt"/>
              </a:rPr>
              <a:t>Meeting Agenda</a:t>
            </a:r>
            <a:r>
              <a:rPr lang="en-US" sz="1400" b="1" dirty="0" smtClean="0">
                <a:latin typeface="+mj-lt"/>
              </a:rPr>
              <a:t>:</a:t>
            </a:r>
            <a:endParaRPr lang="en-US" sz="1400" b="1" dirty="0">
              <a:latin typeface="+mj-lt"/>
            </a:endParaRPr>
          </a:p>
          <a:p>
            <a:pPr marL="342900" indent="-342900">
              <a:lnSpc>
                <a:spcPct val="150000"/>
              </a:lnSpc>
              <a:buFont typeface="+mj-lt"/>
              <a:buAutoNum type="arabicPeriod"/>
              <a:defRPr/>
            </a:pPr>
            <a:r>
              <a:rPr lang="en-US" sz="1400" dirty="0">
                <a:latin typeface="+mj-lt"/>
              </a:rPr>
              <a:t>Opening remarks from the DAF Head</a:t>
            </a:r>
          </a:p>
          <a:p>
            <a:pPr marL="342900" indent="-342900">
              <a:lnSpc>
                <a:spcPct val="150000"/>
              </a:lnSpc>
              <a:buFont typeface="+mj-lt"/>
              <a:buAutoNum type="arabicPeriod"/>
              <a:defRPr/>
            </a:pPr>
            <a:r>
              <a:rPr lang="en-US" sz="1400" dirty="0">
                <a:latin typeface="+mj-lt"/>
              </a:rPr>
              <a:t>Each sub-sector (crops, livestock, fisheries and forestry that conducted damage and loss assessment) briefly present:</a:t>
            </a:r>
          </a:p>
          <a:p>
            <a:pPr lvl="1">
              <a:lnSpc>
                <a:spcPct val="150000"/>
              </a:lnSpc>
              <a:defRPr/>
            </a:pPr>
            <a:r>
              <a:rPr lang="en-US" sz="1400" dirty="0">
                <a:latin typeface="+mj-lt"/>
              </a:rPr>
              <a:t>Damage and loss assessment summary</a:t>
            </a:r>
          </a:p>
          <a:p>
            <a:pPr lvl="1">
              <a:lnSpc>
                <a:spcPct val="150000"/>
              </a:lnSpc>
              <a:defRPr/>
            </a:pPr>
            <a:r>
              <a:rPr lang="en-US" sz="1400" dirty="0">
                <a:latin typeface="+mj-lt"/>
              </a:rPr>
              <a:t>Data validation problems (if any)</a:t>
            </a:r>
          </a:p>
          <a:p>
            <a:pPr lvl="1">
              <a:lnSpc>
                <a:spcPct val="150000"/>
              </a:lnSpc>
              <a:defRPr/>
            </a:pPr>
            <a:r>
              <a:rPr lang="en-US" sz="1400" dirty="0">
                <a:latin typeface="+mj-lt"/>
              </a:rPr>
              <a:t>Recommendations from damage and loss assessment results</a:t>
            </a:r>
          </a:p>
          <a:p>
            <a:pPr marL="342900" indent="-342900">
              <a:lnSpc>
                <a:spcPct val="150000"/>
              </a:lnSpc>
              <a:buFont typeface="+mj-lt"/>
              <a:buAutoNum type="arabicPeriod"/>
              <a:defRPr/>
            </a:pPr>
            <a:r>
              <a:rPr lang="en-US" sz="1400" dirty="0">
                <a:latin typeface="+mj-lt"/>
              </a:rPr>
              <a:t>DAF Head  / Secretariat presents:</a:t>
            </a:r>
          </a:p>
          <a:p>
            <a:pPr lvl="1">
              <a:lnSpc>
                <a:spcPct val="150000"/>
              </a:lnSpc>
              <a:defRPr/>
            </a:pPr>
            <a:r>
              <a:rPr lang="en-US" sz="1400" dirty="0">
                <a:latin typeface="+mj-lt"/>
              </a:rPr>
              <a:t>Summary of damages and losses based on each sub-sector’s reports</a:t>
            </a:r>
          </a:p>
          <a:p>
            <a:pPr lvl="1">
              <a:lnSpc>
                <a:spcPct val="150000"/>
              </a:lnSpc>
              <a:defRPr/>
            </a:pPr>
            <a:r>
              <a:rPr lang="en-US" sz="1400" dirty="0">
                <a:latin typeface="+mj-lt"/>
              </a:rPr>
              <a:t>Recommendations to resolve data validation problems (if any)</a:t>
            </a:r>
          </a:p>
          <a:p>
            <a:pPr lvl="1">
              <a:lnSpc>
                <a:spcPct val="150000"/>
              </a:lnSpc>
              <a:defRPr/>
            </a:pPr>
            <a:r>
              <a:rPr lang="en-US" sz="1400" dirty="0">
                <a:latin typeface="+mj-lt"/>
              </a:rPr>
              <a:t>Next steps in the </a:t>
            </a:r>
            <a:r>
              <a:rPr lang="en-US" sz="1400" dirty="0" err="1">
                <a:latin typeface="+mj-lt"/>
              </a:rPr>
              <a:t>DaLNA</a:t>
            </a:r>
            <a:r>
              <a:rPr lang="en-US" sz="1400" dirty="0">
                <a:latin typeface="+mj-lt"/>
              </a:rPr>
              <a:t> process</a:t>
            </a:r>
          </a:p>
          <a:p>
            <a:pPr lvl="1">
              <a:lnSpc>
                <a:spcPct val="150000"/>
              </a:lnSpc>
              <a:defRPr/>
            </a:pPr>
            <a:r>
              <a:rPr lang="en-US" sz="1400" dirty="0" smtClean="0">
                <a:latin typeface="+mj-lt"/>
              </a:rPr>
              <a:t>Close </a:t>
            </a:r>
            <a:r>
              <a:rPr lang="en-US" sz="1400" dirty="0">
                <a:latin typeface="+mj-lt"/>
              </a:rPr>
              <a:t>the meeting.</a:t>
            </a:r>
          </a:p>
          <a:p>
            <a:pPr>
              <a:defRPr/>
            </a:pPr>
            <a:endParaRPr lang="en-US" sz="2000" b="1" dirty="0">
              <a:latin typeface="+mj-lt"/>
              <a:cs typeface="Lucida Sans Unicode" pitchFamily="34" charset="0"/>
            </a:endParaRPr>
          </a:p>
          <a:p>
            <a:pPr>
              <a:buFont typeface="Wingdings" pitchFamily="2" charset="2"/>
              <a:buChar char="Ø"/>
              <a:defRPr/>
            </a:pPr>
            <a:endParaRPr lang="en-US" sz="2000" b="1" dirty="0">
              <a:latin typeface="+mj-lt"/>
              <a:cs typeface="Lucida Sans Unicode" pitchFamily="34" charset="0"/>
            </a:endParaRPr>
          </a:p>
        </p:txBody>
      </p:sp>
      <p:sp>
        <p:nvSpPr>
          <p:cNvPr id="2" name="TextBox 1"/>
          <p:cNvSpPr txBox="1"/>
          <p:nvPr/>
        </p:nvSpPr>
        <p:spPr>
          <a:xfrm>
            <a:off x="228600" y="1551087"/>
            <a:ext cx="5181600" cy="5078313"/>
          </a:xfrm>
          <a:prstGeom prst="rect">
            <a:avLst/>
          </a:prstGeom>
          <a:noFill/>
        </p:spPr>
        <p:txBody>
          <a:bodyPr wrap="square" rtlCol="0">
            <a:spAutoFit/>
          </a:bodyPr>
          <a:lstStyle/>
          <a:p>
            <a:r>
              <a:rPr lang="lo-LA" b="1" dirty="0">
                <a:latin typeface="Phetsarath OT" panose="02000500000000000000" pitchFamily="2" charset="0"/>
                <a:cs typeface="Phetsarath OT" panose="02000500000000000000" pitchFamily="2" charset="0"/>
              </a:rPr>
              <a:t>ວາລະກອງ​ປະຊຸມຢັ້ງຢືນ​ຄວາມ​ຖືກຕ້ອງ​ຂອງ​ຂໍ້​ມູນ​ລວມມີ</a:t>
            </a:r>
            <a:r>
              <a:rPr lang="en-US" b="1" dirty="0">
                <a:latin typeface="Phetsarath OT" panose="02000500000000000000" pitchFamily="2" charset="0"/>
                <a:cs typeface="Phetsarath OT" panose="02000500000000000000" pitchFamily="2" charset="0"/>
              </a:rPr>
              <a:t>: </a:t>
            </a:r>
            <a:endParaRPr lang="en-US"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ເປີດກອງປະຊຸມໂດຍຫົວໜ້າພະແນກ </a:t>
            </a:r>
            <a:r>
              <a:rPr lang="en-US" dirty="0" err="1">
                <a:latin typeface="Phetsarath OT" panose="02000500000000000000" pitchFamily="2" charset="0"/>
                <a:cs typeface="Phetsarath OT" panose="02000500000000000000" pitchFamily="2" charset="0"/>
              </a:rPr>
              <a:t>ກປ</a:t>
            </a:r>
            <a:r>
              <a:rPr lang="en-US"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ແລະ ປະທານ ຄປຄພ ແຂວງ</a:t>
            </a:r>
            <a:r>
              <a:rPr lang="en-US" dirty="0">
                <a:latin typeface="Phetsarath OT" panose="02000500000000000000" pitchFamily="2" charset="0"/>
                <a:cs typeface="Phetsarath OT" panose="02000500000000000000" pitchFamily="2" charset="0"/>
              </a:rPr>
              <a:t> </a:t>
            </a:r>
          </a:p>
          <a:p>
            <a:pPr marL="285750" lvl="0" indent="-285750">
              <a:buFont typeface="Arial" panose="020B0604020202020204" pitchFamily="34" charset="0"/>
              <a:buChar char="•"/>
            </a:pPr>
            <a:r>
              <a:rPr lang="lo-LA" dirty="0">
                <a:solidFill>
                  <a:srgbClr val="00B050"/>
                </a:solidFill>
                <a:latin typeface="Phetsarath OT" panose="02000500000000000000" pitchFamily="2" charset="0"/>
                <a:cs typeface="Phetsarath OT" panose="02000500000000000000" pitchFamily="2" charset="0"/>
              </a:rPr>
              <a:t>ຂະແໜງກາ</a:t>
            </a:r>
            <a:r>
              <a:rPr lang="en-US" dirty="0" err="1">
                <a:solidFill>
                  <a:srgbClr val="00B050"/>
                </a:solidFill>
                <a:latin typeface="Phetsarath OT" panose="02000500000000000000" pitchFamily="2" charset="0"/>
                <a:cs typeface="Phetsarath OT" panose="02000500000000000000" pitchFamily="2" charset="0"/>
              </a:rPr>
              <a:t>ນຍ່ອຍຕ່າງ</a:t>
            </a:r>
            <a:r>
              <a:rPr lang="en-US" dirty="0">
                <a:solidFill>
                  <a:srgbClr val="00B050"/>
                </a:solidFill>
                <a:latin typeface="Phetsarath OT" panose="02000500000000000000" pitchFamily="2" charset="0"/>
                <a:cs typeface="Phetsarath OT" panose="02000500000000000000" pitchFamily="2" charset="0"/>
              </a:rPr>
              <a:t>ໆ(</a:t>
            </a:r>
            <a:r>
              <a:rPr lang="en-US" dirty="0" err="1">
                <a:solidFill>
                  <a:srgbClr val="00B050"/>
                </a:solidFill>
                <a:latin typeface="Phetsarath OT" panose="02000500000000000000" pitchFamily="2" charset="0"/>
                <a:cs typeface="Phetsarath OT" panose="02000500000000000000" pitchFamily="2" charset="0"/>
              </a:rPr>
              <a:t>ດຳເນີນການ</a:t>
            </a:r>
            <a:r>
              <a:rPr lang="lo-LA" dirty="0">
                <a:solidFill>
                  <a:srgbClr val="00B050"/>
                </a:solidFill>
                <a:latin typeface="Phetsarath OT" panose="02000500000000000000" pitchFamily="2" charset="0"/>
                <a:cs typeface="Phetsarath OT" panose="02000500000000000000" pitchFamily="2" charset="0"/>
              </a:rPr>
              <a:t>ປະເມີນຄວາມເສຍຫາຍແລະການສູນເສຍດ້ານ</a:t>
            </a:r>
            <a:r>
              <a:rPr lang="en-US" dirty="0" err="1">
                <a:solidFill>
                  <a:srgbClr val="00B050"/>
                </a:solidFill>
                <a:latin typeface="Phetsarath OT" panose="02000500000000000000" pitchFamily="2" charset="0"/>
                <a:cs typeface="Phetsarath OT" panose="02000500000000000000" pitchFamily="2" charset="0"/>
              </a:rPr>
              <a:t>ການປູກຝັງ</a:t>
            </a:r>
            <a:r>
              <a:rPr lang="en-US" dirty="0">
                <a:solidFill>
                  <a:srgbClr val="00B050"/>
                </a:solidFill>
                <a:latin typeface="Phetsarath OT" panose="02000500000000000000" pitchFamily="2" charset="0"/>
                <a:cs typeface="Phetsarath OT" panose="02000500000000000000" pitchFamily="2" charset="0"/>
              </a:rPr>
              <a:t>, </a:t>
            </a:r>
            <a:r>
              <a:rPr lang="en-US" dirty="0" err="1">
                <a:solidFill>
                  <a:srgbClr val="00B050"/>
                </a:solidFill>
                <a:latin typeface="Phetsarath OT" panose="02000500000000000000" pitchFamily="2" charset="0"/>
                <a:cs typeface="Phetsarath OT" panose="02000500000000000000" pitchFamily="2" charset="0"/>
              </a:rPr>
              <a:t>ລ້ຽງສັດ</a:t>
            </a:r>
            <a:r>
              <a:rPr lang="en-US" dirty="0">
                <a:solidFill>
                  <a:srgbClr val="00B050"/>
                </a:solidFill>
                <a:latin typeface="Phetsarath OT" panose="02000500000000000000" pitchFamily="2" charset="0"/>
                <a:cs typeface="Phetsarath OT" panose="02000500000000000000" pitchFamily="2" charset="0"/>
              </a:rPr>
              <a:t>, </a:t>
            </a:r>
            <a:r>
              <a:rPr lang="en-US" dirty="0" err="1">
                <a:solidFill>
                  <a:srgbClr val="00B050"/>
                </a:solidFill>
                <a:latin typeface="Phetsarath OT" panose="02000500000000000000" pitchFamily="2" charset="0"/>
                <a:cs typeface="Phetsarath OT" panose="02000500000000000000" pitchFamily="2" charset="0"/>
              </a:rPr>
              <a:t>ການປະມົງ</a:t>
            </a:r>
            <a:r>
              <a:rPr lang="lo-LA" dirty="0">
                <a:solidFill>
                  <a:srgbClr val="00B050"/>
                </a:solidFill>
                <a:latin typeface="Phetsarath OT" panose="02000500000000000000" pitchFamily="2" charset="0"/>
                <a:cs typeface="Phetsarath OT" panose="02000500000000000000" pitchFamily="2" charset="0"/>
              </a:rPr>
              <a:t>ແລະ</a:t>
            </a:r>
            <a:r>
              <a:rPr lang="en-US" dirty="0" err="1">
                <a:solidFill>
                  <a:srgbClr val="00B050"/>
                </a:solidFill>
                <a:latin typeface="Phetsarath OT" panose="02000500000000000000" pitchFamily="2" charset="0"/>
                <a:cs typeface="Phetsarath OT" panose="02000500000000000000" pitchFamily="2" charset="0"/>
              </a:rPr>
              <a:t>ປ່າໄມ</a:t>
            </a:r>
            <a:r>
              <a:rPr lang="en-US" dirty="0">
                <a:solidFill>
                  <a:srgbClr val="00B050"/>
                </a:solidFill>
                <a:latin typeface="Phetsarath OT" panose="02000500000000000000" pitchFamily="2" charset="0"/>
                <a:cs typeface="Phetsarath OT" panose="02000500000000000000" pitchFamily="2" charset="0"/>
              </a:rPr>
              <a:t>້</a:t>
            </a:r>
            <a:r>
              <a:rPr lang="lo-LA" dirty="0">
                <a:solidFill>
                  <a:srgbClr val="00B050"/>
                </a:solidFill>
                <a:latin typeface="Phetsarath OT" panose="02000500000000000000" pitchFamily="2" charset="0"/>
                <a:cs typeface="Phetsarath OT" panose="02000500000000000000" pitchFamily="2" charset="0"/>
              </a:rPr>
              <a:t>ນໍາສະເໜີໂດຍຫຍໍ້</a:t>
            </a:r>
            <a:r>
              <a:rPr lang="en-US" dirty="0" err="1">
                <a:solidFill>
                  <a:srgbClr val="00B050"/>
                </a:solidFill>
                <a:latin typeface="Phetsarath OT" panose="02000500000000000000" pitchFamily="2" charset="0"/>
                <a:cs typeface="Phetsarath OT" panose="02000500000000000000" pitchFamily="2" charset="0"/>
              </a:rPr>
              <a:t>ກ່ຽວກັບ</a:t>
            </a:r>
            <a:r>
              <a:rPr lang="lo-LA" dirty="0">
                <a:solidFill>
                  <a:srgbClr val="00B050"/>
                </a:solidFill>
                <a:latin typeface="Phetsarath OT" panose="02000500000000000000" pitchFamily="2" charset="0"/>
                <a:cs typeface="Phetsarath OT" panose="02000500000000000000" pitchFamily="2" charset="0"/>
              </a:rPr>
              <a:t>: </a:t>
            </a:r>
            <a:endParaRPr lang="en-US" dirty="0">
              <a:solidFill>
                <a:srgbClr val="00B050"/>
              </a:solidFill>
              <a:latin typeface="Phetsarath OT" panose="02000500000000000000" pitchFamily="2" charset="0"/>
              <a:cs typeface="Phetsarath OT" panose="02000500000000000000" pitchFamily="2" charset="0"/>
            </a:endParaRPr>
          </a:p>
          <a:p>
            <a:pPr marL="742950" lvl="1"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ສັງລວມການປະເມີນຄວາມເສຍຫາຍແລະການສູນເສຍ </a:t>
            </a:r>
            <a:endParaRPr lang="en-US" dirty="0">
              <a:latin typeface="Phetsarath OT" panose="02000500000000000000" pitchFamily="2" charset="0"/>
              <a:cs typeface="Phetsarath OT" panose="02000500000000000000" pitchFamily="2" charset="0"/>
            </a:endParaRPr>
          </a:p>
          <a:p>
            <a:pPr marL="742950" lvl="1" indent="-285750">
              <a:buFont typeface="Arial" panose="020B0604020202020204" pitchFamily="34" charset="0"/>
              <a:buChar char="•"/>
            </a:pPr>
            <a:r>
              <a:rPr lang="lo-LA" dirty="0">
                <a:solidFill>
                  <a:srgbClr val="0070C0"/>
                </a:solidFill>
                <a:latin typeface="Phetsarath OT" panose="02000500000000000000" pitchFamily="2" charset="0"/>
                <a:cs typeface="Phetsarath OT" panose="02000500000000000000" pitchFamily="2" charset="0"/>
              </a:rPr>
              <a:t>ບັນຫາການຢັ້ງຢືນຄວາມຖືກຕ້ອງຂອງຂໍ້ມູນ</a:t>
            </a:r>
            <a:r>
              <a:rPr lang="en-US" dirty="0">
                <a:solidFill>
                  <a:srgbClr val="0070C0"/>
                </a:solidFill>
                <a:latin typeface="Phetsarath OT" panose="02000500000000000000" pitchFamily="2" charset="0"/>
                <a:cs typeface="Phetsarath OT" panose="02000500000000000000" pitchFamily="2" charset="0"/>
              </a:rPr>
              <a:t> (</a:t>
            </a:r>
            <a:r>
              <a:rPr lang="lo-LA" dirty="0">
                <a:solidFill>
                  <a:srgbClr val="0070C0"/>
                </a:solidFill>
                <a:latin typeface="Phetsarath OT" panose="02000500000000000000" pitchFamily="2" charset="0"/>
                <a:cs typeface="Phetsarath OT" panose="02000500000000000000" pitchFamily="2" charset="0"/>
              </a:rPr>
              <a:t>ຖ້າວ່າມີ</a:t>
            </a:r>
            <a:r>
              <a:rPr lang="en-US" dirty="0">
                <a:solidFill>
                  <a:srgbClr val="0070C0"/>
                </a:solidFill>
                <a:latin typeface="Phetsarath OT" panose="02000500000000000000" pitchFamily="2" charset="0"/>
                <a:cs typeface="Phetsarath OT" panose="02000500000000000000" pitchFamily="2" charset="0"/>
              </a:rPr>
              <a:t>) </a:t>
            </a:r>
          </a:p>
          <a:p>
            <a:pPr marL="742950" lvl="1"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ຂໍ້ສະເໜີແນະຈາກຜົນຂອງການປະເມີນຄວາມເສຍຫາຍແລະການສູນເສຍ </a:t>
            </a:r>
            <a:endParaRPr lang="en-US"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lo-LA" dirty="0">
                <a:solidFill>
                  <a:srgbClr val="00B050"/>
                </a:solidFill>
                <a:latin typeface="Phetsarath OT" panose="02000500000000000000" pitchFamily="2" charset="0"/>
                <a:cs typeface="Phetsarath OT" panose="02000500000000000000" pitchFamily="2" charset="0"/>
              </a:rPr>
              <a:t>ຫົວໜ້າພະແນກ </a:t>
            </a:r>
            <a:r>
              <a:rPr lang="en-US" dirty="0" err="1">
                <a:solidFill>
                  <a:srgbClr val="00B050"/>
                </a:solidFill>
                <a:latin typeface="Phetsarath OT" panose="02000500000000000000" pitchFamily="2" charset="0"/>
                <a:cs typeface="Phetsarath OT" panose="02000500000000000000" pitchFamily="2" charset="0"/>
              </a:rPr>
              <a:t>ກປ</a:t>
            </a:r>
            <a:r>
              <a:rPr lang="en-US" dirty="0">
                <a:solidFill>
                  <a:srgbClr val="00B050"/>
                </a:solidFill>
                <a:latin typeface="Phetsarath OT" panose="02000500000000000000" pitchFamily="2" charset="0"/>
                <a:cs typeface="Phetsarath OT" panose="02000500000000000000" pitchFamily="2" charset="0"/>
              </a:rPr>
              <a:t>  / </a:t>
            </a:r>
            <a:r>
              <a:rPr lang="lo-LA" dirty="0">
                <a:solidFill>
                  <a:srgbClr val="00B050"/>
                </a:solidFill>
                <a:latin typeface="Phetsarath OT" panose="02000500000000000000" pitchFamily="2" charset="0"/>
                <a:cs typeface="Phetsarath OT" panose="02000500000000000000" pitchFamily="2" charset="0"/>
              </a:rPr>
              <a:t>ກອງເລຂາ ນໍາສະເໜີ</a:t>
            </a:r>
            <a:r>
              <a:rPr lang="en-US" dirty="0">
                <a:solidFill>
                  <a:srgbClr val="00B050"/>
                </a:solidFill>
                <a:latin typeface="Phetsarath OT" panose="02000500000000000000" pitchFamily="2" charset="0"/>
                <a:cs typeface="Phetsarath OT" panose="02000500000000000000" pitchFamily="2" charset="0"/>
              </a:rPr>
              <a:t>: </a:t>
            </a:r>
          </a:p>
          <a:p>
            <a:pPr marL="742950" lvl="1"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ສັງລວມຄວາມເສຍຫາຍແລະການສູນເສຍ</a:t>
            </a:r>
            <a:r>
              <a:rPr lang="en-US" dirty="0" err="1">
                <a:latin typeface="Phetsarath OT" panose="02000500000000000000" pitchFamily="2" charset="0"/>
                <a:cs typeface="Phetsarath OT" panose="02000500000000000000" pitchFamily="2" charset="0"/>
              </a:rPr>
              <a:t>ໂດຍ</a:t>
            </a:r>
            <a:r>
              <a:rPr lang="lo-LA" dirty="0">
                <a:latin typeface="Phetsarath OT" panose="02000500000000000000" pitchFamily="2" charset="0"/>
                <a:cs typeface="Phetsarath OT" panose="02000500000000000000" pitchFamily="2" charset="0"/>
              </a:rPr>
              <a:t>ອີງໃສ່ການລາຍງານຂອງແຕ່ລະຂະແໜງການຍ່ອຍ </a:t>
            </a:r>
            <a:endParaRPr lang="en-US" dirty="0">
              <a:latin typeface="Phetsarath OT" panose="02000500000000000000" pitchFamily="2" charset="0"/>
              <a:cs typeface="Phetsarath OT" panose="02000500000000000000" pitchFamily="2" charset="0"/>
            </a:endParaRPr>
          </a:p>
          <a:p>
            <a:pPr marL="742950" lvl="1" indent="-285750">
              <a:buFont typeface="Arial" panose="020B0604020202020204" pitchFamily="34" charset="0"/>
              <a:buChar char="•"/>
            </a:pPr>
            <a:r>
              <a:rPr lang="lo-LA" dirty="0">
                <a:solidFill>
                  <a:srgbClr val="0070C0"/>
                </a:solidFill>
                <a:latin typeface="Phetsarath OT" panose="02000500000000000000" pitchFamily="2" charset="0"/>
                <a:cs typeface="Phetsarath OT" panose="02000500000000000000" pitchFamily="2" charset="0"/>
              </a:rPr>
              <a:t>ຂໍ້ສະເໜີແນະວິທີການແກ້ໄຂບັນຫາການຢັ້ງຢືນຄວາມຖືກຕ້ອງຂອງຂໍ້ມູນ</a:t>
            </a:r>
            <a:r>
              <a:rPr lang="en-US" dirty="0">
                <a:solidFill>
                  <a:srgbClr val="0070C0"/>
                </a:solidFill>
                <a:latin typeface="Phetsarath OT" panose="02000500000000000000" pitchFamily="2" charset="0"/>
                <a:cs typeface="Phetsarath OT" panose="02000500000000000000" pitchFamily="2" charset="0"/>
              </a:rPr>
              <a:t> (</a:t>
            </a:r>
            <a:r>
              <a:rPr lang="lo-LA" dirty="0">
                <a:solidFill>
                  <a:srgbClr val="0070C0"/>
                </a:solidFill>
                <a:latin typeface="Phetsarath OT" panose="02000500000000000000" pitchFamily="2" charset="0"/>
                <a:cs typeface="Phetsarath OT" panose="02000500000000000000" pitchFamily="2" charset="0"/>
              </a:rPr>
              <a:t>ຖ້າມີ</a:t>
            </a:r>
            <a:r>
              <a:rPr lang="en-US" dirty="0">
                <a:solidFill>
                  <a:srgbClr val="0070C0"/>
                </a:solidFill>
                <a:latin typeface="Phetsarath OT" panose="02000500000000000000" pitchFamily="2" charset="0"/>
                <a:cs typeface="Phetsarath OT" panose="02000500000000000000" pitchFamily="2" charset="0"/>
              </a:rPr>
              <a:t>) </a:t>
            </a:r>
          </a:p>
          <a:p>
            <a:pPr marL="742950" lvl="1" indent="-285750">
              <a:buFont typeface="Arial" panose="020B0604020202020204" pitchFamily="34" charset="0"/>
              <a:buChar char="•"/>
            </a:pPr>
            <a:r>
              <a:rPr lang="lo-LA" dirty="0" smtClean="0">
                <a:latin typeface="Phetsarath OT" panose="02000500000000000000" pitchFamily="2" charset="0"/>
                <a:cs typeface="Phetsarath OT" panose="02000500000000000000" pitchFamily="2" charset="0"/>
              </a:rPr>
              <a:t>ແຜນໄລຍະຕໍ່</a:t>
            </a:r>
            <a:r>
              <a:rPr lang="lo-LA" dirty="0">
                <a:latin typeface="Phetsarath OT" panose="02000500000000000000" pitchFamily="2" charset="0"/>
                <a:cs typeface="Phetsarath OT" panose="02000500000000000000" pitchFamily="2" charset="0"/>
              </a:rPr>
              <a:t>ໄປສໍາລັບຂະບວນການ</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DaLNA</a:t>
            </a:r>
            <a:r>
              <a:rPr lang="en-US" dirty="0">
                <a:latin typeface="Phetsarath OT" panose="02000500000000000000" pitchFamily="2" charset="0"/>
                <a:cs typeface="Phetsarath OT" panose="02000500000000000000" pitchFamily="2" charset="0"/>
              </a:rPr>
              <a:t> </a:t>
            </a:r>
          </a:p>
          <a:p>
            <a:pPr marL="285750" lvl="0" indent="-285750">
              <a:buFont typeface="Arial" panose="020B0604020202020204" pitchFamily="34" charset="0"/>
              <a:buChar char="•"/>
            </a:pPr>
            <a:r>
              <a:rPr lang="lo-LA" dirty="0">
                <a:solidFill>
                  <a:srgbClr val="00B050"/>
                </a:solidFill>
                <a:latin typeface="Phetsarath OT" panose="02000500000000000000" pitchFamily="2" charset="0"/>
                <a:cs typeface="Phetsarath OT" panose="02000500000000000000" pitchFamily="2" charset="0"/>
              </a:rPr>
              <a:t>ປິດກອງປະຊຸມ</a:t>
            </a:r>
            <a:r>
              <a:rPr lang="en-US" dirty="0" smtClean="0">
                <a:solidFill>
                  <a:srgbClr val="00B050"/>
                </a:solidFill>
                <a:latin typeface="Phetsarath OT" panose="02000500000000000000" pitchFamily="2" charset="0"/>
                <a:cs typeface="Phetsarath OT" panose="02000500000000000000" pitchFamily="2" charset="0"/>
              </a:rPr>
              <a:t>.</a:t>
            </a:r>
            <a:endParaRPr lang="en-US" dirty="0">
              <a:solidFill>
                <a:srgbClr val="00B050"/>
              </a:solidFill>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a:xfrm>
            <a:off x="457200" y="427038"/>
            <a:ext cx="8229600" cy="868362"/>
          </a:xfrm>
        </p:spPr>
        <p:txBody>
          <a:bodyPr/>
          <a:lstStyle/>
          <a:p>
            <a:r>
              <a:rPr lang="en-US" sz="2400" b="1" dirty="0" smtClean="0">
                <a:solidFill>
                  <a:srgbClr val="7030A0"/>
                </a:solidFill>
                <a:latin typeface="Phetsarath OT" panose="02000500000000020004" pitchFamily="2" charset="0"/>
                <a:cs typeface="Phetsarath OT" panose="02000500000000020004" pitchFamily="2" charset="0"/>
              </a:rPr>
              <a:t>ບາດກ້າວ3.ຢັ້ງຢືນຄວາມຖືກຕ້ອງຂອງຂໍ້ມູນຄວາມເສຍຫາຍແລະການສູນເສຍໃນກອງປະຊຸມ</a:t>
            </a:r>
            <a:r>
              <a:rPr lang="en-US" sz="2000" b="1" dirty="0" smtClean="0">
                <a:solidFill>
                  <a:schemeClr val="accent3"/>
                </a:solidFill>
              </a:rPr>
              <a:t/>
            </a:r>
            <a:br>
              <a:rPr lang="en-US" sz="2000" b="1" dirty="0" smtClean="0">
                <a:solidFill>
                  <a:schemeClr val="accent3"/>
                </a:solidFill>
              </a:rPr>
            </a:br>
            <a:r>
              <a:rPr lang="en-US" sz="2000" dirty="0" smtClean="0">
                <a:solidFill>
                  <a:srgbClr val="FF0000"/>
                </a:solidFill>
              </a:rPr>
              <a:t>Step </a:t>
            </a:r>
            <a:r>
              <a:rPr lang="en-US" sz="2000" dirty="0">
                <a:solidFill>
                  <a:srgbClr val="FF0000"/>
                </a:solidFill>
              </a:rPr>
              <a:t>3: Validate the information on damages and losses in a meeting </a:t>
            </a:r>
          </a:p>
        </p:txBody>
      </p:sp>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8"/>
          <p:cNvSpPr txBox="1">
            <a:spLocks noChangeArrowheads="1"/>
          </p:cNvSpPr>
          <p:nvPr/>
        </p:nvSpPr>
        <p:spPr bwMode="auto">
          <a:xfrm>
            <a:off x="0" y="1295400"/>
            <a:ext cx="91440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150000"/>
              </a:lnSpc>
            </a:pPr>
            <a:endParaRPr lang="en-US" altLang="en-US" dirty="0"/>
          </a:p>
          <a:p>
            <a:pPr eaLnBrk="1" hangingPunct="1">
              <a:lnSpc>
                <a:spcPct val="150000"/>
              </a:lnSpc>
            </a:pPr>
            <a:endParaRPr lang="en-US" altLang="en-US" dirty="0"/>
          </a:p>
          <a:p>
            <a:pPr eaLnBrk="1" hangingPunct="1"/>
            <a:endParaRPr lang="en-US" altLang="en-US" sz="2800" b="1" dirty="0">
              <a:latin typeface="Lucida Sans Unicode" pitchFamily="34" charset="0"/>
              <a:cs typeface="Lucida Sans Unicode" pitchFamily="34" charset="0"/>
            </a:endParaRPr>
          </a:p>
          <a:p>
            <a:pPr eaLnBrk="1" hangingPunct="1">
              <a:buFont typeface="Wingdings" pitchFamily="2" charset="2"/>
              <a:buChar char="Ø"/>
            </a:pPr>
            <a:endParaRPr lang="en-US" altLang="en-US" sz="2800" b="1" dirty="0">
              <a:latin typeface="Lucida Sans Unicode" pitchFamily="34" charset="0"/>
              <a:cs typeface="Lucida Sans Unicode" pitchFamily="34" charset="0"/>
            </a:endParaRPr>
          </a:p>
        </p:txBody>
      </p:sp>
      <p:sp>
        <p:nvSpPr>
          <p:cNvPr id="26628" name="Rectangle 3"/>
          <p:cNvSpPr>
            <a:spLocks noChangeArrowheads="1"/>
          </p:cNvSpPr>
          <p:nvPr/>
        </p:nvSpPr>
        <p:spPr bwMode="auto">
          <a:xfrm>
            <a:off x="6172200" y="1752600"/>
            <a:ext cx="2819400"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Font typeface="Wingdings" pitchFamily="2" charset="2"/>
              <a:buChar char="Ø"/>
            </a:pPr>
            <a:r>
              <a:rPr lang="en-US" altLang="en-US" dirty="0">
                <a:latin typeface="+mj-lt"/>
                <a:cs typeface="Lucida Sans Unicode" pitchFamily="34" charset="0"/>
              </a:rPr>
              <a:t>Number of people affected and the socio-economic impact on families and </a:t>
            </a:r>
            <a:r>
              <a:rPr lang="en-US" altLang="en-US" dirty="0" smtClean="0">
                <a:latin typeface="+mj-lt"/>
                <a:cs typeface="Lucida Sans Unicode" pitchFamily="34" charset="0"/>
              </a:rPr>
              <a:t>women</a:t>
            </a:r>
          </a:p>
          <a:p>
            <a:pPr eaLnBrk="1" hangingPunct="1">
              <a:buFont typeface="Wingdings" pitchFamily="2" charset="2"/>
              <a:buChar char="Ø"/>
            </a:pPr>
            <a:endParaRPr lang="en-US" altLang="en-US" sz="1050" dirty="0">
              <a:latin typeface="+mj-lt"/>
              <a:cs typeface="Lucida Sans Unicode" pitchFamily="34" charset="0"/>
            </a:endParaRPr>
          </a:p>
          <a:p>
            <a:pPr eaLnBrk="1" hangingPunct="1">
              <a:buFont typeface="Wingdings" pitchFamily="2" charset="2"/>
              <a:buChar char="Ø"/>
            </a:pPr>
            <a:r>
              <a:rPr lang="en-US" altLang="en-US" dirty="0">
                <a:solidFill>
                  <a:srgbClr val="C00000"/>
                </a:solidFill>
                <a:latin typeface="+mj-lt"/>
                <a:cs typeface="Lucida Sans Unicode" pitchFamily="34" charset="0"/>
              </a:rPr>
              <a:t>Contribution of agriculture to other </a:t>
            </a:r>
            <a:r>
              <a:rPr lang="en-US" altLang="en-US" dirty="0" smtClean="0">
                <a:solidFill>
                  <a:srgbClr val="C00000"/>
                </a:solidFill>
                <a:latin typeface="+mj-lt"/>
                <a:cs typeface="Lucida Sans Unicode" pitchFamily="34" charset="0"/>
              </a:rPr>
              <a:t>sectors</a:t>
            </a:r>
          </a:p>
          <a:p>
            <a:pPr eaLnBrk="1" hangingPunct="1">
              <a:buFont typeface="Wingdings" pitchFamily="2" charset="2"/>
              <a:buChar char="Ø"/>
            </a:pPr>
            <a:endParaRPr lang="en-US" altLang="en-US" sz="1050" dirty="0">
              <a:latin typeface="+mj-lt"/>
              <a:cs typeface="Lucida Sans Unicode" pitchFamily="34" charset="0"/>
            </a:endParaRPr>
          </a:p>
          <a:p>
            <a:pPr eaLnBrk="1" hangingPunct="1">
              <a:buFont typeface="Wingdings" pitchFamily="2" charset="2"/>
              <a:buChar char="Ø"/>
            </a:pPr>
            <a:r>
              <a:rPr lang="en-US" altLang="en-US" dirty="0">
                <a:latin typeface="+mj-lt"/>
                <a:cs typeface="Lucida Sans Unicode" pitchFamily="34" charset="0"/>
              </a:rPr>
              <a:t>Farmers </a:t>
            </a:r>
            <a:r>
              <a:rPr lang="en-US" altLang="en-US" dirty="0" smtClean="0">
                <a:latin typeface="+mj-lt"/>
                <a:cs typeface="Lucida Sans Unicode" pitchFamily="34" charset="0"/>
              </a:rPr>
              <a:t>indebtedness</a:t>
            </a:r>
          </a:p>
          <a:p>
            <a:pPr eaLnBrk="1" hangingPunct="1">
              <a:buFont typeface="Wingdings" pitchFamily="2" charset="2"/>
              <a:buChar char="Ø"/>
            </a:pPr>
            <a:endParaRPr lang="en-US" altLang="en-US" sz="1000" dirty="0">
              <a:latin typeface="+mj-lt"/>
              <a:cs typeface="Lucida Sans Unicode" pitchFamily="34" charset="0"/>
            </a:endParaRPr>
          </a:p>
          <a:p>
            <a:pPr eaLnBrk="1" hangingPunct="1">
              <a:buFont typeface="Wingdings" pitchFamily="2" charset="2"/>
              <a:buChar char="Ø"/>
            </a:pPr>
            <a:r>
              <a:rPr lang="en-US" altLang="en-US" dirty="0">
                <a:solidFill>
                  <a:srgbClr val="C00000"/>
                </a:solidFill>
                <a:latin typeface="+mj-lt"/>
                <a:cs typeface="Lucida Sans Unicode" pitchFamily="34" charset="0"/>
              </a:rPr>
              <a:t>Potential threats or hazards created by the </a:t>
            </a:r>
            <a:r>
              <a:rPr lang="en-US" altLang="en-US" dirty="0" smtClean="0">
                <a:solidFill>
                  <a:srgbClr val="C00000"/>
                </a:solidFill>
                <a:latin typeface="+mj-lt"/>
                <a:cs typeface="Lucida Sans Unicode" pitchFamily="34" charset="0"/>
              </a:rPr>
              <a:t>disaster</a:t>
            </a:r>
          </a:p>
          <a:p>
            <a:pPr eaLnBrk="1" hangingPunct="1">
              <a:buFont typeface="Wingdings" pitchFamily="2" charset="2"/>
              <a:buChar char="Ø"/>
            </a:pPr>
            <a:endParaRPr lang="en-US" altLang="en-US" sz="1000" dirty="0">
              <a:latin typeface="+mj-lt"/>
              <a:cs typeface="Lucida Sans Unicode" pitchFamily="34" charset="0"/>
            </a:endParaRPr>
          </a:p>
          <a:p>
            <a:pPr eaLnBrk="1" hangingPunct="1">
              <a:buFont typeface="Wingdings" pitchFamily="2" charset="2"/>
              <a:buChar char="Ø"/>
            </a:pPr>
            <a:r>
              <a:rPr lang="en-US" altLang="en-US" dirty="0">
                <a:latin typeface="+mj-lt"/>
                <a:cs typeface="Lucida Sans Unicode" pitchFamily="34" charset="0"/>
              </a:rPr>
              <a:t>Environmental </a:t>
            </a:r>
            <a:r>
              <a:rPr lang="en-US" altLang="en-US" dirty="0" smtClean="0">
                <a:latin typeface="+mj-lt"/>
                <a:cs typeface="Lucida Sans Unicode" pitchFamily="34" charset="0"/>
              </a:rPr>
              <a:t>Effects</a:t>
            </a:r>
          </a:p>
          <a:p>
            <a:pPr eaLnBrk="1" hangingPunct="1">
              <a:buFont typeface="Wingdings" pitchFamily="2" charset="2"/>
              <a:buChar char="Ø"/>
            </a:pPr>
            <a:endParaRPr lang="en-US" altLang="en-US" sz="1000" dirty="0">
              <a:latin typeface="+mj-lt"/>
              <a:cs typeface="Lucida Sans Unicode" pitchFamily="34" charset="0"/>
            </a:endParaRPr>
          </a:p>
          <a:p>
            <a:pPr eaLnBrk="1" hangingPunct="1">
              <a:buFont typeface="Wingdings" pitchFamily="2" charset="2"/>
              <a:buChar char="Ø"/>
            </a:pPr>
            <a:r>
              <a:rPr lang="en-US" altLang="en-US" dirty="0">
                <a:solidFill>
                  <a:srgbClr val="C00000"/>
                </a:solidFill>
                <a:latin typeface="+mj-lt"/>
                <a:cs typeface="Lucida Sans Unicode" pitchFamily="34" charset="0"/>
              </a:rPr>
              <a:t>Effects on future food supply</a:t>
            </a:r>
          </a:p>
        </p:txBody>
      </p:sp>
      <p:sp>
        <p:nvSpPr>
          <p:cNvPr id="6" name="TextBox 5"/>
          <p:cNvSpPr txBox="1"/>
          <p:nvPr/>
        </p:nvSpPr>
        <p:spPr>
          <a:xfrm>
            <a:off x="354418" y="1828800"/>
            <a:ext cx="5512982" cy="5293757"/>
          </a:xfrm>
          <a:prstGeom prst="rect">
            <a:avLst/>
          </a:prstGeom>
          <a:noFill/>
        </p:spPr>
        <p:txBody>
          <a:bodyPr wrap="square" rtlCol="0">
            <a:spAutoFit/>
          </a:bodyPr>
          <a:lstStyle/>
          <a:p>
            <a:pPr marL="285750" indent="-285750">
              <a:buFont typeface="Wingdings" panose="05000000000000000000" pitchFamily="2" charset="2"/>
              <a:buChar char="Ø"/>
            </a:pPr>
            <a:r>
              <a:rPr lang="en-US" sz="2400" dirty="0" smtClean="0">
                <a:latin typeface="Phetsarath OT" panose="02000500000000020004" pitchFamily="2" charset="0"/>
                <a:cs typeface="Phetsarath OT" panose="02000500000000020004" pitchFamily="2" charset="0"/>
              </a:rPr>
              <a:t>ຈຳນວນປະຊາຊົນທີ່ໄດ້ຮັບຜົນກະທົບແລະຜົນກະທົບຕໍ່ເສດຖະກິດ-ສັງຄົມຂອງຄອບຄົວແລະແມ່ຍິງ</a:t>
            </a:r>
          </a:p>
          <a:p>
            <a:pPr marL="285750" indent="-285750">
              <a:buFont typeface="Wingdings" panose="05000000000000000000" pitchFamily="2" charset="2"/>
              <a:buChar char="Ø"/>
            </a:pPr>
            <a:endParaRPr lang="en-US" sz="90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r>
              <a:rPr lang="en-US" sz="2400" dirty="0" err="1" smtClean="0">
                <a:solidFill>
                  <a:srgbClr val="C00000"/>
                </a:solidFill>
                <a:latin typeface="Phetsarath OT" panose="02000500000000020004" pitchFamily="2" charset="0"/>
                <a:cs typeface="Phetsarath OT" panose="02000500000000020004" pitchFamily="2" charset="0"/>
              </a:rPr>
              <a:t>ການປະກອບສ່ວນຂອງວຽກກະສິກຳຕໍ່ຂະແໜງການອື່ນ</a:t>
            </a:r>
            <a:r>
              <a:rPr lang="en-US" sz="2400" dirty="0" smtClean="0">
                <a:solidFill>
                  <a:srgbClr val="C00000"/>
                </a:solidFill>
                <a:latin typeface="Phetsarath OT" panose="02000500000000020004" pitchFamily="2" charset="0"/>
                <a:cs typeface="Phetsarath OT" panose="02000500000000020004" pitchFamily="2" charset="0"/>
              </a:rPr>
              <a:t>ໆ</a:t>
            </a:r>
          </a:p>
          <a:p>
            <a:pPr marL="285750" indent="-285750">
              <a:buFont typeface="Wingdings" panose="05000000000000000000" pitchFamily="2" charset="2"/>
              <a:buChar char="Ø"/>
            </a:pPr>
            <a:endParaRPr lang="en-US" sz="100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r>
              <a:rPr lang="en-US" sz="2400" dirty="0" err="1" smtClean="0">
                <a:latin typeface="Phetsarath OT" panose="02000500000000020004" pitchFamily="2" charset="0"/>
                <a:cs typeface="Phetsarath OT" panose="02000500000000020004" pitchFamily="2" charset="0"/>
              </a:rPr>
              <a:t>ການຕິດນີ້ຂອງຊາວກະສິກອນ</a:t>
            </a:r>
            <a:endParaRPr lang="en-US" sz="240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endParaRPr lang="en-US" sz="105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r>
              <a:rPr lang="en-US" sz="2400" dirty="0" err="1" smtClean="0">
                <a:solidFill>
                  <a:srgbClr val="C00000"/>
                </a:solidFill>
                <a:latin typeface="Phetsarath OT" panose="02000500000000020004" pitchFamily="2" charset="0"/>
                <a:cs typeface="Phetsarath OT" panose="02000500000000020004" pitchFamily="2" charset="0"/>
              </a:rPr>
              <a:t>ໄພຂົ່ມຂູ່ຫຼືໄພອັນຕະລາຍອັນເນື່ອງມາຈາກໄພພິບັດ</a:t>
            </a:r>
            <a:endParaRPr lang="en-US" sz="2400" dirty="0" smtClean="0">
              <a:solidFill>
                <a:srgbClr val="C00000"/>
              </a:solidFill>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endParaRPr lang="en-US" sz="105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r>
              <a:rPr lang="en-US" sz="2400" dirty="0" err="1" smtClean="0">
                <a:latin typeface="Phetsarath OT" panose="02000500000000020004" pitchFamily="2" charset="0"/>
                <a:cs typeface="Phetsarath OT" panose="02000500000000020004" pitchFamily="2" charset="0"/>
              </a:rPr>
              <a:t>ຜົນກະທົບດ້ານສິ່ງແວດລ້ອມ</a:t>
            </a:r>
            <a:endParaRPr lang="en-US" sz="240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endParaRPr lang="en-US" sz="1000" dirty="0" smtClean="0">
              <a:latin typeface="Phetsarath OT" panose="02000500000000020004" pitchFamily="2" charset="0"/>
              <a:cs typeface="Phetsarath OT" panose="02000500000000020004" pitchFamily="2" charset="0"/>
            </a:endParaRPr>
          </a:p>
          <a:p>
            <a:pPr marL="285750" indent="-285750">
              <a:buFont typeface="Wingdings" panose="05000000000000000000" pitchFamily="2" charset="2"/>
              <a:buChar char="Ø"/>
            </a:pPr>
            <a:r>
              <a:rPr lang="en-US" sz="2400" dirty="0" err="1" smtClean="0">
                <a:solidFill>
                  <a:srgbClr val="C00000"/>
                </a:solidFill>
                <a:latin typeface="Phetsarath OT" panose="02000500000000020004" pitchFamily="2" charset="0"/>
                <a:cs typeface="Phetsarath OT" panose="02000500000000020004" pitchFamily="2" charset="0"/>
              </a:rPr>
              <a:t>ຜົນກະທົບຕໍ່ການສະໜອງສະບຽງອາຫານໃນອະນາຄົດ</a:t>
            </a:r>
            <a:endParaRPr lang="en-US" sz="2400" dirty="0" smtClean="0">
              <a:solidFill>
                <a:srgbClr val="C00000"/>
              </a:solidFill>
              <a:latin typeface="Phetsarath OT" panose="02000500000000020004" pitchFamily="2" charset="0"/>
              <a:cs typeface="Phetsarath OT" panose="02000500000000020004" pitchFamily="2" charset="0"/>
            </a:endParaRPr>
          </a:p>
          <a:p>
            <a:endParaRPr lang="en-US" sz="2400" dirty="0">
              <a:latin typeface="Phetsarath OT" panose="02000500000000020004" pitchFamily="2" charset="0"/>
              <a:cs typeface="Phetsarath OT" panose="02000500000000020004" pitchFamily="2" charset="0"/>
            </a:endParaRPr>
          </a:p>
        </p:txBody>
      </p:sp>
      <p:sp>
        <p:nvSpPr>
          <p:cNvPr id="2" name="Title 1"/>
          <p:cNvSpPr>
            <a:spLocks noGrp="1"/>
          </p:cNvSpPr>
          <p:nvPr>
            <p:ph type="title"/>
          </p:nvPr>
        </p:nvSpPr>
        <p:spPr>
          <a:xfrm>
            <a:off x="457200" y="381000"/>
            <a:ext cx="8229600" cy="1143000"/>
          </a:xfrm>
        </p:spPr>
        <p:txBody>
          <a:bodyPr/>
          <a:lstStyle/>
          <a:p>
            <a:r>
              <a:rPr lang="en-US" sz="2800" b="1" dirty="0" smtClean="0">
                <a:solidFill>
                  <a:srgbClr val="7030A0"/>
                </a:solidFill>
                <a:latin typeface="Phetsarath OT" panose="02000500000000020004" pitchFamily="2" charset="0"/>
                <a:cs typeface="Phetsarath OT" panose="02000500000000020004" pitchFamily="2" charset="0"/>
              </a:rPr>
              <a:t>ບາດກ້າວ4.ວິເຄາະຜົນກະທົບຂອງຄວາມເສຍຫາຍແລະການສູນເສຍຕໍ່ປະຊາກອນທີ່ໄດ້ຮັບຜົນກະທົບ</a:t>
            </a:r>
            <a:r>
              <a:rPr lang="en-US" sz="2400" b="1" dirty="0" smtClean="0">
                <a:solidFill>
                  <a:schemeClr val="accent2"/>
                </a:solidFill>
              </a:rPr>
              <a:t/>
            </a:r>
            <a:br>
              <a:rPr lang="en-US" sz="2400" b="1" dirty="0" smtClean="0">
                <a:solidFill>
                  <a:schemeClr val="accent2"/>
                </a:solidFill>
              </a:rPr>
            </a:br>
            <a:r>
              <a:rPr lang="en-US" sz="2000" dirty="0" smtClean="0">
                <a:solidFill>
                  <a:schemeClr val="accent2"/>
                </a:solidFill>
              </a:rPr>
              <a:t>Step </a:t>
            </a:r>
            <a:r>
              <a:rPr lang="en-US" sz="2000" dirty="0">
                <a:solidFill>
                  <a:schemeClr val="accent2"/>
                </a:solidFill>
              </a:rPr>
              <a:t>4. Analyze the impacts of the damages and losses to affected population</a:t>
            </a:r>
            <a:endParaRPr lang="en-US" sz="24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3"/>
          <p:cNvSpPr>
            <a:spLocks noChangeArrowheads="1"/>
          </p:cNvSpPr>
          <p:nvPr/>
        </p:nvSpPr>
        <p:spPr bwMode="auto">
          <a:xfrm>
            <a:off x="228600" y="1447800"/>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b="1"/>
          </a:p>
          <a:p>
            <a:pPr eaLnBrk="1" hangingPunct="1"/>
            <a:endParaRPr lang="en-US" altLang="en-US" b="1"/>
          </a:p>
          <a:p>
            <a:pPr eaLnBrk="1" hangingPunct="1"/>
            <a:endParaRPr lang="en-US" altLang="en-US"/>
          </a:p>
          <a:p>
            <a:pPr eaLnBrk="1" hangingPunct="1"/>
            <a:endParaRPr lang="en-US" altLang="en-US"/>
          </a:p>
        </p:txBody>
      </p:sp>
      <p:sp>
        <p:nvSpPr>
          <p:cNvPr id="3" name="Rectangle 2"/>
          <p:cNvSpPr/>
          <p:nvPr/>
        </p:nvSpPr>
        <p:spPr>
          <a:xfrm>
            <a:off x="381000" y="1348026"/>
            <a:ext cx="8610600" cy="861774"/>
          </a:xfrm>
          <a:prstGeom prst="rect">
            <a:avLst/>
          </a:prstGeom>
        </p:spPr>
        <p:txBody>
          <a:bodyPr wrap="square">
            <a:spAutoFit/>
          </a:bodyPr>
          <a:lstStyle/>
          <a:p>
            <a:r>
              <a:rPr lang="en-US" dirty="0" err="1" smtClean="0">
                <a:latin typeface="Phetsarath OT" panose="02000500000000020004" pitchFamily="2" charset="0"/>
                <a:cs typeface="Phetsarath OT" panose="02000500000000020004" pitchFamily="2" charset="0"/>
              </a:rPr>
              <a:t>ຕາຕະລາງ</a:t>
            </a:r>
            <a:r>
              <a:rPr lang="en-US" dirty="0" smtClean="0">
                <a:latin typeface="Phetsarath OT" panose="02000500000000020004" pitchFamily="2" charset="0"/>
                <a:cs typeface="Phetsarath OT" panose="02000500000000020004" pitchFamily="2" charset="0"/>
              </a:rPr>
              <a:t> </a:t>
            </a:r>
            <a:r>
              <a:rPr lang="en-US" dirty="0">
                <a:latin typeface="Phetsarath OT" panose="02000500000000020004" pitchFamily="2" charset="0"/>
                <a:cs typeface="Phetsarath OT" panose="02000500000000020004" pitchFamily="2" charset="0"/>
              </a:rPr>
              <a:t>16: </a:t>
            </a:r>
            <a:r>
              <a:rPr lang="en-US" dirty="0" err="1">
                <a:latin typeface="Phetsarath OT" panose="02000500000000020004" pitchFamily="2" charset="0"/>
                <a:cs typeface="Phetsarath OT" panose="02000500000000020004" pitchFamily="2" charset="0"/>
              </a:rPr>
              <a:t>ການຄາດຄະເນຄວາມຕ້ອງການສະບຽງອາຫານຕໍ່ປີໃນພື້ນທີ່ກ່ອນເກີດ</a:t>
            </a:r>
            <a:r>
              <a:rPr lang="en-US" dirty="0">
                <a:latin typeface="Phetsarath OT" panose="02000500000000020004" pitchFamily="2" charset="0"/>
                <a:cs typeface="Phetsarath OT" panose="02000500000000020004" pitchFamily="2" charset="0"/>
              </a:rPr>
              <a:t> </a:t>
            </a:r>
            <a:r>
              <a:rPr lang="en-US" dirty="0" err="1">
                <a:latin typeface="Phetsarath OT" panose="02000500000000020004" pitchFamily="2" charset="0"/>
                <a:cs typeface="Phetsarath OT" panose="02000500000000020004" pitchFamily="2" charset="0"/>
              </a:rPr>
              <a:t>ແລະ</a:t>
            </a:r>
            <a:r>
              <a:rPr lang="en-US" dirty="0">
                <a:latin typeface="Phetsarath OT" panose="02000500000000020004" pitchFamily="2" charset="0"/>
                <a:cs typeface="Phetsarath OT" panose="02000500000000020004" pitchFamily="2" charset="0"/>
              </a:rPr>
              <a:t> </a:t>
            </a:r>
            <a:r>
              <a:rPr lang="en-US" dirty="0" err="1">
                <a:latin typeface="Phetsarath OT" panose="02000500000000020004" pitchFamily="2" charset="0"/>
                <a:cs typeface="Phetsarath OT" panose="02000500000000020004" pitchFamily="2" charset="0"/>
              </a:rPr>
              <a:t>ຫຼັງ</a:t>
            </a:r>
            <a:r>
              <a:rPr lang="en-US" dirty="0" err="1" smtClean="0">
                <a:latin typeface="Phetsarath OT" panose="02000500000000020004" pitchFamily="2" charset="0"/>
                <a:cs typeface="Phetsarath OT" panose="02000500000000020004" pitchFamily="2" charset="0"/>
              </a:rPr>
              <a:t>ໄພພິບັດ</a:t>
            </a:r>
            <a:r>
              <a:rPr lang="en-US" dirty="0">
                <a:latin typeface="Phetsarath OT" panose="02000500000000020004" pitchFamily="2" charset="0"/>
                <a:cs typeface="Phetsarath OT" panose="02000500000000020004" pitchFamily="2" charset="0"/>
              </a:rPr>
              <a:t> </a:t>
            </a:r>
            <a:r>
              <a:rPr lang="en-US" dirty="0" smtClean="0">
                <a:latin typeface="Phetsarath OT" panose="02000500000000020004" pitchFamily="2" charset="0"/>
                <a:cs typeface="Phetsarath OT" panose="02000500000000020004" pitchFamily="2" charset="0"/>
              </a:rPr>
              <a:t>(</a:t>
            </a:r>
            <a:r>
              <a:rPr lang="en-US" dirty="0" err="1">
                <a:latin typeface="Phetsarath OT" panose="02000500000000020004" pitchFamily="2" charset="0"/>
                <a:cs typeface="Phetsarath OT" panose="02000500000000020004" pitchFamily="2" charset="0"/>
              </a:rPr>
              <a:t>ຫົວໜ່ວຍເປັນ</a:t>
            </a:r>
            <a:r>
              <a:rPr lang="en-US" dirty="0">
                <a:latin typeface="Phetsarath OT" panose="02000500000000020004" pitchFamily="2" charset="0"/>
                <a:cs typeface="Phetsarath OT" panose="02000500000000020004" pitchFamily="2" charset="0"/>
              </a:rPr>
              <a:t> </a:t>
            </a:r>
            <a:r>
              <a:rPr lang="en-US" dirty="0" err="1">
                <a:latin typeface="Phetsarath OT" panose="02000500000000020004" pitchFamily="2" charset="0"/>
                <a:cs typeface="Phetsarath OT" panose="02000500000000020004" pitchFamily="2" charset="0"/>
              </a:rPr>
              <a:t>ກິ</a:t>
            </a:r>
            <a:r>
              <a:rPr lang="en-US" dirty="0" err="1" smtClean="0">
                <a:latin typeface="Phetsarath OT" panose="02000500000000020004" pitchFamily="2" charset="0"/>
                <a:cs typeface="Phetsarath OT" panose="02000500000000020004" pitchFamily="2" charset="0"/>
              </a:rPr>
              <a:t>ໂລກຣາມ</a:t>
            </a:r>
            <a:endParaRPr lang="en-US" dirty="0" smtClean="0">
              <a:latin typeface="Phetsarath OT" panose="02000500000000020004" pitchFamily="2" charset="0"/>
              <a:cs typeface="Phetsarath OT" panose="02000500000000020004" pitchFamily="2" charset="0"/>
            </a:endParaRPr>
          </a:p>
          <a:p>
            <a:r>
              <a:rPr lang="en-US" sz="1400" dirty="0">
                <a:solidFill>
                  <a:srgbClr val="FF0000"/>
                </a:solidFill>
                <a:latin typeface="Phetsarath OT" panose="02000500000000020004" pitchFamily="2" charset="0"/>
                <a:cs typeface="Phetsarath OT" panose="02000500000000020004" pitchFamily="2" charset="0"/>
              </a:rPr>
              <a:t>Table 16. Pre- and Post-Disaster Estimated Food Requirements Per Year in the Area, in </a:t>
            </a:r>
            <a:r>
              <a:rPr lang="en-US" sz="1400" dirty="0" smtClean="0">
                <a:solidFill>
                  <a:srgbClr val="FF0000"/>
                </a:solidFill>
                <a:latin typeface="Phetsarath OT" panose="02000500000000020004" pitchFamily="2" charset="0"/>
                <a:cs typeface="Phetsarath OT" panose="02000500000000020004" pitchFamily="2" charset="0"/>
              </a:rPr>
              <a:t>Kilograms</a:t>
            </a:r>
            <a:endParaRPr lang="en-US" sz="1400" dirty="0">
              <a:solidFill>
                <a:srgbClr val="FF0000"/>
              </a:solidFill>
              <a:latin typeface="Phetsarath OT" panose="02000500000000020004" pitchFamily="2" charset="0"/>
              <a:cs typeface="Phetsarath OT" panose="02000500000000020004" pitchFamily="2"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07393139"/>
              </p:ext>
            </p:extLst>
          </p:nvPr>
        </p:nvGraphicFramePr>
        <p:xfrm>
          <a:off x="418214" y="2362200"/>
          <a:ext cx="8497187" cy="4416552"/>
        </p:xfrm>
        <a:graphic>
          <a:graphicData uri="http://schemas.openxmlformats.org/drawingml/2006/table">
            <a:tbl>
              <a:tblPr firstRow="1" firstCol="1" bandRow="1"/>
              <a:tblGrid>
                <a:gridCol w="1289361"/>
                <a:gridCol w="848375"/>
                <a:gridCol w="848375"/>
                <a:gridCol w="731618"/>
                <a:gridCol w="848375"/>
                <a:gridCol w="848375"/>
                <a:gridCol w="731618"/>
                <a:gridCol w="848375"/>
                <a:gridCol w="848375"/>
                <a:gridCol w="654340"/>
              </a:tblGrid>
              <a:tr h="0">
                <a:tc rowSpan="3">
                  <a:txBody>
                    <a:bodyPr/>
                    <a:lstStyle/>
                    <a:p>
                      <a:pPr algn="ctr">
                        <a:lnSpc>
                          <a:spcPct val="115000"/>
                        </a:lnSpc>
                        <a:spcAft>
                          <a:spcPts val="0"/>
                        </a:spcAft>
                      </a:pPr>
                      <a:r>
                        <a:rPr lang="en-US" sz="1800" dirty="0" err="1">
                          <a:effectLst/>
                          <a:latin typeface="Phetsarath OT" panose="02000500000000020004" pitchFamily="2" charset="0"/>
                          <a:cs typeface="Phetsarath OT" panose="02000500000000020004" pitchFamily="2" charset="0"/>
                        </a:rPr>
                        <a:t>ລາຍການອາ</a:t>
                      </a:r>
                      <a:r>
                        <a:rPr lang="en-US" sz="1800" dirty="0">
                          <a:effectLst/>
                          <a:latin typeface="Phetsarath OT" panose="02000500000000020004" pitchFamily="2" charset="0"/>
                          <a:cs typeface="Phetsarath OT" panose="02000500000000020004" pitchFamily="2" charset="0"/>
                        </a:rPr>
                        <a:t> </a:t>
                      </a:r>
                      <a:r>
                        <a:rPr lang="en-US" sz="1800" dirty="0" err="1">
                          <a:effectLst/>
                          <a:latin typeface="Phetsarath OT" panose="02000500000000020004" pitchFamily="2" charset="0"/>
                          <a:cs typeface="Phetsarath OT" panose="02000500000000020004" pitchFamily="2" charset="0"/>
                        </a:rPr>
                        <a:t>ຫານ</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3">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ກ່ອນໄພພິບັດ (ກີບ)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ຫຼັງໄພພິບັດ (ກີບ)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gridSpan="2">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1 ປີ (ກີບ)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c gridSpan="2">
                  <a:txBody>
                    <a:bodyPr/>
                    <a:lstStyle/>
                    <a:p>
                      <a:pPr algn="ctr">
                        <a:lnSpc>
                          <a:spcPct val="115000"/>
                        </a:lnSpc>
                        <a:spcAft>
                          <a:spcPts val="0"/>
                        </a:spcAft>
                      </a:pPr>
                      <a:r>
                        <a:rPr lang="en-US" sz="1800" dirty="0">
                          <a:effectLst/>
                          <a:latin typeface="Phetsarath OT" panose="02000500000000020004" pitchFamily="2" charset="0"/>
                          <a:cs typeface="Phetsarath OT" panose="02000500000000020004" pitchFamily="2" charset="0"/>
                        </a:rPr>
                        <a:t>2 </a:t>
                      </a:r>
                      <a:r>
                        <a:rPr lang="en-US" sz="1800" dirty="0" err="1">
                          <a:effectLst/>
                          <a:latin typeface="Phetsarath OT" panose="02000500000000020004" pitchFamily="2" charset="0"/>
                          <a:cs typeface="Phetsarath OT" panose="02000500000000020004" pitchFamily="2" charset="0"/>
                        </a:rPr>
                        <a:t>ປີ</a:t>
                      </a:r>
                      <a:r>
                        <a:rPr lang="en-US" sz="1800" dirty="0">
                          <a:effectLst/>
                          <a:latin typeface="Phetsarath OT" panose="02000500000000020004" pitchFamily="2" charset="0"/>
                          <a:cs typeface="Phetsarath OT" panose="02000500000000020004" pitchFamily="2" charset="0"/>
                        </a:rPr>
                        <a:t>(</a:t>
                      </a:r>
                      <a:r>
                        <a:rPr lang="en-US" sz="1800" dirty="0" err="1">
                          <a:effectLst/>
                          <a:latin typeface="Phetsarath OT" panose="02000500000000020004" pitchFamily="2" charset="0"/>
                          <a:cs typeface="Phetsarath OT" panose="02000500000000020004" pitchFamily="2" charset="0"/>
                        </a:rPr>
                        <a:t>ກີບ</a:t>
                      </a:r>
                      <a:r>
                        <a:rPr lang="en-US" sz="1800" dirty="0">
                          <a:effectLst/>
                          <a:latin typeface="Phetsarath OT" panose="02000500000000020004" pitchFamily="2" charset="0"/>
                          <a:cs typeface="Phetsarath OT" panose="02000500000000020004" pitchFamily="2" charset="0"/>
                        </a:rPr>
                        <a:t>)</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en-US"/>
                    </a:p>
                  </a:txBody>
                  <a:tcPr/>
                </a:tc>
              </a:tr>
              <a:tr h="0">
                <a:tc vMerge="1">
                  <a:txBody>
                    <a:bodyPr/>
                    <a:lstStyle/>
                    <a:p>
                      <a:endParaRPr lang="en-US"/>
                    </a:p>
                  </a:txBody>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ຜົນໄດ້ຮັບ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ການບໍລິໂພກ</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ຊ່ອງວ່າງ</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ຜົນໄດ້ຮັບ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ການບໍລິໂພກ</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ຊ່ອງວ່າງ</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ຜົນໄດ້ຮັບ</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ການບໍລິໂພກ</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ຊ່ອງວ່າງ</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0">
                <a:tc vMerge="1">
                  <a:txBody>
                    <a:bodyPr/>
                    <a:lstStyle/>
                    <a:p>
                      <a:endParaRPr lang="en-US"/>
                    </a:p>
                  </a:txBody>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ກ</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ຂ</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ຄ</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ງ</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ຈ</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ສ</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ຊ</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a:effectLst/>
                          <a:latin typeface="Phetsarath OT" panose="02000500000000020004" pitchFamily="2" charset="0"/>
                          <a:cs typeface="Phetsarath OT" panose="02000500000000020004" pitchFamily="2" charset="0"/>
                        </a:rPr>
                        <a:t>ຍ</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en-US" sz="1800" dirty="0">
                          <a:effectLst/>
                          <a:latin typeface="Phetsarath OT" panose="02000500000000020004" pitchFamily="2" charset="0"/>
                          <a:cs typeface="Phetsarath OT" panose="02000500000000020004" pitchFamily="2" charset="0"/>
                        </a:rPr>
                        <a:t>ດ</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ກ. ເຂົ້າ</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ຂ. ສາລີ</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ຄ. ຊີ້ນ</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dirty="0">
                          <a:effectLst/>
                          <a:latin typeface="Phetsarath OT" panose="02000500000000020004" pitchFamily="2" charset="0"/>
                          <a:cs typeface="Phetsarath OT" panose="02000500000000020004" pitchFamily="2" charset="0"/>
                        </a:rPr>
                        <a:t> </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ງ. ເປັດໄກ່</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dirty="0">
                          <a:effectLst/>
                          <a:latin typeface="Phetsarath OT" panose="02000500000000020004" pitchFamily="2" charset="0"/>
                          <a:cs typeface="Phetsarath OT" panose="02000500000000020004" pitchFamily="2" charset="0"/>
                        </a:rPr>
                        <a:t> </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ຈ. ປາ</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dirty="0">
                          <a:effectLst/>
                          <a:latin typeface="Phetsarath OT" panose="02000500000000020004" pitchFamily="2" charset="0"/>
                          <a:cs typeface="Phetsarath OT" panose="02000500000000020004" pitchFamily="2" charset="0"/>
                        </a:rPr>
                        <a:t> </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ສ. ຜັກຕ່າງໆ</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ຊ. ພືດປະເພດຫົວ</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ຍ, ອື່ນໆ</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1800" dirty="0" err="1">
                          <a:effectLst/>
                          <a:latin typeface="Phetsarath OT" panose="02000500000000020004" pitchFamily="2" charset="0"/>
                          <a:cs typeface="Phetsarath OT" panose="02000500000000020004" pitchFamily="2" charset="0"/>
                        </a:rPr>
                        <a:t>ລວມ</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thaiDist">
                        <a:lnSpc>
                          <a:spcPct val="115000"/>
                        </a:lnSpc>
                        <a:spcAft>
                          <a:spcPts val="0"/>
                        </a:spcAft>
                      </a:pPr>
                      <a:r>
                        <a:rPr lang="en-US" sz="1800" dirty="0">
                          <a:effectLst/>
                          <a:latin typeface="Phetsarath OT" panose="02000500000000020004" pitchFamily="2" charset="0"/>
                          <a:cs typeface="Phetsarath OT" panose="02000500000000020004" pitchFamily="2" charset="0"/>
                        </a:rPr>
                        <a:t> </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a:effectLst/>
                          <a:latin typeface="Phetsarath OT" panose="02000500000000020004" pitchFamily="2" charset="0"/>
                          <a:cs typeface="Phetsarath OT" panose="02000500000000020004" pitchFamily="2" charset="0"/>
                        </a:rPr>
                        <a:t> </a:t>
                      </a:r>
                      <a:endParaRPr lang="en-US" sz="20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1800" dirty="0">
                          <a:effectLst/>
                          <a:latin typeface="Phetsarath OT" panose="02000500000000020004" pitchFamily="2" charset="0"/>
                          <a:cs typeface="Phetsarath OT" panose="02000500000000020004" pitchFamily="2" charset="0"/>
                        </a:rPr>
                        <a:t> </a:t>
                      </a:r>
                      <a:endParaRPr lang="en-US" sz="20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itle 6"/>
          <p:cNvSpPr>
            <a:spLocks noGrp="1"/>
          </p:cNvSpPr>
          <p:nvPr>
            <p:ph type="title"/>
          </p:nvPr>
        </p:nvSpPr>
        <p:spPr>
          <a:xfrm>
            <a:off x="402609" y="152400"/>
            <a:ext cx="8229600" cy="1143000"/>
          </a:xfrm>
        </p:spPr>
        <p:txBody>
          <a:bodyPr/>
          <a:lstStyle/>
          <a:p>
            <a:r>
              <a:rPr lang="en-US" sz="2000" b="1" dirty="0" smtClean="0">
                <a:solidFill>
                  <a:srgbClr val="7030A0"/>
                </a:solidFill>
                <a:latin typeface="Phetsarath OT" panose="02000500000000020004" pitchFamily="2" charset="0"/>
                <a:cs typeface="Phetsarath OT" panose="02000500000000020004" pitchFamily="2" charset="0"/>
              </a:rPr>
              <a:t>ບາດກ້າວ4. </a:t>
            </a:r>
            <a:r>
              <a:rPr lang="en-US" sz="2000" b="1" dirty="0" err="1" smtClean="0">
                <a:solidFill>
                  <a:srgbClr val="7030A0"/>
                </a:solidFill>
                <a:latin typeface="Phetsarath OT" panose="02000500000000020004" pitchFamily="2" charset="0"/>
                <a:cs typeface="Phetsarath OT" panose="02000500000000020004" pitchFamily="2" charset="0"/>
              </a:rPr>
              <a:t>ວິເຄາະຜົນກະທົບ-ການຄົງໂຕຂອງການຕອບສະໜອງສະບຽງອາຫານ</a:t>
            </a:r>
            <a:r>
              <a:rPr lang="en-US" sz="2400" b="1" dirty="0" smtClean="0">
                <a:solidFill>
                  <a:schemeClr val="accent2"/>
                </a:solidFill>
              </a:rPr>
              <a:t/>
            </a:r>
            <a:br>
              <a:rPr lang="en-US" sz="2400" b="1" dirty="0" smtClean="0">
                <a:solidFill>
                  <a:schemeClr val="accent2"/>
                </a:solidFill>
              </a:rPr>
            </a:br>
            <a:r>
              <a:rPr lang="en-US" sz="2000" dirty="0" smtClean="0">
                <a:solidFill>
                  <a:schemeClr val="accent2"/>
                </a:solidFill>
              </a:rPr>
              <a:t>Step </a:t>
            </a:r>
            <a:r>
              <a:rPr lang="en-US" sz="2000" dirty="0">
                <a:solidFill>
                  <a:schemeClr val="accent2"/>
                </a:solidFill>
              </a:rPr>
              <a:t>4. Analysis of Impacts – Food Supply Stability</a:t>
            </a:r>
            <a:endParaRPr lang="en-US" sz="24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19200"/>
            <a:ext cx="8534400" cy="861774"/>
          </a:xfrm>
          <a:prstGeom prst="rect">
            <a:avLst/>
          </a:prstGeom>
        </p:spPr>
        <p:txBody>
          <a:bodyPr wrap="square">
            <a:spAutoFit/>
          </a:bodyPr>
          <a:lstStyle/>
          <a:p>
            <a:r>
              <a:rPr lang="lo-LA" dirty="0">
                <a:latin typeface="Phetsarath OT" panose="02000500000000020004" pitchFamily="2" charset="0"/>
                <a:cs typeface="Phetsarath OT" panose="02000500000000020004" pitchFamily="2" charset="0"/>
              </a:rPr>
              <a:t>ແມັດຕຣິກ</a:t>
            </a:r>
            <a:r>
              <a:rPr lang="en-US" dirty="0">
                <a:latin typeface="Phetsarath OT" panose="02000500000000020004" pitchFamily="2" charset="0"/>
                <a:cs typeface="Phetsarath OT" panose="02000500000000020004" pitchFamily="2" charset="0"/>
              </a:rPr>
              <a:t> 1: ຜົນກະທົບຢ່າງກ້ວາງຂວາງຫຼັງຈາກໄພພິບັດຖ້າບໍ່ມີການຊ່ວຍເຫຼືອໃນຂະແໜງກະສິ</a:t>
            </a:r>
            <a:r>
              <a:rPr lang="en-US" dirty="0" smtClean="0">
                <a:latin typeface="Phetsarath OT" panose="02000500000000020004" pitchFamily="2" charset="0"/>
                <a:cs typeface="Phetsarath OT" panose="02000500000000020004" pitchFamily="2" charset="0"/>
              </a:rPr>
              <a:t>ກຳ</a:t>
            </a:r>
          </a:p>
          <a:p>
            <a:r>
              <a:rPr lang="en-US" sz="1400" dirty="0">
                <a:solidFill>
                  <a:srgbClr val="FF0000"/>
                </a:solidFill>
                <a:latin typeface="Phetsarath OT" panose="02000500000000020004" pitchFamily="2" charset="0"/>
                <a:cs typeface="Phetsarath OT" panose="02000500000000020004" pitchFamily="2" charset="0"/>
              </a:rPr>
              <a:t>Matrix 1. Broad post-disaster impacts if no assistance will be provided to agriculture</a:t>
            </a:r>
          </a:p>
          <a:p>
            <a:endParaRPr lang="en-US" dirty="0">
              <a:effectLst/>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18731381"/>
              </p:ext>
            </p:extLst>
          </p:nvPr>
        </p:nvGraphicFramePr>
        <p:xfrm>
          <a:off x="304800" y="1905000"/>
          <a:ext cx="8534400" cy="4626864"/>
        </p:xfrm>
        <a:graphic>
          <a:graphicData uri="http://schemas.openxmlformats.org/drawingml/2006/table">
            <a:tbl>
              <a:tblPr firstRow="1" firstCol="1" bandRow="1"/>
              <a:tblGrid>
                <a:gridCol w="3868784"/>
                <a:gridCol w="1166404"/>
                <a:gridCol w="1166404"/>
                <a:gridCol w="1166404"/>
                <a:gridCol w="1166404"/>
              </a:tblGrid>
              <a:tr h="0">
                <a:tc rowSpan="2">
                  <a:txBody>
                    <a:bodyPr/>
                    <a:lstStyle/>
                    <a:p>
                      <a:pPr algn="thaiDist">
                        <a:lnSpc>
                          <a:spcPct val="115000"/>
                        </a:lnSpc>
                        <a:spcAft>
                          <a:spcPts val="0"/>
                        </a:spcAft>
                      </a:pPr>
                      <a:r>
                        <a:rPr lang="en-US" sz="2400" dirty="0" err="1">
                          <a:effectLst/>
                          <a:latin typeface="Phetsarath OT" panose="02000500000000020004" pitchFamily="2" charset="0"/>
                          <a:cs typeface="Phetsarath OT" panose="02000500000000020004" pitchFamily="2" charset="0"/>
                        </a:rPr>
                        <a:t>ຜົນກະທົບຢ່າງກ້ວາງຂວາງຫຼັງຈາກໄພພິບັດຕໍ່ຂະແໜງກະສິກຳ</a:t>
                      </a:r>
                      <a:endParaRPr lang="en-US" sz="2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lnSpc>
                          <a:spcPct val="115000"/>
                        </a:lnSpc>
                        <a:spcAft>
                          <a:spcPts val="0"/>
                        </a:spcAft>
                      </a:pPr>
                      <a:r>
                        <a:rPr lang="en-US" sz="2400">
                          <a:effectLst/>
                          <a:latin typeface="Phetsarath OT" panose="02000500000000020004" pitchFamily="2" charset="0"/>
                          <a:cs typeface="Phetsarath OT" panose="02000500000000020004" pitchFamily="2" charset="0"/>
                        </a:rPr>
                        <a:t>ປະເມີນຜົນກະທົບ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lnSpc>
                          <a:spcPct val="115000"/>
                        </a:lnSpc>
                        <a:spcAft>
                          <a:spcPts val="0"/>
                        </a:spcAft>
                      </a:pPr>
                      <a:r>
                        <a:rPr lang="en-US" sz="2400">
                          <a:effectLst/>
                          <a:latin typeface="Phetsarath OT" panose="02000500000000020004" pitchFamily="2" charset="0"/>
                          <a:cs typeface="Phetsarath OT" panose="02000500000000020004" pitchFamily="2" charset="0"/>
                        </a:rPr>
                        <a:t>ຮຸນແຮງ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cs typeface="Phetsarath OT" panose="02000500000000020004" pitchFamily="2" charset="0"/>
                        </a:rPr>
                        <a:t>ຄ່ອຍ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cs typeface="Phetsarath OT" panose="02000500000000020004" pitchFamily="2" charset="0"/>
                        </a:rPr>
                        <a:t>ອາດເປັນໄປໄດ້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cs typeface="Phetsarath OT" panose="02000500000000020004" pitchFamily="2" charset="0"/>
                        </a:rPr>
                        <a:t>ບໍ່ມີຂໍ້ມູນ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ຄວາມທຸກຍາກເພີ້ມຂື້ນໃນບັນດາຊາວກະສິກອນ ແລະ ຄອບຄົວເຂົາເຈົ້າ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ລາຄາອາຫານເພີ້ມສູງຂື້ນ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ຂາດແຄນອາຫານ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ການວ່າງງານ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ສູນເສຍວັດຖຸດີບສຳລັບອຸດສະຫາກຳ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dirty="0" err="1">
                          <a:effectLst/>
                          <a:latin typeface="Phetsarath OT" panose="02000500000000020004" pitchFamily="2" charset="0"/>
                          <a:cs typeface="Phetsarath OT" panose="02000500000000020004" pitchFamily="2" charset="0"/>
                        </a:rPr>
                        <a:t>ອື່ນ</a:t>
                      </a:r>
                      <a:r>
                        <a:rPr lang="en-US" sz="2400" dirty="0">
                          <a:effectLst/>
                          <a:latin typeface="Phetsarath OT" panose="02000500000000020004" pitchFamily="2" charset="0"/>
                          <a:cs typeface="Phetsarath OT" panose="02000500000000020004" pitchFamily="2" charset="0"/>
                        </a:rPr>
                        <a:t>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dirty="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76200"/>
            <a:ext cx="8229600" cy="1143000"/>
          </a:xfrm>
        </p:spPr>
        <p:txBody>
          <a:bodyPr/>
          <a:lstStyle/>
          <a:p>
            <a:r>
              <a:rPr lang="en-US" sz="2400" b="1" dirty="0">
                <a:solidFill>
                  <a:srgbClr val="7030A0"/>
                </a:solidFill>
                <a:latin typeface="Phetsarath OT" panose="02000500000000020004" pitchFamily="2" charset="0"/>
                <a:cs typeface="Phetsarath OT" panose="02000500000000020004" pitchFamily="2" charset="0"/>
              </a:rPr>
              <a:t>ບາດກ້າວ</a:t>
            </a:r>
            <a:r>
              <a:rPr lang="en-US" sz="2400" b="1" dirty="0" smtClean="0">
                <a:solidFill>
                  <a:srgbClr val="7030A0"/>
                </a:solidFill>
                <a:latin typeface="Phetsarath OT" panose="02000500000000020004" pitchFamily="2" charset="0"/>
                <a:cs typeface="Phetsarath OT" panose="02000500000000020004" pitchFamily="2" charset="0"/>
              </a:rPr>
              <a:t>4. </a:t>
            </a:r>
            <a:r>
              <a:rPr lang="en-US" sz="2400" b="1" dirty="0" err="1" smtClean="0">
                <a:solidFill>
                  <a:srgbClr val="7030A0"/>
                </a:solidFill>
                <a:latin typeface="Phetsarath OT" panose="02000500000000020004" pitchFamily="2" charset="0"/>
                <a:cs typeface="Phetsarath OT" panose="02000500000000020004" pitchFamily="2" charset="0"/>
              </a:rPr>
              <a:t>ວິເຄາະ</a:t>
            </a:r>
            <a:r>
              <a:rPr lang="en-US" sz="2400" b="1" dirty="0" err="1">
                <a:solidFill>
                  <a:srgbClr val="7030A0"/>
                </a:solidFill>
                <a:latin typeface="Phetsarath OT" panose="02000500000000020004" pitchFamily="2" charset="0"/>
                <a:cs typeface="Phetsarath OT" panose="02000500000000020004" pitchFamily="2" charset="0"/>
              </a:rPr>
              <a:t>ຜົນກະທົບ</a:t>
            </a:r>
            <a:r>
              <a:rPr lang="en-US" sz="2400" b="1" dirty="0" err="1" smtClean="0">
                <a:solidFill>
                  <a:srgbClr val="7030A0"/>
                </a:solidFill>
                <a:latin typeface="Phetsarath OT" panose="02000500000000020004" pitchFamily="2" charset="0"/>
                <a:cs typeface="Phetsarath OT" panose="02000500000000020004" pitchFamily="2" charset="0"/>
              </a:rPr>
              <a:t>-ຜົນກະທົບຢ່າງຮຸນແຮງ</a:t>
            </a:r>
            <a:r>
              <a:rPr lang="en-US" sz="2400" b="1" dirty="0" smtClean="0">
                <a:solidFill>
                  <a:schemeClr val="accent2"/>
                </a:solidFill>
              </a:rPr>
              <a:t/>
            </a:r>
            <a:br>
              <a:rPr lang="en-US" sz="2400" b="1" dirty="0" smtClean="0">
                <a:solidFill>
                  <a:schemeClr val="accent2"/>
                </a:solidFill>
              </a:rPr>
            </a:br>
            <a:r>
              <a:rPr lang="en-US" sz="2000" dirty="0" smtClean="0">
                <a:solidFill>
                  <a:schemeClr val="accent2"/>
                </a:solidFill>
              </a:rPr>
              <a:t>Step </a:t>
            </a:r>
            <a:r>
              <a:rPr lang="en-US" sz="2000" dirty="0">
                <a:solidFill>
                  <a:schemeClr val="accent2"/>
                </a:solidFill>
              </a:rPr>
              <a:t>4. Analysis of Impacts – Severity of Impacts</a:t>
            </a:r>
            <a:endParaRPr lang="en-US" sz="2400" dirty="0">
              <a:solidFill>
                <a:schemeClr val="accent2"/>
              </a:solidFill>
            </a:endParaRPr>
          </a:p>
        </p:txBody>
      </p:sp>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Box 8"/>
          <p:cNvSpPr txBox="1">
            <a:spLocks noChangeArrowheads="1"/>
          </p:cNvSpPr>
          <p:nvPr/>
        </p:nvSpPr>
        <p:spPr bwMode="auto">
          <a:xfrm>
            <a:off x="6019800" y="1447800"/>
            <a:ext cx="312420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i="1" u="sng" dirty="0">
              <a:latin typeface="+mj-lt"/>
            </a:endParaRPr>
          </a:p>
          <a:p>
            <a:pPr eaLnBrk="1" hangingPunct="1"/>
            <a:r>
              <a:rPr lang="en-US" altLang="en-US" i="1" u="sng" dirty="0">
                <a:latin typeface="+mj-lt"/>
              </a:rPr>
              <a:t>Step 5.1. Identify recovery and reconstruction strategies</a:t>
            </a:r>
            <a:endParaRPr lang="en-US" altLang="en-US" dirty="0">
              <a:latin typeface="+mj-lt"/>
            </a:endParaRPr>
          </a:p>
          <a:p>
            <a:pPr eaLnBrk="1" hangingPunct="1"/>
            <a:endParaRPr lang="en-US" altLang="en-US" sz="1600" b="1" i="1" dirty="0">
              <a:latin typeface="+mj-lt"/>
            </a:endParaRPr>
          </a:p>
          <a:p>
            <a:pPr eaLnBrk="1" hangingPunct="1">
              <a:lnSpc>
                <a:spcPct val="150000"/>
              </a:lnSpc>
            </a:pPr>
            <a:r>
              <a:rPr lang="en-US" altLang="en-US" sz="1600" dirty="0">
                <a:latin typeface="+mj-lt"/>
              </a:rPr>
              <a:t>1. Rapid rebuilding of people’s livelihoods </a:t>
            </a:r>
          </a:p>
          <a:p>
            <a:pPr eaLnBrk="1" hangingPunct="1">
              <a:lnSpc>
                <a:spcPct val="150000"/>
              </a:lnSpc>
            </a:pPr>
            <a:r>
              <a:rPr lang="en-US" altLang="en-US" sz="1600" dirty="0">
                <a:solidFill>
                  <a:srgbClr val="C00000"/>
                </a:solidFill>
                <a:latin typeface="+mj-lt"/>
              </a:rPr>
              <a:t>2. Community Participation and Use of Local Knowledge and Skills</a:t>
            </a:r>
          </a:p>
          <a:p>
            <a:pPr eaLnBrk="1" hangingPunct="1">
              <a:lnSpc>
                <a:spcPct val="150000"/>
              </a:lnSpc>
            </a:pPr>
            <a:r>
              <a:rPr lang="en-US" altLang="en-US" sz="1600" dirty="0">
                <a:solidFill>
                  <a:srgbClr val="00B050"/>
                </a:solidFill>
                <a:latin typeface="+mj-lt"/>
              </a:rPr>
              <a:t>3. Focus on the most vulnerable and socially disadvantaged groups</a:t>
            </a:r>
          </a:p>
          <a:p>
            <a:pPr eaLnBrk="1" hangingPunct="1">
              <a:lnSpc>
                <a:spcPct val="150000"/>
              </a:lnSpc>
            </a:pPr>
            <a:r>
              <a:rPr lang="en-US" altLang="en-US" sz="1600" dirty="0">
                <a:latin typeface="+mj-lt"/>
              </a:rPr>
              <a:t>4. Building back better</a:t>
            </a:r>
          </a:p>
          <a:p>
            <a:pPr eaLnBrk="1" hangingPunct="1">
              <a:lnSpc>
                <a:spcPct val="150000"/>
              </a:lnSpc>
            </a:pPr>
            <a:r>
              <a:rPr lang="en-US" altLang="en-US" sz="1600" dirty="0">
                <a:solidFill>
                  <a:srgbClr val="00B050"/>
                </a:solidFill>
                <a:latin typeface="+mj-lt"/>
              </a:rPr>
              <a:t>5. Coordinated approach</a:t>
            </a:r>
          </a:p>
          <a:p>
            <a:pPr eaLnBrk="1" hangingPunct="1">
              <a:lnSpc>
                <a:spcPct val="150000"/>
              </a:lnSpc>
            </a:pPr>
            <a:r>
              <a:rPr lang="en-US" altLang="en-US" sz="1600" dirty="0">
                <a:latin typeface="+mj-lt"/>
              </a:rPr>
              <a:t>6. Efficient use of financial resources</a:t>
            </a:r>
          </a:p>
          <a:p>
            <a:pPr eaLnBrk="1" hangingPunct="1">
              <a:lnSpc>
                <a:spcPct val="150000"/>
              </a:lnSpc>
            </a:pPr>
            <a:r>
              <a:rPr lang="en-US" altLang="en-US" sz="1600" dirty="0">
                <a:solidFill>
                  <a:srgbClr val="00B050"/>
                </a:solidFill>
                <a:latin typeface="+mj-lt"/>
              </a:rPr>
              <a:t>7. Transparency and accountability</a:t>
            </a:r>
          </a:p>
        </p:txBody>
      </p:sp>
      <p:sp>
        <p:nvSpPr>
          <p:cNvPr id="4" name="TextBox 3"/>
          <p:cNvSpPr txBox="1"/>
          <p:nvPr/>
        </p:nvSpPr>
        <p:spPr>
          <a:xfrm>
            <a:off x="304800" y="1721108"/>
            <a:ext cx="5638800" cy="5109091"/>
          </a:xfrm>
          <a:prstGeom prst="rect">
            <a:avLst/>
          </a:prstGeom>
          <a:noFill/>
        </p:spPr>
        <p:txBody>
          <a:bodyPr wrap="square" rtlCol="0">
            <a:spAutoFit/>
          </a:bodyPr>
          <a:lstStyle/>
          <a:p>
            <a:r>
              <a:rPr lang="en-US" sz="2000" b="1" i="1" u="sng" dirty="0" err="1">
                <a:latin typeface="Phetsarath OT" panose="02000500000000000000" pitchFamily="2" charset="0"/>
                <a:cs typeface="Phetsarath OT" panose="02000500000000000000" pitchFamily="2" charset="0"/>
              </a:rPr>
              <a:t>ບາດກ້າວທີ</a:t>
            </a:r>
            <a:r>
              <a:rPr lang="en-US" sz="2000" b="1" i="1" u="sng" dirty="0">
                <a:latin typeface="Phetsarath OT" panose="02000500000000000000" pitchFamily="2" charset="0"/>
                <a:cs typeface="Phetsarath OT" panose="02000500000000000000" pitchFamily="2" charset="0"/>
              </a:rPr>
              <a:t> 5.1: </a:t>
            </a:r>
            <a:r>
              <a:rPr lang="lo-LA" sz="2000" b="1" i="1" u="sng" dirty="0">
                <a:latin typeface="Phetsarath OT" panose="02000500000000000000" pitchFamily="2" charset="0"/>
                <a:cs typeface="Phetsarath OT" panose="02000500000000000000" pitchFamily="2" charset="0"/>
              </a:rPr>
              <a:t>ກໍານົດຍຸດທະສາດລວມການຟື້ນຟູແລະກໍ່ສ້າງຄືນໃໝ</a:t>
            </a:r>
            <a:r>
              <a:rPr lang="lo-LA" sz="2000" b="1" i="1" u="sng" dirty="0" smtClean="0">
                <a:latin typeface="Phetsarath OT" panose="02000500000000000000" pitchFamily="2" charset="0"/>
                <a:cs typeface="Phetsarath OT" panose="02000500000000000000" pitchFamily="2" charset="0"/>
              </a:rPr>
              <a:t>່</a:t>
            </a:r>
            <a:endParaRPr lang="en-US" sz="2000" b="1" i="1" u="sng" dirty="0" smtClean="0">
              <a:latin typeface="Phetsarath OT" panose="02000500000000000000" pitchFamily="2" charset="0"/>
              <a:cs typeface="Phetsarath OT" panose="02000500000000000000" pitchFamily="2" charset="0"/>
            </a:endParaRPr>
          </a:p>
          <a:p>
            <a:pPr marL="236538" lvl="0" indent="-236538"/>
            <a:endParaRPr lang="lo-LA" sz="1000" dirty="0" smtClean="0">
              <a:latin typeface="Phetsarath OT" panose="02000500000000000000" pitchFamily="2" charset="0"/>
              <a:cs typeface="Phetsarath OT" panose="02000500000000000000" pitchFamily="2" charset="0"/>
            </a:endParaRPr>
          </a:p>
          <a:p>
            <a:pPr marL="457200" lvl="0" indent="-457200">
              <a:buAutoNum type="arabicPeriod"/>
            </a:pPr>
            <a:r>
              <a:rPr lang="lo-LA" sz="2000" dirty="0" smtClean="0">
                <a:latin typeface="Phetsarath OT" panose="02000500000000000000" pitchFamily="2" charset="0"/>
                <a:cs typeface="Phetsarath OT" panose="02000500000000000000" pitchFamily="2" charset="0"/>
              </a:rPr>
              <a:t>ຟື້ນ</a:t>
            </a:r>
            <a:r>
              <a:rPr lang="lo-LA" sz="2000" dirty="0">
                <a:latin typeface="Phetsarath OT" panose="02000500000000000000" pitchFamily="2" charset="0"/>
                <a:cs typeface="Phetsarath OT" panose="02000500000000000000" pitchFamily="2" charset="0"/>
              </a:rPr>
              <a:t>​ຟູ​</a:t>
            </a:r>
            <a:r>
              <a:rPr lang="lo-LA" sz="2000" dirty="0" smtClean="0">
                <a:latin typeface="Phetsarath OT" panose="02000500000000000000" pitchFamily="2" charset="0"/>
                <a:cs typeface="Phetsarath OT" panose="02000500000000000000" pitchFamily="2" charset="0"/>
              </a:rPr>
              <a:t>​ດ້ານ</a:t>
            </a:r>
            <a:r>
              <a:rPr lang="lo-LA" sz="2000" dirty="0">
                <a:latin typeface="Phetsarath OT" panose="02000500000000000000" pitchFamily="2" charset="0"/>
                <a:cs typeface="Phetsarath OT" panose="02000500000000000000" pitchFamily="2" charset="0"/>
              </a:rPr>
              <a:t>ຊີວິດ​ການ​ເປັນ​ຢູ່​ຂອງ​</a:t>
            </a:r>
            <a:r>
              <a:rPr lang="lo-LA" sz="2000" dirty="0" smtClean="0">
                <a:latin typeface="Phetsarath OT" panose="02000500000000000000" pitchFamily="2" charset="0"/>
                <a:cs typeface="Phetsarath OT" panose="02000500000000000000" pitchFamily="2" charset="0"/>
              </a:rPr>
              <a:t>ປະຊາຊົນແບບ​ຮີບ​ດ່ວນ</a:t>
            </a:r>
            <a:r>
              <a:rPr lang="en-US" sz="2000" dirty="0" smtClean="0">
                <a:latin typeface="Phetsarath OT" panose="02000500000000000000" pitchFamily="2" charset="0"/>
                <a:cs typeface="Phetsarath OT" panose="02000500000000000000" pitchFamily="2" charset="0"/>
              </a:rPr>
              <a:t>. </a:t>
            </a:r>
          </a:p>
          <a:p>
            <a:pPr marL="457200" lvl="0" indent="-457200">
              <a:buAutoNum type="arabicPeriod"/>
            </a:pPr>
            <a:endParaRPr lang="en-US" sz="900" dirty="0" smtClean="0">
              <a:latin typeface="Phetsarath OT" panose="02000500000000000000" pitchFamily="2" charset="0"/>
              <a:cs typeface="Phetsarath OT" panose="02000500000000000000" pitchFamily="2" charset="0"/>
            </a:endParaRPr>
          </a:p>
          <a:p>
            <a:pPr marL="457200" lvl="0" indent="-457200">
              <a:buAutoNum type="arabicPeriod" startAt="2"/>
            </a:pPr>
            <a:r>
              <a:rPr lang="lo-LA" sz="2000" dirty="0" smtClean="0">
                <a:solidFill>
                  <a:srgbClr val="C00000"/>
                </a:solidFill>
                <a:latin typeface="Phetsarath OT" panose="02000500000000000000" pitchFamily="2" charset="0"/>
                <a:cs typeface="Phetsarath OT" panose="02000500000000000000" pitchFamily="2" charset="0"/>
              </a:rPr>
              <a:t>ການ</a:t>
            </a:r>
            <a:r>
              <a:rPr lang="lo-LA" sz="2000" dirty="0">
                <a:solidFill>
                  <a:srgbClr val="C00000"/>
                </a:solidFill>
                <a:latin typeface="Phetsarath OT" panose="02000500000000000000" pitchFamily="2" charset="0"/>
                <a:cs typeface="Phetsarath OT" panose="02000500000000000000" pitchFamily="2" charset="0"/>
              </a:rPr>
              <a:t>ມີສ່ວນຮ່ວມຂອງຊຸມຊົນ ແລະ ການໃຊ້ຄວາມຮູ້ຄວາມສາມາດຂອງທ້ອງຖິ່ນ</a:t>
            </a:r>
            <a:r>
              <a:rPr lang="en-US" sz="2000" dirty="0">
                <a:solidFill>
                  <a:srgbClr val="00B050"/>
                </a:solidFill>
                <a:latin typeface="Phetsarath OT" panose="02000500000000000000" pitchFamily="2" charset="0"/>
                <a:cs typeface="Phetsarath OT" panose="02000500000000000000" pitchFamily="2" charset="0"/>
              </a:rPr>
              <a:t>. </a:t>
            </a:r>
            <a:endParaRPr lang="en-US" sz="2000" dirty="0" smtClean="0">
              <a:solidFill>
                <a:srgbClr val="00B050"/>
              </a:solidFill>
              <a:latin typeface="Phetsarath OT" panose="02000500000000000000" pitchFamily="2" charset="0"/>
              <a:cs typeface="Phetsarath OT" panose="02000500000000000000" pitchFamily="2" charset="0"/>
            </a:endParaRPr>
          </a:p>
          <a:p>
            <a:pPr marL="457200" lvl="0" indent="-457200">
              <a:buAutoNum type="arabicPeriod" startAt="2"/>
            </a:pPr>
            <a:endParaRPr lang="en-US" sz="900" dirty="0" smtClean="0">
              <a:solidFill>
                <a:srgbClr val="00B050"/>
              </a:solidFill>
              <a:latin typeface="Phetsarath OT" panose="02000500000000000000" pitchFamily="2" charset="0"/>
              <a:cs typeface="Phetsarath OT" panose="02000500000000000000" pitchFamily="2" charset="0"/>
            </a:endParaRPr>
          </a:p>
          <a:p>
            <a:pPr marL="236538" lvl="0" indent="-236538"/>
            <a:r>
              <a:rPr lang="en-US" sz="2000" dirty="0" smtClean="0">
                <a:solidFill>
                  <a:srgbClr val="00B050"/>
                </a:solidFill>
                <a:latin typeface="Phetsarath OT" panose="02000500000000000000" pitchFamily="2" charset="0"/>
                <a:cs typeface="Phetsarath OT" panose="02000500000000000000" pitchFamily="2" charset="0"/>
              </a:rPr>
              <a:t>3</a:t>
            </a:r>
            <a:r>
              <a:rPr lang="en-US" sz="2000" dirty="0">
                <a:solidFill>
                  <a:srgbClr val="00B050"/>
                </a:solidFill>
                <a:latin typeface="Phetsarath OT" panose="02000500000000000000" pitchFamily="2" charset="0"/>
                <a:cs typeface="Phetsarath OT" panose="02000500000000000000" pitchFamily="2" charset="0"/>
              </a:rPr>
              <a:t>.</a:t>
            </a:r>
            <a:r>
              <a:rPr lang="lo-LA" sz="2000" dirty="0">
                <a:solidFill>
                  <a:srgbClr val="00B050"/>
                </a:solidFill>
                <a:latin typeface="Phetsarath OT" panose="02000500000000000000" pitchFamily="2" charset="0"/>
                <a:cs typeface="Phetsarath OT" panose="02000500000000000000" pitchFamily="2" charset="0"/>
              </a:rPr>
              <a:t> ເລັ່ງ​ໃສ່​ກຸ່ມທີ່ມີຄວາມຕ້ານທານຕໍ່າທີ່ສຸດ ແລະ ກຸ່ມຜູ້ທີ່ດ້ອຍໂອກາດທາງດ້ານ</a:t>
            </a:r>
            <a:r>
              <a:rPr lang="lo-LA" sz="2000" dirty="0" smtClean="0">
                <a:solidFill>
                  <a:srgbClr val="00B050"/>
                </a:solidFill>
                <a:latin typeface="Phetsarath OT" panose="02000500000000000000" pitchFamily="2" charset="0"/>
                <a:cs typeface="Phetsarath OT" panose="02000500000000000000" pitchFamily="2" charset="0"/>
              </a:rPr>
              <a:t>ສັງຄົມ</a:t>
            </a:r>
            <a:r>
              <a:rPr lang="en-US" sz="2000" dirty="0" smtClean="0">
                <a:solidFill>
                  <a:srgbClr val="00B050"/>
                </a:solidFill>
                <a:latin typeface="Phetsarath OT" panose="02000500000000000000" pitchFamily="2" charset="0"/>
                <a:cs typeface="Phetsarath OT" panose="02000500000000000000" pitchFamily="2" charset="0"/>
              </a:rPr>
              <a:t>. </a:t>
            </a:r>
          </a:p>
          <a:p>
            <a:pPr marL="236538" lvl="0" indent="-236538"/>
            <a:endParaRPr lang="en-US" sz="900" dirty="0" smtClean="0">
              <a:solidFill>
                <a:srgbClr val="00B050"/>
              </a:solidFill>
              <a:latin typeface="Phetsarath OT" panose="02000500000000000000" pitchFamily="2" charset="0"/>
              <a:cs typeface="Phetsarath OT" panose="02000500000000000000" pitchFamily="2" charset="0"/>
            </a:endParaRPr>
          </a:p>
          <a:p>
            <a:pPr marL="236538" lvl="0" indent="-236538"/>
            <a:r>
              <a:rPr lang="en-US" sz="2000" dirty="0" smtClean="0">
                <a:latin typeface="Phetsarath OT" panose="02000500000000000000" pitchFamily="2" charset="0"/>
                <a:cs typeface="Phetsarath OT" panose="02000500000000000000" pitchFamily="2" charset="0"/>
              </a:rPr>
              <a:t>4</a:t>
            </a:r>
            <a:r>
              <a:rPr lang="en-US" sz="2000" dirty="0">
                <a:latin typeface="Phetsarath OT" panose="02000500000000000000" pitchFamily="2" charset="0"/>
                <a:cs typeface="Phetsarath OT" panose="02000500000000000000" pitchFamily="2" charset="0"/>
              </a:rPr>
              <a:t>. </a:t>
            </a:r>
            <a:r>
              <a:rPr lang="lo-LA" sz="2000" dirty="0">
                <a:latin typeface="Phetsarath OT" panose="02000500000000000000" pitchFamily="2" charset="0"/>
                <a:cs typeface="Phetsarath OT" panose="02000500000000000000" pitchFamily="2" charset="0"/>
              </a:rPr>
              <a:t>ການສ້າງຄືນໃໝ່</a:t>
            </a:r>
            <a:r>
              <a:rPr lang="lo-LA" sz="2000" dirty="0" smtClean="0">
                <a:latin typeface="Phetsarath OT" panose="02000500000000000000" pitchFamily="2" charset="0"/>
                <a:cs typeface="Phetsarath OT" panose="02000500000000000000" pitchFamily="2" charset="0"/>
              </a:rPr>
              <a:t>ທີ່ສາມາດ</a:t>
            </a:r>
            <a:r>
              <a:rPr lang="lo-LA" sz="2000" dirty="0">
                <a:latin typeface="Phetsarath OT" panose="02000500000000000000" pitchFamily="2" charset="0"/>
                <a:cs typeface="Phetsarath OT" panose="02000500000000000000" pitchFamily="2" charset="0"/>
              </a:rPr>
              <a:t>ຕ້ານທານກັບໄພພິບັດ </a:t>
            </a:r>
            <a:r>
              <a:rPr lang="en-US" sz="2000" dirty="0" smtClean="0">
                <a:latin typeface="Phetsarath OT" panose="02000500000000000000" pitchFamily="2" charset="0"/>
                <a:cs typeface="Phetsarath OT" panose="02000500000000000000" pitchFamily="2" charset="0"/>
              </a:rPr>
              <a:t>(</a:t>
            </a:r>
            <a:r>
              <a:rPr lang="en-US" sz="2000" dirty="0">
                <a:latin typeface="Phetsarath OT" panose="02000500000000000000" pitchFamily="2" charset="0"/>
                <a:cs typeface="Phetsarath OT" panose="02000500000000000000" pitchFamily="2" charset="0"/>
              </a:rPr>
              <a:t>BBB</a:t>
            </a:r>
            <a:r>
              <a:rPr lang="en-US" sz="2000" dirty="0" smtClean="0">
                <a:latin typeface="Phetsarath OT" panose="02000500000000000000" pitchFamily="2" charset="0"/>
                <a:cs typeface="Phetsarath OT" panose="02000500000000000000" pitchFamily="2" charset="0"/>
              </a:rPr>
              <a:t>).</a:t>
            </a:r>
          </a:p>
          <a:p>
            <a:pPr marL="236538" lvl="0" indent="-236538"/>
            <a:r>
              <a:rPr lang="en-US" sz="2000" dirty="0" smtClean="0">
                <a:latin typeface="Phetsarath OT" panose="02000500000000000000" pitchFamily="2" charset="0"/>
                <a:cs typeface="Phetsarath OT" panose="02000500000000000000" pitchFamily="2" charset="0"/>
              </a:rPr>
              <a:t> </a:t>
            </a:r>
            <a:endParaRPr lang="en-US" sz="700" dirty="0" smtClean="0">
              <a:latin typeface="Phetsarath OT" panose="02000500000000000000" pitchFamily="2" charset="0"/>
              <a:cs typeface="Phetsarath OT" panose="02000500000000000000" pitchFamily="2" charset="0"/>
            </a:endParaRPr>
          </a:p>
          <a:p>
            <a:pPr lvl="0"/>
            <a:r>
              <a:rPr lang="en-US" sz="2000" dirty="0" smtClean="0">
                <a:solidFill>
                  <a:srgbClr val="00B050"/>
                </a:solidFill>
                <a:latin typeface="Phetsarath OT" panose="02000500000000000000" pitchFamily="2" charset="0"/>
                <a:cs typeface="Phetsarath OT" panose="02000500000000000000" pitchFamily="2" charset="0"/>
              </a:rPr>
              <a:t>5</a:t>
            </a:r>
            <a:r>
              <a:rPr lang="en-US" sz="2000" dirty="0">
                <a:solidFill>
                  <a:srgbClr val="00B050"/>
                </a:solidFill>
                <a:latin typeface="Phetsarath OT" panose="02000500000000000000" pitchFamily="2" charset="0"/>
                <a:cs typeface="Phetsarath OT" panose="02000500000000000000" pitchFamily="2" charset="0"/>
              </a:rPr>
              <a:t>. </a:t>
            </a:r>
            <a:r>
              <a:rPr lang="lo-LA" sz="2000" dirty="0" smtClean="0">
                <a:solidFill>
                  <a:srgbClr val="00B050"/>
                </a:solidFill>
                <a:latin typeface="Phetsarath OT" panose="02000500000000000000" pitchFamily="2" charset="0"/>
                <a:cs typeface="Phetsarath OT" panose="02000500000000000000" pitchFamily="2" charset="0"/>
              </a:rPr>
              <a:t>ວິທີ</a:t>
            </a:r>
            <a:r>
              <a:rPr lang="lo-LA" sz="2000" dirty="0">
                <a:solidFill>
                  <a:srgbClr val="00B050"/>
                </a:solidFill>
                <a:latin typeface="Phetsarath OT" panose="02000500000000000000" pitchFamily="2" charset="0"/>
                <a:cs typeface="Phetsarath OT" panose="02000500000000000000" pitchFamily="2" charset="0"/>
              </a:rPr>
              <a:t>ການປະສານງານ​ແລະ​ວິທີ​ການ​ປະສານ​ງານທີ່ສອດຄ່ອງກັບການ​ຟື້ນ​ຟູ</a:t>
            </a:r>
            <a:r>
              <a:rPr lang="en-US" sz="2000" dirty="0">
                <a:solidFill>
                  <a:srgbClr val="00B050"/>
                </a:solidFill>
                <a:latin typeface="Phetsarath OT" panose="02000500000000000000" pitchFamily="2" charset="0"/>
                <a:cs typeface="Phetsarath OT" panose="02000500000000000000" pitchFamily="2" charset="0"/>
              </a:rPr>
              <a:t>. </a:t>
            </a:r>
            <a:r>
              <a:rPr lang="lo-LA" sz="2000" dirty="0" smtClean="0">
                <a:solidFill>
                  <a:srgbClr val="00B050"/>
                </a:solidFill>
                <a:latin typeface="Phetsarath OT" panose="02000500000000000000" pitchFamily="2" charset="0"/>
                <a:cs typeface="Phetsarath OT" panose="02000500000000000000" pitchFamily="2" charset="0"/>
              </a:rPr>
              <a:t>​</a:t>
            </a:r>
          </a:p>
          <a:p>
            <a:pPr lvl="0"/>
            <a:endParaRPr lang="en-US" sz="900" dirty="0">
              <a:solidFill>
                <a:srgbClr val="00B050"/>
              </a:solidFill>
              <a:latin typeface="Phetsarath OT" panose="02000500000000000000" pitchFamily="2" charset="0"/>
              <a:cs typeface="Phetsarath OT" panose="02000500000000000000" pitchFamily="2" charset="0"/>
            </a:endParaRPr>
          </a:p>
          <a:p>
            <a:r>
              <a:rPr lang="lo-LA" sz="2000" dirty="0">
                <a:latin typeface="Phetsarath OT" panose="02000500000000000000" pitchFamily="2" charset="0"/>
                <a:cs typeface="Phetsarath OT" panose="02000500000000000000" pitchFamily="2" charset="0"/>
              </a:rPr>
              <a:t>6</a:t>
            </a:r>
            <a:r>
              <a:rPr lang="lo-LA" sz="2000" dirty="0" smtClean="0">
                <a:latin typeface="Phetsarath OT" panose="02000500000000000000" pitchFamily="2" charset="0"/>
                <a:cs typeface="Phetsarath OT" panose="02000500000000000000" pitchFamily="2" charset="0"/>
              </a:rPr>
              <a:t>. </a:t>
            </a:r>
            <a:r>
              <a:rPr lang="lo-LA" sz="2000" dirty="0">
                <a:latin typeface="Phetsarath OT" panose="02000500000000000000" pitchFamily="2" charset="0"/>
                <a:cs typeface="Phetsarath OT" panose="02000500000000000000" pitchFamily="2" charset="0"/>
              </a:rPr>
              <a:t>ການນໍາໃຊ້ຊັບພະຍາກອນການເງິນທີ່ມີປະສິດທິພາບ</a:t>
            </a:r>
            <a:r>
              <a:rPr lang="en-US" sz="2000" dirty="0">
                <a:latin typeface="Phetsarath OT" panose="02000500000000000000" pitchFamily="2" charset="0"/>
                <a:cs typeface="Phetsarath OT" panose="02000500000000000000" pitchFamily="2" charset="0"/>
              </a:rPr>
              <a:t>.</a:t>
            </a:r>
            <a:r>
              <a:rPr lang="lo-LA" sz="2000" dirty="0">
                <a:latin typeface="Phetsarath OT" panose="02000500000000000000" pitchFamily="2" charset="0"/>
                <a:cs typeface="Phetsarath OT" panose="02000500000000000000" pitchFamily="2" charset="0"/>
              </a:rPr>
              <a:t> </a:t>
            </a:r>
            <a:endParaRPr lang="lo-LA" sz="2000" dirty="0" smtClean="0">
              <a:latin typeface="Phetsarath OT" panose="02000500000000000000" pitchFamily="2" charset="0"/>
              <a:cs typeface="Phetsarath OT" panose="02000500000000000000" pitchFamily="2" charset="0"/>
            </a:endParaRPr>
          </a:p>
          <a:p>
            <a:endParaRPr lang="en-US" sz="800" dirty="0">
              <a:latin typeface="Phetsarath OT" panose="02000500000000000000" pitchFamily="2" charset="0"/>
              <a:cs typeface="Phetsarath OT" panose="02000500000000000000" pitchFamily="2" charset="0"/>
            </a:endParaRPr>
          </a:p>
          <a:p>
            <a:r>
              <a:rPr lang="en-US" sz="2000" dirty="0">
                <a:solidFill>
                  <a:srgbClr val="00B050"/>
                </a:solidFill>
                <a:latin typeface="Phetsarath OT" panose="02000500000000000000" pitchFamily="2" charset="0"/>
                <a:cs typeface="Phetsarath OT" panose="02000500000000000000" pitchFamily="2" charset="0"/>
              </a:rPr>
              <a:t>7</a:t>
            </a:r>
            <a:r>
              <a:rPr lang="en-US" sz="2000" dirty="0" smtClean="0">
                <a:solidFill>
                  <a:srgbClr val="00B050"/>
                </a:solidFill>
                <a:latin typeface="Phetsarath OT" panose="02000500000000000000" pitchFamily="2" charset="0"/>
                <a:cs typeface="Phetsarath OT" panose="02000500000000000000" pitchFamily="2" charset="0"/>
              </a:rPr>
              <a:t>. </a:t>
            </a:r>
            <a:r>
              <a:rPr lang="lo-LA" sz="2000" dirty="0">
                <a:solidFill>
                  <a:srgbClr val="00B050"/>
                </a:solidFill>
                <a:latin typeface="Phetsarath OT" panose="02000500000000000000" pitchFamily="2" charset="0"/>
                <a:cs typeface="Phetsarath OT" panose="02000500000000000000" pitchFamily="2" charset="0"/>
              </a:rPr>
              <a:t>ຄວາມປົ່ງໃສ ແລະ ມີຄວາມຮັບຜິດຊອບ</a:t>
            </a:r>
            <a:r>
              <a:rPr lang="en-AU" sz="2000" dirty="0">
                <a:solidFill>
                  <a:srgbClr val="00B050"/>
                </a:solidFill>
                <a:latin typeface="Phetsarath OT" panose="02000500000000000000" pitchFamily="2" charset="0"/>
                <a:cs typeface="Phetsarath OT" panose="02000500000000000000" pitchFamily="2" charset="0"/>
              </a:rPr>
              <a:t>. </a:t>
            </a:r>
            <a:r>
              <a:rPr lang="lo-LA" sz="2000" dirty="0" smtClean="0">
                <a:solidFill>
                  <a:srgbClr val="00B050"/>
                </a:solidFill>
                <a:latin typeface="Phetsarath OT" panose="02000500000000000000" pitchFamily="2" charset="0"/>
                <a:cs typeface="Phetsarath OT" panose="02000500000000000000" pitchFamily="2" charset="0"/>
              </a:rPr>
              <a:t>​</a:t>
            </a:r>
            <a:endParaRPr lang="en-US" sz="2000" dirty="0">
              <a:solidFill>
                <a:srgbClr val="00B050"/>
              </a:solidFill>
              <a:latin typeface="Phetsarath OT" panose="02000500000000000000" pitchFamily="2" charset="0"/>
              <a:cs typeface="Phetsarath OT" panose="02000500000000000000" pitchFamily="2" charset="0"/>
            </a:endParaRPr>
          </a:p>
        </p:txBody>
      </p:sp>
      <p:sp>
        <p:nvSpPr>
          <p:cNvPr id="2" name="Title 1"/>
          <p:cNvSpPr>
            <a:spLocks noGrp="1"/>
          </p:cNvSpPr>
          <p:nvPr>
            <p:ph type="title"/>
          </p:nvPr>
        </p:nvSpPr>
        <p:spPr/>
        <p:txBody>
          <a:bodyPr/>
          <a:lstStyle/>
          <a:p>
            <a:r>
              <a:rPr lang="en-US" sz="2800" b="1" dirty="0" err="1" smtClean="0">
                <a:solidFill>
                  <a:srgbClr val="7030A0"/>
                </a:solidFill>
                <a:latin typeface="Phetsarath OT" panose="02000500000000020004" pitchFamily="2" charset="0"/>
                <a:cs typeface="Phetsarath OT" panose="02000500000000020004" pitchFamily="2" charset="0"/>
              </a:rPr>
              <a:t>ບາດກ້າວ</a:t>
            </a:r>
            <a:r>
              <a:rPr lang="en-US" sz="2800" b="1" dirty="0" smtClean="0">
                <a:solidFill>
                  <a:srgbClr val="7030A0"/>
                </a:solidFill>
                <a:latin typeface="Phetsarath OT" panose="02000500000000020004" pitchFamily="2" charset="0"/>
                <a:cs typeface="Phetsarath OT" panose="02000500000000020004" pitchFamily="2" charset="0"/>
              </a:rPr>
              <a:t> 5. </a:t>
            </a:r>
            <a:r>
              <a:rPr lang="en-US" sz="2800" b="1" dirty="0" err="1" smtClean="0">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800" b="1" dirty="0" smtClean="0">
                <a:solidFill>
                  <a:srgbClr val="7030A0"/>
                </a:solidFill>
                <a:latin typeface="Phetsarath OT" panose="02000500000000020004" pitchFamily="2" charset="0"/>
                <a:cs typeface="Phetsarath OT" panose="02000500000000020004" pitchFamily="2" charset="0"/>
              </a:rPr>
              <a:t>່</a:t>
            </a:r>
            <a:r>
              <a:rPr lang="en-US" sz="2800" b="1" dirty="0" smtClean="0">
                <a:solidFill>
                  <a:schemeClr val="accent3"/>
                </a:solidFill>
              </a:rPr>
              <a:t/>
            </a:r>
            <a:br>
              <a:rPr lang="en-US" sz="2800" b="1" dirty="0" smtClean="0">
                <a:solidFill>
                  <a:schemeClr val="accent3"/>
                </a:solidFill>
              </a:rPr>
            </a:br>
            <a:r>
              <a:rPr lang="en-US" sz="2000" dirty="0" smtClean="0">
                <a:solidFill>
                  <a:srgbClr val="FF0000"/>
                </a:solidFill>
              </a:rPr>
              <a:t>Step </a:t>
            </a:r>
            <a:r>
              <a:rPr lang="en-US" sz="2000" dirty="0">
                <a:solidFill>
                  <a:srgbClr val="FF0000"/>
                </a:solidFill>
              </a:rPr>
              <a:t>5. Estimate recovery and reconstruction needs</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8"/>
          <p:cNvSpPr txBox="1">
            <a:spLocks noChangeArrowheads="1"/>
          </p:cNvSpPr>
          <p:nvPr/>
        </p:nvSpPr>
        <p:spPr bwMode="auto">
          <a:xfrm>
            <a:off x="5867400" y="951667"/>
            <a:ext cx="3276600" cy="5601533"/>
          </a:xfrm>
          <a:prstGeom prst="rect">
            <a:avLst/>
          </a:prstGeom>
          <a:noFill/>
          <a:ln w="9525">
            <a:noFill/>
            <a:miter lim="800000"/>
            <a:headEnd/>
            <a:tailEnd/>
          </a:ln>
        </p:spPr>
        <p:txBody>
          <a:bodyPr wrap="square">
            <a:spAutoFit/>
          </a:bodyPr>
          <a:lstStyle/>
          <a:p>
            <a:pPr>
              <a:defRPr/>
            </a:pPr>
            <a:endParaRPr lang="en-US" sz="1400" i="1" u="sng" dirty="0">
              <a:latin typeface="+mj-lt"/>
            </a:endParaRPr>
          </a:p>
          <a:p>
            <a:pPr>
              <a:defRPr/>
            </a:pPr>
            <a:r>
              <a:rPr lang="en-US" sz="1400" i="1" u="sng" dirty="0">
                <a:latin typeface="+mj-lt"/>
              </a:rPr>
              <a:t>Step 5.2. Identify recovery needs</a:t>
            </a:r>
            <a:endParaRPr lang="en-US" sz="1400" dirty="0">
              <a:latin typeface="+mj-lt"/>
            </a:endParaRPr>
          </a:p>
          <a:p>
            <a:pPr>
              <a:defRPr/>
            </a:pPr>
            <a:endParaRPr lang="en-US" sz="1200" dirty="0">
              <a:latin typeface="+mj-lt"/>
            </a:endParaRPr>
          </a:p>
          <a:p>
            <a:pPr marL="342900" indent="-342900">
              <a:lnSpc>
                <a:spcPct val="150000"/>
              </a:lnSpc>
              <a:buFont typeface="+mj-lt"/>
              <a:buAutoNum type="arabicPeriod"/>
              <a:defRPr/>
            </a:pPr>
            <a:r>
              <a:rPr lang="en-US" sz="1200" dirty="0">
                <a:solidFill>
                  <a:srgbClr val="7030A0"/>
                </a:solidFill>
                <a:latin typeface="+mj-lt"/>
              </a:rPr>
              <a:t>Food-for-work or a combination of cash-for-work to rehabilitate/reconstruct damaged irrigation systems, town halls, public schools, health centers, and other off-farm sources of income that can provide temporary employment while farmers are waiting to plant and harvest. </a:t>
            </a:r>
          </a:p>
          <a:p>
            <a:pPr marL="342900" indent="-342900">
              <a:lnSpc>
                <a:spcPct val="150000"/>
              </a:lnSpc>
              <a:buFont typeface="+mj-lt"/>
              <a:buAutoNum type="arabicPeriod"/>
              <a:defRPr/>
            </a:pPr>
            <a:r>
              <a:rPr lang="en-US" sz="1200" dirty="0">
                <a:latin typeface="+mj-lt"/>
              </a:rPr>
              <a:t>Additional production credit to enable farmers to buy inputs and enable them to re-plant. </a:t>
            </a:r>
          </a:p>
          <a:p>
            <a:pPr marL="342900" indent="-342900">
              <a:lnSpc>
                <a:spcPct val="150000"/>
              </a:lnSpc>
              <a:buFont typeface="+mj-lt"/>
              <a:buAutoNum type="arabicPeriod"/>
              <a:defRPr/>
            </a:pPr>
            <a:r>
              <a:rPr lang="en-US" sz="1200" dirty="0">
                <a:solidFill>
                  <a:srgbClr val="00B050"/>
                </a:solidFill>
                <a:latin typeface="+mj-lt"/>
              </a:rPr>
              <a:t>Direct subsidy on fertilizers, seeds and pesticides to farmers.</a:t>
            </a:r>
          </a:p>
          <a:p>
            <a:pPr marL="342900" indent="-342900">
              <a:lnSpc>
                <a:spcPct val="150000"/>
              </a:lnSpc>
              <a:buFont typeface="+mj-lt"/>
              <a:buAutoNum type="arabicPeriod"/>
              <a:defRPr/>
            </a:pPr>
            <a:r>
              <a:rPr lang="en-US" sz="1200" dirty="0">
                <a:latin typeface="+mj-lt"/>
              </a:rPr>
              <a:t>Dispersal of livestock and poultry to replace the depleted stocks of growers.</a:t>
            </a:r>
          </a:p>
          <a:p>
            <a:pPr marL="342900" indent="-342900">
              <a:lnSpc>
                <a:spcPct val="150000"/>
              </a:lnSpc>
              <a:buFont typeface="+mj-lt"/>
              <a:buAutoNum type="arabicPeriod"/>
              <a:defRPr/>
            </a:pPr>
            <a:r>
              <a:rPr lang="en-US" sz="1200" dirty="0">
                <a:solidFill>
                  <a:srgbClr val="7030A0"/>
                </a:solidFill>
                <a:latin typeface="+mj-lt"/>
              </a:rPr>
              <a:t>Urgent repairs of agriculture-related facilities such as irrigation, storage, markets, etc. and access to such facilities. </a:t>
            </a:r>
          </a:p>
          <a:p>
            <a:pPr>
              <a:defRPr/>
            </a:pPr>
            <a:endParaRPr lang="en-US" sz="1200" b="1" i="1" dirty="0">
              <a:latin typeface="+mj-lt"/>
            </a:endParaRPr>
          </a:p>
        </p:txBody>
      </p:sp>
      <p:sp>
        <p:nvSpPr>
          <p:cNvPr id="4" name="TextBox 3"/>
          <p:cNvSpPr txBox="1"/>
          <p:nvPr/>
        </p:nvSpPr>
        <p:spPr>
          <a:xfrm>
            <a:off x="304800" y="1219200"/>
            <a:ext cx="5486400" cy="5324535"/>
          </a:xfrm>
          <a:prstGeom prst="rect">
            <a:avLst/>
          </a:prstGeom>
          <a:noFill/>
        </p:spPr>
        <p:txBody>
          <a:bodyPr wrap="square" rtlCol="0">
            <a:spAutoFit/>
          </a:bodyPr>
          <a:lstStyle/>
          <a:p>
            <a:r>
              <a:rPr lang="lo-LA" b="1" i="1" u="sng" dirty="0">
                <a:latin typeface="Phetsarath OT" panose="02000500000000000000" pitchFamily="2" charset="0"/>
                <a:cs typeface="Phetsarath OT" panose="02000500000000000000" pitchFamily="2" charset="0"/>
              </a:rPr>
              <a:t>ບາດກ້າວ</a:t>
            </a:r>
            <a:r>
              <a:rPr lang="en-US" b="1" i="1" u="sng" dirty="0" err="1">
                <a:latin typeface="Phetsarath OT" panose="02000500000000000000" pitchFamily="2" charset="0"/>
                <a:cs typeface="Phetsarath OT" panose="02000500000000000000" pitchFamily="2" charset="0"/>
              </a:rPr>
              <a:t>ທີ</a:t>
            </a:r>
            <a:r>
              <a:rPr lang="en-US" b="1" i="1" u="sng" dirty="0">
                <a:latin typeface="Phetsarath OT" panose="02000500000000000000" pitchFamily="2" charset="0"/>
                <a:cs typeface="Phetsarath OT" panose="02000500000000000000" pitchFamily="2" charset="0"/>
              </a:rPr>
              <a:t> </a:t>
            </a:r>
            <a:r>
              <a:rPr lang="lo-LA" b="1" i="1" u="sng" dirty="0">
                <a:latin typeface="Phetsarath OT" panose="02000500000000000000" pitchFamily="2" charset="0"/>
                <a:cs typeface="Phetsarath OT" panose="02000500000000000000" pitchFamily="2" charset="0"/>
              </a:rPr>
              <a:t>5.2. ການ​ຄາດຄະເນຄວາມຕ້ອງຟື້ນ</a:t>
            </a:r>
            <a:r>
              <a:rPr lang="lo-LA" b="1" i="1" u="sng" dirty="0" smtClean="0">
                <a:latin typeface="Phetsarath OT" panose="02000500000000000000" pitchFamily="2" charset="0"/>
                <a:cs typeface="Phetsarath OT" panose="02000500000000000000" pitchFamily="2" charset="0"/>
              </a:rPr>
              <a:t>ຟູ</a:t>
            </a:r>
            <a:endParaRPr lang="en-US" b="1" i="1" u="sng" dirty="0" smtClean="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endParaRPr lang="en-US" b="1" u="sng" dirty="0" smtClean="0">
              <a:solidFill>
                <a:srgbClr val="00206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b="1" u="sng" dirty="0" smtClean="0">
                <a:solidFill>
                  <a:srgbClr val="002060"/>
                </a:solidFill>
                <a:latin typeface="Phetsarath OT" panose="02000500000000000000" pitchFamily="2" charset="0"/>
                <a:cs typeface="Phetsarath OT" panose="02000500000000000000" pitchFamily="2" charset="0"/>
              </a:rPr>
              <a:t>ວຽກເຮັດງານທໍາຊົ່ວຄາວເພື່ອຊອກຫາລາຍຮັບ</a:t>
            </a:r>
            <a:r>
              <a:rPr lang="en-US" dirty="0" smtClean="0">
                <a:solidFill>
                  <a:srgbClr val="7030A0"/>
                </a:solidFill>
                <a:latin typeface="Phetsarath OT" panose="02000500000000000000" pitchFamily="2" charset="0"/>
                <a:cs typeface="Phetsarath OT" panose="02000500000000000000" pitchFamily="2" charset="0"/>
              </a:rPr>
              <a:t>ໃນໄລຍະລໍຖ້າການປູກຝັງແລະເກັບກ່ຽວຜົນລະປູກ: </a:t>
            </a:r>
            <a:r>
              <a:rPr lang="en-US" dirty="0" err="1" smtClean="0">
                <a:solidFill>
                  <a:srgbClr val="002060"/>
                </a:solidFill>
                <a:latin typeface="Phetsarath OT" panose="02000500000000000000" pitchFamily="2" charset="0"/>
                <a:cs typeface="Phetsarath OT" panose="02000500000000000000" pitchFamily="2" charset="0"/>
              </a:rPr>
              <a:t>ອາຫານ</a:t>
            </a:r>
            <a:r>
              <a:rPr lang="en-US" dirty="0" smtClean="0">
                <a:solidFill>
                  <a:srgbClr val="002060"/>
                </a:solidFill>
                <a:latin typeface="Phetsarath OT" panose="02000500000000000000" pitchFamily="2" charset="0"/>
                <a:cs typeface="Phetsarath OT" panose="02000500000000000000" pitchFamily="2" charset="0"/>
              </a:rPr>
              <a:t> </a:t>
            </a:r>
            <a:r>
              <a:rPr lang="en-US" dirty="0" err="1" smtClean="0">
                <a:solidFill>
                  <a:srgbClr val="002060"/>
                </a:solidFill>
                <a:latin typeface="Phetsarath OT" panose="02000500000000000000" pitchFamily="2" charset="0"/>
                <a:cs typeface="Phetsarath OT" panose="02000500000000000000" pitchFamily="2" charset="0"/>
              </a:rPr>
              <a:t>ຫຼື</a:t>
            </a:r>
            <a:r>
              <a:rPr lang="en-US" dirty="0" smtClean="0">
                <a:solidFill>
                  <a:srgbClr val="002060"/>
                </a:solidFill>
                <a:latin typeface="Phetsarath OT" panose="02000500000000000000" pitchFamily="2" charset="0"/>
                <a:cs typeface="Phetsarath OT" panose="02000500000000000000" pitchFamily="2" charset="0"/>
              </a:rPr>
              <a:t> </a:t>
            </a:r>
            <a:r>
              <a:rPr lang="en-US" dirty="0" err="1" smtClean="0">
                <a:solidFill>
                  <a:srgbClr val="002060"/>
                </a:solidFill>
                <a:latin typeface="Phetsarath OT" panose="02000500000000000000" pitchFamily="2" charset="0"/>
                <a:cs typeface="Phetsarath OT" panose="02000500000000000000" pitchFamily="2" charset="0"/>
              </a:rPr>
              <a:t>ເງິນສົດ</a:t>
            </a:r>
            <a:r>
              <a:rPr lang="en-US" dirty="0" smtClean="0">
                <a:solidFill>
                  <a:srgbClr val="002060"/>
                </a:solidFill>
                <a:latin typeface="Phetsarath OT" panose="02000500000000000000" pitchFamily="2" charset="0"/>
                <a:cs typeface="Phetsarath OT" panose="02000500000000000000" pitchFamily="2" charset="0"/>
              </a:rPr>
              <a:t> </a:t>
            </a:r>
            <a:r>
              <a:rPr lang="en-US" dirty="0" err="1" smtClean="0">
                <a:solidFill>
                  <a:srgbClr val="002060"/>
                </a:solidFill>
                <a:latin typeface="Phetsarath OT" panose="02000500000000000000" pitchFamily="2" charset="0"/>
                <a:cs typeface="Phetsarath OT" panose="02000500000000000000" pitchFamily="2" charset="0"/>
              </a:rPr>
              <a:t>ເປັນ</a:t>
            </a:r>
            <a:r>
              <a:rPr lang="en-US" dirty="0" err="1">
                <a:solidFill>
                  <a:srgbClr val="002060"/>
                </a:solidFill>
                <a:latin typeface="Phetsarath OT" panose="02000500000000000000" pitchFamily="2" charset="0"/>
                <a:cs typeface="Phetsarath OT" panose="02000500000000000000" pitchFamily="2" charset="0"/>
              </a:rPr>
              <a:t>ຄ່າຕອບ</a:t>
            </a:r>
            <a:r>
              <a:rPr lang="en-US" dirty="0" err="1" smtClean="0">
                <a:solidFill>
                  <a:srgbClr val="002060"/>
                </a:solidFill>
                <a:latin typeface="Phetsarath OT" panose="02000500000000000000" pitchFamily="2" charset="0"/>
                <a:cs typeface="Phetsarath OT" panose="02000500000000000000" pitchFamily="2" charset="0"/>
              </a:rPr>
              <a:t>ແທນ</a:t>
            </a:r>
            <a:r>
              <a:rPr lang="en-US" dirty="0" smtClean="0">
                <a:solidFill>
                  <a:srgbClr val="7030A0"/>
                </a:solidFill>
                <a:latin typeface="Phetsarath OT" panose="02000500000000000000" pitchFamily="2" charset="0"/>
                <a:cs typeface="Phetsarath OT" panose="02000500000000000000" pitchFamily="2" charset="0"/>
              </a:rPr>
              <a:t> </a:t>
            </a:r>
            <a:r>
              <a:rPr lang="en-US" dirty="0" err="1" smtClean="0">
                <a:solidFill>
                  <a:srgbClr val="7030A0"/>
                </a:solidFill>
                <a:latin typeface="Phetsarath OT" panose="02000500000000000000" pitchFamily="2" charset="0"/>
                <a:cs typeface="Phetsarath OT" panose="02000500000000000000" pitchFamily="2" charset="0"/>
              </a:rPr>
              <a:t>ສຳລັບ</a:t>
            </a:r>
            <a:r>
              <a:rPr lang="en-US" dirty="0" err="1">
                <a:solidFill>
                  <a:srgbClr val="7030A0"/>
                </a:solidFill>
                <a:latin typeface="Phetsarath OT" panose="02000500000000000000" pitchFamily="2" charset="0"/>
                <a:cs typeface="Phetsarath OT" panose="02000500000000000000" pitchFamily="2" charset="0"/>
              </a:rPr>
              <a:t>ການຟື້ນຟູ</a:t>
            </a:r>
            <a:r>
              <a:rPr lang="en-US" dirty="0">
                <a:solidFill>
                  <a:srgbClr val="7030A0"/>
                </a:solidFill>
                <a:latin typeface="Phetsarath OT" panose="02000500000000000000" pitchFamily="2" charset="0"/>
                <a:cs typeface="Phetsarath OT" panose="02000500000000000000" pitchFamily="2" charset="0"/>
              </a:rPr>
              <a:t>/ </a:t>
            </a:r>
            <a:r>
              <a:rPr lang="en-US" dirty="0" err="1">
                <a:solidFill>
                  <a:srgbClr val="7030A0"/>
                </a:solidFill>
                <a:latin typeface="Phetsarath OT" panose="02000500000000000000" pitchFamily="2" charset="0"/>
                <a:cs typeface="Phetsarath OT" panose="02000500000000000000" pitchFamily="2" charset="0"/>
              </a:rPr>
              <a:t>ການ</a:t>
            </a:r>
            <a:r>
              <a:rPr lang="en-US" dirty="0" err="1" smtClean="0">
                <a:solidFill>
                  <a:srgbClr val="7030A0"/>
                </a:solidFill>
                <a:latin typeface="Phetsarath OT" panose="02000500000000000000" pitchFamily="2" charset="0"/>
                <a:cs typeface="Phetsarath OT" panose="02000500000000000000" pitchFamily="2" charset="0"/>
              </a:rPr>
              <a:t>ກໍ່ສ້າງ</a:t>
            </a:r>
            <a:r>
              <a:rPr lang="en-US" dirty="0" err="1">
                <a:solidFill>
                  <a:srgbClr val="7030A0"/>
                </a:solidFill>
                <a:latin typeface="Phetsarath OT" panose="02000500000000000000" pitchFamily="2" charset="0"/>
                <a:cs typeface="Phetsarath OT" panose="02000500000000000000" pitchFamily="2" charset="0"/>
              </a:rPr>
              <a:t>ຄືນໃໝ</a:t>
            </a:r>
            <a:r>
              <a:rPr lang="en-US" dirty="0" smtClean="0">
                <a:solidFill>
                  <a:srgbClr val="7030A0"/>
                </a:solidFill>
                <a:latin typeface="Phetsarath OT" panose="02000500000000000000" pitchFamily="2" charset="0"/>
                <a:cs typeface="Phetsarath OT" panose="02000500000000000000" pitchFamily="2" charset="0"/>
              </a:rPr>
              <a:t>່: </a:t>
            </a:r>
            <a:r>
              <a:rPr lang="en-US" dirty="0" err="1" smtClean="0">
                <a:solidFill>
                  <a:srgbClr val="7030A0"/>
                </a:solidFill>
                <a:latin typeface="Phetsarath OT" panose="02000500000000000000" pitchFamily="2" charset="0"/>
                <a:cs typeface="Phetsarath OT" panose="02000500000000000000" pitchFamily="2" charset="0"/>
              </a:rPr>
              <a:t>ລະບົບ</a:t>
            </a:r>
            <a:r>
              <a:rPr lang="en-US" dirty="0" err="1">
                <a:solidFill>
                  <a:srgbClr val="7030A0"/>
                </a:solidFill>
                <a:latin typeface="Phetsarath OT" panose="02000500000000000000" pitchFamily="2" charset="0"/>
                <a:cs typeface="Phetsarath OT" panose="02000500000000000000" pitchFamily="2" charset="0"/>
              </a:rPr>
              <a:t>ຊົນລະ</a:t>
            </a:r>
            <a:r>
              <a:rPr lang="en-US" dirty="0" err="1" smtClean="0">
                <a:solidFill>
                  <a:srgbClr val="7030A0"/>
                </a:solidFill>
                <a:latin typeface="Phetsarath OT" panose="02000500000000000000" pitchFamily="2" charset="0"/>
                <a:cs typeface="Phetsarath OT" panose="02000500000000000000" pitchFamily="2" charset="0"/>
              </a:rPr>
              <a:t>ປະ</a:t>
            </a:r>
            <a:r>
              <a:rPr lang="en-US" dirty="0" smtClean="0">
                <a:solidFill>
                  <a:srgbClr val="7030A0"/>
                </a:solidFill>
                <a:latin typeface="Phetsarath OT" panose="02000500000000000000" pitchFamily="2" charset="0"/>
                <a:cs typeface="Phetsarath OT" panose="02000500000000000000" pitchFamily="2" charset="0"/>
              </a:rPr>
              <a:t> </a:t>
            </a:r>
            <a:r>
              <a:rPr lang="en-US" dirty="0" err="1" smtClean="0">
                <a:solidFill>
                  <a:srgbClr val="7030A0"/>
                </a:solidFill>
                <a:latin typeface="Phetsarath OT" panose="02000500000000000000" pitchFamily="2" charset="0"/>
                <a:cs typeface="Phetsarath OT" panose="02000500000000000000" pitchFamily="2" charset="0"/>
              </a:rPr>
              <a:t>ທານ</a:t>
            </a:r>
            <a:r>
              <a:rPr lang="en-US" dirty="0">
                <a:solidFill>
                  <a:srgbClr val="7030A0"/>
                </a:solidFill>
                <a:latin typeface="Phetsarath OT" panose="02000500000000000000" pitchFamily="2" charset="0"/>
                <a:cs typeface="Phetsarath OT" panose="02000500000000000000" pitchFamily="2" charset="0"/>
              </a:rPr>
              <a:t>, </a:t>
            </a:r>
            <a:r>
              <a:rPr lang="en-US" dirty="0" err="1">
                <a:solidFill>
                  <a:srgbClr val="7030A0"/>
                </a:solidFill>
                <a:latin typeface="Phetsarath OT" panose="02000500000000000000" pitchFamily="2" charset="0"/>
                <a:cs typeface="Phetsarath OT" panose="02000500000000000000" pitchFamily="2" charset="0"/>
              </a:rPr>
              <a:t>ຫ້ອງປະຊຸມ,ໂຮງຮຽນລັດ</a:t>
            </a:r>
            <a:r>
              <a:rPr lang="en-US" dirty="0">
                <a:solidFill>
                  <a:srgbClr val="7030A0"/>
                </a:solidFill>
                <a:latin typeface="Phetsarath OT" panose="02000500000000000000" pitchFamily="2" charset="0"/>
                <a:cs typeface="Phetsarath OT" panose="02000500000000000000" pitchFamily="2" charset="0"/>
              </a:rPr>
              <a:t>, </a:t>
            </a:r>
            <a:r>
              <a:rPr lang="en-US" dirty="0" err="1">
                <a:solidFill>
                  <a:srgbClr val="7030A0"/>
                </a:solidFill>
                <a:latin typeface="Phetsarath OT" panose="02000500000000000000" pitchFamily="2" charset="0"/>
                <a:cs typeface="Phetsarath OT" panose="02000500000000000000" pitchFamily="2" charset="0"/>
              </a:rPr>
              <a:t>ສູນສຸຂະພາບ</a:t>
            </a:r>
            <a:r>
              <a:rPr lang="en-US" dirty="0">
                <a:solidFill>
                  <a:srgbClr val="7030A0"/>
                </a:solidFill>
                <a:latin typeface="Phetsarath OT" panose="02000500000000000000" pitchFamily="2" charset="0"/>
                <a:cs typeface="Phetsarath OT" panose="02000500000000000000" pitchFamily="2" charset="0"/>
              </a:rPr>
              <a:t>, </a:t>
            </a:r>
            <a:r>
              <a:rPr lang="en-US" dirty="0" err="1">
                <a:solidFill>
                  <a:srgbClr val="7030A0"/>
                </a:solidFill>
                <a:latin typeface="Phetsarath OT" panose="02000500000000000000" pitchFamily="2" charset="0"/>
                <a:cs typeface="Phetsarath OT" panose="02000500000000000000" pitchFamily="2" charset="0"/>
              </a:rPr>
              <a:t>ແລະ</a:t>
            </a:r>
            <a:r>
              <a:rPr lang="en-US" dirty="0">
                <a:solidFill>
                  <a:srgbClr val="7030A0"/>
                </a:solidFill>
                <a:latin typeface="Phetsarath OT" panose="02000500000000000000" pitchFamily="2" charset="0"/>
                <a:cs typeface="Phetsarath OT" panose="02000500000000000000" pitchFamily="2" charset="0"/>
              </a:rPr>
              <a:t> </a:t>
            </a:r>
            <a:r>
              <a:rPr lang="en-US" dirty="0" err="1">
                <a:solidFill>
                  <a:srgbClr val="7030A0"/>
                </a:solidFill>
                <a:latin typeface="Phetsarath OT" panose="02000500000000000000" pitchFamily="2" charset="0"/>
                <a:cs typeface="Phetsarath OT" panose="02000500000000000000" pitchFamily="2" charset="0"/>
              </a:rPr>
              <a:t>ແຫຼ່ງລາຍ</a:t>
            </a:r>
            <a:r>
              <a:rPr lang="en-US" dirty="0" err="1" smtClean="0">
                <a:solidFill>
                  <a:srgbClr val="7030A0"/>
                </a:solidFill>
                <a:latin typeface="Phetsarath OT" panose="02000500000000000000" pitchFamily="2" charset="0"/>
                <a:cs typeface="Phetsarath OT" panose="02000500000000000000" pitchFamily="2" charset="0"/>
              </a:rPr>
              <a:t>ຮັບອື່ນ</a:t>
            </a:r>
            <a:r>
              <a:rPr lang="en-US" dirty="0" smtClean="0">
                <a:solidFill>
                  <a:srgbClr val="7030A0"/>
                </a:solidFill>
                <a:latin typeface="Phetsarath OT" panose="02000500000000000000" pitchFamily="2" charset="0"/>
                <a:cs typeface="Phetsarath OT" panose="02000500000000000000" pitchFamily="2" charset="0"/>
              </a:rPr>
              <a:t>ໆ </a:t>
            </a:r>
          </a:p>
          <a:p>
            <a:pPr marL="285750" lvl="0" indent="-285750">
              <a:buFont typeface="Arial" panose="020B0604020202020204" pitchFamily="34" charset="0"/>
              <a:buChar char="•"/>
            </a:pPr>
            <a:endParaRPr lang="en-US" dirty="0" smtClean="0">
              <a:solidFill>
                <a:srgbClr val="7030A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b="1" u="sng" dirty="0" err="1" smtClean="0">
                <a:latin typeface="Phetsarath OT" panose="02000500000000000000" pitchFamily="2" charset="0"/>
                <a:cs typeface="Phetsarath OT" panose="02000500000000000000" pitchFamily="2" charset="0"/>
              </a:rPr>
              <a:t>ການ</a:t>
            </a:r>
            <a:r>
              <a:rPr lang="en-US" b="1" u="sng" dirty="0" err="1">
                <a:latin typeface="Phetsarath OT" panose="02000500000000000000" pitchFamily="2" charset="0"/>
                <a:cs typeface="Phetsarath OT" panose="02000500000000000000" pitchFamily="2" charset="0"/>
              </a:rPr>
              <a:t>ປ່ອຍສິນ</a:t>
            </a:r>
            <a:r>
              <a:rPr lang="en-US" b="1" u="sng" dirty="0" err="1" smtClean="0">
                <a:latin typeface="Phetsarath OT" panose="02000500000000000000" pitchFamily="2" charset="0"/>
                <a:cs typeface="Phetsarath OT" panose="02000500000000000000" pitchFamily="2" charset="0"/>
              </a:rPr>
              <a:t>ເຊື່ອເພີ່ມ</a:t>
            </a:r>
            <a:r>
              <a:rPr lang="en-US" b="1" u="sng" dirty="0" smtClean="0">
                <a:latin typeface="Phetsarath OT" panose="02000500000000000000" pitchFamily="2" charset="0"/>
                <a:cs typeface="Phetsarath OT" panose="02000500000000000000" pitchFamily="2" charset="0"/>
              </a:rPr>
              <a:t> </a:t>
            </a:r>
            <a:r>
              <a:rPr lang="en-US" dirty="0" err="1" smtClean="0">
                <a:latin typeface="Phetsarath OT" panose="02000500000000000000" pitchFamily="2" charset="0"/>
                <a:cs typeface="Phetsarath OT" panose="02000500000000000000" pitchFamily="2" charset="0"/>
              </a:rPr>
              <a:t>ເພື່ອ</a:t>
            </a:r>
            <a:r>
              <a:rPr lang="en-US" dirty="0" err="1">
                <a:latin typeface="Phetsarath OT" panose="02000500000000000000" pitchFamily="2" charset="0"/>
                <a:cs typeface="Phetsarath OT" panose="02000500000000000000" pitchFamily="2" charset="0"/>
              </a:rPr>
              <a:t>ໃຫ້ເຮັດຊາວກະສິກອນສາມາດຊື້ວັດຖຸສຳລັບການຜະລິດ</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ແລະ</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ເຮັດໃຫ້ຊາວກະສິກອນ</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ສາມາດປູກຄືນໃໝ່</a:t>
            </a:r>
            <a:r>
              <a:rPr lang="en-US" dirty="0" err="1" smtClean="0">
                <a:latin typeface="Phetsarath OT" panose="02000500000000000000" pitchFamily="2" charset="0"/>
                <a:cs typeface="Phetsarath OT" panose="02000500000000000000" pitchFamily="2" charset="0"/>
              </a:rPr>
              <a:t>ໄດ</a:t>
            </a:r>
            <a:r>
              <a:rPr lang="en-US" dirty="0" smtClean="0">
                <a:latin typeface="Phetsarath OT" panose="02000500000000000000" pitchFamily="2" charset="0"/>
                <a:cs typeface="Phetsarath OT" panose="02000500000000000000" pitchFamily="2" charset="0"/>
              </a:rPr>
              <a:t>້.</a:t>
            </a:r>
          </a:p>
          <a:p>
            <a:pPr marL="285750" lvl="0" indent="-285750">
              <a:buFont typeface="Arial" panose="020B0604020202020204" pitchFamily="34" charset="0"/>
              <a:buChar char="•"/>
            </a:pPr>
            <a:endParaRPr lang="en-US" sz="700" b="1" u="sng"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b="1" u="sng" dirty="0" err="1" smtClean="0">
                <a:solidFill>
                  <a:srgbClr val="00B050"/>
                </a:solidFill>
                <a:latin typeface="Phetsarath OT" panose="02000500000000000000" pitchFamily="2" charset="0"/>
                <a:cs typeface="Phetsarath OT" panose="02000500000000000000" pitchFamily="2" charset="0"/>
              </a:rPr>
              <a:t>ໃຫ້ການຊ່ວຍເຫຼືອ</a:t>
            </a:r>
            <a:r>
              <a:rPr lang="en-US" b="1" u="sng" dirty="0" smtClean="0">
                <a:solidFill>
                  <a:srgbClr val="00B050"/>
                </a:solidFill>
                <a:latin typeface="Phetsarath OT" panose="02000500000000000000" pitchFamily="2" charset="0"/>
                <a:cs typeface="Phetsarath OT" panose="02000500000000000000" pitchFamily="2" charset="0"/>
              </a:rPr>
              <a:t>/</a:t>
            </a:r>
            <a:r>
              <a:rPr lang="en-US" b="1" u="sng" dirty="0" err="1" smtClean="0">
                <a:solidFill>
                  <a:srgbClr val="00B050"/>
                </a:solidFill>
                <a:latin typeface="Phetsarath OT" panose="02000500000000000000" pitchFamily="2" charset="0"/>
                <a:cs typeface="Phetsarath OT" panose="02000500000000000000" pitchFamily="2" charset="0"/>
              </a:rPr>
              <a:t>ບໍລິຈາກ</a:t>
            </a:r>
            <a:r>
              <a:rPr lang="en-US" b="1" u="sng" dirty="0" smtClean="0">
                <a:solidFill>
                  <a:srgbClr val="00B050"/>
                </a:solidFill>
                <a:latin typeface="Phetsarath OT" panose="02000500000000000000" pitchFamily="2" charset="0"/>
                <a:cs typeface="Phetsarath OT" panose="02000500000000000000" pitchFamily="2" charset="0"/>
              </a:rPr>
              <a:t>: </a:t>
            </a:r>
            <a:r>
              <a:rPr lang="en-US" dirty="0" err="1" smtClean="0">
                <a:solidFill>
                  <a:srgbClr val="00B050"/>
                </a:solidFill>
                <a:latin typeface="Phetsarath OT" panose="02000500000000000000" pitchFamily="2" charset="0"/>
                <a:cs typeface="Phetsarath OT" panose="02000500000000000000" pitchFamily="2" charset="0"/>
              </a:rPr>
              <a:t>ປຸ໋ຍ</a:t>
            </a:r>
            <a:r>
              <a:rPr lang="en-US" dirty="0">
                <a:solidFill>
                  <a:srgbClr val="00B050"/>
                </a:solidFill>
                <a:latin typeface="Phetsarath OT" panose="02000500000000000000" pitchFamily="2" charset="0"/>
                <a:cs typeface="Phetsarath OT" panose="02000500000000000000" pitchFamily="2" charset="0"/>
              </a:rPr>
              <a:t>, </a:t>
            </a:r>
            <a:r>
              <a:rPr lang="en-US" dirty="0" err="1">
                <a:solidFill>
                  <a:srgbClr val="00B050"/>
                </a:solidFill>
                <a:latin typeface="Phetsarath OT" panose="02000500000000000000" pitchFamily="2" charset="0"/>
                <a:cs typeface="Phetsarath OT" panose="02000500000000000000" pitchFamily="2" charset="0"/>
              </a:rPr>
              <a:t>ແນວພັນ</a:t>
            </a:r>
            <a:r>
              <a:rPr lang="en-US" dirty="0">
                <a:solidFill>
                  <a:srgbClr val="00B050"/>
                </a:solidFill>
                <a:latin typeface="Phetsarath OT" panose="02000500000000000000" pitchFamily="2" charset="0"/>
                <a:cs typeface="Phetsarath OT" panose="02000500000000000000" pitchFamily="2" charset="0"/>
              </a:rPr>
              <a:t>, </a:t>
            </a:r>
            <a:r>
              <a:rPr lang="en-US" dirty="0" err="1">
                <a:solidFill>
                  <a:srgbClr val="00B050"/>
                </a:solidFill>
                <a:latin typeface="Phetsarath OT" panose="02000500000000000000" pitchFamily="2" charset="0"/>
                <a:cs typeface="Phetsarath OT" panose="02000500000000000000" pitchFamily="2" charset="0"/>
              </a:rPr>
              <a:t>ແລະ</a:t>
            </a:r>
            <a:r>
              <a:rPr lang="en-US" dirty="0">
                <a:solidFill>
                  <a:srgbClr val="00B050"/>
                </a:solidFill>
                <a:latin typeface="Phetsarath OT" panose="02000500000000000000" pitchFamily="2" charset="0"/>
                <a:cs typeface="Phetsarath OT" panose="02000500000000000000" pitchFamily="2" charset="0"/>
              </a:rPr>
              <a:t> </a:t>
            </a:r>
            <a:r>
              <a:rPr lang="en-US" dirty="0" err="1">
                <a:solidFill>
                  <a:srgbClr val="00B050"/>
                </a:solidFill>
                <a:latin typeface="Phetsarath OT" panose="02000500000000000000" pitchFamily="2" charset="0"/>
                <a:cs typeface="Phetsarath OT" panose="02000500000000000000" pitchFamily="2" charset="0"/>
              </a:rPr>
              <a:t>ຢາຂ້າສັດຕູພືດໃຫ້ແກ່ຊາວ</a:t>
            </a:r>
            <a:r>
              <a:rPr lang="en-US" dirty="0" err="1" smtClean="0">
                <a:solidFill>
                  <a:srgbClr val="00B050"/>
                </a:solidFill>
                <a:latin typeface="Phetsarath OT" panose="02000500000000000000" pitchFamily="2" charset="0"/>
                <a:cs typeface="Phetsarath OT" panose="02000500000000000000" pitchFamily="2" charset="0"/>
              </a:rPr>
              <a:t>ກະສິກອນ</a:t>
            </a:r>
            <a:r>
              <a:rPr lang="en-US" dirty="0" smtClean="0">
                <a:solidFill>
                  <a:srgbClr val="00B050"/>
                </a:solidFill>
                <a:latin typeface="Phetsarath OT" panose="02000500000000000000" pitchFamily="2" charset="0"/>
                <a:cs typeface="Phetsarath OT" panose="02000500000000000000" pitchFamily="2" charset="0"/>
              </a:rPr>
              <a:t>.</a:t>
            </a:r>
          </a:p>
          <a:p>
            <a:pPr marL="285750" lvl="0" indent="-285750">
              <a:buFont typeface="Arial" panose="020B0604020202020204" pitchFamily="34" charset="0"/>
              <a:buChar char="•"/>
            </a:pPr>
            <a:endParaRPr lang="en-US" sz="900" dirty="0">
              <a:solidFill>
                <a:srgbClr val="00B05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b="1" u="sng" dirty="0" err="1" smtClean="0">
                <a:latin typeface="Phetsarath OT" panose="02000500000000000000" pitchFamily="2" charset="0"/>
                <a:cs typeface="Phetsarath OT" panose="02000500000000000000" pitchFamily="2" charset="0"/>
              </a:rPr>
              <a:t>ແຈກຢາຍລ້ຽງສັດ</a:t>
            </a:r>
            <a:r>
              <a:rPr lang="en-US" b="1" u="sng" dirty="0" smtClean="0">
                <a:latin typeface="Phetsarath OT" panose="02000500000000000000" pitchFamily="2" charset="0"/>
                <a:cs typeface="Phetsarath OT" panose="02000500000000000000" pitchFamily="2" charset="0"/>
              </a:rPr>
              <a:t> </a:t>
            </a:r>
            <a:r>
              <a:rPr lang="en-US" b="1" u="sng" dirty="0" err="1" smtClean="0">
                <a:latin typeface="Phetsarath OT" panose="02000500000000000000" pitchFamily="2" charset="0"/>
                <a:cs typeface="Phetsarath OT" panose="02000500000000000000" pitchFamily="2" charset="0"/>
              </a:rPr>
              <a:t>ແລະ</a:t>
            </a:r>
            <a:r>
              <a:rPr lang="en-US" b="1" u="sng" dirty="0" smtClean="0">
                <a:latin typeface="Phetsarath OT" panose="02000500000000000000" pitchFamily="2" charset="0"/>
                <a:cs typeface="Phetsarath OT" panose="02000500000000000000" pitchFamily="2" charset="0"/>
              </a:rPr>
              <a:t> </a:t>
            </a:r>
            <a:r>
              <a:rPr lang="en-US" b="1" u="sng" dirty="0" err="1" smtClean="0">
                <a:latin typeface="Phetsarath OT" panose="02000500000000000000" pitchFamily="2" charset="0"/>
                <a:cs typeface="Phetsarath OT" panose="02000500000000000000" pitchFamily="2" charset="0"/>
              </a:rPr>
              <a:t>ສັດປີກ</a:t>
            </a:r>
            <a:r>
              <a:rPr lang="en-US" b="1" u="sng" dirty="0" smtClean="0">
                <a:latin typeface="Phetsarath OT" panose="02000500000000000000" pitchFamily="2" charset="0"/>
                <a:cs typeface="Phetsarath OT" panose="02000500000000000000" pitchFamily="2" charset="0"/>
              </a:rPr>
              <a:t> </a:t>
            </a:r>
            <a:r>
              <a:rPr lang="en-US" dirty="0" err="1" smtClean="0">
                <a:latin typeface="Phetsarath OT" panose="02000500000000000000" pitchFamily="2" charset="0"/>
                <a:cs typeface="Phetsarath OT" panose="02000500000000000000" pitchFamily="2" charset="0"/>
              </a:rPr>
              <a:t>ເພື່ອທົດແທນໃຫ້ກັບຜູ້ລ້ຽງທີ່ເສຍທັງໝົດ</a:t>
            </a:r>
            <a:r>
              <a:rPr lang="en-US" dirty="0" smtClean="0">
                <a:latin typeface="Phetsarath OT" panose="02000500000000000000" pitchFamily="2" charset="0"/>
                <a:cs typeface="Phetsarath OT" panose="02000500000000000000" pitchFamily="2" charset="0"/>
              </a:rPr>
              <a:t>.</a:t>
            </a:r>
            <a:endParaRPr lang="en-US"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b="1" u="sng" dirty="0" err="1">
                <a:solidFill>
                  <a:srgbClr val="002060"/>
                </a:solidFill>
                <a:latin typeface="Phetsarath OT" panose="02000500000000000000" pitchFamily="2" charset="0"/>
                <a:cs typeface="Phetsarath OT" panose="02000500000000000000" pitchFamily="2" charset="0"/>
              </a:rPr>
              <a:t>ການສ້ອມແປງອັນຮີບ</a:t>
            </a:r>
            <a:r>
              <a:rPr lang="en-US" b="1" u="sng" dirty="0" err="1" smtClean="0">
                <a:solidFill>
                  <a:srgbClr val="002060"/>
                </a:solidFill>
                <a:latin typeface="Phetsarath OT" panose="02000500000000000000" pitchFamily="2" charset="0"/>
                <a:cs typeface="Phetsarath OT" panose="02000500000000000000" pitchFamily="2" charset="0"/>
              </a:rPr>
              <a:t>ດ່ວນສິ່ງອໍານວຍຄວາມສະດວກດ້ານກະສິກຳ</a:t>
            </a:r>
            <a:r>
              <a:rPr lang="en-US" dirty="0" smtClean="0">
                <a:solidFill>
                  <a:srgbClr val="002060"/>
                </a:solidFill>
                <a:latin typeface="Phetsarath OT" panose="02000500000000000000" pitchFamily="2" charset="0"/>
                <a:cs typeface="Phetsarath OT" panose="02000500000000000000" pitchFamily="2" charset="0"/>
              </a:rPr>
              <a:t>: </a:t>
            </a:r>
            <a:r>
              <a:rPr lang="en-US" dirty="0" err="1">
                <a:solidFill>
                  <a:srgbClr val="002060"/>
                </a:solidFill>
                <a:latin typeface="Phetsarath OT" panose="02000500000000000000" pitchFamily="2" charset="0"/>
                <a:cs typeface="Phetsarath OT" panose="02000500000000000000" pitchFamily="2" charset="0"/>
              </a:rPr>
              <a:t>ຊົນລະປະທານ</a:t>
            </a:r>
            <a:r>
              <a:rPr lang="en-US" dirty="0">
                <a:solidFill>
                  <a:srgbClr val="002060"/>
                </a:solidFill>
                <a:latin typeface="Phetsarath OT" panose="02000500000000000000" pitchFamily="2" charset="0"/>
                <a:cs typeface="Phetsarath OT" panose="02000500000000000000" pitchFamily="2" charset="0"/>
              </a:rPr>
              <a:t>, </a:t>
            </a:r>
            <a:r>
              <a:rPr lang="en-US" dirty="0" err="1">
                <a:solidFill>
                  <a:srgbClr val="002060"/>
                </a:solidFill>
                <a:latin typeface="Phetsarath OT" panose="02000500000000000000" pitchFamily="2" charset="0"/>
                <a:cs typeface="Phetsarath OT" panose="02000500000000000000" pitchFamily="2" charset="0"/>
              </a:rPr>
              <a:t>ສາງເກັບມ້ຽນ</a:t>
            </a:r>
            <a:r>
              <a:rPr lang="en-US" dirty="0">
                <a:solidFill>
                  <a:srgbClr val="002060"/>
                </a:solidFill>
                <a:latin typeface="Phetsarath OT" panose="02000500000000000000" pitchFamily="2" charset="0"/>
                <a:cs typeface="Phetsarath OT" panose="02000500000000000000" pitchFamily="2" charset="0"/>
              </a:rPr>
              <a:t>, </a:t>
            </a:r>
            <a:r>
              <a:rPr lang="en-US" dirty="0" err="1">
                <a:solidFill>
                  <a:srgbClr val="002060"/>
                </a:solidFill>
                <a:latin typeface="Phetsarath OT" panose="02000500000000000000" pitchFamily="2" charset="0"/>
                <a:cs typeface="Phetsarath OT" panose="02000500000000000000" pitchFamily="2" charset="0"/>
              </a:rPr>
              <a:t>ຕະຫຼາດຮອງຮັບ</a:t>
            </a:r>
            <a:r>
              <a:rPr lang="en-US" dirty="0">
                <a:solidFill>
                  <a:srgbClr val="002060"/>
                </a:solidFill>
                <a:latin typeface="Phetsarath OT" panose="02000500000000000000" pitchFamily="2" charset="0"/>
                <a:cs typeface="Phetsarath OT" panose="02000500000000000000" pitchFamily="2" charset="0"/>
              </a:rPr>
              <a:t>, </a:t>
            </a:r>
            <a:r>
              <a:rPr lang="en-US" dirty="0" err="1">
                <a:solidFill>
                  <a:srgbClr val="002060"/>
                </a:solidFill>
                <a:latin typeface="Phetsarath OT" panose="02000500000000000000" pitchFamily="2" charset="0"/>
                <a:cs typeface="Phetsarath OT" panose="02000500000000000000" pitchFamily="2" charset="0"/>
              </a:rPr>
              <a:t>ແລະ</a:t>
            </a:r>
            <a:r>
              <a:rPr lang="en-US" dirty="0">
                <a:solidFill>
                  <a:srgbClr val="002060"/>
                </a:solidFill>
                <a:latin typeface="Phetsarath OT" panose="02000500000000000000" pitchFamily="2" charset="0"/>
                <a:cs typeface="Phetsarath OT" panose="02000500000000000000" pitchFamily="2" charset="0"/>
              </a:rPr>
              <a:t> </a:t>
            </a:r>
            <a:r>
              <a:rPr lang="en-US" dirty="0" err="1" smtClean="0">
                <a:solidFill>
                  <a:srgbClr val="002060"/>
                </a:solidFill>
                <a:latin typeface="Phetsarath OT" panose="02000500000000000000" pitchFamily="2" charset="0"/>
                <a:cs typeface="Phetsarath OT" panose="02000500000000000000" pitchFamily="2" charset="0"/>
              </a:rPr>
              <a:t>ອື່ນ</a:t>
            </a:r>
            <a:r>
              <a:rPr lang="en-US" dirty="0" smtClean="0">
                <a:solidFill>
                  <a:srgbClr val="002060"/>
                </a:solidFill>
                <a:latin typeface="Phetsarath OT" panose="02000500000000000000" pitchFamily="2" charset="0"/>
                <a:cs typeface="Phetsarath OT" panose="02000500000000000000" pitchFamily="2" charset="0"/>
              </a:rPr>
              <a:t>ໆ </a:t>
            </a:r>
            <a:r>
              <a:rPr lang="en-US" dirty="0" err="1" smtClean="0">
                <a:solidFill>
                  <a:srgbClr val="002060"/>
                </a:solidFill>
                <a:latin typeface="Phetsarath OT" panose="02000500000000000000" pitchFamily="2" charset="0"/>
                <a:cs typeface="Phetsarath OT" panose="02000500000000000000" pitchFamily="2" charset="0"/>
              </a:rPr>
              <a:t>ເພື່ອ</a:t>
            </a:r>
            <a:r>
              <a:rPr lang="en-US" dirty="0" err="1">
                <a:solidFill>
                  <a:srgbClr val="002060"/>
                </a:solidFill>
                <a:latin typeface="Phetsarath OT" panose="02000500000000000000" pitchFamily="2" charset="0"/>
                <a:cs typeface="Phetsarath OT" panose="02000500000000000000" pitchFamily="2" charset="0"/>
              </a:rPr>
              <a:t>ໃຫ້ເຂົ້າເຖິງສິ່ງອຳນວຍຄວາມ</a:t>
            </a:r>
            <a:r>
              <a:rPr lang="en-US" dirty="0" err="1" smtClean="0">
                <a:solidFill>
                  <a:srgbClr val="002060"/>
                </a:solidFill>
                <a:latin typeface="Phetsarath OT" panose="02000500000000000000" pitchFamily="2" charset="0"/>
                <a:cs typeface="Phetsarath OT" panose="02000500000000000000" pitchFamily="2" charset="0"/>
              </a:rPr>
              <a:t>ສະດວກເຫຼົ່ານັ້ນ</a:t>
            </a:r>
            <a:r>
              <a:rPr lang="en-US" dirty="0" smtClean="0">
                <a:solidFill>
                  <a:srgbClr val="002060"/>
                </a:solidFill>
                <a:latin typeface="Phetsarath OT" panose="02000500000000000000" pitchFamily="2" charset="0"/>
                <a:cs typeface="Phetsarath OT" panose="02000500000000000000" pitchFamily="2" charset="0"/>
              </a:rPr>
              <a:t>.</a:t>
            </a:r>
            <a:endParaRPr lang="en-US" dirty="0">
              <a:solidFill>
                <a:srgbClr val="002060"/>
              </a:solidFill>
              <a:latin typeface="Phetsarath OT" panose="02000500000000000000" pitchFamily="2" charset="0"/>
              <a:cs typeface="Phetsarath OT" panose="02000500000000000000" pitchFamily="2" charset="0"/>
            </a:endParaRPr>
          </a:p>
        </p:txBody>
      </p:sp>
      <p:sp>
        <p:nvSpPr>
          <p:cNvPr id="2" name="Title 1"/>
          <p:cNvSpPr>
            <a:spLocks noGrp="1"/>
          </p:cNvSpPr>
          <p:nvPr>
            <p:ph type="title"/>
          </p:nvPr>
        </p:nvSpPr>
        <p:spPr>
          <a:xfrm>
            <a:off x="457200" y="-76200"/>
            <a:ext cx="8229600" cy="1143000"/>
          </a:xfrm>
        </p:spPr>
        <p:txBody>
          <a:bodyPr/>
          <a:lstStyle/>
          <a:p>
            <a:r>
              <a:rPr lang="en-US" sz="2400" b="1" dirty="0" err="1">
                <a:solidFill>
                  <a:srgbClr val="7030A0"/>
                </a:solidFill>
                <a:latin typeface="Phetsarath OT" panose="02000500000000020004" pitchFamily="2" charset="0"/>
                <a:cs typeface="Phetsarath OT" panose="02000500000000020004" pitchFamily="2" charset="0"/>
              </a:rPr>
              <a:t>ບາດກ້າວ</a:t>
            </a:r>
            <a:r>
              <a:rPr lang="en-US" sz="2400" b="1" dirty="0">
                <a:solidFill>
                  <a:srgbClr val="7030A0"/>
                </a:solidFill>
                <a:latin typeface="Phetsarath OT" panose="02000500000000020004" pitchFamily="2" charset="0"/>
                <a:cs typeface="Phetsarath OT" panose="02000500000000020004" pitchFamily="2" charset="0"/>
              </a:rPr>
              <a:t> 5. </a:t>
            </a:r>
            <a:r>
              <a:rPr lang="en-US" sz="2400" b="1" dirty="0" err="1">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400" b="1" dirty="0">
                <a:solidFill>
                  <a:srgbClr val="7030A0"/>
                </a:solidFill>
                <a:latin typeface="Phetsarath OT" panose="02000500000000020004" pitchFamily="2" charset="0"/>
                <a:cs typeface="Phetsarath OT" panose="02000500000000020004" pitchFamily="2" charset="0"/>
              </a:rPr>
              <a:t>່</a:t>
            </a:r>
            <a:r>
              <a:rPr lang="en-US" sz="2800" b="1" dirty="0">
                <a:solidFill>
                  <a:schemeClr val="accent3"/>
                </a:solidFill>
              </a:rPr>
              <a:t/>
            </a:r>
            <a:br>
              <a:rPr lang="en-US" sz="2800" b="1" dirty="0">
                <a:solidFill>
                  <a:schemeClr val="accent3"/>
                </a:solidFill>
              </a:rPr>
            </a:br>
            <a:r>
              <a:rPr lang="en-US" sz="2000" dirty="0" smtClean="0">
                <a:solidFill>
                  <a:srgbClr val="FF0000"/>
                </a:solidFill>
              </a:rPr>
              <a:t>Step </a:t>
            </a:r>
            <a:r>
              <a:rPr lang="en-US" sz="2000" dirty="0">
                <a:solidFill>
                  <a:srgbClr val="FF0000"/>
                </a:solidFill>
              </a:rPr>
              <a:t>5. Estimate recovery and reconstruction needs</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228600" y="152400"/>
            <a:ext cx="8534400" cy="5943600"/>
          </a:xfrm>
          <a:prstGeom prst="rect">
            <a:avLst/>
          </a:prstGeom>
          <a:noFill/>
          <a:ln w="9525">
            <a:noFill/>
            <a:miter lim="800000"/>
            <a:headEnd/>
            <a:tailEnd/>
          </a:ln>
          <a:effectLst>
            <a:softEdge rad="317500"/>
          </a:effectLst>
        </p:spPr>
      </p:pic>
    </p:spTree>
    <p:extLst>
      <p:ext uri="{BB962C8B-B14F-4D97-AF65-F5344CB8AC3E}">
        <p14:creationId xmlns:p14="http://schemas.microsoft.com/office/powerpoint/2010/main" val="3076686002"/>
      </p:ext>
    </p:extLst>
  </p:cSld>
  <p:clrMapOvr>
    <a:masterClrMapping/>
  </p:clrMapOvr>
  <p:transition spd="med">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8"/>
          <p:cNvSpPr txBox="1">
            <a:spLocks noChangeArrowheads="1"/>
          </p:cNvSpPr>
          <p:nvPr/>
        </p:nvSpPr>
        <p:spPr bwMode="auto">
          <a:xfrm>
            <a:off x="6477000" y="914400"/>
            <a:ext cx="2667000" cy="5709255"/>
          </a:xfrm>
          <a:prstGeom prst="rect">
            <a:avLst/>
          </a:prstGeom>
          <a:noFill/>
          <a:ln w="9525">
            <a:noFill/>
            <a:miter lim="800000"/>
            <a:headEnd/>
            <a:tailEnd/>
          </a:ln>
        </p:spPr>
        <p:txBody>
          <a:bodyPr wrap="square">
            <a:spAutoFit/>
          </a:bodyPr>
          <a:lstStyle/>
          <a:p>
            <a:pPr>
              <a:defRPr/>
            </a:pPr>
            <a:endParaRPr lang="en-US" sz="1200" i="1" u="sng" dirty="0">
              <a:latin typeface="+mj-lt"/>
            </a:endParaRPr>
          </a:p>
          <a:p>
            <a:pPr>
              <a:defRPr/>
            </a:pPr>
            <a:r>
              <a:rPr lang="en-US" sz="1200" i="1" u="sng" dirty="0">
                <a:latin typeface="+mj-lt"/>
              </a:rPr>
              <a:t>Step 5.3. Identify reconstruction needs</a:t>
            </a:r>
            <a:endParaRPr lang="en-US" sz="1200" dirty="0">
              <a:latin typeface="+mj-lt"/>
            </a:endParaRPr>
          </a:p>
          <a:p>
            <a:pPr>
              <a:defRPr/>
            </a:pPr>
            <a:endParaRPr lang="en-US" sz="1100" dirty="0">
              <a:latin typeface="+mj-lt"/>
            </a:endParaRPr>
          </a:p>
          <a:p>
            <a:pPr marL="342900" indent="-342900">
              <a:lnSpc>
                <a:spcPct val="150000"/>
              </a:lnSpc>
              <a:buFont typeface="+mj-lt"/>
              <a:buAutoNum type="arabicPeriod"/>
              <a:defRPr/>
            </a:pPr>
            <a:r>
              <a:rPr lang="en-US" sz="1100" b="1" u="sng" dirty="0">
                <a:latin typeface="+mj-lt"/>
              </a:rPr>
              <a:t>Reconstruction and repair </a:t>
            </a:r>
            <a:r>
              <a:rPr lang="en-US" sz="1100" dirty="0">
                <a:latin typeface="+mj-lt"/>
              </a:rPr>
              <a:t>of irrigation systems, post-harvest facilities, markets and other structures under a building-back-better strategy  </a:t>
            </a:r>
          </a:p>
          <a:p>
            <a:pPr marL="342900" indent="-342900">
              <a:lnSpc>
                <a:spcPct val="150000"/>
              </a:lnSpc>
              <a:buFont typeface="+mj-lt"/>
              <a:buAutoNum type="arabicPeriod"/>
              <a:defRPr/>
            </a:pPr>
            <a:r>
              <a:rPr lang="en-US" sz="1100" b="1" u="sng" dirty="0">
                <a:latin typeface="+mj-lt"/>
              </a:rPr>
              <a:t>Structural retro-fitting </a:t>
            </a:r>
            <a:r>
              <a:rPr lang="en-US" sz="1100" dirty="0">
                <a:latin typeface="+mj-lt"/>
              </a:rPr>
              <a:t>of undamaged or partially damaged farm facilities  </a:t>
            </a:r>
          </a:p>
          <a:p>
            <a:pPr marL="342900" indent="-342900">
              <a:lnSpc>
                <a:spcPct val="150000"/>
              </a:lnSpc>
              <a:buFont typeface="+mj-lt"/>
              <a:buAutoNum type="arabicPeriod"/>
              <a:defRPr/>
            </a:pPr>
            <a:r>
              <a:rPr lang="en-US" sz="1100" dirty="0">
                <a:latin typeface="+mj-lt"/>
              </a:rPr>
              <a:t>Relocation of vital agricultural facilities to safe areas, as necessary</a:t>
            </a:r>
          </a:p>
          <a:p>
            <a:pPr marL="342900" indent="-342900">
              <a:lnSpc>
                <a:spcPct val="150000"/>
              </a:lnSpc>
              <a:buFont typeface="+mj-lt"/>
              <a:buAutoNum type="arabicPeriod"/>
              <a:defRPr/>
            </a:pPr>
            <a:r>
              <a:rPr lang="en-US" sz="1100" dirty="0">
                <a:latin typeface="+mj-lt"/>
              </a:rPr>
              <a:t>Soft-term credit for reconstruction and repair of private businesses</a:t>
            </a:r>
          </a:p>
          <a:p>
            <a:pPr marL="342900" indent="-342900">
              <a:lnSpc>
                <a:spcPct val="150000"/>
              </a:lnSpc>
              <a:buFont typeface="+mj-lt"/>
              <a:buAutoNum type="arabicPeriod"/>
              <a:defRPr/>
            </a:pPr>
            <a:r>
              <a:rPr lang="en-US" sz="1100" dirty="0">
                <a:latin typeface="+mj-lt"/>
              </a:rPr>
              <a:t>Other mitigation measures such as construction of support infrastructure to prevent serious landslides and floods to farms; common storage facilities where farmers can stock safely their produce; etc.  </a:t>
            </a:r>
          </a:p>
          <a:p>
            <a:pPr>
              <a:lnSpc>
                <a:spcPct val="150000"/>
              </a:lnSpc>
              <a:defRPr/>
            </a:pPr>
            <a:endParaRPr lang="en-US" sz="1100" b="1" i="1" dirty="0">
              <a:latin typeface="+mj-lt"/>
            </a:endParaRPr>
          </a:p>
        </p:txBody>
      </p:sp>
      <p:sp>
        <p:nvSpPr>
          <p:cNvPr id="4" name="TextBox 3"/>
          <p:cNvSpPr txBox="1"/>
          <p:nvPr/>
        </p:nvSpPr>
        <p:spPr>
          <a:xfrm>
            <a:off x="228600" y="1066800"/>
            <a:ext cx="6096000" cy="5355312"/>
          </a:xfrm>
          <a:prstGeom prst="rect">
            <a:avLst/>
          </a:prstGeom>
          <a:noFill/>
        </p:spPr>
        <p:txBody>
          <a:bodyPr wrap="square" rtlCol="0">
            <a:spAutoFit/>
          </a:bodyPr>
          <a:lstStyle/>
          <a:p>
            <a:r>
              <a:rPr lang="en-US" b="1" i="1" u="sng" dirty="0" err="1">
                <a:latin typeface="Phetsarath OT" panose="02000500000000000000" pitchFamily="2" charset="0"/>
                <a:cs typeface="Phetsarath OT" panose="02000500000000000000" pitchFamily="2" charset="0"/>
              </a:rPr>
              <a:t>ບາດກ້າວທິ</a:t>
            </a:r>
            <a:r>
              <a:rPr lang="en-US" b="1" i="1" u="sng" dirty="0">
                <a:latin typeface="Phetsarath OT" panose="02000500000000000000" pitchFamily="2" charset="0"/>
                <a:cs typeface="Phetsarath OT" panose="02000500000000000000" pitchFamily="2" charset="0"/>
              </a:rPr>
              <a:t> 5.3. </a:t>
            </a:r>
            <a:r>
              <a:rPr lang="en-US" b="1" i="1" u="sng" dirty="0" err="1">
                <a:latin typeface="Phetsarath OT" panose="02000500000000000000" pitchFamily="2" charset="0"/>
                <a:cs typeface="Phetsarath OT" panose="02000500000000000000" pitchFamily="2" charset="0"/>
              </a:rPr>
              <a:t>ຄາດຄະເນຄວາມຕ້ອງການໃນການກໍ່ສ້າງຄືນໃໝ</a:t>
            </a:r>
            <a:r>
              <a:rPr lang="en-US" b="1" i="1" u="sng" dirty="0" smtClean="0">
                <a:latin typeface="Phetsarath OT" panose="02000500000000000000" pitchFamily="2" charset="0"/>
                <a:cs typeface="Phetsarath OT" panose="02000500000000000000" pitchFamily="2" charset="0"/>
              </a:rPr>
              <a:t>່</a:t>
            </a:r>
          </a:p>
          <a:p>
            <a:pPr marL="285750" lvl="0" indent="-285750">
              <a:buFont typeface="Arial" panose="020B0604020202020204" pitchFamily="34" charset="0"/>
              <a:buChar char="•"/>
            </a:pPr>
            <a:endParaRPr lang="en-US" dirty="0" smtClean="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dirty="0" err="1" smtClean="0">
                <a:latin typeface="Phetsarath OT" panose="02000500000000000000" pitchFamily="2" charset="0"/>
                <a:cs typeface="Phetsarath OT" panose="02000500000000000000" pitchFamily="2" charset="0"/>
              </a:rPr>
              <a:t>ການ</a:t>
            </a:r>
            <a:r>
              <a:rPr lang="en-US" dirty="0" err="1">
                <a:latin typeface="Phetsarath OT" panose="02000500000000000000" pitchFamily="2" charset="0"/>
                <a:cs typeface="Phetsarath OT" panose="02000500000000000000" pitchFamily="2" charset="0"/>
              </a:rPr>
              <a:t>ກໍ່ສ້າງຄືນໃໝ</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ແລະ</a:t>
            </a:r>
            <a:r>
              <a:rPr lang="en-US"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ການ</a:t>
            </a:r>
            <a:r>
              <a:rPr lang="en-US" dirty="0" err="1" smtClean="0">
                <a:latin typeface="Phetsarath OT" panose="02000500000000000000" pitchFamily="2" charset="0"/>
                <a:cs typeface="Phetsarath OT" panose="02000500000000000000" pitchFamily="2" charset="0"/>
              </a:rPr>
              <a:t>ສ້ອມແປງ</a:t>
            </a:r>
            <a:r>
              <a:rPr lang="en-US" dirty="0" smtClean="0">
                <a:latin typeface="Phetsarath OT" panose="02000500000000000000" pitchFamily="2" charset="0"/>
                <a:cs typeface="Phetsarath OT" panose="02000500000000000000" pitchFamily="2" charset="0"/>
              </a:rPr>
              <a:t>: </a:t>
            </a:r>
            <a:r>
              <a:rPr lang="en-US" b="1" u="sng" dirty="0" err="1" smtClean="0">
                <a:latin typeface="Phetsarath OT" panose="02000500000000000000" pitchFamily="2" charset="0"/>
                <a:cs typeface="Phetsarath OT" panose="02000500000000000000" pitchFamily="2" charset="0"/>
              </a:rPr>
              <a:t>ລະບົບ</a:t>
            </a:r>
            <a:r>
              <a:rPr lang="en-US" b="1" u="sng" dirty="0" err="1">
                <a:latin typeface="Phetsarath OT" panose="02000500000000000000" pitchFamily="2" charset="0"/>
                <a:cs typeface="Phetsarath OT" panose="02000500000000000000" pitchFamily="2" charset="0"/>
              </a:rPr>
              <a:t>ຊົນລະປະທານ</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ສິ່ງອຳນວຍຄວາມສະດວກພາຍຫຼັງການ</a:t>
            </a:r>
            <a:r>
              <a:rPr lang="en-US" b="1" u="sng" dirty="0" err="1" smtClean="0">
                <a:latin typeface="Phetsarath OT" panose="02000500000000000000" pitchFamily="2" charset="0"/>
                <a:cs typeface="Phetsarath OT" panose="02000500000000000000" pitchFamily="2" charset="0"/>
              </a:rPr>
              <a:t>ເກັບກ່ຽວ</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ຕະຫຼາດຮອງຮັບ</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ແລະ</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ໂຄງສ້າງ</a:t>
            </a:r>
            <a:r>
              <a:rPr lang="en-US" b="1" u="sng" dirty="0" err="1" smtClean="0">
                <a:latin typeface="Phetsarath OT" panose="02000500000000000000" pitchFamily="2" charset="0"/>
                <a:cs typeface="Phetsarath OT" panose="02000500000000000000" pitchFamily="2" charset="0"/>
              </a:rPr>
              <a:t>ຕ່າງ</a:t>
            </a:r>
            <a:r>
              <a:rPr lang="en-US" b="1" u="sng" dirty="0" smtClean="0">
                <a:latin typeface="Phetsarath OT" panose="02000500000000000000" pitchFamily="2" charset="0"/>
                <a:cs typeface="Phetsarath OT" panose="02000500000000000000" pitchFamily="2" charset="0"/>
              </a:rPr>
              <a:t>ໆ </a:t>
            </a:r>
            <a:r>
              <a:rPr lang="en-US" b="1" u="sng" dirty="0" err="1" smtClean="0">
                <a:latin typeface="Phetsarath OT" panose="02000500000000000000" pitchFamily="2" charset="0"/>
                <a:cs typeface="Phetsarath OT" panose="02000500000000000000" pitchFamily="2" charset="0"/>
              </a:rPr>
              <a:t>ພາຍ</a:t>
            </a:r>
            <a:r>
              <a:rPr lang="en-US" b="1" u="sng" dirty="0" err="1">
                <a:latin typeface="Phetsarath OT" panose="02000500000000000000" pitchFamily="2" charset="0"/>
                <a:cs typeface="Phetsarath OT" panose="02000500000000000000" pitchFamily="2" charset="0"/>
              </a:rPr>
              <a:t>ໃຕ້ຍຸດທະສາດການກໍ່ສ້າງຄືນໃໝ່ສາມາດ</a:t>
            </a:r>
            <a:r>
              <a:rPr lang="en-US" b="1" u="sng" dirty="0" err="1" smtClean="0">
                <a:latin typeface="Phetsarath OT" panose="02000500000000000000" pitchFamily="2" charset="0"/>
                <a:cs typeface="Phetsarath OT" panose="02000500000000000000" pitchFamily="2" charset="0"/>
              </a:rPr>
              <a:t>ຕ້ານທານຕໍ່ໄພພິບັດ</a:t>
            </a:r>
            <a:r>
              <a:rPr lang="lo-LA" b="1" u="sng" dirty="0" smtClean="0">
                <a:latin typeface="Phetsarath OT" panose="02000500000000000000" pitchFamily="2" charset="0"/>
                <a:cs typeface="Phetsarath OT" panose="02000500000000000000" pitchFamily="2" charset="0"/>
              </a:rPr>
              <a:t>.</a:t>
            </a:r>
          </a:p>
          <a:p>
            <a:pPr marL="285750" lvl="0" indent="-285750">
              <a:buFont typeface="Arial" panose="020B0604020202020204" pitchFamily="34" charset="0"/>
              <a:buChar char="•"/>
            </a:pPr>
            <a:endParaRPr lang="en-US" sz="900"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lo-LA" b="1" u="sng" dirty="0" smtClean="0">
                <a:solidFill>
                  <a:srgbClr val="00B050"/>
                </a:solidFill>
                <a:latin typeface="Phetsarath OT" panose="02000500000000000000" pitchFamily="2" charset="0"/>
                <a:cs typeface="Phetsarath OT" panose="02000500000000000000" pitchFamily="2" charset="0"/>
              </a:rPr>
              <a:t>ເສີມຄວາມແຂງແຮງໃຫ້ກັບສິ່ງອໍາ</a:t>
            </a:r>
            <a:r>
              <a:rPr lang="lo-LA" b="1" u="sng" dirty="0">
                <a:solidFill>
                  <a:srgbClr val="00B050"/>
                </a:solidFill>
                <a:latin typeface="Phetsarath OT" panose="02000500000000000000" pitchFamily="2" charset="0"/>
                <a:cs typeface="Phetsarath OT" panose="02000500000000000000" pitchFamily="2" charset="0"/>
              </a:rPr>
              <a:t>ນວຍຄວາມ</a:t>
            </a:r>
            <a:r>
              <a:rPr lang="lo-LA" b="1" u="sng" dirty="0" smtClean="0">
                <a:solidFill>
                  <a:srgbClr val="00B050"/>
                </a:solidFill>
                <a:latin typeface="Phetsarath OT" panose="02000500000000000000" pitchFamily="2" charset="0"/>
                <a:cs typeface="Phetsarath OT" panose="02000500000000000000" pitchFamily="2" charset="0"/>
              </a:rPr>
              <a:t>ສະດວກທີ່ຍັງບໍ່ຖືກທໍາລາຍຫຼືເສຍຫາຍບາງສ່ວນ </a:t>
            </a:r>
            <a:r>
              <a:rPr lang="lo-LA" dirty="0">
                <a:solidFill>
                  <a:srgbClr val="00B050"/>
                </a:solidFill>
                <a:latin typeface="Phetsarath OT" panose="02000500000000000000" pitchFamily="2" charset="0"/>
                <a:cs typeface="Phetsarath OT" panose="02000500000000000000" pitchFamily="2" charset="0"/>
              </a:rPr>
              <a:t>ເພື່ອປ້ອງກັນການຖືກທໍາລາຍ ຫຼື ເສຍຫາຍບາງສ່ວນ ຈາກຜົນກະທົບຂອງໄພພິບັດໃນອານາຄົດ. </a:t>
            </a:r>
            <a:endParaRPr lang="lo-LA" dirty="0" smtClean="0">
              <a:solidFill>
                <a:srgbClr val="00B05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endParaRPr lang="en-US" sz="900" dirty="0">
              <a:solidFill>
                <a:srgbClr val="00B05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lo-LA" b="1" u="sng" dirty="0" smtClean="0">
                <a:latin typeface="Phetsarath OT" panose="02000500000000000000" pitchFamily="2" charset="0"/>
                <a:cs typeface="Phetsarath OT" panose="02000500000000000000" pitchFamily="2" charset="0"/>
              </a:rPr>
              <a:t>ຍົກຍ້າຍ</a:t>
            </a:r>
            <a:r>
              <a:rPr lang="lo-LA" b="1" u="sng" dirty="0">
                <a:latin typeface="Phetsarath OT" panose="02000500000000000000" pitchFamily="2" charset="0"/>
                <a:cs typeface="Phetsarath OT" panose="02000500000000000000" pitchFamily="2" charset="0"/>
              </a:rPr>
              <a:t>ສິ່ງອໍານວຍຄວາມ</a:t>
            </a:r>
            <a:r>
              <a:rPr lang="lo-LA" b="1" u="sng" dirty="0" smtClean="0">
                <a:latin typeface="Phetsarath OT" panose="02000500000000000000" pitchFamily="2" charset="0"/>
                <a:cs typeface="Phetsarath OT" panose="02000500000000000000" pitchFamily="2" charset="0"/>
              </a:rPr>
              <a:t>ສະດວກທີ່ສໍາຄັນໄປ</a:t>
            </a:r>
            <a:r>
              <a:rPr lang="lo-LA" b="1" u="sng" dirty="0">
                <a:latin typeface="Phetsarath OT" panose="02000500000000000000" pitchFamily="2" charset="0"/>
                <a:cs typeface="Phetsarath OT" panose="02000500000000000000" pitchFamily="2" charset="0"/>
              </a:rPr>
              <a:t>ຢູ່ເຂດປອດໄພ</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 ຖ້າຈໍາເປັນ</a:t>
            </a:r>
            <a:r>
              <a:rPr lang="en-AU" dirty="0">
                <a:latin typeface="Phetsarath OT" panose="02000500000000000000" pitchFamily="2" charset="0"/>
                <a:cs typeface="Phetsarath OT" panose="02000500000000000000" pitchFamily="2" charset="0"/>
              </a:rPr>
              <a:t>. </a:t>
            </a:r>
            <a:endParaRPr lang="th-TH" dirty="0" smtClean="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endParaRPr lang="en-US" sz="900" dirty="0">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lo-LA" b="1" u="sng" dirty="0">
                <a:solidFill>
                  <a:srgbClr val="00B050"/>
                </a:solidFill>
                <a:latin typeface="Phetsarath OT" panose="02000500000000000000" pitchFamily="2" charset="0"/>
                <a:cs typeface="Phetsarath OT" panose="02000500000000000000" pitchFamily="2" charset="0"/>
              </a:rPr>
              <a:t>ການໃຫ້ບໍລິການສິນເຊື່ອ​ໄລຍະ​ສັ້ນ</a:t>
            </a:r>
            <a:r>
              <a:rPr lang="lo-LA" dirty="0">
                <a:solidFill>
                  <a:srgbClr val="00B050"/>
                </a:solidFill>
                <a:latin typeface="Phetsarath OT" panose="02000500000000000000" pitchFamily="2" charset="0"/>
                <a:cs typeface="Phetsarath OT" panose="02000500000000000000" pitchFamily="2" charset="0"/>
              </a:rPr>
              <a:t>ສໍາລັບການກໍ່ສ້າງຄືນໃໝ່ ແລະ ສ້ອມ​ແປງທຸລະກິດກ</a:t>
            </a:r>
            <a:r>
              <a:rPr lang="en-US" dirty="0" err="1">
                <a:solidFill>
                  <a:srgbClr val="00B050"/>
                </a:solidFill>
                <a:latin typeface="Phetsarath OT" panose="02000500000000000000" pitchFamily="2" charset="0"/>
                <a:cs typeface="Phetsarath OT" panose="02000500000000000000" pitchFamily="2" charset="0"/>
              </a:rPr>
              <a:t>ານກະສິກຳ</a:t>
            </a:r>
            <a:r>
              <a:rPr lang="lo-LA" dirty="0">
                <a:solidFill>
                  <a:srgbClr val="00B050"/>
                </a:solidFill>
                <a:latin typeface="Phetsarath OT" panose="02000500000000000000" pitchFamily="2" charset="0"/>
                <a:cs typeface="Phetsarath OT" panose="02000500000000000000" pitchFamily="2" charset="0"/>
              </a:rPr>
              <a:t>ຂອງ</a:t>
            </a:r>
            <a:r>
              <a:rPr lang="lo-LA" b="1" u="sng" dirty="0">
                <a:solidFill>
                  <a:srgbClr val="00B050"/>
                </a:solidFill>
                <a:latin typeface="Phetsarath OT" panose="02000500000000000000" pitchFamily="2" charset="0"/>
                <a:cs typeface="Phetsarath OT" panose="02000500000000000000" pitchFamily="2" charset="0"/>
              </a:rPr>
              <a:t>ເອກະຊົນ</a:t>
            </a:r>
            <a:r>
              <a:rPr lang="en-AU" dirty="0">
                <a:solidFill>
                  <a:srgbClr val="00B050"/>
                </a:solidFill>
                <a:latin typeface="Phetsarath OT" panose="02000500000000000000" pitchFamily="2" charset="0"/>
                <a:cs typeface="Phetsarath OT" panose="02000500000000000000" pitchFamily="2" charset="0"/>
              </a:rPr>
              <a:t>. </a:t>
            </a:r>
            <a:r>
              <a:rPr lang="lo-LA" dirty="0" smtClean="0">
                <a:solidFill>
                  <a:srgbClr val="00B050"/>
                </a:solidFill>
                <a:latin typeface="Phetsarath OT" panose="02000500000000000000" pitchFamily="2" charset="0"/>
                <a:cs typeface="Phetsarath OT" panose="02000500000000000000" pitchFamily="2" charset="0"/>
              </a:rPr>
              <a:t>​</a:t>
            </a:r>
            <a:endParaRPr lang="en-US" dirty="0" smtClean="0">
              <a:solidFill>
                <a:srgbClr val="00B05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endParaRPr lang="en-US" sz="900" dirty="0">
              <a:solidFill>
                <a:srgbClr val="00B050"/>
              </a:solidFill>
              <a:latin typeface="Phetsarath OT" panose="02000500000000000000" pitchFamily="2" charset="0"/>
              <a:cs typeface="Phetsarath OT" panose="02000500000000000000" pitchFamily="2" charset="0"/>
            </a:endParaRPr>
          </a:p>
          <a:p>
            <a:pPr marL="285750" lvl="0" indent="-285750">
              <a:buFont typeface="Arial" panose="020B0604020202020204" pitchFamily="34" charset="0"/>
              <a:buChar char="•"/>
            </a:pPr>
            <a:r>
              <a:rPr lang="en-US" dirty="0" err="1">
                <a:latin typeface="Phetsarath OT" panose="02000500000000000000" pitchFamily="2" charset="0"/>
                <a:cs typeface="Phetsarath OT" panose="02000500000000000000" pitchFamily="2" charset="0"/>
              </a:rPr>
              <a:t>ມາດຕາການຫຼຸດຜ່ອນ</a:t>
            </a:r>
            <a:r>
              <a:rPr lang="en-US" dirty="0" err="1" smtClean="0">
                <a:latin typeface="Phetsarath OT" panose="02000500000000000000" pitchFamily="2" charset="0"/>
                <a:cs typeface="Phetsarath OT" panose="02000500000000000000" pitchFamily="2" charset="0"/>
              </a:rPr>
              <a:t>ອື່ນ</a:t>
            </a:r>
            <a:r>
              <a:rPr lang="en-US" dirty="0" smtClean="0">
                <a:latin typeface="Phetsarath OT" panose="02000500000000000000" pitchFamily="2" charset="0"/>
                <a:cs typeface="Phetsarath OT" panose="02000500000000000000" pitchFamily="2" charset="0"/>
              </a:rPr>
              <a:t> </a:t>
            </a:r>
            <a:r>
              <a:rPr lang="en-US" dirty="0" err="1" smtClean="0">
                <a:latin typeface="Phetsarath OT" panose="02000500000000000000" pitchFamily="2" charset="0"/>
                <a:cs typeface="Phetsarath OT" panose="02000500000000000000" pitchFamily="2" charset="0"/>
              </a:rPr>
              <a:t>ເຊັ່ນ</a:t>
            </a:r>
            <a:r>
              <a:rPr lang="en-US" dirty="0" err="1">
                <a:latin typeface="Phetsarath OT" panose="02000500000000000000" pitchFamily="2" charset="0"/>
                <a:cs typeface="Phetsarath OT" panose="02000500000000000000" pitchFamily="2" charset="0"/>
              </a:rPr>
              <a:t>ວ່າ</a:t>
            </a:r>
            <a:r>
              <a:rPr lang="en-US"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ການກໍ່ສ້າງໂຄງລ່າງພື້ນຖານເພື່ອປ້ອງກັນດິນເຈື່ອນ</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ແລະ</a:t>
            </a:r>
            <a:r>
              <a:rPr lang="en-US" b="1" u="sng" dirty="0">
                <a:latin typeface="Phetsarath OT" panose="02000500000000000000" pitchFamily="2" charset="0"/>
                <a:cs typeface="Phetsarath OT" panose="02000500000000000000" pitchFamily="2" charset="0"/>
              </a:rPr>
              <a:t> </a:t>
            </a:r>
            <a:r>
              <a:rPr lang="en-US" b="1" u="sng" dirty="0" err="1">
                <a:latin typeface="Phetsarath OT" panose="02000500000000000000" pitchFamily="2" charset="0"/>
                <a:cs typeface="Phetsarath OT" panose="02000500000000000000" pitchFamily="2" charset="0"/>
              </a:rPr>
              <a:t>ນ້ຳຖ້ວມທີ່ຮຸນແຮງ</a:t>
            </a:r>
            <a:r>
              <a:rPr lang="en-US" b="1" u="sng" dirty="0">
                <a:latin typeface="Phetsarath OT" panose="02000500000000000000" pitchFamily="2" charset="0"/>
                <a:cs typeface="Phetsarath OT" panose="02000500000000000000" pitchFamily="2" charset="0"/>
              </a:rPr>
              <a:t> </a:t>
            </a:r>
            <a:r>
              <a:rPr lang="en-US" dirty="0" err="1">
                <a:latin typeface="Phetsarath OT" panose="02000500000000000000" pitchFamily="2" charset="0"/>
                <a:cs typeface="Phetsarath OT" panose="02000500000000000000" pitchFamily="2" charset="0"/>
              </a:rPr>
              <a:t>ຕໍ່ພື້ນທີ່ຜະລິດກະສິກຳ</a:t>
            </a:r>
            <a:r>
              <a:rPr lang="en-US" dirty="0">
                <a:latin typeface="Phetsarath OT" panose="02000500000000000000" pitchFamily="2" charset="0"/>
                <a:cs typeface="Phetsarath OT" panose="02000500000000000000" pitchFamily="2" charset="0"/>
              </a:rPr>
              <a:t>; ສິ່ງອຳນວຍຄວາມສະດວກໃນການເກັບຮັກສາຜົນຜະລິດຂອງຊາວກະສິກອນໃນພື້ນທີ່ປອດ</a:t>
            </a:r>
            <a:r>
              <a:rPr lang="en-US" dirty="0" smtClean="0">
                <a:latin typeface="Phetsarath OT" panose="02000500000000000000" pitchFamily="2" charset="0"/>
                <a:cs typeface="Phetsarath OT" panose="02000500000000000000" pitchFamily="2" charset="0"/>
              </a:rPr>
              <a:t>ໄພ.</a:t>
            </a:r>
            <a:endParaRPr lang="en-US" dirty="0">
              <a:latin typeface="Phetsarath OT" panose="02000500000000000000" pitchFamily="2" charset="0"/>
              <a:cs typeface="Phetsarath OT" panose="02000500000000000000" pitchFamily="2" charset="0"/>
            </a:endParaRPr>
          </a:p>
        </p:txBody>
      </p:sp>
      <p:sp>
        <p:nvSpPr>
          <p:cNvPr id="2" name="Title 1"/>
          <p:cNvSpPr>
            <a:spLocks noGrp="1"/>
          </p:cNvSpPr>
          <p:nvPr>
            <p:ph type="title"/>
          </p:nvPr>
        </p:nvSpPr>
        <p:spPr>
          <a:xfrm>
            <a:off x="457200" y="-76200"/>
            <a:ext cx="8229600" cy="1143000"/>
          </a:xfrm>
        </p:spPr>
        <p:txBody>
          <a:bodyPr/>
          <a:lstStyle/>
          <a:p>
            <a:r>
              <a:rPr lang="en-US" sz="2400" b="1" dirty="0" err="1">
                <a:solidFill>
                  <a:srgbClr val="7030A0"/>
                </a:solidFill>
                <a:latin typeface="Phetsarath OT" panose="02000500000000020004" pitchFamily="2" charset="0"/>
                <a:cs typeface="Phetsarath OT" panose="02000500000000020004" pitchFamily="2" charset="0"/>
              </a:rPr>
              <a:t>ບາດກ້າວ</a:t>
            </a:r>
            <a:r>
              <a:rPr lang="en-US" sz="2400" b="1" dirty="0">
                <a:solidFill>
                  <a:srgbClr val="7030A0"/>
                </a:solidFill>
                <a:latin typeface="Phetsarath OT" panose="02000500000000020004" pitchFamily="2" charset="0"/>
                <a:cs typeface="Phetsarath OT" panose="02000500000000020004" pitchFamily="2" charset="0"/>
              </a:rPr>
              <a:t> 5. </a:t>
            </a:r>
            <a:r>
              <a:rPr lang="en-US" sz="2400" b="1" dirty="0" err="1">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400" b="1" dirty="0">
                <a:solidFill>
                  <a:srgbClr val="7030A0"/>
                </a:solidFill>
                <a:latin typeface="Phetsarath OT" panose="02000500000000020004" pitchFamily="2" charset="0"/>
                <a:cs typeface="Phetsarath OT" panose="02000500000000020004" pitchFamily="2" charset="0"/>
              </a:rPr>
              <a:t>່</a:t>
            </a:r>
            <a:r>
              <a:rPr lang="en-US" sz="2800" b="1" dirty="0">
                <a:solidFill>
                  <a:schemeClr val="accent3"/>
                </a:solidFill>
              </a:rPr>
              <a:t/>
            </a:r>
            <a:br>
              <a:rPr lang="en-US" sz="2800" b="1" dirty="0">
                <a:solidFill>
                  <a:schemeClr val="accent3"/>
                </a:solidFill>
              </a:rPr>
            </a:br>
            <a:r>
              <a:rPr lang="en-US" sz="2000" dirty="0" smtClean="0">
                <a:solidFill>
                  <a:srgbClr val="FF0000"/>
                </a:solidFill>
              </a:rPr>
              <a:t>Step </a:t>
            </a:r>
            <a:r>
              <a:rPr lang="en-US" sz="2000" dirty="0">
                <a:solidFill>
                  <a:srgbClr val="FF0000"/>
                </a:solidFill>
              </a:rPr>
              <a:t>5. Estimate recovery and reconstruction needs</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Box 8"/>
          <p:cNvSpPr txBox="1">
            <a:spLocks noChangeArrowheads="1"/>
          </p:cNvSpPr>
          <p:nvPr/>
        </p:nvSpPr>
        <p:spPr bwMode="auto">
          <a:xfrm>
            <a:off x="0" y="914400"/>
            <a:ext cx="9144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sz="2000" i="1" u="sng"/>
          </a:p>
          <a:p>
            <a:pPr eaLnBrk="1" hangingPunct="1"/>
            <a:endParaRPr lang="en-US" altLang="en-US"/>
          </a:p>
          <a:p>
            <a:pPr eaLnBrk="1" hangingPunct="1">
              <a:lnSpc>
                <a:spcPct val="150000"/>
              </a:lnSpc>
            </a:pPr>
            <a:endParaRPr lang="en-US" altLang="en-US" b="1" i="1"/>
          </a:p>
        </p:txBody>
      </p:sp>
      <p:sp>
        <p:nvSpPr>
          <p:cNvPr id="6" name="Rectangle 5"/>
          <p:cNvSpPr/>
          <p:nvPr/>
        </p:nvSpPr>
        <p:spPr>
          <a:xfrm>
            <a:off x="304800" y="1443335"/>
            <a:ext cx="8610600" cy="461665"/>
          </a:xfrm>
          <a:prstGeom prst="rect">
            <a:avLst/>
          </a:prstGeom>
        </p:spPr>
        <p:txBody>
          <a:bodyPr wrap="square">
            <a:spAutoFit/>
          </a:bodyPr>
          <a:lstStyle/>
          <a:p>
            <a:pPr fontAlgn="auto">
              <a:spcBef>
                <a:spcPts val="0"/>
              </a:spcBef>
              <a:spcAft>
                <a:spcPts val="0"/>
              </a:spcAft>
              <a:defRPr/>
            </a:pPr>
            <a:r>
              <a:rPr lang="en-US" sz="2400" i="1" u="sng" dirty="0" err="1" smtClean="0">
                <a:latin typeface="Phetsarath OT" panose="02000500000000020004" pitchFamily="2" charset="0"/>
                <a:cs typeface="Phetsarath OT" panose="02000500000000020004" pitchFamily="2" charset="0"/>
              </a:rPr>
              <a:t>ບາດກ້າວ</a:t>
            </a:r>
            <a:r>
              <a:rPr lang="en-US" sz="2400" i="1" u="sng" dirty="0" smtClean="0">
                <a:latin typeface="Phetsarath OT" panose="02000500000000020004" pitchFamily="2" charset="0"/>
                <a:cs typeface="Phetsarath OT" panose="02000500000000020004" pitchFamily="2" charset="0"/>
              </a:rPr>
              <a:t> 5.4 </a:t>
            </a:r>
            <a:r>
              <a:rPr lang="en-US" sz="2400" i="1" u="sng" dirty="0" err="1" smtClean="0">
                <a:latin typeface="Phetsarath OT" panose="02000500000000020004" pitchFamily="2" charset="0"/>
                <a:cs typeface="Phetsarath OT" panose="02000500000000020004" pitchFamily="2" charset="0"/>
              </a:rPr>
              <a:t>ບຸລິມະສິດຄວາມຕ້ອງການ</a:t>
            </a:r>
            <a:r>
              <a:rPr lang="en-US" sz="2400" i="1" u="sng" dirty="0" smtClean="0">
                <a:latin typeface="Phetsarath OT" panose="02000500000000020004" pitchFamily="2" charset="0"/>
                <a:cs typeface="Phetsarath OT" panose="02000500000000020004" pitchFamily="2" charset="0"/>
              </a:rPr>
              <a:t>     	</a:t>
            </a:r>
            <a:r>
              <a:rPr lang="en-US" sz="1400" i="1" u="sng" dirty="0" smtClean="0">
                <a:solidFill>
                  <a:srgbClr val="FF0000"/>
                </a:solidFill>
                <a:latin typeface="Phetsarath OT" panose="02000500000000020004" pitchFamily="2" charset="0"/>
                <a:cs typeface="Phetsarath OT" panose="02000500000000020004" pitchFamily="2" charset="0"/>
              </a:rPr>
              <a:t>Step</a:t>
            </a:r>
            <a:r>
              <a:rPr lang="en-US" sz="1400" i="1" u="sng" dirty="0" smtClean="0">
                <a:solidFill>
                  <a:srgbClr val="FF0000"/>
                </a:solidFill>
              </a:rPr>
              <a:t> </a:t>
            </a:r>
            <a:r>
              <a:rPr lang="en-US" sz="1400" i="1" u="sng" dirty="0">
                <a:solidFill>
                  <a:srgbClr val="FF0000"/>
                </a:solidFill>
              </a:rPr>
              <a:t>5.4. Prioritize </a:t>
            </a:r>
            <a:r>
              <a:rPr lang="en-US" sz="1400" i="1" u="sng" dirty="0" smtClean="0">
                <a:solidFill>
                  <a:srgbClr val="FF0000"/>
                </a:solidFill>
              </a:rPr>
              <a:t>needs</a:t>
            </a:r>
            <a:endParaRPr lang="en-US" sz="2400" dirty="0">
              <a:solidFill>
                <a:srgbClr val="FF0000"/>
              </a:solidFill>
              <a:latin typeface="Calibri"/>
              <a:cs typeface="+mn-cs"/>
            </a:endParaRPr>
          </a:p>
        </p:txBody>
      </p:sp>
      <p:sp>
        <p:nvSpPr>
          <p:cNvPr id="2" name="TextBox 1"/>
          <p:cNvSpPr txBox="1"/>
          <p:nvPr/>
        </p:nvSpPr>
        <p:spPr>
          <a:xfrm>
            <a:off x="457200" y="1905000"/>
            <a:ext cx="8077200" cy="923330"/>
          </a:xfrm>
          <a:prstGeom prst="rect">
            <a:avLst/>
          </a:prstGeom>
          <a:noFill/>
        </p:spPr>
        <p:txBody>
          <a:bodyPr wrap="square" rtlCol="0">
            <a:spAutoFit/>
          </a:bodyPr>
          <a:lstStyle/>
          <a:p>
            <a:r>
              <a:rPr lang="en-US" b="1" i="1" dirty="0" err="1">
                <a:latin typeface="Phetsarath OT" panose="02000500000000020004" pitchFamily="2" charset="0"/>
                <a:cs typeface="Phetsarath OT" panose="02000500000000020004" pitchFamily="2" charset="0"/>
              </a:rPr>
              <a:t>ແມັດຕຣິກ</a:t>
            </a:r>
            <a:r>
              <a:rPr lang="en-US" b="1" i="1" dirty="0">
                <a:latin typeface="Phetsarath OT" panose="02000500000000020004" pitchFamily="2" charset="0"/>
                <a:cs typeface="Phetsarath OT" panose="02000500000000020004" pitchFamily="2" charset="0"/>
              </a:rPr>
              <a:t> 2. </a:t>
            </a:r>
            <a:r>
              <a:rPr lang="en-US" b="1" i="1" dirty="0" err="1">
                <a:latin typeface="Phetsarath OT" panose="02000500000000020004" pitchFamily="2" charset="0"/>
                <a:cs typeface="Phetsarath OT" panose="02000500000000020004" pitchFamily="2" charset="0"/>
              </a:rPr>
              <a:t>ຜົນກະທົບຂອງໂຄງການຫຼັງໄພພິບັດທີ່ເປັນ</a:t>
            </a:r>
            <a:r>
              <a:rPr lang="en-US" b="1" i="1" dirty="0" err="1" smtClean="0">
                <a:latin typeface="Phetsarath OT" panose="02000500000000020004" pitchFamily="2" charset="0"/>
                <a:cs typeface="Phetsarath OT" panose="02000500000000020004" pitchFamily="2" charset="0"/>
              </a:rPr>
              <a:t>ບຸລິມະສິດ</a:t>
            </a:r>
            <a:endParaRPr lang="en-US" b="1" i="1" dirty="0" smtClean="0">
              <a:latin typeface="Phetsarath OT" panose="02000500000000020004" pitchFamily="2" charset="0"/>
              <a:cs typeface="Phetsarath OT" panose="02000500000000020004" pitchFamily="2" charset="0"/>
            </a:endParaRPr>
          </a:p>
          <a:p>
            <a:r>
              <a:rPr lang="en-US" sz="1600" dirty="0">
                <a:solidFill>
                  <a:srgbClr val="FF0000"/>
                </a:solidFill>
                <a:latin typeface="Phetsarath OT" panose="02000500000000020004" pitchFamily="2" charset="0"/>
                <a:cs typeface="Phetsarath OT" panose="02000500000000020004" pitchFamily="2" charset="0"/>
              </a:rPr>
              <a:t>Matrix 2. Impacts of identified post-disaster projects</a:t>
            </a:r>
          </a:p>
          <a:p>
            <a:endParaRPr lang="en-US" dirty="0">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332000732"/>
              </p:ext>
            </p:extLst>
          </p:nvPr>
        </p:nvGraphicFramePr>
        <p:xfrm>
          <a:off x="344606" y="2514600"/>
          <a:ext cx="8534401" cy="4206240"/>
        </p:xfrm>
        <a:graphic>
          <a:graphicData uri="http://schemas.openxmlformats.org/drawingml/2006/table">
            <a:tbl>
              <a:tblPr firstRow="1" firstCol="1" bandRow="1"/>
              <a:tblGrid>
                <a:gridCol w="2125878"/>
                <a:gridCol w="750985"/>
                <a:gridCol w="750985"/>
                <a:gridCol w="750985"/>
                <a:gridCol w="750985"/>
                <a:gridCol w="750985"/>
                <a:gridCol w="750102"/>
                <a:gridCol w="625674"/>
                <a:gridCol w="638911"/>
                <a:gridCol w="638911"/>
              </a:tblGrid>
              <a:tr h="0">
                <a:tc rowSpan="3">
                  <a:txBody>
                    <a:bodyPr/>
                    <a:lstStyle/>
                    <a:p>
                      <a:pPr algn="ctr">
                        <a:lnSpc>
                          <a:spcPct val="115000"/>
                        </a:lnSpc>
                        <a:spcAft>
                          <a:spcPts val="0"/>
                        </a:spcAft>
                      </a:pPr>
                      <a:r>
                        <a:rPr lang="en-US" sz="2400" dirty="0" err="1">
                          <a:effectLst/>
                          <a:latin typeface="Phetsarath OT" panose="02000500000000020004" pitchFamily="2" charset="0"/>
                          <a:ea typeface="Calibri"/>
                          <a:cs typeface="Phetsarath OT" panose="02000500000000020004" pitchFamily="2" charset="0"/>
                        </a:rPr>
                        <a:t>ຊື່ໂຄງການທີ່ສະເໜີ</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lnSpc>
                          <a:spcPct val="115000"/>
                        </a:lnSpc>
                        <a:spcAft>
                          <a:spcPts val="0"/>
                        </a:spcAft>
                      </a:pPr>
                      <a:r>
                        <a:rPr lang="lo-LA" sz="2400" dirty="0">
                          <a:effectLst/>
                          <a:latin typeface="Phetsarath OT" panose="02000500000000020004" pitchFamily="2" charset="0"/>
                          <a:ea typeface="Calibri"/>
                          <a:cs typeface="Phetsarath OT" panose="02000500000000020004" pitchFamily="2" charset="0"/>
                        </a:rPr>
                        <a:t>ຄາດຄະເນຜົນກະທົບ</a:t>
                      </a:r>
                      <a:r>
                        <a:rPr lang="lo-LA" sz="2400" i="1" dirty="0">
                          <a:effectLst/>
                          <a:latin typeface="Phetsarath OT" panose="02000500000000020004" pitchFamily="2" charset="0"/>
                          <a:ea typeface="Calibri"/>
                          <a:cs typeface="Phetsarath OT" panose="02000500000000020004" pitchFamily="2" charset="0"/>
                        </a:rPr>
                        <a:t> </a:t>
                      </a:r>
                      <a:r>
                        <a:rPr lang="lo-LA" sz="2400" dirty="0">
                          <a:effectLst/>
                          <a:latin typeface="Phetsarath OT" panose="02000500000000020004" pitchFamily="2" charset="0"/>
                          <a:ea typeface="Calibri"/>
                          <a:cs typeface="Phetsarath OT" panose="02000500000000020004" pitchFamily="2" charset="0"/>
                        </a:rPr>
                        <a:t>ແລະ ລະດັບຂອງຜົນກະທົບເພື່ອຟື້ນຟູ</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gridSpan="3">
                  <a:txBody>
                    <a:bodyPr/>
                    <a:lstStyle/>
                    <a:p>
                      <a:pPr algn="ctr">
                        <a:lnSpc>
                          <a:spcPct val="107000"/>
                        </a:lnSpc>
                        <a:spcAft>
                          <a:spcPts val="800"/>
                        </a:spcAft>
                      </a:pPr>
                      <a:r>
                        <a:rPr lang="lo-LA" sz="2400">
                          <a:effectLst/>
                          <a:latin typeface="Phetsarath OT" panose="02000500000000020004" pitchFamily="2" charset="0"/>
                          <a:ea typeface="Calibri"/>
                          <a:cs typeface="Phetsarath OT" panose="02000500000000020004" pitchFamily="2" charset="0"/>
                        </a:rPr>
                        <a:t>ຜົນກະທົບດ້ານເສດຖະກິດສັງຄົມ</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07000"/>
                        </a:lnSpc>
                        <a:spcAft>
                          <a:spcPts val="800"/>
                        </a:spcAft>
                      </a:pPr>
                      <a:r>
                        <a:rPr lang="lo-LA" sz="2400" dirty="0">
                          <a:effectLst/>
                          <a:latin typeface="Phetsarath OT" panose="02000500000000020004" pitchFamily="2" charset="0"/>
                          <a:ea typeface="Calibri"/>
                          <a:cs typeface="Phetsarath OT" panose="02000500000000020004" pitchFamily="2" charset="0"/>
                        </a:rPr>
                        <a:t>ຜົນກະທົບຕໍ່ຜູ້ທຸກຍາກ</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lo-LA" sz="2400">
                          <a:effectLst/>
                          <a:latin typeface="Phetsarath OT" panose="02000500000000020004" pitchFamily="2" charset="0"/>
                          <a:ea typeface="Calibri"/>
                          <a:cs typeface="Phetsarath OT" panose="02000500000000020004" pitchFamily="2" charset="0"/>
                        </a:rPr>
                        <a:t>ງົບປະມານ</a:t>
                      </a:r>
                      <a:r>
                        <a:rPr lang="en-US" sz="2400">
                          <a:effectLst/>
                          <a:latin typeface="Phetsarath OT" panose="02000500000000020004" pitchFamily="2" charset="0"/>
                          <a:ea typeface="Calibri"/>
                          <a:cs typeface="Phetsarath OT" panose="02000500000000020004" pitchFamily="2" charset="0"/>
                        </a:rPr>
                        <a:t>ໃນ</a:t>
                      </a:r>
                      <a:r>
                        <a:rPr lang="lo-LA" sz="2400">
                          <a:effectLst/>
                          <a:latin typeface="Phetsarath OT" panose="02000500000000020004" pitchFamily="2" charset="0"/>
                          <a:ea typeface="Calibri"/>
                          <a:cs typeface="Phetsarath OT" panose="02000500000000020004" pitchFamily="2" charset="0"/>
                        </a:rPr>
                        <a:t>ດໍາເນີນງານ</a:t>
                      </a:r>
                      <a:r>
                        <a:rPr lang="en-US" sz="2400" i="1">
                          <a:effectLst/>
                          <a:latin typeface="Phetsarath OT" panose="02000500000000020004" pitchFamily="2" charset="0"/>
                          <a:ea typeface="Calibri"/>
                          <a:cs typeface="Phetsarath OT" panose="02000500000000020004" pitchFamily="2" charset="0"/>
                        </a:rPr>
                        <a:t>&amp;</a:t>
                      </a:r>
                      <a:r>
                        <a:rPr lang="lo-LA" sz="2400">
                          <a:effectLst/>
                          <a:latin typeface="Phetsarath OT" panose="02000500000000020004" pitchFamily="2" charset="0"/>
                          <a:ea typeface="Calibri"/>
                          <a:cs typeface="Phetsarath OT" panose="02000500000000020004" pitchFamily="2" charset="0"/>
                        </a:rPr>
                        <a:t>ບົວ​ລະ​ບັດ​ຮັກສາ​</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ສູງ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ກາງ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ຕ່ຳ</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ສູງ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ກາງ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ຕ່ຳ</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ສູງ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ກາງ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ຕ່ຳ</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ການກະກຽມແນວພັນ</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ການກະກຽມສັດລ້ຽງ</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ອື່ນໆ</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a:effectLst/>
                          <a:latin typeface="Phetsarath OT" panose="02000500000000020004" pitchFamily="2" charset="0"/>
                          <a:ea typeface="Calibri"/>
                          <a:cs typeface="Phetsarath OT" panose="02000500000000020004" pitchFamily="2" charset="0"/>
                        </a:rPr>
                        <a:t> </a:t>
                      </a:r>
                      <a:endParaRPr lang="en-US" sz="32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15000"/>
                        </a:lnSpc>
                        <a:spcAft>
                          <a:spcPts val="0"/>
                        </a:spcAft>
                      </a:pPr>
                      <a:r>
                        <a:rPr lang="en-US" sz="2400" dirty="0">
                          <a:effectLst/>
                          <a:latin typeface="Phetsarath OT" panose="02000500000000020004" pitchFamily="2" charset="0"/>
                          <a:ea typeface="Calibri"/>
                          <a:cs typeface="Phetsarath OT" panose="02000500000000020004" pitchFamily="2" charset="0"/>
                        </a:rPr>
                        <a:t> </a:t>
                      </a:r>
                      <a:endParaRPr lang="en-US" sz="32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itle 6"/>
          <p:cNvSpPr>
            <a:spLocks noGrp="1"/>
          </p:cNvSpPr>
          <p:nvPr>
            <p:ph type="title"/>
          </p:nvPr>
        </p:nvSpPr>
        <p:spPr>
          <a:xfrm>
            <a:off x="457200" y="152400"/>
            <a:ext cx="8229600" cy="1143000"/>
          </a:xfrm>
        </p:spPr>
        <p:txBody>
          <a:bodyPr/>
          <a:lstStyle/>
          <a:p>
            <a:r>
              <a:rPr lang="en-US" sz="2800" b="1" dirty="0" err="1">
                <a:solidFill>
                  <a:srgbClr val="7030A0"/>
                </a:solidFill>
                <a:latin typeface="Phetsarath OT" panose="02000500000000020004" pitchFamily="2" charset="0"/>
                <a:cs typeface="Phetsarath OT" panose="02000500000000020004" pitchFamily="2" charset="0"/>
              </a:rPr>
              <a:t>ບາດກ້າວ</a:t>
            </a:r>
            <a:r>
              <a:rPr lang="en-US" sz="2800" b="1" dirty="0">
                <a:solidFill>
                  <a:srgbClr val="7030A0"/>
                </a:solidFill>
                <a:latin typeface="Phetsarath OT" panose="02000500000000020004" pitchFamily="2" charset="0"/>
                <a:cs typeface="Phetsarath OT" panose="02000500000000020004" pitchFamily="2" charset="0"/>
              </a:rPr>
              <a:t> 5. </a:t>
            </a:r>
            <a:r>
              <a:rPr lang="en-US" sz="2800" b="1" dirty="0" err="1">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800" b="1" dirty="0">
                <a:solidFill>
                  <a:srgbClr val="7030A0"/>
                </a:solidFill>
                <a:latin typeface="Phetsarath OT" panose="02000500000000020004" pitchFamily="2" charset="0"/>
                <a:cs typeface="Phetsarath OT" panose="02000500000000020004" pitchFamily="2" charset="0"/>
              </a:rPr>
              <a:t>່</a:t>
            </a:r>
            <a:r>
              <a:rPr lang="en-US" sz="3200" b="1" dirty="0">
                <a:solidFill>
                  <a:schemeClr val="accent3"/>
                </a:solidFill>
              </a:rPr>
              <a:t/>
            </a:r>
            <a:br>
              <a:rPr lang="en-US" sz="3200" b="1" dirty="0">
                <a:solidFill>
                  <a:schemeClr val="accent3"/>
                </a:solidFill>
              </a:rPr>
            </a:br>
            <a:r>
              <a:rPr lang="en-US" sz="2000" dirty="0" smtClean="0">
                <a:solidFill>
                  <a:srgbClr val="FF0000"/>
                </a:solidFill>
              </a:rPr>
              <a:t>Step </a:t>
            </a:r>
            <a:r>
              <a:rPr lang="en-US" sz="2000" dirty="0">
                <a:solidFill>
                  <a:srgbClr val="FF0000"/>
                </a:solidFill>
              </a:rPr>
              <a:t>5. Estimate recovery and reconstruction needs</a:t>
            </a:r>
            <a:endParaRPr lang="en-US" sz="32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Box 8"/>
          <p:cNvSpPr txBox="1">
            <a:spLocks noChangeArrowheads="1"/>
          </p:cNvSpPr>
          <p:nvPr/>
        </p:nvSpPr>
        <p:spPr bwMode="auto">
          <a:xfrm>
            <a:off x="0" y="914400"/>
            <a:ext cx="9144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sz="2000" i="1" u="sng"/>
          </a:p>
          <a:p>
            <a:pPr eaLnBrk="1" hangingPunct="1"/>
            <a:endParaRPr lang="en-US" altLang="en-US"/>
          </a:p>
          <a:p>
            <a:pPr eaLnBrk="1" hangingPunct="1">
              <a:lnSpc>
                <a:spcPct val="150000"/>
              </a:lnSpc>
            </a:pPr>
            <a:endParaRPr lang="en-US" altLang="en-US" b="1" i="1"/>
          </a:p>
        </p:txBody>
      </p:sp>
      <p:sp>
        <p:nvSpPr>
          <p:cNvPr id="6" name="Rectangle 5"/>
          <p:cNvSpPr/>
          <p:nvPr/>
        </p:nvSpPr>
        <p:spPr>
          <a:xfrm>
            <a:off x="152400" y="914400"/>
            <a:ext cx="4648200" cy="830997"/>
          </a:xfrm>
          <a:prstGeom prst="rect">
            <a:avLst/>
          </a:prstGeom>
        </p:spPr>
        <p:txBody>
          <a:bodyPr wrap="square">
            <a:spAutoFit/>
          </a:bodyPr>
          <a:lstStyle/>
          <a:p>
            <a:pPr fontAlgn="auto">
              <a:spcBef>
                <a:spcPts val="0"/>
              </a:spcBef>
              <a:spcAft>
                <a:spcPts val="0"/>
              </a:spcAft>
              <a:defRPr/>
            </a:pPr>
            <a:r>
              <a:rPr lang="en-US" sz="1600" i="1" u="sng" dirty="0" smtClean="0">
                <a:latin typeface="Phetsarath OT" panose="02000500000000020004" pitchFamily="2" charset="0"/>
                <a:cs typeface="Phetsarath OT" panose="02000500000000020004" pitchFamily="2" charset="0"/>
              </a:rPr>
              <a:t>ບາດກ້າວ5.5.ສັງລວມຄວາມຕ້ອງການ</a:t>
            </a:r>
            <a:endParaRPr lang="en-US" sz="1600" i="1" u="sng" dirty="0" smtClean="0">
              <a:latin typeface="Calibri"/>
              <a:cs typeface="+mn-cs"/>
            </a:endParaRPr>
          </a:p>
          <a:p>
            <a:pPr fontAlgn="auto">
              <a:spcBef>
                <a:spcPts val="0"/>
              </a:spcBef>
              <a:spcAft>
                <a:spcPts val="0"/>
              </a:spcAft>
              <a:defRPr/>
            </a:pPr>
            <a:r>
              <a:rPr lang="en-US" sz="1600" dirty="0" err="1" smtClean="0">
                <a:latin typeface="Phetsarath OT" panose="02000500000000020004" pitchFamily="2" charset="0"/>
                <a:cs typeface="Phetsarath OT" panose="02000500000000020004" pitchFamily="2" charset="0"/>
              </a:rPr>
              <a:t>ຕາຕະລາງ</a:t>
            </a:r>
            <a:r>
              <a:rPr lang="en-US" sz="1600" dirty="0" smtClean="0">
                <a:latin typeface="Phetsarath OT" panose="02000500000000020004" pitchFamily="2" charset="0"/>
                <a:cs typeface="Phetsarath OT" panose="02000500000000020004" pitchFamily="2" charset="0"/>
              </a:rPr>
              <a:t> 17: </a:t>
            </a:r>
            <a:r>
              <a:rPr lang="en-US" sz="1600" dirty="0" err="1" smtClean="0">
                <a:latin typeface="Phetsarath OT" panose="02000500000000020004" pitchFamily="2" charset="0"/>
                <a:cs typeface="Phetsarath OT" panose="02000500000000020004" pitchFamily="2" charset="0"/>
              </a:rPr>
              <a:t>ສັງລວມການຄາດຄະເນຄວາມຕ້ອງການໃນການຟື້ນຟູ</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ແລະ</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ກໍ່ສ້າງຄືນໃໝ່ຫຼັງໄພພິບັດ</a:t>
            </a:r>
            <a:r>
              <a:rPr lang="en-US" sz="1600" dirty="0" smtClean="0">
                <a:latin typeface="Phetsarath OT" panose="02000500000000020004" pitchFamily="2" charset="0"/>
                <a:cs typeface="Phetsarath OT" panose="02000500000000020004" pitchFamily="2" charset="0"/>
              </a:rPr>
              <a:t> </a:t>
            </a:r>
            <a:r>
              <a:rPr lang="en-US" sz="1600" dirty="0" err="1" smtClean="0">
                <a:latin typeface="Phetsarath OT" panose="02000500000000020004" pitchFamily="2" charset="0"/>
                <a:cs typeface="Phetsarath OT" panose="02000500000000020004" pitchFamily="2" charset="0"/>
              </a:rPr>
              <a:t>ໃນຂະແໜງການກະສິກ</a:t>
            </a:r>
            <a:r>
              <a:rPr lang="en-US" sz="1600" i="1" u="sng" dirty="0" err="1" smtClean="0">
                <a:solidFill>
                  <a:prstClr val="white"/>
                </a:solidFill>
                <a:latin typeface="Calibri"/>
                <a:cs typeface="+mn-cs"/>
              </a:rPr>
              <a:t>ep</a:t>
            </a:r>
            <a:r>
              <a:rPr lang="en-US" sz="1600" i="1" u="sng" dirty="0" smtClean="0">
                <a:solidFill>
                  <a:prstClr val="white"/>
                </a:solidFill>
                <a:latin typeface="Calibri"/>
                <a:cs typeface="+mn-cs"/>
              </a:rPr>
              <a:t> </a:t>
            </a:r>
            <a:endParaRPr lang="en-US" sz="1600" dirty="0">
              <a:solidFill>
                <a:prstClr val="white"/>
              </a:solidFill>
              <a:latin typeface="Calibri"/>
              <a:cs typeface="+mn-cs"/>
            </a:endParaRPr>
          </a:p>
        </p:txBody>
      </p:sp>
      <p:sp>
        <p:nvSpPr>
          <p:cNvPr id="2" name="TextBox 1"/>
          <p:cNvSpPr txBox="1"/>
          <p:nvPr/>
        </p:nvSpPr>
        <p:spPr>
          <a:xfrm>
            <a:off x="4876800" y="1090136"/>
            <a:ext cx="4038600" cy="738664"/>
          </a:xfrm>
          <a:prstGeom prst="rect">
            <a:avLst/>
          </a:prstGeom>
          <a:noFill/>
        </p:spPr>
        <p:txBody>
          <a:bodyPr wrap="square" rtlCol="0">
            <a:spAutoFit/>
          </a:bodyPr>
          <a:lstStyle/>
          <a:p>
            <a:r>
              <a:rPr lang="en-US" sz="1400" i="1" u="sng" dirty="0" smtClean="0">
                <a:solidFill>
                  <a:srgbClr val="FF0000"/>
                </a:solidFill>
              </a:rPr>
              <a:t>Step 5.5. Summarize needs</a:t>
            </a:r>
          </a:p>
          <a:p>
            <a:r>
              <a:rPr lang="en-US" sz="1400" dirty="0" smtClean="0">
                <a:solidFill>
                  <a:srgbClr val="FF0000"/>
                </a:solidFill>
                <a:latin typeface="Phetsarath OT" panose="02000500000000020004" pitchFamily="2" charset="0"/>
                <a:cs typeface="Phetsarath OT" panose="02000500000000020004" pitchFamily="2" charset="0"/>
              </a:rPr>
              <a:t>Table </a:t>
            </a:r>
            <a:r>
              <a:rPr lang="en-US" sz="1400" dirty="0">
                <a:solidFill>
                  <a:srgbClr val="FF0000"/>
                </a:solidFill>
                <a:latin typeface="Phetsarath OT" panose="02000500000000020004" pitchFamily="2" charset="0"/>
                <a:cs typeface="Phetsarath OT" panose="02000500000000020004" pitchFamily="2" charset="0"/>
              </a:rPr>
              <a:t>17. Summary of recovery and reconstruction needs in the agriculture sector. </a:t>
            </a:r>
          </a:p>
        </p:txBody>
      </p:sp>
      <p:graphicFrame>
        <p:nvGraphicFramePr>
          <p:cNvPr id="3" name="Table 2"/>
          <p:cNvGraphicFramePr>
            <a:graphicFrameLocks noGrp="1"/>
          </p:cNvGraphicFramePr>
          <p:nvPr>
            <p:extLst>
              <p:ext uri="{D42A27DB-BD31-4B8C-83A1-F6EECF244321}">
                <p14:modId xmlns:p14="http://schemas.microsoft.com/office/powerpoint/2010/main" val="1615675679"/>
              </p:ext>
            </p:extLst>
          </p:nvPr>
        </p:nvGraphicFramePr>
        <p:xfrm>
          <a:off x="228600" y="1944360"/>
          <a:ext cx="8763000" cy="5218440"/>
        </p:xfrm>
        <a:graphic>
          <a:graphicData uri="http://schemas.openxmlformats.org/drawingml/2006/table">
            <a:tbl>
              <a:tblPr firstRow="1" firstCol="1" bandRow="1"/>
              <a:tblGrid>
                <a:gridCol w="5945216"/>
                <a:gridCol w="2817784"/>
              </a:tblGrid>
              <a:tr h="0">
                <a:tc rowSpan="2">
                  <a:txBody>
                    <a:bodyPr/>
                    <a:lstStyle/>
                    <a:p>
                      <a:pPr algn="ctr">
                        <a:lnSpc>
                          <a:spcPct val="107000"/>
                        </a:lnSpc>
                        <a:spcAft>
                          <a:spcPts val="0"/>
                        </a:spcAft>
                      </a:pPr>
                      <a:r>
                        <a:rPr lang="en-US" sz="1600" dirty="0" err="1">
                          <a:effectLst/>
                          <a:latin typeface="Phetsarath OT" panose="02000500000000020004" pitchFamily="2" charset="0"/>
                          <a:ea typeface="Calibri"/>
                          <a:cs typeface="Phetsarath OT" panose="02000500000000020004" pitchFamily="2" charset="0"/>
                        </a:rPr>
                        <a:t>ຊື່ບັນດາໂຄງການທີ່ຕ້ອງການຟື້ນຟູ</a:t>
                      </a:r>
                      <a:r>
                        <a:rPr lang="en-US" sz="1600" dirty="0">
                          <a:effectLst/>
                          <a:latin typeface="Phetsarath OT" panose="02000500000000020004" pitchFamily="2" charset="0"/>
                          <a:ea typeface="Calibri"/>
                          <a:cs typeface="Phetsarath OT" panose="02000500000000020004" pitchFamily="2" charset="0"/>
                        </a:rPr>
                        <a:t> </a:t>
                      </a:r>
                      <a:r>
                        <a:rPr lang="en-US" sz="1600" dirty="0" err="1">
                          <a:effectLst/>
                          <a:latin typeface="Phetsarath OT" panose="02000500000000020004" pitchFamily="2" charset="0"/>
                          <a:ea typeface="Calibri"/>
                          <a:cs typeface="Phetsarath OT" panose="02000500000000020004" pitchFamily="2" charset="0"/>
                        </a:rPr>
                        <a:t>ແລະ</a:t>
                      </a:r>
                      <a:r>
                        <a:rPr lang="en-US" sz="1600" dirty="0">
                          <a:effectLst/>
                          <a:latin typeface="Phetsarath OT" panose="02000500000000020004" pitchFamily="2" charset="0"/>
                          <a:ea typeface="Calibri"/>
                          <a:cs typeface="Phetsarath OT" panose="02000500000000020004" pitchFamily="2" charset="0"/>
                        </a:rPr>
                        <a:t> </a:t>
                      </a:r>
                      <a:r>
                        <a:rPr lang="en-US" sz="1600" dirty="0" err="1">
                          <a:effectLst/>
                          <a:latin typeface="Phetsarath OT" panose="02000500000000020004" pitchFamily="2" charset="0"/>
                          <a:ea typeface="Calibri"/>
                          <a:cs typeface="Phetsarath OT" panose="02000500000000020004" pitchFamily="2" charset="0"/>
                        </a:rPr>
                        <a:t>ກໍ່ສ້າງຄືນໃໝ</a:t>
                      </a:r>
                      <a:r>
                        <a:rPr lang="en-US" sz="1600" dirty="0">
                          <a:effectLst/>
                          <a:latin typeface="Phetsarath OT" panose="02000500000000020004" pitchFamily="2" charset="0"/>
                          <a:ea typeface="Calibri"/>
                          <a:cs typeface="Phetsarath OT" panose="02000500000000020004" pitchFamily="2"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ລວມຄວາມຕ້ອງການ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2">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ຄວາມຕ້ອງການຟື້ນຟູ</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algn="thaiDist">
                        <a:lnSpc>
                          <a:spcPct val="107000"/>
                        </a:lnSpc>
                        <a:spcAft>
                          <a:spcPts val="0"/>
                        </a:spcAft>
                      </a:pPr>
                      <a:r>
                        <a:rPr lang="en-US" sz="1600" dirty="0">
                          <a:effectLst/>
                          <a:latin typeface="Phetsarath OT" panose="02000500000000020004" pitchFamily="2" charset="0"/>
                          <a:ea typeface="Calibri"/>
                          <a:cs typeface="Phetsarath OT" panose="02000500000000020004" pitchFamily="2" charset="0"/>
                        </a:rPr>
                        <a:t>ກ. </a:t>
                      </a:r>
                      <a:r>
                        <a:rPr lang="en-US" sz="1600" dirty="0" err="1">
                          <a:effectLst/>
                          <a:latin typeface="Phetsarath OT" panose="02000500000000020004" pitchFamily="2" charset="0"/>
                          <a:ea typeface="Calibri"/>
                          <a:cs typeface="Phetsarath OT" panose="02000500000000020004" pitchFamily="2" charset="0"/>
                        </a:rPr>
                        <a:t>ອາຫານສຳລັບການເຮັດວຽກ</a:t>
                      </a:r>
                      <a:endParaRPr lang="en-US" sz="1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ຂ. ເງິນເບີກຈ່າຍສຳລັບການເຮັດວຽກ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 ຄວາມຄົງທີ່ຂອງອາຫານ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dirty="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ງ. ສິນເຊື່ອການການຜະລິດ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ຈ. ເງິນຊ່ວຍເຫຼືອໂດຍກົງ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ສ. ການນຳສັດລ້ຽງອອກຂາຍ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ຊ. ຄວາມຕ້ອງການສ້ອມແປງອັນຮີບດ່ວນ(ລະບຸລະອຽດ)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ຍ.ອື່ນໆ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ຄວາມຕ້ອງການກໍ່ສ້າງຄືນໃໝ່</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ກ. ການກໍ່ສ້າງຄືນໃໝ່ຂອງໂຄງສ້າງຕ່າງໆ(ລະບຸລະອຽດ)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ຂ. ການຕິດຕັ້ງໂຄງສ້າງໃຫ້ແຂງແກ່ນກ່ວາເກົ່າ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ຄ. ການໃຫ້ບໍລິການສິນເຊື່ອໄລຍະສັ້ນສຳລັບການກໍ່ສ້າງຄືນໃໝ່</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ງ. ມາດຕາການຫຼຸດຜ່ອນ(ລະບຸລະອຽດ)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ຈ. ອື່ນໆ(ລະບຸລະອຽດ)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thaiDist">
                        <a:lnSpc>
                          <a:spcPct val="107000"/>
                        </a:lnSpc>
                        <a:spcAft>
                          <a:spcPts val="0"/>
                        </a:spcAft>
                      </a:pPr>
                      <a:r>
                        <a:rPr lang="en-US" sz="16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600" dirty="0" err="1">
                          <a:effectLst/>
                          <a:latin typeface="Phetsarath OT" panose="02000500000000020004" pitchFamily="2" charset="0"/>
                          <a:ea typeface="Calibri"/>
                          <a:cs typeface="Phetsarath OT" panose="02000500000000020004" pitchFamily="2" charset="0"/>
                        </a:rPr>
                        <a:t>ລວມຍອດ</a:t>
                      </a:r>
                      <a:endParaRPr lang="en-US" sz="1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thaiDist">
                        <a:lnSpc>
                          <a:spcPct val="107000"/>
                        </a:lnSpc>
                        <a:spcAft>
                          <a:spcPts val="0"/>
                        </a:spcAft>
                      </a:pPr>
                      <a:r>
                        <a:rPr lang="en-US" sz="1600" dirty="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160361"/>
            <a:ext cx="8229600" cy="1143000"/>
          </a:xfrm>
        </p:spPr>
        <p:txBody>
          <a:bodyPr/>
          <a:lstStyle/>
          <a:p>
            <a:r>
              <a:rPr lang="en-US" sz="2400" b="1" dirty="0" err="1" smtClean="0">
                <a:solidFill>
                  <a:srgbClr val="7030A0"/>
                </a:solidFill>
                <a:latin typeface="Phetsarath OT" panose="02000500000000020004" pitchFamily="2" charset="0"/>
                <a:cs typeface="Phetsarath OT" panose="02000500000000020004" pitchFamily="2" charset="0"/>
              </a:rPr>
              <a:t>ບາດກ້າວ</a:t>
            </a:r>
            <a:r>
              <a:rPr lang="en-US" sz="2400" b="1" dirty="0" smtClean="0">
                <a:solidFill>
                  <a:srgbClr val="7030A0"/>
                </a:solidFill>
                <a:latin typeface="Phetsarath OT" panose="02000500000000020004" pitchFamily="2" charset="0"/>
                <a:cs typeface="Phetsarath OT" panose="02000500000000020004" pitchFamily="2" charset="0"/>
              </a:rPr>
              <a:t> 5. </a:t>
            </a:r>
            <a:r>
              <a:rPr lang="en-US" sz="2400" b="1" dirty="0" err="1" smtClean="0">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400" b="1" dirty="0" smtClean="0">
                <a:solidFill>
                  <a:srgbClr val="7030A0"/>
                </a:solidFill>
                <a:latin typeface="Phetsarath OT" panose="02000500000000020004" pitchFamily="2" charset="0"/>
                <a:cs typeface="Phetsarath OT" panose="02000500000000020004" pitchFamily="2" charset="0"/>
              </a:rPr>
              <a:t>່</a:t>
            </a:r>
            <a:r>
              <a:rPr lang="en-US" sz="2800" b="1" dirty="0" smtClean="0">
                <a:solidFill>
                  <a:schemeClr val="accent3"/>
                </a:solidFill>
              </a:rPr>
              <a:t/>
            </a:r>
            <a:br>
              <a:rPr lang="en-US" sz="2800" b="1" dirty="0" smtClean="0">
                <a:solidFill>
                  <a:schemeClr val="accent3"/>
                </a:solidFill>
              </a:rPr>
            </a:br>
            <a:r>
              <a:rPr lang="en-US" sz="2000" dirty="0" smtClean="0">
                <a:solidFill>
                  <a:srgbClr val="FF0000"/>
                </a:solidFill>
              </a:rPr>
              <a:t>Step 5. Estimate recovery and reconstruction needs</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Box 8"/>
          <p:cNvSpPr txBox="1">
            <a:spLocks noChangeArrowheads="1"/>
          </p:cNvSpPr>
          <p:nvPr/>
        </p:nvSpPr>
        <p:spPr bwMode="auto">
          <a:xfrm>
            <a:off x="0" y="914400"/>
            <a:ext cx="91440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sz="2000" i="1" u="sng"/>
          </a:p>
          <a:p>
            <a:pPr eaLnBrk="1" hangingPunct="1"/>
            <a:endParaRPr lang="en-US" altLang="en-US"/>
          </a:p>
          <a:p>
            <a:pPr eaLnBrk="1" hangingPunct="1">
              <a:lnSpc>
                <a:spcPct val="150000"/>
              </a:lnSpc>
            </a:pPr>
            <a:endParaRPr lang="en-US" altLang="en-US" b="1" i="1"/>
          </a:p>
        </p:txBody>
      </p:sp>
      <p:sp>
        <p:nvSpPr>
          <p:cNvPr id="6" name="Rectangle 5"/>
          <p:cNvSpPr/>
          <p:nvPr/>
        </p:nvSpPr>
        <p:spPr>
          <a:xfrm>
            <a:off x="6553200" y="1524000"/>
            <a:ext cx="2362200" cy="5016758"/>
          </a:xfrm>
          <a:prstGeom prst="rect">
            <a:avLst/>
          </a:prstGeom>
        </p:spPr>
        <p:txBody>
          <a:bodyPr wrap="square">
            <a:spAutoFit/>
          </a:bodyPr>
          <a:lstStyle/>
          <a:p>
            <a:pPr fontAlgn="auto">
              <a:spcBef>
                <a:spcPts val="0"/>
              </a:spcBef>
              <a:spcAft>
                <a:spcPts val="0"/>
              </a:spcAft>
              <a:defRPr/>
            </a:pPr>
            <a:r>
              <a:rPr lang="en-US" sz="1200" i="1" u="sng" dirty="0" err="1">
                <a:solidFill>
                  <a:prstClr val="white"/>
                </a:solidFill>
                <a:latin typeface="+mj-lt"/>
                <a:cs typeface="+mn-cs"/>
              </a:rPr>
              <a:t>St</a:t>
            </a:r>
            <a:r>
              <a:rPr lang="en-US" sz="1200" i="1" u="sng" dirty="0" err="1">
                <a:latin typeface="+mj-lt"/>
              </a:rPr>
              <a:t>Step</a:t>
            </a:r>
            <a:r>
              <a:rPr lang="en-US" sz="1200" i="1" u="sng" dirty="0">
                <a:latin typeface="+mj-lt"/>
              </a:rPr>
              <a:t> 5.6. Provide the Districts the List of Priority Projects</a:t>
            </a:r>
          </a:p>
          <a:p>
            <a:pPr fontAlgn="auto">
              <a:spcBef>
                <a:spcPts val="0"/>
              </a:spcBef>
              <a:spcAft>
                <a:spcPts val="0"/>
              </a:spcAft>
              <a:defRPr/>
            </a:pPr>
            <a:endParaRPr lang="en-US" sz="1200" i="1" u="sng" dirty="0">
              <a:latin typeface="+mj-lt"/>
            </a:endParaRPr>
          </a:p>
          <a:p>
            <a:pPr fontAlgn="auto">
              <a:lnSpc>
                <a:spcPct val="150000"/>
              </a:lnSpc>
              <a:spcBef>
                <a:spcPts val="0"/>
              </a:spcBef>
              <a:spcAft>
                <a:spcPts val="0"/>
              </a:spcAft>
              <a:defRPr/>
            </a:pPr>
            <a:r>
              <a:rPr lang="en-US" sz="1200" dirty="0">
                <a:latin typeface="+mj-lt"/>
              </a:rPr>
              <a:t>The Head of the DAF assessment team should inform all the districts covered by the DALNA on the identified priority projects within the individual districts. </a:t>
            </a:r>
          </a:p>
          <a:p>
            <a:pPr fontAlgn="auto">
              <a:lnSpc>
                <a:spcPct val="150000"/>
              </a:lnSpc>
              <a:spcBef>
                <a:spcPts val="0"/>
              </a:spcBef>
              <a:spcAft>
                <a:spcPts val="0"/>
              </a:spcAft>
              <a:defRPr/>
            </a:pPr>
            <a:endParaRPr lang="en-US" sz="1200" dirty="0">
              <a:latin typeface="+mj-lt"/>
            </a:endParaRPr>
          </a:p>
          <a:p>
            <a:pPr fontAlgn="auto">
              <a:lnSpc>
                <a:spcPct val="150000"/>
              </a:lnSpc>
              <a:spcBef>
                <a:spcPts val="0"/>
              </a:spcBef>
              <a:spcAft>
                <a:spcPts val="0"/>
              </a:spcAft>
              <a:defRPr/>
            </a:pPr>
            <a:r>
              <a:rPr lang="en-US" sz="1200" dirty="0">
                <a:latin typeface="+mj-lt"/>
              </a:rPr>
              <a:t>This will enable the concerned district officials to review the priority projects identified by the assessment team versus the priorities made by the district officials within the same sector. Any difference in the priorities can be brought by the district officials at the PDMC level. </a:t>
            </a:r>
            <a:endParaRPr lang="en-US" sz="1200" dirty="0">
              <a:solidFill>
                <a:srgbClr val="002060"/>
              </a:solidFill>
              <a:latin typeface="+mj-lt"/>
            </a:endParaRPr>
          </a:p>
          <a:p>
            <a:pPr fontAlgn="auto">
              <a:spcBef>
                <a:spcPts val="0"/>
              </a:spcBef>
              <a:spcAft>
                <a:spcPts val="0"/>
              </a:spcAft>
              <a:defRPr/>
            </a:pPr>
            <a:r>
              <a:rPr lang="en-US" sz="1400" i="1" u="sng" dirty="0" smtClean="0">
                <a:solidFill>
                  <a:srgbClr val="002060"/>
                </a:solidFill>
                <a:latin typeface="+mj-lt"/>
                <a:cs typeface="+mn-cs"/>
              </a:rPr>
              <a:t>. </a:t>
            </a:r>
            <a:r>
              <a:rPr lang="en-US" sz="1400" i="1" u="sng" dirty="0">
                <a:solidFill>
                  <a:srgbClr val="002060"/>
                </a:solidFill>
                <a:latin typeface="+mj-lt"/>
                <a:cs typeface="+mn-cs"/>
              </a:rPr>
              <a:t>Prioritize needs</a:t>
            </a:r>
            <a:endParaRPr lang="en-US" sz="1400" dirty="0">
              <a:solidFill>
                <a:srgbClr val="002060"/>
              </a:solidFill>
              <a:latin typeface="+mj-lt"/>
              <a:cs typeface="+mn-cs"/>
            </a:endParaRPr>
          </a:p>
        </p:txBody>
      </p:sp>
      <p:sp>
        <p:nvSpPr>
          <p:cNvPr id="7" name="TextBox 6"/>
          <p:cNvSpPr txBox="1"/>
          <p:nvPr/>
        </p:nvSpPr>
        <p:spPr>
          <a:xfrm>
            <a:off x="381000" y="1600200"/>
            <a:ext cx="5867400" cy="5386090"/>
          </a:xfrm>
          <a:prstGeom prst="rect">
            <a:avLst/>
          </a:prstGeom>
          <a:noFill/>
        </p:spPr>
        <p:txBody>
          <a:bodyPr wrap="square" rtlCol="0">
            <a:spAutoFit/>
          </a:bodyPr>
          <a:lstStyle/>
          <a:p>
            <a:r>
              <a:rPr lang="en-US" sz="2800" i="1" u="sng" dirty="0">
                <a:latin typeface="Phetsarath OT" panose="02000500000000000000" pitchFamily="2" charset="0"/>
                <a:cs typeface="Phetsarath OT" panose="02000500000000000000" pitchFamily="2" charset="0"/>
              </a:rPr>
              <a:t>5.6. </a:t>
            </a:r>
            <a:r>
              <a:rPr lang="en-US" sz="2800" i="1" u="sng" dirty="0" err="1">
                <a:latin typeface="Phetsarath OT" panose="02000500000000000000" pitchFamily="2" charset="0"/>
                <a:cs typeface="Phetsarath OT" panose="02000500000000000000" pitchFamily="2" charset="0"/>
              </a:rPr>
              <a:t>ສົ່ງລາຍຊື່ບັນດາໂຄງການທີ່ບຸລິມະສິດທີ່ກຳນົດ</a:t>
            </a:r>
            <a:r>
              <a:rPr lang="en-US" sz="2800" i="1" u="sng" dirty="0" err="1" smtClean="0">
                <a:latin typeface="Phetsarath OT" panose="02000500000000000000" pitchFamily="2" charset="0"/>
                <a:cs typeface="Phetsarath OT" panose="02000500000000000000" pitchFamily="2" charset="0"/>
              </a:rPr>
              <a:t>ໂດຍ</a:t>
            </a:r>
            <a:r>
              <a:rPr lang="en-US" sz="2800" i="1" u="sng" dirty="0" err="1">
                <a:latin typeface="Phetsarath OT" panose="02000500000000000000" pitchFamily="2" charset="0"/>
                <a:cs typeface="Phetsarath OT" panose="02000500000000000000" pitchFamily="2" charset="0"/>
              </a:rPr>
              <a:t>ພະແນກ</a:t>
            </a:r>
            <a:r>
              <a:rPr lang="en-US" sz="2800" i="1" u="sng" dirty="0">
                <a:latin typeface="Phetsarath OT" panose="02000500000000000000" pitchFamily="2" charset="0"/>
                <a:cs typeface="Phetsarath OT" panose="02000500000000000000" pitchFamily="2" charset="0"/>
              </a:rPr>
              <a:t> </a:t>
            </a:r>
            <a:r>
              <a:rPr lang="en-US" sz="2800" i="1" u="sng" dirty="0" err="1">
                <a:latin typeface="Phetsarath OT" panose="02000500000000000000" pitchFamily="2" charset="0"/>
                <a:cs typeface="Phetsarath OT" panose="02000500000000000000" pitchFamily="2" charset="0"/>
              </a:rPr>
              <a:t>ກປ</a:t>
            </a:r>
            <a:r>
              <a:rPr lang="en-US" sz="2800" i="1" u="sng" dirty="0">
                <a:latin typeface="Phetsarath OT" panose="02000500000000000000" pitchFamily="2" charset="0"/>
                <a:cs typeface="Phetsarath OT" panose="02000500000000000000" pitchFamily="2" charset="0"/>
              </a:rPr>
              <a:t> </a:t>
            </a:r>
            <a:r>
              <a:rPr lang="en-US" sz="2800" i="1" u="sng" dirty="0" err="1">
                <a:latin typeface="Phetsarath OT" panose="02000500000000000000" pitchFamily="2" charset="0"/>
                <a:cs typeface="Phetsarath OT" panose="02000500000000000000" pitchFamily="2" charset="0"/>
              </a:rPr>
              <a:t>ໃຫ້ກັບທຸກໆເມືອງ</a:t>
            </a:r>
            <a:endParaRPr lang="en-US" sz="2800" dirty="0">
              <a:latin typeface="Phetsarath OT" panose="02000500000000000000" pitchFamily="2" charset="0"/>
              <a:cs typeface="Phetsarath OT" panose="02000500000000000000" pitchFamily="2" charset="0"/>
            </a:endParaRPr>
          </a:p>
          <a:p>
            <a:endParaRPr lang="en-US" sz="1000" dirty="0" smtClean="0">
              <a:latin typeface="Phetsarath OT" panose="02000500000000000000" pitchFamily="2" charset="0"/>
              <a:cs typeface="Phetsarath OT" panose="02000500000000000000" pitchFamily="2" charset="0"/>
            </a:endParaRPr>
          </a:p>
          <a:p>
            <a:r>
              <a:rPr lang="lo-LA" sz="2400" dirty="0" smtClean="0">
                <a:latin typeface="Phetsarath OT" panose="02000500000000000000" pitchFamily="2" charset="0"/>
                <a:cs typeface="Phetsarath OT" panose="02000500000000000000" pitchFamily="2" charset="0"/>
              </a:rPr>
              <a:t>ຫົວ</a:t>
            </a:r>
            <a:r>
              <a:rPr lang="lo-LA" sz="2400" dirty="0">
                <a:latin typeface="Phetsarath OT" panose="02000500000000000000" pitchFamily="2" charset="0"/>
                <a:cs typeface="Phetsarath OT" panose="02000500000000000000" pitchFamily="2" charset="0"/>
              </a:rPr>
              <a:t>ໜ້າທິມງານການປະເມີນຂອງ ພະແນກ </a:t>
            </a:r>
            <a:r>
              <a:rPr lang="en-US" sz="2400" dirty="0" err="1">
                <a:latin typeface="Phetsarath OT" panose="02000500000000000000" pitchFamily="2" charset="0"/>
                <a:cs typeface="Phetsarath OT" panose="02000500000000000000" pitchFamily="2" charset="0"/>
              </a:rPr>
              <a:t>ກປ</a:t>
            </a:r>
            <a:r>
              <a:rPr lang="en-US" sz="2400" dirty="0">
                <a:latin typeface="Phetsarath OT" panose="02000500000000000000" pitchFamily="2" charset="0"/>
                <a:cs typeface="Phetsarath OT" panose="02000500000000000000" pitchFamily="2" charset="0"/>
              </a:rPr>
              <a:t> </a:t>
            </a:r>
            <a:r>
              <a:rPr lang="lo-LA" sz="2400" dirty="0">
                <a:latin typeface="Phetsarath OT" panose="02000500000000000000" pitchFamily="2" charset="0"/>
                <a:cs typeface="Phetsarath OT" panose="02000500000000000000" pitchFamily="2" charset="0"/>
              </a:rPr>
              <a:t>ຄວນ</a:t>
            </a:r>
            <a:r>
              <a:rPr lang="lo-LA" sz="2400" dirty="0" smtClean="0">
                <a:latin typeface="Phetsarath OT" panose="02000500000000000000" pitchFamily="2" charset="0"/>
                <a:cs typeface="Phetsarath OT" panose="02000500000000000000" pitchFamily="2" charset="0"/>
              </a:rPr>
              <a:t>ຈະ </a:t>
            </a:r>
            <a:r>
              <a:rPr lang="lo-LA" sz="2400" u="sng" dirty="0" smtClean="0">
                <a:latin typeface="Phetsarath OT" panose="02000500000000000000" pitchFamily="2" charset="0"/>
                <a:cs typeface="Phetsarath OT" panose="02000500000000000000" pitchFamily="2" charset="0"/>
              </a:rPr>
              <a:t>ແຈ້ງ</a:t>
            </a:r>
            <a:r>
              <a:rPr lang="lo-LA" sz="2400" u="sng" dirty="0">
                <a:latin typeface="Phetsarath OT" panose="02000500000000000000" pitchFamily="2" charset="0"/>
                <a:cs typeface="Phetsarath OT" panose="02000500000000000000" pitchFamily="2" charset="0"/>
              </a:rPr>
              <a:t>ໃຫ້ທຸກໆເມືອງທີ່ໄດ້ດໍາເນີນ</a:t>
            </a:r>
            <a:r>
              <a:rPr lang="en-US" sz="2400" u="sng" dirty="0">
                <a:latin typeface="Phetsarath OT" panose="02000500000000000000" pitchFamily="2" charset="0"/>
                <a:cs typeface="Phetsarath OT" panose="02000500000000000000" pitchFamily="2" charset="0"/>
              </a:rPr>
              <a:t> </a:t>
            </a:r>
            <a:r>
              <a:rPr lang="en-US" sz="2400" u="sng" dirty="0" err="1">
                <a:latin typeface="Phetsarath OT" panose="02000500000000000000" pitchFamily="2" charset="0"/>
                <a:cs typeface="Phetsarath OT" panose="02000500000000000000" pitchFamily="2" charset="0"/>
              </a:rPr>
              <a:t>DALNA</a:t>
            </a:r>
            <a:r>
              <a:rPr lang="lo-LA" sz="2400" u="sng" dirty="0">
                <a:latin typeface="Phetsarath OT" panose="02000500000000000000" pitchFamily="2" charset="0"/>
                <a:cs typeface="Phetsarath OT" panose="02000500000000000000" pitchFamily="2" charset="0"/>
              </a:rPr>
              <a:t> </a:t>
            </a:r>
            <a:r>
              <a:rPr lang="en-US" sz="2400" u="sng" dirty="0" err="1">
                <a:latin typeface="Phetsarath OT" panose="02000500000000000000" pitchFamily="2" charset="0"/>
                <a:cs typeface="Phetsarath OT" panose="02000500000000000000" pitchFamily="2" charset="0"/>
              </a:rPr>
              <a:t>ຮູ</a:t>
            </a:r>
            <a:r>
              <a:rPr lang="en-US" sz="2400" u="sng" dirty="0">
                <a:latin typeface="Phetsarath OT" panose="02000500000000000000" pitchFamily="2" charset="0"/>
                <a:cs typeface="Phetsarath OT" panose="02000500000000000000" pitchFamily="2" charset="0"/>
              </a:rPr>
              <a:t>້</a:t>
            </a:r>
            <a:r>
              <a:rPr lang="lo-LA" sz="2400" u="sng" dirty="0">
                <a:latin typeface="Phetsarath OT" panose="02000500000000000000" pitchFamily="2" charset="0"/>
                <a:cs typeface="Phetsarath OT" panose="02000500000000000000" pitchFamily="2" charset="0"/>
              </a:rPr>
              <a:t>ກ່ຽວກັບບັນດາໂຄງການບູລິມະສິດທີ່ໄດ້ກໍານົດຂອງແຕ່ລະເມືອງ</a:t>
            </a:r>
            <a:r>
              <a:rPr lang="lo-LA" sz="2400" dirty="0">
                <a:latin typeface="Phetsarath OT" panose="02000500000000000000" pitchFamily="2" charset="0"/>
                <a:cs typeface="Phetsarath OT" panose="02000500000000000000" pitchFamily="2" charset="0"/>
              </a:rPr>
              <a:t>. </a:t>
            </a:r>
            <a:endParaRPr lang="lo-LA" sz="2400" dirty="0" smtClean="0">
              <a:latin typeface="Phetsarath OT" panose="02000500000000000000" pitchFamily="2" charset="0"/>
              <a:cs typeface="Phetsarath OT" panose="02000500000000000000" pitchFamily="2" charset="0"/>
            </a:endParaRPr>
          </a:p>
          <a:p>
            <a:endParaRPr lang="lo-LA" sz="1000" dirty="0" smtClean="0">
              <a:latin typeface="Phetsarath OT" panose="02000500000000000000" pitchFamily="2" charset="0"/>
              <a:cs typeface="Phetsarath OT" panose="02000500000000000000" pitchFamily="2" charset="0"/>
            </a:endParaRPr>
          </a:p>
          <a:p>
            <a:r>
              <a:rPr lang="lo-LA" sz="2400" dirty="0" smtClean="0">
                <a:latin typeface="Phetsarath OT" panose="02000500000000000000" pitchFamily="2" charset="0"/>
                <a:cs typeface="Phetsarath OT" panose="02000500000000000000" pitchFamily="2" charset="0"/>
              </a:rPr>
              <a:t>ທັງ</a:t>
            </a:r>
            <a:r>
              <a:rPr lang="lo-LA" sz="2400" dirty="0">
                <a:latin typeface="Phetsarath OT" panose="02000500000000000000" pitchFamily="2" charset="0"/>
                <a:cs typeface="Phetsarath OT" panose="02000500000000000000" pitchFamily="2" charset="0"/>
              </a:rPr>
              <a:t>ນີ້ແມ່ນເພື່ອໃຫ້ພະນັກງານຂັ້ນເມືອງທີ່ກ່ຽວຂ້ອງ</a:t>
            </a:r>
            <a:r>
              <a:rPr lang="lo-LA" sz="2400" u="sng" dirty="0">
                <a:latin typeface="Phetsarath OT" panose="02000500000000000000" pitchFamily="2" charset="0"/>
                <a:cs typeface="Phetsarath OT" panose="02000500000000000000" pitchFamily="2" charset="0"/>
              </a:rPr>
              <a:t>ທົບທວນບັນດາໂຄງການທີ່ເປັນບູລິມະສິດ </a:t>
            </a:r>
            <a:r>
              <a:rPr lang="lo-LA" sz="2400" dirty="0">
                <a:latin typeface="Phetsarath OT" panose="02000500000000000000" pitchFamily="2" charset="0"/>
                <a:cs typeface="Phetsarath OT" panose="02000500000000000000" pitchFamily="2" charset="0"/>
              </a:rPr>
              <a:t>ທີ່ໄດ້ກໍານົດໂດຍທິມງານການປະ</a:t>
            </a:r>
            <a:r>
              <a:rPr lang="lo-LA" sz="2400" dirty="0" smtClean="0">
                <a:latin typeface="Phetsarath OT" panose="02000500000000000000" pitchFamily="2" charset="0"/>
                <a:cs typeface="Phetsarath OT" panose="02000500000000000000" pitchFamily="2" charset="0"/>
              </a:rPr>
              <a:t>ເມີນ ແລະ </a:t>
            </a:r>
            <a:r>
              <a:rPr lang="lo-LA" sz="2400" u="sng" dirty="0" smtClean="0">
                <a:latin typeface="Phetsarath OT" panose="02000500000000000000" pitchFamily="2" charset="0"/>
                <a:cs typeface="Phetsarath OT" panose="02000500000000000000" pitchFamily="2" charset="0"/>
              </a:rPr>
              <a:t>ສົມທຽບ</a:t>
            </a:r>
            <a:r>
              <a:rPr lang="lo-LA" sz="2400" u="sng" dirty="0">
                <a:latin typeface="Phetsarath OT" panose="02000500000000000000" pitchFamily="2" charset="0"/>
                <a:cs typeface="Phetsarath OT" panose="02000500000000000000" pitchFamily="2" charset="0"/>
              </a:rPr>
              <a:t>ກັບບູລິມະສິດທີ່ໄດ້ກໍາ</a:t>
            </a:r>
            <a:r>
              <a:rPr lang="lo-LA" sz="2400" u="sng" dirty="0" smtClean="0">
                <a:latin typeface="Phetsarath OT" panose="02000500000000000000" pitchFamily="2" charset="0"/>
                <a:cs typeface="Phetsarath OT" panose="02000500000000000000" pitchFamily="2" charset="0"/>
              </a:rPr>
              <a:t>ນົດຂັ້ນ</a:t>
            </a:r>
            <a:r>
              <a:rPr lang="lo-LA" sz="2400" u="sng" dirty="0">
                <a:latin typeface="Phetsarath OT" panose="02000500000000000000" pitchFamily="2" charset="0"/>
                <a:cs typeface="Phetsarath OT" panose="02000500000000000000" pitchFamily="2" charset="0"/>
              </a:rPr>
              <a:t>ເມືອງໃນຂະແໜງການດຽວກັນ</a:t>
            </a:r>
            <a:r>
              <a:rPr lang="en-AU" sz="2400" dirty="0">
                <a:latin typeface="Phetsarath OT" panose="02000500000000000000" pitchFamily="2" charset="0"/>
                <a:cs typeface="Phetsarath OT" panose="02000500000000000000" pitchFamily="2" charset="0"/>
              </a:rPr>
              <a:t>. </a:t>
            </a:r>
            <a:r>
              <a:rPr lang="lo-LA" sz="2400" dirty="0">
                <a:latin typeface="Phetsarath OT" panose="02000500000000000000" pitchFamily="2" charset="0"/>
                <a:cs typeface="Phetsarath OT" panose="02000500000000000000" pitchFamily="2" charset="0"/>
              </a:rPr>
              <a:t>ຖ້າຫາກມີຄວາມແຕກຕ່າງກັນ ພະນັກງານເມືອງສາມາດນໍາມາປຶກສາ ກັບ ຄປຄພບຂ</a:t>
            </a:r>
            <a:r>
              <a:rPr lang="th-TH" sz="2400" dirty="0">
                <a:latin typeface="Phetsarath OT" panose="02000500000000000000" pitchFamily="2" charset="0"/>
                <a:cs typeface="Phetsarath OT" panose="02000500000000000000" pitchFamily="2" charset="0"/>
              </a:rPr>
              <a:t>.</a:t>
            </a:r>
            <a:endParaRPr lang="en-US" sz="2400" dirty="0">
              <a:latin typeface="Phetsarath OT" panose="02000500000000000000" pitchFamily="2" charset="0"/>
              <a:cs typeface="Phetsarath OT" panose="02000500000000000000" pitchFamily="2" charset="0"/>
            </a:endParaRPr>
          </a:p>
          <a:p>
            <a:endParaRPr lang="en-US" sz="2800" dirty="0">
              <a:latin typeface="Phetsarath OT" panose="02000500000000000000" pitchFamily="2" charset="0"/>
              <a:cs typeface="Phetsarath OT" panose="02000500000000000000" pitchFamily="2" charset="0"/>
            </a:endParaRPr>
          </a:p>
        </p:txBody>
      </p:sp>
      <p:sp>
        <p:nvSpPr>
          <p:cNvPr id="2" name="Title 1"/>
          <p:cNvSpPr>
            <a:spLocks noGrp="1"/>
          </p:cNvSpPr>
          <p:nvPr>
            <p:ph type="title"/>
          </p:nvPr>
        </p:nvSpPr>
        <p:spPr>
          <a:xfrm>
            <a:off x="457200" y="152400"/>
            <a:ext cx="8229600" cy="1143000"/>
          </a:xfrm>
        </p:spPr>
        <p:txBody>
          <a:bodyPr/>
          <a:lstStyle/>
          <a:p>
            <a:r>
              <a:rPr lang="en-US" sz="2800" b="1" dirty="0" err="1">
                <a:solidFill>
                  <a:srgbClr val="7030A0"/>
                </a:solidFill>
                <a:latin typeface="Phetsarath OT" panose="02000500000000020004" pitchFamily="2" charset="0"/>
                <a:cs typeface="Phetsarath OT" panose="02000500000000020004" pitchFamily="2" charset="0"/>
              </a:rPr>
              <a:t>ບາດກ້າວ</a:t>
            </a:r>
            <a:r>
              <a:rPr lang="en-US" sz="2800" b="1" dirty="0">
                <a:solidFill>
                  <a:srgbClr val="7030A0"/>
                </a:solidFill>
                <a:latin typeface="Phetsarath OT" panose="02000500000000020004" pitchFamily="2" charset="0"/>
                <a:cs typeface="Phetsarath OT" panose="02000500000000020004" pitchFamily="2" charset="0"/>
              </a:rPr>
              <a:t> 5. </a:t>
            </a:r>
            <a:r>
              <a:rPr lang="en-US" sz="2800" b="1" dirty="0" err="1">
                <a:solidFill>
                  <a:srgbClr val="7030A0"/>
                </a:solidFill>
                <a:latin typeface="Phetsarath OT" panose="02000500000000020004" pitchFamily="2" charset="0"/>
                <a:cs typeface="Phetsarath OT" panose="02000500000000020004" pitchFamily="2" charset="0"/>
              </a:rPr>
              <a:t>ຄາດຄະເນຄວາມຕ້ອງການຟື້ນຟູແລະກໍ່ສ້າງຄືນໃໝ</a:t>
            </a:r>
            <a:r>
              <a:rPr lang="en-US" sz="2800" b="1" dirty="0">
                <a:solidFill>
                  <a:srgbClr val="7030A0"/>
                </a:solidFill>
                <a:latin typeface="Phetsarath OT" panose="02000500000000020004" pitchFamily="2" charset="0"/>
                <a:cs typeface="Phetsarath OT" panose="02000500000000020004" pitchFamily="2" charset="0"/>
              </a:rPr>
              <a:t>່</a:t>
            </a:r>
            <a:r>
              <a:rPr lang="en-US" sz="2800" b="1" dirty="0">
                <a:solidFill>
                  <a:schemeClr val="accent3"/>
                </a:solidFill>
              </a:rPr>
              <a:t/>
            </a:r>
            <a:br>
              <a:rPr lang="en-US" sz="2800" b="1" dirty="0">
                <a:solidFill>
                  <a:schemeClr val="accent3"/>
                </a:solidFill>
              </a:rPr>
            </a:br>
            <a:r>
              <a:rPr lang="en-US" sz="2000" dirty="0" smtClean="0">
                <a:solidFill>
                  <a:srgbClr val="FF0000"/>
                </a:solidFill>
              </a:rPr>
              <a:t>Step </a:t>
            </a:r>
            <a:r>
              <a:rPr lang="en-US" sz="2000" dirty="0">
                <a:solidFill>
                  <a:srgbClr val="FF0000"/>
                </a:solidFill>
              </a:rPr>
              <a:t>5. Estimate recovery and reconstruction needs</a:t>
            </a:r>
            <a:endParaRPr lang="en-US" sz="28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8"/>
          <p:cNvSpPr txBox="1">
            <a:spLocks noChangeArrowheads="1"/>
          </p:cNvSpPr>
          <p:nvPr/>
        </p:nvSpPr>
        <p:spPr bwMode="auto">
          <a:xfrm>
            <a:off x="6248400" y="1600200"/>
            <a:ext cx="2895600" cy="5493812"/>
          </a:xfrm>
          <a:prstGeom prst="rect">
            <a:avLst/>
          </a:prstGeom>
          <a:noFill/>
          <a:ln w="9525">
            <a:noFill/>
            <a:miter lim="800000"/>
            <a:headEnd/>
            <a:tailEnd/>
          </a:ln>
        </p:spPr>
        <p:txBody>
          <a:bodyPr wrap="square">
            <a:spAutoFit/>
          </a:bodyPr>
          <a:lstStyle/>
          <a:p>
            <a:pPr marL="236538" indent="-236538">
              <a:lnSpc>
                <a:spcPct val="150000"/>
              </a:lnSpc>
              <a:buFontTx/>
              <a:buAutoNum type="arabicPeriod"/>
              <a:defRPr/>
            </a:pPr>
            <a:r>
              <a:rPr lang="en-US" sz="1200" dirty="0">
                <a:latin typeface="+mj-lt"/>
              </a:rPr>
              <a:t>Identify the specific projects according to their relative urgency or priority in relation to recovery</a:t>
            </a:r>
            <a:r>
              <a:rPr lang="en-US" sz="1200" dirty="0" smtClean="0">
                <a:latin typeface="+mj-lt"/>
              </a:rPr>
              <a:t>.</a:t>
            </a:r>
          </a:p>
          <a:p>
            <a:pPr marL="236538" indent="-236538">
              <a:lnSpc>
                <a:spcPct val="150000"/>
              </a:lnSpc>
              <a:buFontTx/>
              <a:buAutoNum type="arabicPeriod"/>
              <a:defRPr/>
            </a:pPr>
            <a:endParaRPr lang="en-US" sz="900" dirty="0">
              <a:latin typeface="+mj-lt"/>
            </a:endParaRPr>
          </a:p>
          <a:p>
            <a:pPr marL="236538" indent="-236538">
              <a:lnSpc>
                <a:spcPct val="150000"/>
              </a:lnSpc>
              <a:buAutoNum type="arabicPeriod" startAt="2"/>
              <a:defRPr/>
            </a:pPr>
            <a:r>
              <a:rPr lang="en-US" sz="1200" dirty="0" smtClean="0">
                <a:latin typeface="+mj-lt"/>
              </a:rPr>
              <a:t>Plot </a:t>
            </a:r>
            <a:r>
              <a:rPr lang="en-US" sz="1200" dirty="0">
                <a:latin typeface="+mj-lt"/>
              </a:rPr>
              <a:t>the timeline of activities of all the projects with the corresponding funding requirement on an annual basis. </a:t>
            </a:r>
            <a:endParaRPr lang="en-US" sz="1200" dirty="0" smtClean="0">
              <a:latin typeface="+mj-lt"/>
            </a:endParaRPr>
          </a:p>
          <a:p>
            <a:pPr marL="236538" indent="-236538">
              <a:lnSpc>
                <a:spcPct val="150000"/>
              </a:lnSpc>
              <a:buAutoNum type="arabicPeriod" startAt="2"/>
              <a:defRPr/>
            </a:pPr>
            <a:endParaRPr lang="en-US" sz="600" dirty="0">
              <a:latin typeface="+mj-lt"/>
            </a:endParaRPr>
          </a:p>
          <a:p>
            <a:pPr marL="236538" indent="-236538">
              <a:lnSpc>
                <a:spcPct val="150000"/>
              </a:lnSpc>
              <a:buAutoNum type="arabicPeriod" startAt="3"/>
              <a:defRPr/>
            </a:pPr>
            <a:r>
              <a:rPr lang="en-US" sz="1200" dirty="0" smtClean="0">
                <a:latin typeface="+mj-lt"/>
              </a:rPr>
              <a:t>Identify </a:t>
            </a:r>
            <a:r>
              <a:rPr lang="en-US" sz="1200" dirty="0">
                <a:latin typeface="+mj-lt"/>
              </a:rPr>
              <a:t>and include in the list of projects that need further feasibility studies     which may be funded by foreign grants.  </a:t>
            </a:r>
            <a:endParaRPr lang="en-US" sz="1200" dirty="0" smtClean="0">
              <a:latin typeface="+mj-lt"/>
            </a:endParaRPr>
          </a:p>
          <a:p>
            <a:pPr marL="236538" indent="-236538">
              <a:lnSpc>
                <a:spcPct val="150000"/>
              </a:lnSpc>
              <a:buAutoNum type="arabicPeriod" startAt="3"/>
              <a:defRPr/>
            </a:pPr>
            <a:r>
              <a:rPr lang="en-US" sz="1200" dirty="0" smtClean="0">
                <a:latin typeface="+mj-lt"/>
              </a:rPr>
              <a:t>4. To </a:t>
            </a:r>
            <a:r>
              <a:rPr lang="en-US" sz="1200" dirty="0">
                <a:latin typeface="+mj-lt"/>
              </a:rPr>
              <a:t>the extent possible, a logical framework (</a:t>
            </a:r>
            <a:r>
              <a:rPr lang="en-US" sz="1200" dirty="0" err="1">
                <a:latin typeface="+mj-lt"/>
              </a:rPr>
              <a:t>logframe</a:t>
            </a:r>
            <a:r>
              <a:rPr lang="en-US" sz="1200" dirty="0">
                <a:latin typeface="+mj-lt"/>
              </a:rPr>
              <a:t>) should be created for each of the project proposed for inclusion in the recovery plan. </a:t>
            </a:r>
            <a:r>
              <a:rPr lang="en-US" dirty="0">
                <a:latin typeface="+mj-lt"/>
              </a:rPr>
              <a:t> </a:t>
            </a:r>
          </a:p>
          <a:p>
            <a:pPr>
              <a:defRPr/>
            </a:pPr>
            <a:r>
              <a:rPr lang="en-CA" dirty="0">
                <a:latin typeface="+mj-lt"/>
              </a:rPr>
              <a:t> </a:t>
            </a:r>
            <a:endParaRPr lang="en-US" dirty="0">
              <a:latin typeface="+mj-lt"/>
            </a:endParaRPr>
          </a:p>
        </p:txBody>
      </p:sp>
      <p:sp>
        <p:nvSpPr>
          <p:cNvPr id="4" name="TextBox 3"/>
          <p:cNvSpPr txBox="1"/>
          <p:nvPr/>
        </p:nvSpPr>
        <p:spPr>
          <a:xfrm>
            <a:off x="228600" y="1595021"/>
            <a:ext cx="5867400" cy="4893647"/>
          </a:xfrm>
          <a:prstGeom prst="rect">
            <a:avLst/>
          </a:prstGeom>
          <a:noFill/>
        </p:spPr>
        <p:txBody>
          <a:bodyPr wrap="square" rtlCol="0">
            <a:spAutoFit/>
          </a:bodyPr>
          <a:lstStyle/>
          <a:p>
            <a:pPr marL="342900" indent="-342900">
              <a:buFont typeface="+mj-lt"/>
              <a:buAutoNum type="arabicPeriod"/>
            </a:pPr>
            <a:r>
              <a:rPr lang="en-US" sz="2400" dirty="0" smtClean="0">
                <a:latin typeface="Phetsarath OT" pitchFamily="2" charset="0"/>
                <a:cs typeface="Phetsarath OT" pitchFamily="2" charset="0"/>
              </a:rPr>
              <a:t> </a:t>
            </a:r>
            <a:r>
              <a:rPr lang="lo-LA" sz="2400" u="sng" dirty="0" smtClean="0">
                <a:latin typeface="Phetsarath OT" pitchFamily="2" charset="0"/>
                <a:cs typeface="Phetsarath OT" pitchFamily="2" charset="0"/>
              </a:rPr>
              <a:t>ກໍານົດໂຄງການ</a:t>
            </a:r>
            <a:r>
              <a:rPr lang="lo-LA" sz="2400" dirty="0" smtClean="0">
                <a:latin typeface="Phetsarath OT" pitchFamily="2" charset="0"/>
                <a:cs typeface="Phetsarath OT" pitchFamily="2" charset="0"/>
              </a:rPr>
              <a:t>ສະເພາະອີງຕາມ</a:t>
            </a:r>
            <a:r>
              <a:rPr lang="lo-LA" sz="2400" u="sng" dirty="0" smtClean="0">
                <a:latin typeface="Phetsarath OT" pitchFamily="2" charset="0"/>
                <a:cs typeface="Phetsarath OT" pitchFamily="2" charset="0"/>
              </a:rPr>
              <a:t>ຄວາມຮີບດ່ວນ </a:t>
            </a:r>
            <a:r>
              <a:rPr lang="lo-LA" sz="2400" dirty="0" smtClean="0">
                <a:latin typeface="Phetsarath OT" pitchFamily="2" charset="0"/>
                <a:cs typeface="Phetsarath OT" pitchFamily="2" charset="0"/>
              </a:rPr>
              <a:t>ຫຼື </a:t>
            </a:r>
            <a:r>
              <a:rPr lang="lo-LA" sz="2400" u="sng" dirty="0" smtClean="0">
                <a:latin typeface="Phetsarath OT" pitchFamily="2" charset="0"/>
                <a:cs typeface="Phetsarath OT" pitchFamily="2" charset="0"/>
              </a:rPr>
              <a:t>ບູລິມະສິດ</a:t>
            </a:r>
            <a:r>
              <a:rPr lang="lo-LA" sz="2400" dirty="0" smtClean="0">
                <a:latin typeface="Phetsarath OT" pitchFamily="2" charset="0"/>
                <a:cs typeface="Phetsarath OT" pitchFamily="2" charset="0"/>
              </a:rPr>
              <a:t>ໃນການຟື້ນຟູ</a:t>
            </a:r>
            <a:r>
              <a:rPr lang="en-US" sz="2400" dirty="0" smtClean="0">
                <a:latin typeface="Phetsarath OT" pitchFamily="2" charset="0"/>
                <a:cs typeface="Phetsarath OT" pitchFamily="2" charset="0"/>
              </a:rPr>
              <a:t>. </a:t>
            </a:r>
          </a:p>
          <a:p>
            <a:pPr marL="342900" lvl="0" indent="-342900">
              <a:buFont typeface="+mj-lt"/>
              <a:buAutoNum type="arabicPeriod"/>
            </a:pPr>
            <a:endParaRPr lang="lo-LA" sz="2400" dirty="0" smtClean="0">
              <a:latin typeface="Phetsarath OT" pitchFamily="2" charset="0"/>
              <a:cs typeface="Phetsarath OT" pitchFamily="2" charset="0"/>
            </a:endParaRPr>
          </a:p>
          <a:p>
            <a:pPr marL="342900" lvl="0" indent="-342900">
              <a:buFont typeface="+mj-lt"/>
              <a:buAutoNum type="arabicPeriod"/>
            </a:pPr>
            <a:r>
              <a:rPr lang="lo-LA" sz="2400" dirty="0" smtClean="0">
                <a:latin typeface="Phetsarath OT" pitchFamily="2" charset="0"/>
                <a:cs typeface="Phetsarath OT" pitchFamily="2" charset="0"/>
              </a:rPr>
              <a:t>ກໍານົດເວລາຂອງບັນດາກິດຈະກໍາໃນໂຄງການ​ຕ່າງໆ</a:t>
            </a:r>
            <a:r>
              <a:rPr lang="en-US" sz="2400" dirty="0" smtClean="0">
                <a:latin typeface="Phetsarath OT" pitchFamily="2" charset="0"/>
                <a:cs typeface="Phetsarath OT" pitchFamily="2" charset="0"/>
              </a:rPr>
              <a:t>, </a:t>
            </a:r>
            <a:r>
              <a:rPr lang="lo-LA" sz="2400" dirty="0" smtClean="0">
                <a:latin typeface="Phetsarath OT" pitchFamily="2" charset="0"/>
                <a:cs typeface="Phetsarath OT" pitchFamily="2" charset="0"/>
              </a:rPr>
              <a:t>ພ້ອມ​ດ້ວຍງົບປະມານທີ່ຕ້ອງການປະຈໍາປີ</a:t>
            </a:r>
            <a:r>
              <a:rPr lang="en-US" sz="2400" dirty="0" smtClean="0">
                <a:latin typeface="Phetsarath OT" pitchFamily="2" charset="0"/>
                <a:cs typeface="Phetsarath OT" pitchFamily="2" charset="0"/>
              </a:rPr>
              <a:t>. </a:t>
            </a:r>
          </a:p>
          <a:p>
            <a:pPr marL="342900" lvl="0" indent="-342900">
              <a:buFont typeface="+mj-lt"/>
              <a:buAutoNum type="arabicPeriod"/>
            </a:pPr>
            <a:endParaRPr lang="lo-LA" sz="2400" dirty="0" smtClean="0">
              <a:latin typeface="Phetsarath OT" pitchFamily="2" charset="0"/>
              <a:cs typeface="Phetsarath OT" pitchFamily="2" charset="0"/>
            </a:endParaRPr>
          </a:p>
          <a:p>
            <a:pPr marL="342900" lvl="0" indent="-342900">
              <a:buFont typeface="+mj-lt"/>
              <a:buAutoNum type="arabicPeriod"/>
            </a:pPr>
            <a:r>
              <a:rPr lang="lo-LA" sz="2400" dirty="0" smtClean="0">
                <a:latin typeface="Phetsarath OT" pitchFamily="2" charset="0"/>
                <a:cs typeface="Phetsarath OT" pitchFamily="2" charset="0"/>
              </a:rPr>
              <a:t>ກໍານົດ ແລະ ລວມເອົາບັນຊີໂຄງການທີ່ຈະຕ້ອງການສຶກສາຄວາມເປັນໄປໄດ້ ທີ່ອາດຈະ​ໄດ້​ຮັບທຶນຈາກການຊ່ວຍເຫຼືອລ້າຂອງຕ່າງປະເທດ</a:t>
            </a:r>
            <a:r>
              <a:rPr lang="en-US" sz="2400" dirty="0" smtClean="0">
                <a:latin typeface="Phetsarath OT" pitchFamily="2" charset="0"/>
                <a:cs typeface="Phetsarath OT" pitchFamily="2" charset="0"/>
              </a:rPr>
              <a:t>.  </a:t>
            </a:r>
          </a:p>
          <a:p>
            <a:pPr marL="342900" lvl="0" indent="-342900">
              <a:buFont typeface="+mj-lt"/>
              <a:buAutoNum type="arabicPeriod"/>
            </a:pPr>
            <a:endParaRPr lang="lo-LA" sz="2400" dirty="0" smtClean="0">
              <a:latin typeface="Phetsarath OT" pitchFamily="2" charset="0"/>
              <a:cs typeface="Phetsarath OT" pitchFamily="2" charset="0"/>
            </a:endParaRPr>
          </a:p>
          <a:p>
            <a:pPr marL="342900" lvl="0" indent="-342900">
              <a:buFont typeface="+mj-lt"/>
              <a:buAutoNum type="arabicPeriod"/>
            </a:pPr>
            <a:r>
              <a:rPr lang="lo-LA" sz="2400" dirty="0" smtClean="0">
                <a:latin typeface="Phetsarath OT" pitchFamily="2" charset="0"/>
                <a:cs typeface="Phetsarath OT" pitchFamily="2" charset="0"/>
              </a:rPr>
              <a:t>ສໍາລັບແຕ່ລະໂຄງການທີ່ໄດ້ສະເໜີເພື່ອລວມເຂົ້າໃນແຜນການຟື້ນຟູ ຕ້ອງໄດ້ສ້າງຕາຕະລາງຂອບວຽກ </a:t>
            </a:r>
            <a:r>
              <a:rPr lang="en-US" sz="2400" dirty="0" smtClean="0">
                <a:latin typeface="Phetsarath OT" pitchFamily="2" charset="0"/>
                <a:cs typeface="Phetsarath OT" pitchFamily="2" charset="0"/>
              </a:rPr>
              <a:t>(Log frame). </a:t>
            </a:r>
            <a:endParaRPr lang="en-US" sz="2400" dirty="0">
              <a:latin typeface="Phetsarath OT" pitchFamily="2" charset="0"/>
              <a:cs typeface="Phetsarath OT" pitchFamily="2" charset="0"/>
            </a:endParaRPr>
          </a:p>
        </p:txBody>
      </p:sp>
      <p:sp>
        <p:nvSpPr>
          <p:cNvPr id="2" name="Title 1"/>
          <p:cNvSpPr>
            <a:spLocks noGrp="1"/>
          </p:cNvSpPr>
          <p:nvPr>
            <p:ph type="title"/>
          </p:nvPr>
        </p:nvSpPr>
        <p:spPr/>
        <p:txBody>
          <a:bodyPr/>
          <a:lstStyle/>
          <a:p>
            <a:pPr fontAlgn="auto">
              <a:spcBef>
                <a:spcPts val="0"/>
              </a:spcBef>
              <a:spcAft>
                <a:spcPts val="0"/>
              </a:spcAft>
              <a:defRPr/>
            </a:pPr>
            <a:r>
              <a:rPr lang="en-AU" sz="2400" b="1" dirty="0" err="1">
                <a:solidFill>
                  <a:srgbClr val="7030A0"/>
                </a:solidFill>
                <a:latin typeface="Phetsarath OT" panose="02000500000000020004" pitchFamily="2" charset="0"/>
                <a:cs typeface="Phetsarath OT" panose="02000500000000020004" pitchFamily="2" charset="0"/>
              </a:rPr>
              <a:t>ບາດກ້າວທີ</a:t>
            </a:r>
            <a:r>
              <a:rPr lang="en-AU" sz="2400" b="1" dirty="0">
                <a:solidFill>
                  <a:srgbClr val="7030A0"/>
                </a:solidFill>
                <a:latin typeface="Phetsarath OT" panose="02000500000000020004" pitchFamily="2" charset="0"/>
                <a:cs typeface="Phetsarath OT" panose="02000500000000020004" pitchFamily="2" charset="0"/>
              </a:rPr>
              <a:t> 6. </a:t>
            </a:r>
            <a:r>
              <a:rPr lang="en-AU" sz="2400" b="1" dirty="0" err="1">
                <a:solidFill>
                  <a:srgbClr val="7030A0"/>
                </a:solidFill>
                <a:latin typeface="Phetsarath OT" panose="02000500000000020004" pitchFamily="2" charset="0"/>
                <a:cs typeface="Phetsarath OT" panose="02000500000000020004" pitchFamily="2" charset="0"/>
              </a:rPr>
              <a:t>ຮ່າງແຜນຈັດຕັ້ງປະຕິບັດບັນດາໂຄງການທີ່ໄດ້ກຳນົດໄວ</a:t>
            </a:r>
            <a:r>
              <a:rPr lang="en-AU" sz="2400" b="1" dirty="0">
                <a:solidFill>
                  <a:srgbClr val="7030A0"/>
                </a:solidFill>
                <a:latin typeface="Phetsarath OT" panose="02000500000000020004" pitchFamily="2" charset="0"/>
                <a:cs typeface="Phetsarath OT" panose="02000500000000020004" pitchFamily="2" charset="0"/>
              </a:rPr>
              <a:t>້</a:t>
            </a:r>
            <a:r>
              <a:rPr lang="en-US" sz="2400" b="1" dirty="0">
                <a:solidFill>
                  <a:schemeClr val="accent2"/>
                </a:solidFill>
                <a:latin typeface="Phetsarath OT" panose="02000500000000020004" pitchFamily="2" charset="0"/>
                <a:cs typeface="Phetsarath OT" panose="02000500000000020004" pitchFamily="2" charset="0"/>
              </a:rPr>
              <a:t/>
            </a:r>
            <a:br>
              <a:rPr lang="en-US" sz="2400" b="1" dirty="0">
                <a:solidFill>
                  <a:schemeClr val="accent2"/>
                </a:solidFill>
                <a:latin typeface="Phetsarath OT" panose="02000500000000020004" pitchFamily="2" charset="0"/>
                <a:cs typeface="Phetsarath OT" panose="02000500000000020004" pitchFamily="2" charset="0"/>
              </a:rPr>
            </a:br>
            <a:r>
              <a:rPr lang="en-US" sz="2000" dirty="0">
                <a:solidFill>
                  <a:schemeClr val="accent2"/>
                </a:solidFill>
                <a:latin typeface="Phetsarath OT" panose="02000500000000020004" pitchFamily="2" charset="0"/>
                <a:cs typeface="Phetsarath OT" panose="02000500000000020004" pitchFamily="2" charset="0"/>
              </a:rPr>
              <a:t>Step 6. Draft the implementation plan of the identified programs and projects</a:t>
            </a:r>
            <a:endParaRPr lang="en-US" sz="2400" dirty="0">
              <a:solidFill>
                <a:schemeClr val="accent2"/>
              </a:solidFill>
              <a:latin typeface="Phetsarath OT" panose="02000500000000020004" pitchFamily="2" charset="0"/>
              <a:cs typeface="Phetsarath OT" panose="02000500000000020004" pitchFamily="2" charset="0"/>
            </a:endParaRPr>
          </a:p>
        </p:txBody>
      </p:sp>
    </p:spTree>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Box 8"/>
          <p:cNvSpPr txBox="1">
            <a:spLocks noChangeArrowheads="1"/>
          </p:cNvSpPr>
          <p:nvPr/>
        </p:nvSpPr>
        <p:spPr bwMode="auto">
          <a:xfrm>
            <a:off x="6019800" y="1524000"/>
            <a:ext cx="312420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200" b="1" dirty="0">
                <a:latin typeface="+mj-lt"/>
              </a:rPr>
              <a:t>Outline of </a:t>
            </a:r>
            <a:r>
              <a:rPr lang="en-US" altLang="en-US" sz="1200" b="1" dirty="0" smtClean="0">
                <a:latin typeface="+mj-lt"/>
              </a:rPr>
              <a:t>Report</a:t>
            </a:r>
            <a:endParaRPr lang="en-US" altLang="en-US" sz="1200" dirty="0">
              <a:latin typeface="+mj-lt"/>
            </a:endParaRPr>
          </a:p>
          <a:p>
            <a:pPr eaLnBrk="1" hangingPunct="1">
              <a:lnSpc>
                <a:spcPct val="150000"/>
              </a:lnSpc>
            </a:pPr>
            <a:r>
              <a:rPr lang="en-US" altLang="en-US" sz="1200" dirty="0">
                <a:latin typeface="+mj-lt"/>
              </a:rPr>
              <a:t>1. Brief description of the sector in the disaster-affected areas.</a:t>
            </a:r>
          </a:p>
          <a:p>
            <a:pPr eaLnBrk="1" hangingPunct="1">
              <a:lnSpc>
                <a:spcPct val="150000"/>
              </a:lnSpc>
            </a:pPr>
            <a:r>
              <a:rPr lang="en-US" altLang="en-US" sz="1200" dirty="0">
                <a:latin typeface="+mj-lt"/>
              </a:rPr>
              <a:t>2. Damages in the sector by areas and by types of facilities affected.</a:t>
            </a:r>
          </a:p>
          <a:p>
            <a:pPr eaLnBrk="1" hangingPunct="1">
              <a:lnSpc>
                <a:spcPct val="150000"/>
              </a:lnSpc>
            </a:pPr>
            <a:r>
              <a:rPr lang="en-US" altLang="en-US" sz="1200" dirty="0">
                <a:latin typeface="+mj-lt"/>
              </a:rPr>
              <a:t>3. Losses in the sector emphasizing the losses in income, increase </a:t>
            </a:r>
            <a:r>
              <a:rPr lang="en-US" altLang="en-US" sz="1200" dirty="0" smtClean="0">
                <a:latin typeface="+mj-lt"/>
              </a:rPr>
              <a:t>in expenditures</a:t>
            </a:r>
            <a:r>
              <a:rPr lang="en-US" altLang="en-US" sz="1200" dirty="0">
                <a:latin typeface="+mj-lt"/>
              </a:rPr>
              <a:t>, estimated period before normalcy will be attained, etc.</a:t>
            </a:r>
          </a:p>
          <a:p>
            <a:pPr eaLnBrk="1" hangingPunct="1">
              <a:lnSpc>
                <a:spcPct val="150000"/>
              </a:lnSpc>
            </a:pPr>
            <a:r>
              <a:rPr lang="en-US" altLang="en-US" sz="1200" dirty="0">
                <a:latin typeface="+mj-lt"/>
              </a:rPr>
              <a:t>4. Impact on the economy, individual households and the consequences to the </a:t>
            </a:r>
            <a:r>
              <a:rPr lang="en-US" altLang="en-US" sz="1200" dirty="0" smtClean="0">
                <a:latin typeface="+mj-lt"/>
              </a:rPr>
              <a:t>greater </a:t>
            </a:r>
            <a:r>
              <a:rPr lang="en-US" altLang="en-US" sz="1200" dirty="0">
                <a:latin typeface="+mj-lt"/>
              </a:rPr>
              <a:t>community if no assistance for recovery will be provided. </a:t>
            </a:r>
          </a:p>
          <a:p>
            <a:pPr eaLnBrk="1" hangingPunct="1">
              <a:lnSpc>
                <a:spcPct val="150000"/>
              </a:lnSpc>
            </a:pPr>
            <a:r>
              <a:rPr lang="en-US" altLang="en-US" sz="1200" dirty="0">
                <a:latin typeface="+mj-lt"/>
              </a:rPr>
              <a:t>5. Proposed strategies for recovery and reconstruction of the sector of    </a:t>
            </a:r>
            <a:r>
              <a:rPr lang="en-US" altLang="en-US" sz="1200" dirty="0" err="1" smtClean="0">
                <a:latin typeface="+mj-lt"/>
              </a:rPr>
              <a:t>Khammouane</a:t>
            </a:r>
            <a:r>
              <a:rPr lang="en-US" altLang="en-US" sz="1200" dirty="0">
                <a:latin typeface="+mj-lt"/>
              </a:rPr>
              <a:t>.</a:t>
            </a:r>
          </a:p>
          <a:p>
            <a:pPr eaLnBrk="1" hangingPunct="1">
              <a:lnSpc>
                <a:spcPct val="150000"/>
              </a:lnSpc>
            </a:pPr>
            <a:r>
              <a:rPr lang="en-US" altLang="en-US" sz="1200" dirty="0">
                <a:latin typeface="+mj-lt"/>
              </a:rPr>
              <a:t>6. Needs of the sector, by priority, and the draft schedule of implementation with the estimated funds required for each project over time.</a:t>
            </a:r>
          </a:p>
          <a:p>
            <a:pPr eaLnBrk="1" hangingPunct="1"/>
            <a:endParaRPr lang="en-US" altLang="en-US" sz="1600" b="1" dirty="0">
              <a:latin typeface="+mj-lt"/>
              <a:cs typeface="Lucida Sans Unicode" pitchFamily="34" charset="0"/>
            </a:endParaRPr>
          </a:p>
          <a:p>
            <a:pPr eaLnBrk="1" hangingPunct="1">
              <a:buFont typeface="Wingdings" pitchFamily="2" charset="2"/>
              <a:buChar char="Ø"/>
            </a:pPr>
            <a:endParaRPr lang="en-US" altLang="en-US" sz="1600" b="1" dirty="0">
              <a:latin typeface="+mj-lt"/>
              <a:cs typeface="Lucida Sans Unicode" pitchFamily="34" charset="0"/>
            </a:endParaRPr>
          </a:p>
          <a:p>
            <a:pPr eaLnBrk="1" hangingPunct="1">
              <a:buFont typeface="Wingdings" pitchFamily="2" charset="2"/>
              <a:buChar char="Ø"/>
            </a:pPr>
            <a:endParaRPr lang="en-US" altLang="en-US" sz="1600" b="1" dirty="0">
              <a:latin typeface="+mj-lt"/>
              <a:cs typeface="Lucida Sans Unicode" pitchFamily="34" charset="0"/>
            </a:endParaRPr>
          </a:p>
        </p:txBody>
      </p:sp>
      <p:sp>
        <p:nvSpPr>
          <p:cNvPr id="4" name="TextBox 3"/>
          <p:cNvSpPr txBox="1"/>
          <p:nvPr/>
        </p:nvSpPr>
        <p:spPr>
          <a:xfrm>
            <a:off x="76200" y="1371600"/>
            <a:ext cx="5715000" cy="5016758"/>
          </a:xfrm>
          <a:prstGeom prst="rect">
            <a:avLst/>
          </a:prstGeom>
          <a:noFill/>
        </p:spPr>
        <p:txBody>
          <a:bodyPr wrap="square" rtlCol="0">
            <a:spAutoFit/>
          </a:bodyPr>
          <a:lstStyle/>
          <a:p>
            <a:pPr marL="342900" lvl="0" indent="-342900"/>
            <a:r>
              <a:rPr lang="lo-LA" sz="2000" b="1" dirty="0" smtClean="0">
                <a:latin typeface="Phetsarath OT" panose="02000500000000000000" pitchFamily="2" charset="0"/>
                <a:cs typeface="Phetsarath OT" panose="02000500000000000000" pitchFamily="2" charset="0"/>
              </a:rPr>
              <a:t>ຮ່າງບົດລາຍງານ:</a:t>
            </a:r>
          </a:p>
          <a:p>
            <a:pPr marL="342900" lvl="0" indent="-342900">
              <a:buFont typeface="+mj-lt"/>
              <a:buAutoNum type="arabicPeriod"/>
            </a:pPr>
            <a:r>
              <a:rPr lang="lo-LA" sz="2000" dirty="0" smtClean="0">
                <a:latin typeface="Phetsarath OT" panose="02000500000000000000" pitchFamily="2" charset="0"/>
                <a:cs typeface="Phetsarath OT" panose="02000500000000000000" pitchFamily="2" charset="0"/>
              </a:rPr>
              <a:t>ອະທິບາຍ</a:t>
            </a:r>
            <a:r>
              <a:rPr lang="lo-LA" sz="2000" dirty="0">
                <a:latin typeface="Phetsarath OT" panose="02000500000000000000" pitchFamily="2" charset="0"/>
                <a:cs typeface="Phetsarath OT" panose="02000500000000000000" pitchFamily="2" charset="0"/>
              </a:rPr>
              <a:t>ໂດຍ</a:t>
            </a:r>
            <a:r>
              <a:rPr lang="lo-LA" sz="2000" dirty="0" smtClean="0">
                <a:latin typeface="Phetsarath OT" panose="02000500000000000000" pitchFamily="2" charset="0"/>
                <a:cs typeface="Phetsarath OT" panose="02000500000000000000" pitchFamily="2" charset="0"/>
              </a:rPr>
              <a:t>ຫຍໍ້ກ່ຽວກັບ</a:t>
            </a:r>
            <a:r>
              <a:rPr lang="lo-LA" sz="2000" u="sng" dirty="0" smtClean="0">
                <a:latin typeface="Phetsarath OT" panose="02000500000000000000" pitchFamily="2" charset="0"/>
                <a:cs typeface="Phetsarath OT" panose="02000500000000000000" pitchFamily="2" charset="0"/>
              </a:rPr>
              <a:t>ຂະແໜງກະສິກໍາໃນເຂດພື້ນທີ່ທີ່</a:t>
            </a:r>
            <a:r>
              <a:rPr lang="en-US" sz="2000" u="sng" dirty="0" smtClean="0">
                <a:latin typeface="Phetsarath OT" panose="02000500000000000000" pitchFamily="2" charset="0"/>
                <a:cs typeface="Phetsarath OT" panose="02000500000000000000" pitchFamily="2" charset="0"/>
              </a:rPr>
              <a:t> </a:t>
            </a:r>
            <a:r>
              <a:rPr lang="en-US" sz="2000" u="sng" dirty="0" err="1" smtClean="0">
                <a:latin typeface="Phetsarath OT" panose="02000500000000000000" pitchFamily="2" charset="0"/>
                <a:cs typeface="Phetsarath OT" panose="02000500000000000000" pitchFamily="2" charset="0"/>
              </a:rPr>
              <a:t>ໄດ້ຮັບຜົນກະທົບ</a:t>
            </a:r>
            <a:endParaRPr lang="en-US" sz="2000" u="sng" dirty="0">
              <a:latin typeface="Phetsarath OT" panose="02000500000000000000" pitchFamily="2" charset="0"/>
              <a:cs typeface="Phetsarath OT" panose="02000500000000000000" pitchFamily="2" charset="0"/>
            </a:endParaRPr>
          </a:p>
          <a:p>
            <a:pPr marL="342900" lvl="0" indent="-342900">
              <a:buFont typeface="+mj-lt"/>
              <a:buAutoNum type="arabicPeriod"/>
            </a:pPr>
            <a:r>
              <a:rPr lang="lo-LA" sz="2000" b="1" dirty="0">
                <a:solidFill>
                  <a:srgbClr val="00B050"/>
                </a:solidFill>
                <a:latin typeface="Phetsarath OT" panose="02000500000000000000" pitchFamily="2" charset="0"/>
                <a:cs typeface="Phetsarath OT" panose="02000500000000000000" pitchFamily="2" charset="0"/>
              </a:rPr>
              <a:t>ຄວາມເສຍຫາຍຂອງຂະແໜງການ</a:t>
            </a:r>
            <a:r>
              <a:rPr lang="en-US" sz="2000" b="1" dirty="0" err="1" smtClean="0">
                <a:solidFill>
                  <a:srgbClr val="00B050"/>
                </a:solidFill>
                <a:latin typeface="Phetsarath OT" panose="02000500000000000000" pitchFamily="2" charset="0"/>
                <a:cs typeface="Phetsarath OT" panose="02000500000000000000" pitchFamily="2" charset="0"/>
              </a:rPr>
              <a:t>ກະສິກຳ</a:t>
            </a:r>
            <a:r>
              <a:rPr lang="lo-LA" sz="2000" b="1" dirty="0" smtClean="0">
                <a:solidFill>
                  <a:srgbClr val="00B050"/>
                </a:solidFill>
                <a:latin typeface="Phetsarath OT" panose="02000500000000000000" pitchFamily="2" charset="0"/>
                <a:cs typeface="Phetsarath OT" panose="02000500000000000000" pitchFamily="2" charset="0"/>
              </a:rPr>
              <a:t>ໂດຍອີງຕາມ</a:t>
            </a:r>
            <a:r>
              <a:rPr lang="lo-LA" sz="2000" b="1" u="sng" dirty="0">
                <a:solidFill>
                  <a:srgbClr val="00B050"/>
                </a:solidFill>
                <a:latin typeface="Phetsarath OT" panose="02000500000000000000" pitchFamily="2" charset="0"/>
                <a:cs typeface="Phetsarath OT" panose="02000500000000000000" pitchFamily="2" charset="0"/>
              </a:rPr>
              <a:t>ພື້ນທີ່</a:t>
            </a:r>
            <a:r>
              <a:rPr lang="en-US" sz="2000" b="1" u="sng" dirty="0">
                <a:solidFill>
                  <a:srgbClr val="00B050"/>
                </a:solidFill>
                <a:latin typeface="Phetsarath OT" panose="02000500000000000000" pitchFamily="2" charset="0"/>
                <a:cs typeface="Phetsarath OT" panose="02000500000000000000" pitchFamily="2" charset="0"/>
              </a:rPr>
              <a:t>, </a:t>
            </a:r>
            <a:r>
              <a:rPr lang="lo-LA" sz="2000" b="1" u="sng" dirty="0" smtClean="0">
                <a:solidFill>
                  <a:srgbClr val="00B050"/>
                </a:solidFill>
                <a:latin typeface="Phetsarath OT" panose="02000500000000000000" pitchFamily="2" charset="0"/>
                <a:cs typeface="Phetsarath OT" panose="02000500000000000000" pitchFamily="2" charset="0"/>
              </a:rPr>
              <a:t>ປະເພດສິ່ງອໍາ</a:t>
            </a:r>
            <a:r>
              <a:rPr lang="lo-LA" sz="2000" b="1" u="sng" dirty="0">
                <a:solidFill>
                  <a:srgbClr val="00B050"/>
                </a:solidFill>
                <a:latin typeface="Phetsarath OT" panose="02000500000000000000" pitchFamily="2" charset="0"/>
                <a:cs typeface="Phetsarath OT" panose="02000500000000000000" pitchFamily="2" charset="0"/>
              </a:rPr>
              <a:t>ນວຍຄວາມສະດວກ</a:t>
            </a:r>
            <a:r>
              <a:rPr lang="lo-LA" sz="2000" b="1" dirty="0">
                <a:solidFill>
                  <a:srgbClr val="00B050"/>
                </a:solidFill>
                <a:latin typeface="Phetsarath OT" panose="02000500000000000000" pitchFamily="2" charset="0"/>
                <a:cs typeface="Phetsarath OT" panose="02000500000000000000" pitchFamily="2" charset="0"/>
              </a:rPr>
              <a:t>ທີ່ຖືກກະທົບ</a:t>
            </a:r>
            <a:r>
              <a:rPr lang="en-US" sz="2000" b="1" dirty="0">
                <a:solidFill>
                  <a:srgbClr val="00B050"/>
                </a:solidFill>
                <a:latin typeface="Phetsarath OT" panose="02000500000000000000" pitchFamily="2" charset="0"/>
                <a:cs typeface="Phetsarath OT" panose="02000500000000000000" pitchFamily="2" charset="0"/>
              </a:rPr>
              <a:t>.</a:t>
            </a:r>
          </a:p>
          <a:p>
            <a:pPr marL="342900" lvl="0" indent="-342900">
              <a:buFont typeface="+mj-lt"/>
              <a:buAutoNum type="arabicPeriod"/>
            </a:pPr>
            <a:r>
              <a:rPr lang="lo-LA" sz="2000" dirty="0">
                <a:latin typeface="Phetsarath OT" panose="02000500000000000000" pitchFamily="2" charset="0"/>
                <a:cs typeface="Phetsarath OT" panose="02000500000000000000" pitchFamily="2" charset="0"/>
              </a:rPr>
              <a:t>ການສູນເສຍຂອງຂະແໜງການ</a:t>
            </a:r>
            <a:r>
              <a:rPr lang="en-US" sz="2000" dirty="0" err="1" smtClean="0">
                <a:latin typeface="Phetsarath OT" panose="02000500000000000000" pitchFamily="2" charset="0"/>
                <a:cs typeface="Phetsarath OT" panose="02000500000000000000" pitchFamily="2" charset="0"/>
              </a:rPr>
              <a:t>ກະສິກຳ</a:t>
            </a:r>
            <a:r>
              <a:rPr lang="lo-LA" sz="2000" dirty="0" smtClean="0">
                <a:latin typeface="Phetsarath OT" panose="02000500000000000000" pitchFamily="2" charset="0"/>
                <a:cs typeface="Phetsarath OT" panose="02000500000000000000" pitchFamily="2" charset="0"/>
              </a:rPr>
              <a:t>ໂດຍເນັ້ນໃສ່</a:t>
            </a:r>
            <a:r>
              <a:rPr lang="lo-LA" sz="2000" u="sng" dirty="0" smtClean="0">
                <a:latin typeface="Phetsarath OT" panose="02000500000000000000" pitchFamily="2" charset="0"/>
                <a:cs typeface="Phetsarath OT" panose="02000500000000000000" pitchFamily="2" charset="0"/>
              </a:rPr>
              <a:t>ການສູນເສຍລາຍຮັບ, ລາຍຈ່າຍເພີ້ມຂຶ້ນ, ຄາດຄະເນໄລຍະເວລາຂອງການສູນເສຍ</a:t>
            </a:r>
            <a:r>
              <a:rPr lang="lo-LA" sz="2000" dirty="0" smtClean="0">
                <a:latin typeface="Phetsarath OT" panose="02000500000000000000" pitchFamily="2" charset="0"/>
                <a:cs typeface="Phetsarath OT" panose="02000500000000000000" pitchFamily="2" charset="0"/>
              </a:rPr>
              <a:t> ແລະ ອື່ນໆ </a:t>
            </a:r>
            <a:endParaRPr lang="en-US" sz="2000" dirty="0">
              <a:latin typeface="Phetsarath OT" panose="02000500000000000000" pitchFamily="2" charset="0"/>
              <a:cs typeface="Phetsarath OT" panose="02000500000000000000" pitchFamily="2" charset="0"/>
            </a:endParaRPr>
          </a:p>
          <a:p>
            <a:pPr marL="342900" lvl="0" indent="-342900">
              <a:buFont typeface="+mj-lt"/>
              <a:buAutoNum type="arabicPeriod"/>
            </a:pPr>
            <a:r>
              <a:rPr lang="lo-LA" sz="2000" b="1" u="sng" dirty="0">
                <a:solidFill>
                  <a:srgbClr val="00B050"/>
                </a:solidFill>
                <a:latin typeface="Phetsarath OT" panose="02000500000000000000" pitchFamily="2" charset="0"/>
                <a:cs typeface="Phetsarath OT" panose="02000500000000000000" pitchFamily="2" charset="0"/>
              </a:rPr>
              <a:t>ຜົນກະທົບຕໍ່</a:t>
            </a:r>
            <a:r>
              <a:rPr lang="lo-LA" sz="2000" b="1" u="sng" dirty="0" smtClean="0">
                <a:solidFill>
                  <a:srgbClr val="00B050"/>
                </a:solidFill>
                <a:latin typeface="Phetsarath OT" panose="02000500000000000000" pitchFamily="2" charset="0"/>
                <a:cs typeface="Phetsarath OT" panose="02000500000000000000" pitchFamily="2" charset="0"/>
              </a:rPr>
              <a:t>ເສດຖະກິດລະດັບ</a:t>
            </a:r>
            <a:r>
              <a:rPr lang="lo-LA" sz="2000" b="1" u="sng" dirty="0">
                <a:solidFill>
                  <a:srgbClr val="00B050"/>
                </a:solidFill>
                <a:latin typeface="Phetsarath OT" panose="02000500000000000000" pitchFamily="2" charset="0"/>
                <a:cs typeface="Phetsarath OT" panose="02000500000000000000" pitchFamily="2" charset="0"/>
              </a:rPr>
              <a:t>ຄົວ</a:t>
            </a:r>
            <a:r>
              <a:rPr lang="lo-LA" sz="2000" b="1" u="sng" dirty="0" smtClean="0">
                <a:solidFill>
                  <a:srgbClr val="00B050"/>
                </a:solidFill>
                <a:latin typeface="Phetsarath OT" panose="02000500000000000000" pitchFamily="2" charset="0"/>
                <a:cs typeface="Phetsarath OT" panose="02000500000000000000" pitchFamily="2" charset="0"/>
              </a:rPr>
              <a:t>ເຮືອນ, ຊຸມ</a:t>
            </a:r>
            <a:r>
              <a:rPr lang="lo-LA" sz="2000" b="1" u="sng" dirty="0">
                <a:solidFill>
                  <a:srgbClr val="00B050"/>
                </a:solidFill>
                <a:latin typeface="Phetsarath OT" panose="02000500000000000000" pitchFamily="2" charset="0"/>
                <a:cs typeface="Phetsarath OT" panose="02000500000000000000" pitchFamily="2" charset="0"/>
              </a:rPr>
              <a:t>ຊົນ </a:t>
            </a:r>
            <a:r>
              <a:rPr lang="lo-LA" sz="2000" b="1" dirty="0">
                <a:solidFill>
                  <a:srgbClr val="00B050"/>
                </a:solidFill>
                <a:latin typeface="Phetsarath OT" panose="02000500000000000000" pitchFamily="2" charset="0"/>
                <a:cs typeface="Phetsarath OT" panose="02000500000000000000" pitchFamily="2" charset="0"/>
              </a:rPr>
              <a:t>ຖ້າບໍ່ມີການຊ່ວຍເຫຼືອຟື້ນຟູ</a:t>
            </a:r>
            <a:r>
              <a:rPr lang="en-US" sz="2000" b="1" dirty="0">
                <a:solidFill>
                  <a:srgbClr val="00B050"/>
                </a:solidFill>
                <a:latin typeface="Phetsarath OT" panose="02000500000000000000" pitchFamily="2" charset="0"/>
                <a:cs typeface="Phetsarath OT" panose="02000500000000000000" pitchFamily="2" charset="0"/>
              </a:rPr>
              <a:t>. </a:t>
            </a:r>
          </a:p>
          <a:p>
            <a:pPr marL="342900" lvl="0" indent="-342900">
              <a:buFont typeface="+mj-lt"/>
              <a:buAutoNum type="arabicPeriod"/>
            </a:pPr>
            <a:r>
              <a:rPr lang="lo-LA" sz="2000" u="sng" dirty="0">
                <a:latin typeface="Phetsarath OT" panose="02000500000000000000" pitchFamily="2" charset="0"/>
                <a:cs typeface="Phetsarath OT" panose="02000500000000000000" pitchFamily="2" charset="0"/>
              </a:rPr>
              <a:t>ສະເໜີຍຸດທະສາດການຟື້ນຟູ ແລະ ກໍ່ສ້າງຄືນໃໝ່</a:t>
            </a:r>
            <a:r>
              <a:rPr lang="lo-LA" sz="2000" dirty="0">
                <a:latin typeface="Phetsarath OT" panose="02000500000000000000" pitchFamily="2" charset="0"/>
                <a:cs typeface="Phetsarath OT" panose="02000500000000000000" pitchFamily="2" charset="0"/>
              </a:rPr>
              <a:t>ຂອງຂະແໜ</a:t>
            </a:r>
            <a:r>
              <a:rPr lang="en-US" sz="2000" dirty="0" err="1">
                <a:latin typeface="Phetsarath OT" panose="02000500000000000000" pitchFamily="2" charset="0"/>
                <a:cs typeface="Phetsarath OT" panose="02000500000000000000" pitchFamily="2" charset="0"/>
              </a:rPr>
              <a:t>ງກະສິກຳ</a:t>
            </a:r>
            <a:r>
              <a:rPr lang="lo-LA" sz="2000" dirty="0">
                <a:latin typeface="Phetsarath OT" panose="02000500000000000000" pitchFamily="2" charset="0"/>
                <a:cs typeface="Phetsarath OT" panose="02000500000000000000" pitchFamily="2" charset="0"/>
              </a:rPr>
              <a:t>ຂອງແຂວງຄໍາມ່ວນ</a:t>
            </a:r>
            <a:r>
              <a:rPr lang="en-US" sz="2000" dirty="0">
                <a:latin typeface="Phetsarath OT" panose="02000500000000000000" pitchFamily="2" charset="0"/>
                <a:cs typeface="Phetsarath OT" panose="02000500000000000000" pitchFamily="2" charset="0"/>
              </a:rPr>
              <a:t>. </a:t>
            </a:r>
          </a:p>
          <a:p>
            <a:pPr marL="342900" lvl="0" indent="-342900">
              <a:buFont typeface="+mj-lt"/>
              <a:buAutoNum type="arabicPeriod"/>
            </a:pPr>
            <a:r>
              <a:rPr lang="lo-LA" sz="2000" b="1" u="sng" dirty="0">
                <a:solidFill>
                  <a:srgbClr val="00B050"/>
                </a:solidFill>
                <a:latin typeface="Phetsarath OT" panose="02000500000000000000" pitchFamily="2" charset="0"/>
                <a:cs typeface="Phetsarath OT" panose="02000500000000000000" pitchFamily="2" charset="0"/>
              </a:rPr>
              <a:t>ຄວາມຕ້ອງການຂອງຂະແໜງການ</a:t>
            </a:r>
            <a:r>
              <a:rPr lang="en-US" sz="2000" b="1" dirty="0">
                <a:solidFill>
                  <a:srgbClr val="00B050"/>
                </a:solidFill>
                <a:latin typeface="Phetsarath OT" panose="02000500000000000000" pitchFamily="2" charset="0"/>
                <a:cs typeface="Phetsarath OT" panose="02000500000000000000" pitchFamily="2" charset="0"/>
              </a:rPr>
              <a:t>, </a:t>
            </a:r>
            <a:r>
              <a:rPr lang="lo-LA" sz="2000" b="1" u="sng" dirty="0">
                <a:solidFill>
                  <a:srgbClr val="00B050"/>
                </a:solidFill>
                <a:latin typeface="Phetsarath OT" panose="02000500000000000000" pitchFamily="2" charset="0"/>
                <a:cs typeface="Phetsarath OT" panose="02000500000000000000" pitchFamily="2" charset="0"/>
              </a:rPr>
              <a:t>ຕາມບູລິມະສິດ </a:t>
            </a:r>
            <a:r>
              <a:rPr lang="lo-LA" sz="2000" b="1" dirty="0">
                <a:solidFill>
                  <a:srgbClr val="00B050"/>
                </a:solidFill>
                <a:latin typeface="Phetsarath OT" panose="02000500000000000000" pitchFamily="2" charset="0"/>
                <a:cs typeface="Phetsarath OT" panose="02000500000000000000" pitchFamily="2" charset="0"/>
              </a:rPr>
              <a:t>ແລະ </a:t>
            </a:r>
            <a:r>
              <a:rPr lang="lo-LA" sz="2000" b="1" u="sng" dirty="0">
                <a:solidFill>
                  <a:srgbClr val="00B050"/>
                </a:solidFill>
                <a:latin typeface="Phetsarath OT" panose="02000500000000000000" pitchFamily="2" charset="0"/>
                <a:cs typeface="Phetsarath OT" panose="02000500000000000000" pitchFamily="2" charset="0"/>
              </a:rPr>
              <a:t>ຮ່າງຕາຕະລາງ</a:t>
            </a:r>
            <a:r>
              <a:rPr lang="lo-LA" sz="2000" b="1" dirty="0">
                <a:solidFill>
                  <a:srgbClr val="00B050"/>
                </a:solidFill>
                <a:latin typeface="Phetsarath OT" panose="02000500000000000000" pitchFamily="2" charset="0"/>
                <a:cs typeface="Phetsarath OT" panose="02000500000000000000" pitchFamily="2" charset="0"/>
              </a:rPr>
              <a:t>ການຈັດຕັ້ງປະຕິບັດ ພ້ອມດ້ວຍ</a:t>
            </a:r>
            <a:r>
              <a:rPr lang="lo-LA" sz="2000" b="1" u="sng" dirty="0">
                <a:solidFill>
                  <a:srgbClr val="00B050"/>
                </a:solidFill>
                <a:latin typeface="Phetsarath OT" panose="02000500000000000000" pitchFamily="2" charset="0"/>
                <a:cs typeface="Phetsarath OT" panose="02000500000000000000" pitchFamily="2" charset="0"/>
              </a:rPr>
              <a:t>ຄາດຄະເນງົບປະມານ </a:t>
            </a:r>
            <a:r>
              <a:rPr lang="lo-LA" sz="2000" b="1" dirty="0">
                <a:solidFill>
                  <a:srgbClr val="00B050"/>
                </a:solidFill>
                <a:latin typeface="Phetsarath OT" panose="02000500000000000000" pitchFamily="2" charset="0"/>
                <a:cs typeface="Phetsarath OT" panose="02000500000000000000" pitchFamily="2" charset="0"/>
              </a:rPr>
              <a:t>ທີ່ຕ້ອງການແຕ່ລະໂຄງການ</a:t>
            </a:r>
            <a:r>
              <a:rPr lang="en-US" sz="2000" b="1" dirty="0">
                <a:solidFill>
                  <a:srgbClr val="00B050"/>
                </a:solidFill>
                <a:latin typeface="Phetsarath OT" panose="02000500000000000000" pitchFamily="2" charset="0"/>
                <a:cs typeface="Phetsarath OT" panose="02000500000000000000" pitchFamily="2" charset="0"/>
              </a:rPr>
              <a:t>. </a:t>
            </a:r>
          </a:p>
        </p:txBody>
      </p:sp>
      <p:sp>
        <p:nvSpPr>
          <p:cNvPr id="2" name="Title 1"/>
          <p:cNvSpPr>
            <a:spLocks noGrp="1"/>
          </p:cNvSpPr>
          <p:nvPr>
            <p:ph type="title"/>
          </p:nvPr>
        </p:nvSpPr>
        <p:spPr/>
        <p:txBody>
          <a:bodyPr/>
          <a:lstStyle/>
          <a:p>
            <a:pPr fontAlgn="auto">
              <a:spcBef>
                <a:spcPts val="0"/>
              </a:spcBef>
              <a:spcAft>
                <a:spcPts val="0"/>
              </a:spcAft>
              <a:defRPr/>
            </a:pPr>
            <a:r>
              <a:rPr lang="en-US" sz="2400" b="1" dirty="0" err="1">
                <a:solidFill>
                  <a:srgbClr val="7030A0"/>
                </a:solidFill>
                <a:latin typeface="Phetsarath OT" panose="02000500000000020004" pitchFamily="2" charset="0"/>
                <a:cs typeface="Phetsarath OT" panose="02000500000000020004" pitchFamily="2" charset="0"/>
              </a:rPr>
              <a:t>ບາດກ້າວທີ</a:t>
            </a:r>
            <a:r>
              <a:rPr lang="en-US" sz="2400" b="1" dirty="0">
                <a:solidFill>
                  <a:srgbClr val="7030A0"/>
                </a:solidFill>
                <a:latin typeface="Phetsarath OT" panose="02000500000000020004" pitchFamily="2" charset="0"/>
                <a:cs typeface="Phetsarath OT" panose="02000500000000020004" pitchFamily="2" charset="0"/>
              </a:rPr>
              <a:t> 7: </a:t>
            </a:r>
            <a:r>
              <a:rPr lang="lo-LA" sz="2400" b="1" dirty="0">
                <a:solidFill>
                  <a:srgbClr val="7030A0"/>
                </a:solidFill>
                <a:latin typeface="Phetsarath OT" panose="02000500000000020004" pitchFamily="2" charset="0"/>
                <a:cs typeface="Phetsarath OT" panose="02000500000000020004" pitchFamily="2" charset="0"/>
              </a:rPr>
              <a:t>ຮ່າງບົດລາຍງານການປະເມີນຄວາມເສຍ</a:t>
            </a:r>
            <a:r>
              <a:rPr lang="en-US" sz="2400" b="1" dirty="0">
                <a:solidFill>
                  <a:srgbClr val="7030A0"/>
                </a:solidFill>
                <a:latin typeface="Phetsarath OT" panose="02000500000000020004" pitchFamily="2" charset="0"/>
                <a:cs typeface="Phetsarath OT" panose="02000500000000020004" pitchFamily="2" charset="0"/>
              </a:rPr>
              <a:t>,</a:t>
            </a:r>
            <a:r>
              <a:rPr lang="lo-LA" sz="2400" b="1" dirty="0">
                <a:solidFill>
                  <a:srgbClr val="7030A0"/>
                </a:solidFill>
                <a:latin typeface="Phetsarath OT" panose="02000500000000020004" pitchFamily="2" charset="0"/>
                <a:cs typeface="Phetsarath OT" panose="02000500000000020004" pitchFamily="2" charset="0"/>
              </a:rPr>
              <a:t> ການສູນເສຍ ແລະ ຄວາມຕ້ອງການຂອງຂະແໜງການ</a:t>
            </a:r>
            <a:r>
              <a:rPr lang="en-US" sz="2400" b="1" dirty="0">
                <a:solidFill>
                  <a:schemeClr val="accent3"/>
                </a:solidFill>
                <a:latin typeface="Phetsarath OT" panose="02000500000000020004" pitchFamily="2" charset="0"/>
                <a:cs typeface="Phetsarath OT" panose="02000500000000020004" pitchFamily="2" charset="0"/>
              </a:rPr>
              <a:t/>
            </a:r>
            <a:br>
              <a:rPr lang="en-US" sz="2400" b="1" dirty="0">
                <a:solidFill>
                  <a:schemeClr val="accent3"/>
                </a:solidFill>
                <a:latin typeface="Phetsarath OT" panose="02000500000000020004" pitchFamily="2" charset="0"/>
                <a:cs typeface="Phetsarath OT" panose="02000500000000020004" pitchFamily="2" charset="0"/>
              </a:rPr>
            </a:br>
            <a:r>
              <a:rPr lang="en-US" sz="1800" dirty="0">
                <a:solidFill>
                  <a:srgbClr val="FF0000"/>
                </a:solidFill>
                <a:latin typeface="Phetsarath OT" panose="02000500000000020004" pitchFamily="2" charset="0"/>
                <a:cs typeface="Phetsarath OT" panose="02000500000000020004" pitchFamily="2" charset="0"/>
              </a:rPr>
              <a:t>Step 7. Draft the post-disaster damages, losses and needs (</a:t>
            </a:r>
            <a:r>
              <a:rPr lang="en-US" sz="1800" dirty="0" err="1">
                <a:solidFill>
                  <a:srgbClr val="FF0000"/>
                </a:solidFill>
                <a:latin typeface="Phetsarath OT" panose="02000500000000020004" pitchFamily="2" charset="0"/>
                <a:cs typeface="Phetsarath OT" panose="02000500000000020004" pitchFamily="2" charset="0"/>
              </a:rPr>
              <a:t>DaLNA</a:t>
            </a:r>
            <a:r>
              <a:rPr lang="en-US" sz="1800" dirty="0">
                <a:solidFill>
                  <a:srgbClr val="FF0000"/>
                </a:solidFill>
                <a:latin typeface="Phetsarath OT" panose="02000500000000020004" pitchFamily="2" charset="0"/>
                <a:cs typeface="Phetsarath OT" panose="02000500000000020004" pitchFamily="2" charset="0"/>
              </a:rPr>
              <a:t>) report of the sector</a:t>
            </a:r>
            <a:endParaRPr lang="en-US" sz="2400" dirty="0">
              <a:solidFill>
                <a:srgbClr val="FF0000"/>
              </a:solidFill>
              <a:latin typeface="Phetsarath OT" panose="02000500000000020004" pitchFamily="2" charset="0"/>
              <a:cs typeface="Phetsarath OT" panose="02000500000000020004" pitchFamily="2" charset="0"/>
            </a:endParaRPr>
          </a:p>
        </p:txBody>
      </p:sp>
    </p:spTree>
  </p:cSld>
  <p:clrMapOvr>
    <a:masterClrMapping/>
  </p:clrMapOvr>
  <p:transition spd="med">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Box 8"/>
          <p:cNvSpPr txBox="1">
            <a:spLocks noChangeArrowheads="1"/>
          </p:cNvSpPr>
          <p:nvPr/>
        </p:nvSpPr>
        <p:spPr bwMode="auto">
          <a:xfrm>
            <a:off x="152400" y="1143000"/>
            <a:ext cx="8991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sz="2800" b="1">
              <a:latin typeface="Lucida Sans Unicode" pitchFamily="34" charset="0"/>
              <a:cs typeface="Lucida Sans Unicode" pitchFamily="34" charset="0"/>
            </a:endParaRPr>
          </a:p>
          <a:p>
            <a:pPr eaLnBrk="1" hangingPunct="1">
              <a:buFont typeface="Wingdings" pitchFamily="2" charset="2"/>
              <a:buChar char="Ø"/>
            </a:pPr>
            <a:endParaRPr lang="en-US" altLang="en-US" sz="2800" b="1">
              <a:latin typeface="Lucida Sans Unicode" pitchFamily="34" charset="0"/>
              <a:cs typeface="Lucida Sans Unicode" pitchFamily="34" charset="0"/>
            </a:endParaRPr>
          </a:p>
        </p:txBody>
      </p:sp>
      <p:sp>
        <p:nvSpPr>
          <p:cNvPr id="2" name="TextBox 1"/>
          <p:cNvSpPr txBox="1"/>
          <p:nvPr/>
        </p:nvSpPr>
        <p:spPr>
          <a:xfrm>
            <a:off x="304800" y="1000780"/>
            <a:ext cx="8077200" cy="523220"/>
          </a:xfrm>
          <a:prstGeom prst="rect">
            <a:avLst/>
          </a:prstGeom>
          <a:noFill/>
        </p:spPr>
        <p:txBody>
          <a:bodyPr wrap="square" rtlCol="0">
            <a:spAutoFit/>
          </a:bodyPr>
          <a:lstStyle/>
          <a:p>
            <a:r>
              <a:rPr lang="en-US" sz="1400" b="1" dirty="0" err="1">
                <a:latin typeface="Phetsarath OT" panose="02000500000000020004" pitchFamily="2" charset="0"/>
                <a:cs typeface="Phetsarath OT" panose="02000500000000020004" pitchFamily="2" charset="0"/>
              </a:rPr>
              <a:t>ຕາຕະລາງ</a:t>
            </a:r>
            <a:r>
              <a:rPr lang="en-US" sz="1400" b="1" dirty="0">
                <a:latin typeface="Phetsarath OT" panose="02000500000000020004" pitchFamily="2" charset="0"/>
                <a:cs typeface="Phetsarath OT" panose="02000500000000020004" pitchFamily="2" charset="0"/>
              </a:rPr>
              <a:t> 18. </a:t>
            </a:r>
            <a:r>
              <a:rPr lang="en-US" sz="1400" b="1" dirty="0" err="1">
                <a:latin typeface="Phetsarath OT" panose="02000500000000020004" pitchFamily="2" charset="0"/>
                <a:cs typeface="Phetsarath OT" panose="02000500000000020004" pitchFamily="2" charset="0"/>
              </a:rPr>
              <a:t>ສັງລວມຄວາມຕ້ອງການຟື້ນຟູ</a:t>
            </a:r>
            <a:r>
              <a:rPr lang="en-US" sz="1400" b="1" dirty="0">
                <a:latin typeface="Phetsarath OT" panose="02000500000000020004" pitchFamily="2" charset="0"/>
                <a:cs typeface="Phetsarath OT" panose="02000500000000020004" pitchFamily="2" charset="0"/>
              </a:rPr>
              <a:t> </a:t>
            </a:r>
            <a:r>
              <a:rPr lang="en-US" sz="1400" b="1" dirty="0" err="1">
                <a:latin typeface="Phetsarath OT" panose="02000500000000020004" pitchFamily="2" charset="0"/>
                <a:cs typeface="Phetsarath OT" panose="02000500000000020004" pitchFamily="2" charset="0"/>
              </a:rPr>
              <a:t>ແລະ</a:t>
            </a:r>
            <a:r>
              <a:rPr lang="en-US" sz="1400" b="1" dirty="0">
                <a:latin typeface="Phetsarath OT" panose="02000500000000020004" pitchFamily="2" charset="0"/>
                <a:cs typeface="Phetsarath OT" panose="02000500000000020004" pitchFamily="2" charset="0"/>
              </a:rPr>
              <a:t> </a:t>
            </a:r>
            <a:r>
              <a:rPr lang="en-US" sz="1400" b="1" dirty="0" err="1">
                <a:latin typeface="Phetsarath OT" panose="02000500000000020004" pitchFamily="2" charset="0"/>
                <a:cs typeface="Phetsarath OT" panose="02000500000000020004" pitchFamily="2" charset="0"/>
              </a:rPr>
              <a:t>ກໍ່ສ້າງຄືນໃໝ່ໃນຂະແໜງການ</a:t>
            </a:r>
            <a:r>
              <a:rPr lang="en-US" sz="1400" b="1" dirty="0" err="1" smtClean="0">
                <a:latin typeface="Phetsarath OT" panose="02000500000000020004" pitchFamily="2" charset="0"/>
                <a:cs typeface="Phetsarath OT" panose="02000500000000020004" pitchFamily="2" charset="0"/>
              </a:rPr>
              <a:t>ກະສິກຳ</a:t>
            </a:r>
            <a:r>
              <a:rPr lang="en-US" sz="1400" b="1" dirty="0" smtClean="0">
                <a:latin typeface="Phetsarath OT" panose="02000500000000020004" pitchFamily="2" charset="0"/>
                <a:cs typeface="Phetsarath OT" panose="02000500000000020004" pitchFamily="2" charset="0"/>
              </a:rPr>
              <a:t>.</a:t>
            </a:r>
          </a:p>
          <a:p>
            <a:r>
              <a:rPr lang="en-US" sz="1400" b="1" dirty="0">
                <a:solidFill>
                  <a:srgbClr val="FF0000"/>
                </a:solidFill>
                <a:latin typeface="Phetsarath OT" panose="02000500000000020004" pitchFamily="2" charset="0"/>
                <a:cs typeface="Phetsarath OT" panose="02000500000000020004" pitchFamily="2" charset="0"/>
              </a:rPr>
              <a:t>Table 18. Summary of recovery and reconstruction needs in the agriculture sector</a:t>
            </a:r>
            <a:r>
              <a:rPr lang="en-US" sz="1400" b="1" dirty="0" smtClean="0">
                <a:solidFill>
                  <a:srgbClr val="FF0000"/>
                </a:solidFill>
                <a:latin typeface="Phetsarath OT" panose="02000500000000020004" pitchFamily="2" charset="0"/>
                <a:cs typeface="Phetsarath OT" panose="02000500000000020004" pitchFamily="2" charset="0"/>
              </a:rPr>
              <a:t>.</a:t>
            </a:r>
            <a:endParaRPr lang="en-US" sz="1400" dirty="0">
              <a:solidFill>
                <a:srgbClr val="FF0000"/>
              </a:solidFill>
              <a:latin typeface="Phetsarath OT" panose="02000500000000020004" pitchFamily="2" charset="0"/>
              <a:cs typeface="Phetsarath OT" panose="02000500000000020004"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103286765"/>
              </p:ext>
            </p:extLst>
          </p:nvPr>
        </p:nvGraphicFramePr>
        <p:xfrm>
          <a:off x="228600" y="1559553"/>
          <a:ext cx="8763000" cy="5146047"/>
        </p:xfrm>
        <a:graphic>
          <a:graphicData uri="http://schemas.openxmlformats.org/drawingml/2006/table">
            <a:tbl>
              <a:tblPr firstRow="1" firstCol="1" bandRow="1" bandCol="1"/>
              <a:tblGrid>
                <a:gridCol w="3680460"/>
                <a:gridCol w="1270635"/>
                <a:gridCol w="1268883"/>
                <a:gridCol w="1277645"/>
                <a:gridCol w="1265377"/>
              </a:tblGrid>
              <a:tr h="368300">
                <a:tc rowSpan="2">
                  <a:txBody>
                    <a:bodyPr/>
                    <a:lstStyle/>
                    <a:p>
                      <a:pPr algn="ctr"/>
                      <a:r>
                        <a:rPr lang="en-US" sz="1400" b="1" dirty="0" err="1">
                          <a:effectLst/>
                          <a:latin typeface="Phetsarath OT" panose="02000500000000020004" pitchFamily="2" charset="0"/>
                          <a:cs typeface="Phetsarath OT" panose="02000500000000020004" pitchFamily="2" charset="0"/>
                        </a:rPr>
                        <a:t>ຄວາມຕ້ອງການຟື້ນຟູ</a:t>
                      </a:r>
                      <a:r>
                        <a:rPr lang="en-US" sz="1400" b="1" dirty="0">
                          <a:effectLst/>
                          <a:latin typeface="Phetsarath OT" panose="02000500000000020004" pitchFamily="2" charset="0"/>
                          <a:cs typeface="Phetsarath OT" panose="02000500000000020004" pitchFamily="2" charset="0"/>
                        </a:rPr>
                        <a:t> </a:t>
                      </a:r>
                      <a:r>
                        <a:rPr lang="en-US" sz="1400" b="1" dirty="0" err="1">
                          <a:effectLst/>
                          <a:latin typeface="Phetsarath OT" panose="02000500000000020004" pitchFamily="2" charset="0"/>
                          <a:cs typeface="Phetsarath OT" panose="02000500000000020004" pitchFamily="2" charset="0"/>
                        </a:rPr>
                        <a:t>ແລະ</a:t>
                      </a:r>
                      <a:r>
                        <a:rPr lang="en-US" sz="1400" b="1" dirty="0">
                          <a:effectLst/>
                          <a:latin typeface="Phetsarath OT" panose="02000500000000020004" pitchFamily="2" charset="0"/>
                          <a:cs typeface="Phetsarath OT" panose="02000500000000020004" pitchFamily="2" charset="0"/>
                        </a:rPr>
                        <a:t> </a:t>
                      </a:r>
                      <a:r>
                        <a:rPr lang="en-US" sz="1400" b="1" dirty="0" err="1">
                          <a:effectLst/>
                          <a:latin typeface="Phetsarath OT" panose="02000500000000020004" pitchFamily="2" charset="0"/>
                          <a:cs typeface="Phetsarath OT" panose="02000500000000020004" pitchFamily="2" charset="0"/>
                        </a:rPr>
                        <a:t>ກໍ່ສ້າງຄືນໃໝ</a:t>
                      </a:r>
                      <a:r>
                        <a:rPr lang="en-US" sz="1400" b="1" dirty="0">
                          <a:effectLst/>
                          <a:latin typeface="Phetsarath OT" panose="02000500000000020004" pitchFamily="2" charset="0"/>
                          <a:cs typeface="Phetsarath OT" panose="02000500000000020004" pitchFamily="2" charset="0"/>
                        </a:rPr>
                        <a:t>່</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lnSpc>
                          <a:spcPct val="107000"/>
                        </a:lnSpc>
                        <a:spcAft>
                          <a:spcPts val="800"/>
                        </a:spcAft>
                      </a:pPr>
                      <a:r>
                        <a:rPr lang="lo-LA" sz="1400" b="1" dirty="0">
                          <a:effectLst/>
                          <a:latin typeface="Phetsarath OT" panose="02000500000000020004" pitchFamily="2" charset="0"/>
                          <a:ea typeface="Calibri"/>
                          <a:cs typeface="Phetsarath OT" panose="02000500000000020004" pitchFamily="2" charset="0"/>
                        </a:rPr>
                        <a:t>ຈໍານວນຕ້ອງການການຊ່ວຍເຫຼືອປະຈໍາປີ</a:t>
                      </a:r>
                      <a:r>
                        <a:rPr lang="en-US" sz="1400" dirty="0">
                          <a:effectLst/>
                          <a:latin typeface="Phetsarath OT" panose="02000500000000020004" pitchFamily="2" charset="0"/>
                          <a:ea typeface="Calibri"/>
                          <a:cs typeface="Phetsarath OT" panose="02000500000000020004" pitchFamily="2" charset="0"/>
                        </a:rPr>
                        <a:t> </a:t>
                      </a:r>
                      <a:r>
                        <a:rPr lang="en-US" sz="1400" dirty="0" smtClean="0">
                          <a:effectLst/>
                          <a:latin typeface="Phetsarath OT" panose="02000500000000020004" pitchFamily="2" charset="0"/>
                          <a:cs typeface="Phetsarath OT" panose="02000500000000020004" pitchFamily="2" charset="0"/>
                        </a:rPr>
                        <a:t> </a:t>
                      </a:r>
                      <a:r>
                        <a:rPr lang="en-US" sz="1400" dirty="0">
                          <a:effectLst/>
                          <a:latin typeface="Phetsarath OT" panose="02000500000000020004" pitchFamily="2" charset="0"/>
                          <a:cs typeface="Phetsarath OT" panose="02000500000000020004" pitchFamily="2" charset="0"/>
                        </a:rPr>
                        <a:t>(</a:t>
                      </a:r>
                      <a:r>
                        <a:rPr lang="lo-LA" sz="1400" dirty="0">
                          <a:effectLst/>
                          <a:latin typeface="Phetsarath OT" panose="02000500000000020004" pitchFamily="2" charset="0"/>
                          <a:cs typeface="Phetsarath OT" panose="02000500000000020004" pitchFamily="2" charset="0"/>
                        </a:rPr>
                        <a:t>ກີບ</a:t>
                      </a:r>
                      <a:r>
                        <a:rPr lang="en-US" sz="1400" dirty="0">
                          <a:effectLst/>
                          <a:latin typeface="Phetsarath OT" panose="02000500000000020004" pitchFamily="2" charset="0"/>
                          <a:cs typeface="Phetsarath OT" panose="02000500000000020004" pitchFamily="2"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r>
                        <a:rPr lang="lo-LA" sz="1400" b="1">
                          <a:effectLst/>
                          <a:latin typeface="Phetsarath OT" panose="02000500000000020004" pitchFamily="2" charset="0"/>
                          <a:cs typeface="Phetsarath OT" panose="02000500000000020004" pitchFamily="2" charset="0"/>
                        </a:rPr>
                        <a:t>ລວມຄວາມຕ້ອງການ</a:t>
                      </a:r>
                      <a:r>
                        <a:rPr lang="en-US" sz="1400">
                          <a:effectLst/>
                          <a:latin typeface="Phetsarath OT" panose="02000500000000020004" pitchFamily="2" charset="0"/>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vMerge="1">
                  <a:txBody>
                    <a:bodyPr/>
                    <a:lstStyle/>
                    <a:p>
                      <a:endParaRPr lang="en-US"/>
                    </a:p>
                  </a:txBody>
                  <a:tcPr/>
                </a:tc>
                <a:tc>
                  <a:txBody>
                    <a:bodyPr/>
                    <a:lstStyle/>
                    <a:p>
                      <a:pPr algn="ctr"/>
                      <a:r>
                        <a:rPr lang="en-US" sz="1400">
                          <a:effectLst/>
                          <a:latin typeface="Phetsarath OT" panose="02000500000000020004" pitchFamily="2" charset="0"/>
                          <a:cs typeface="Phetsarath OT" panose="02000500000000020004" pitchFamily="2" charset="0"/>
                        </a:rPr>
                        <a:t>ປີເກີດໄພພິບັດ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panose="02000500000000020004" pitchFamily="2" charset="0"/>
                          <a:cs typeface="Phetsarath OT" panose="02000500000000020004" pitchFamily="2" charset="0"/>
                        </a:rPr>
                        <a:t> 1 ປີຫຼັງໄພພິບັດ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a:effectLst/>
                          <a:latin typeface="Phetsarath OT" panose="02000500000000020004" pitchFamily="2" charset="0"/>
                          <a:cs typeface="Phetsarath OT" panose="02000500000000020004" pitchFamily="2" charset="0"/>
                        </a:rPr>
                        <a:t> 2 ປີ ຫຼັງໄພພິບັດ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a:effectLst/>
                          <a:latin typeface="Phetsarath OT" panose="02000500000000020004" pitchFamily="2" charset="0"/>
                          <a:cs typeface="Phetsarath OT" panose="02000500000000020004" pitchFamily="2" charset="0"/>
                        </a:rPr>
                        <a:t>(ກີບ)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960">
                <a:tc gridSpan="5">
                  <a:txBody>
                    <a:bodyPr/>
                    <a:lstStyle/>
                    <a:p>
                      <a:pPr algn="just"/>
                      <a:r>
                        <a:rPr lang="en-US" sz="1400" b="1" i="1">
                          <a:effectLst/>
                          <a:latin typeface="Phetsarath OT" panose="02000500000000020004" pitchFamily="2" charset="0"/>
                          <a:cs typeface="Phetsarath OT" panose="02000500000000020004" pitchFamily="2" charset="0"/>
                        </a:rPr>
                        <a:t>ຄວາມຕ້ອງການຟື້ນຟູ</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thaiDist">
                        <a:lnSpc>
                          <a:spcPct val="107000"/>
                        </a:lnSpc>
                        <a:spcAft>
                          <a:spcPts val="0"/>
                        </a:spcAft>
                      </a:pPr>
                      <a:r>
                        <a:rPr lang="en-US" sz="1400" dirty="0">
                          <a:effectLst/>
                          <a:latin typeface="Phetsarath OT" panose="02000500000000020004" pitchFamily="2" charset="0"/>
                          <a:ea typeface="Calibri"/>
                          <a:cs typeface="Phetsarath OT" panose="02000500000000020004" pitchFamily="2" charset="0"/>
                        </a:rPr>
                        <a:t>ກ. </a:t>
                      </a:r>
                      <a:r>
                        <a:rPr lang="en-US" sz="1400" dirty="0" err="1">
                          <a:effectLst/>
                          <a:latin typeface="Phetsarath OT" panose="02000500000000020004" pitchFamily="2" charset="0"/>
                          <a:ea typeface="Calibri"/>
                          <a:cs typeface="Phetsarath OT" panose="02000500000000020004" pitchFamily="2" charset="0"/>
                        </a:rPr>
                        <a:t>ອາຫານສຳລັບການເຮັດວຽກ</a:t>
                      </a:r>
                      <a:endParaRPr lang="en-US" sz="1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ຂ. ເງິນເບີກຈ່າຍໃນການເຮັດວຽກ</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ຄ. ສິນເຊື່ອການຜະລິດ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ງ. ຄວາມຄົງທີ່ຂອງອາຫານ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400">
                          <a:effectLst/>
                          <a:latin typeface="Phetsarath OT" panose="02000500000000020004" pitchFamily="2" charset="0"/>
                          <a:cs typeface="Phetsarath OT" panose="02000500000000020004" pitchFamily="2" charset="0"/>
                        </a:rPr>
                        <a:t>ຈ. ການນຳສັດລ້ຽງອອກຂາຍ</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400">
                          <a:effectLst/>
                          <a:latin typeface="Phetsarath OT" panose="02000500000000020004" pitchFamily="2" charset="0"/>
                          <a:cs typeface="Phetsarath OT" panose="02000500000000020004" pitchFamily="2" charset="0"/>
                        </a:rPr>
                        <a:t>ສ. ການຕິດຕັ້ງໂຄງສ້າງໃຫ້ແຂງແກ່ນກ່ວາກົ່າ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ຊ. ເງິນຊ່ວຍເຫຼືອໂດຍກົງ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ຍ. ຄວາມຕ້ອງການສ້ອມແປງອັນຮີບດ່ວນ(ລະບຸລະອຽດ)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ດ. ອື່ນໆ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r>
                        <a:rPr lang="en-US" sz="1400">
                          <a:effectLst/>
                          <a:latin typeface="Phetsarath OT" panose="02000500000000020004" pitchFamily="2" charset="0"/>
                          <a:cs typeface="Phetsarath OT" panose="02000500000000020004" pitchFamily="2" charset="0"/>
                        </a:rPr>
                        <a:t>ຄວາມຕ້ອງການກໍ່ສ້າງຄືນໃໝ່</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thaiDist">
                        <a:lnSpc>
                          <a:spcPct val="107000"/>
                        </a:lnSpc>
                        <a:spcAft>
                          <a:spcPts val="0"/>
                        </a:spcAft>
                      </a:pPr>
                      <a:r>
                        <a:rPr lang="en-US" sz="1400" dirty="0">
                          <a:effectLst/>
                          <a:latin typeface="Phetsarath OT" panose="02000500000000020004" pitchFamily="2" charset="0"/>
                          <a:ea typeface="Calibri"/>
                          <a:cs typeface="Phetsarath OT" panose="02000500000000020004" pitchFamily="2" charset="0"/>
                        </a:rPr>
                        <a:t>ກ. </a:t>
                      </a:r>
                      <a:r>
                        <a:rPr lang="en-US" sz="1400" dirty="0" err="1">
                          <a:effectLst/>
                          <a:latin typeface="Phetsarath OT" panose="02000500000000020004" pitchFamily="2" charset="0"/>
                          <a:ea typeface="Calibri"/>
                          <a:cs typeface="Phetsarath OT" panose="02000500000000020004" pitchFamily="2" charset="0"/>
                        </a:rPr>
                        <a:t>ການກໍ່ສ້າງຄືນໃໝ່ຂອງໂຄງສ້າງຕ່າງ</a:t>
                      </a:r>
                      <a:r>
                        <a:rPr lang="en-US" sz="1400" dirty="0">
                          <a:effectLst/>
                          <a:latin typeface="Phetsarath OT" panose="02000500000000020004" pitchFamily="2" charset="0"/>
                          <a:ea typeface="Calibri"/>
                          <a:cs typeface="Phetsarath OT" panose="02000500000000020004" pitchFamily="2" charset="0"/>
                        </a:rPr>
                        <a:t>ໆ(</a:t>
                      </a:r>
                      <a:r>
                        <a:rPr lang="en-US" sz="1400" dirty="0" err="1">
                          <a:effectLst/>
                          <a:latin typeface="Phetsarath OT" panose="02000500000000020004" pitchFamily="2" charset="0"/>
                          <a:ea typeface="Calibri"/>
                          <a:cs typeface="Phetsarath OT" panose="02000500000000020004" pitchFamily="2" charset="0"/>
                        </a:rPr>
                        <a:t>ລະບຸລະອຽດ</a:t>
                      </a:r>
                      <a:r>
                        <a:rPr lang="en-US" sz="1400" dirty="0">
                          <a:effectLst/>
                          <a:latin typeface="Phetsarath OT" panose="02000500000000020004" pitchFamily="2" charset="0"/>
                          <a:ea typeface="Calibri"/>
                          <a:cs typeface="Phetsarath OT" panose="02000500000000020004" pitchFamily="2"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ຂ. ການຕິດຕັ້ງໂຄງສ້າງໃຫ້ແຂງແກ່ນກ່ວາກົ່າ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ຄ.ການໃຫ້ບໍລິການສິນເຊື່ອໄລຍະສັ້ນສຳລັບການກໍ່ສ້າງຄືນໃໝ່</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ງ. ມາດຕາການຫຼຸດຜ່ອນ(ລະບຸລະອຽດ)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ຈ. ອື່ນໆ(ລະບຸລະອຽດ)</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a:effectLst/>
                          <a:latin typeface="Phetsarath OT" panose="02000500000000020004" pitchFamily="2" charset="0"/>
                          <a:ea typeface="Calibri"/>
                          <a:cs typeface="Phetsarath OT" panose="02000500000000020004" pitchFamily="2" charset="0"/>
                        </a:rPr>
                        <a:t>ລວມ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thaiDist">
                        <a:lnSpc>
                          <a:spcPct val="107000"/>
                        </a:lnSpc>
                        <a:spcAft>
                          <a:spcPts val="0"/>
                        </a:spcAft>
                      </a:pPr>
                      <a:r>
                        <a:rPr lang="en-US" sz="1400" dirty="0" err="1">
                          <a:effectLst/>
                          <a:latin typeface="Phetsarath OT" panose="02000500000000020004" pitchFamily="2" charset="0"/>
                          <a:ea typeface="Calibri"/>
                          <a:cs typeface="Phetsarath OT" panose="02000500000000020004" pitchFamily="2" charset="0"/>
                        </a:rPr>
                        <a:t>ລວມຍອດ</a:t>
                      </a:r>
                      <a:endParaRPr lang="en-US" sz="14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a:effectLst/>
                          <a:latin typeface="Phetsarath OT" panose="02000500000000020004" pitchFamily="2" charset="0"/>
                          <a:cs typeface="Phetsarath OT" panose="02000500000000020004" pitchFamily="2" charset="0"/>
                        </a:rPr>
                        <a:t> </a:t>
                      </a:r>
                      <a:endParaRPr lang="en-US" sz="140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400" b="1" dirty="0">
                          <a:effectLst/>
                          <a:latin typeface="Phetsarath OT" panose="02000500000000020004" pitchFamily="2" charset="0"/>
                          <a:cs typeface="Phetsarath OT" panose="02000500000000020004" pitchFamily="2" charset="0"/>
                        </a:rPr>
                        <a:t> </a:t>
                      </a:r>
                      <a:endParaRPr lang="en-US" sz="1400" dirty="0">
                        <a:effectLst/>
                        <a:latin typeface="Phetsarath OT" panose="02000500000000020004" pitchFamily="2" charset="0"/>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5"/>
          <p:cNvSpPr>
            <a:spLocks noGrp="1"/>
          </p:cNvSpPr>
          <p:nvPr>
            <p:ph type="title"/>
          </p:nvPr>
        </p:nvSpPr>
        <p:spPr>
          <a:xfrm>
            <a:off x="457200" y="-76200"/>
            <a:ext cx="8229600" cy="1143000"/>
          </a:xfrm>
        </p:spPr>
        <p:txBody>
          <a:bodyPr/>
          <a:lstStyle/>
          <a:p>
            <a:r>
              <a:rPr lang="en-US" sz="2000" b="1" dirty="0" err="1" smtClean="0">
                <a:solidFill>
                  <a:srgbClr val="7030A0"/>
                </a:solidFill>
                <a:latin typeface="Phetsarath OT" panose="02000500000000020004" pitchFamily="2" charset="0"/>
                <a:cs typeface="Phetsarath OT" panose="02000500000000020004" pitchFamily="2" charset="0"/>
              </a:rPr>
              <a:t>ສັງລວມຄວາມຕ້ອງການຟື້ນຟູທີ່ຍືດເຍື້ອເປັນເວລາຫຼາຍປີຫຼັງໄພພິບັດ</a:t>
            </a:r>
            <a:r>
              <a:rPr lang="en-US" sz="2400" b="1" dirty="0" smtClean="0">
                <a:solidFill>
                  <a:schemeClr val="accent3"/>
                </a:solidFill>
              </a:rPr>
              <a:t/>
            </a:r>
            <a:br>
              <a:rPr lang="en-US" sz="2400" b="1" dirty="0" smtClean="0">
                <a:solidFill>
                  <a:schemeClr val="accent3"/>
                </a:solidFill>
              </a:rPr>
            </a:br>
            <a:r>
              <a:rPr lang="en-US" sz="1800" dirty="0" smtClean="0">
                <a:solidFill>
                  <a:srgbClr val="FF0000"/>
                </a:solidFill>
              </a:rPr>
              <a:t>Summary </a:t>
            </a:r>
            <a:r>
              <a:rPr lang="en-US" sz="1800" dirty="0">
                <a:solidFill>
                  <a:srgbClr val="FF0000"/>
                </a:solidFill>
              </a:rPr>
              <a:t>of Needs Beyond the Year the Disaster Occurred</a:t>
            </a:r>
            <a:endParaRPr lang="en-US" sz="24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600" b="1" dirty="0" err="1" smtClean="0">
                <a:latin typeface="Phetsarath OT" panose="02000500000000020004" pitchFamily="2" charset="0"/>
                <a:cs typeface="Phetsarath OT" panose="02000500000000020004" pitchFamily="2" charset="0"/>
              </a:rPr>
              <a:t>ສະຫຼຸບ</a:t>
            </a:r>
            <a:r>
              <a:rPr lang="en-US" sz="3600" b="1" dirty="0" smtClean="0">
                <a:latin typeface="Phetsarath OT" panose="02000500000000020004" pitchFamily="2" charset="0"/>
                <a:cs typeface="Phetsarath OT" panose="02000500000000020004" pitchFamily="2" charset="0"/>
              </a:rPr>
              <a:t>(</a:t>
            </a:r>
            <a:r>
              <a:rPr lang="en-US" sz="3600" b="1" dirty="0" smtClean="0"/>
              <a:t>Conclusions)</a:t>
            </a:r>
            <a:endParaRPr lang="en-US" sz="3600" b="1" dirty="0"/>
          </a:p>
        </p:txBody>
      </p:sp>
      <p:sp>
        <p:nvSpPr>
          <p:cNvPr id="3" name="Content Placeholder 2"/>
          <p:cNvSpPr>
            <a:spLocks noGrp="1"/>
          </p:cNvSpPr>
          <p:nvPr>
            <p:ph idx="1"/>
          </p:nvPr>
        </p:nvSpPr>
        <p:spPr>
          <a:xfrm>
            <a:off x="457200" y="762000"/>
            <a:ext cx="8229600" cy="5867400"/>
          </a:xfrm>
        </p:spPr>
        <p:txBody>
          <a:bodyPr/>
          <a:lstStyle/>
          <a:p>
            <a:pPr fontAlgn="auto">
              <a:spcAft>
                <a:spcPts val="0"/>
              </a:spcAft>
              <a:defRPr/>
            </a:pPr>
            <a:r>
              <a:rPr lang="en-US" sz="2800" b="1" dirty="0" err="1" smtClean="0">
                <a:latin typeface="Phetsarath OT" panose="02000500000000020004" pitchFamily="2" charset="0"/>
                <a:cs typeface="Phetsarath OT" panose="02000500000000020004" pitchFamily="2" charset="0"/>
              </a:rPr>
              <a:t>ກ່ອນການປະຊຸມປິດລົງຜູ້ເຂົ້າຮ່ວມສາມາດເຂົ້າໃຈ</a:t>
            </a:r>
            <a:endParaRPr lang="en-US" sz="2800" b="1" dirty="0" smtClean="0">
              <a:latin typeface="Phetsarath OT" panose="02000500000000020004" pitchFamily="2" charset="0"/>
              <a:cs typeface="Phetsarath OT" panose="02000500000000020004" pitchFamily="2" charset="0"/>
            </a:endParaRPr>
          </a:p>
          <a:p>
            <a:pPr fontAlgn="auto">
              <a:spcAft>
                <a:spcPts val="0"/>
              </a:spcAft>
              <a:defRPr/>
            </a:pPr>
            <a:r>
              <a:rPr lang="en-US" sz="1800" dirty="0" smtClean="0">
                <a:solidFill>
                  <a:srgbClr val="FF0000"/>
                </a:solidFill>
                <a:latin typeface="+mj-lt"/>
              </a:rPr>
              <a:t>At </a:t>
            </a:r>
            <a:r>
              <a:rPr lang="en-US" sz="1800" dirty="0">
                <a:solidFill>
                  <a:srgbClr val="FF0000"/>
                </a:solidFill>
                <a:latin typeface="+mj-lt"/>
              </a:rPr>
              <a:t>the end of the sessions the participants would be able to </a:t>
            </a:r>
            <a:r>
              <a:rPr lang="en-US" sz="1800" dirty="0" smtClean="0">
                <a:solidFill>
                  <a:srgbClr val="FF0000"/>
                </a:solidFill>
                <a:latin typeface="+mj-lt"/>
              </a:rPr>
              <a:t>understand</a:t>
            </a:r>
            <a:endParaRPr lang="en-US" sz="1800" dirty="0">
              <a:solidFill>
                <a:srgbClr val="FF0000"/>
              </a:solidFill>
              <a:latin typeface="+mj-lt"/>
            </a:endParaRPr>
          </a:p>
          <a:p>
            <a:pPr lvl="1" fontAlgn="auto">
              <a:spcAft>
                <a:spcPts val="0"/>
              </a:spcAft>
              <a:defRPr/>
            </a:pPr>
            <a:r>
              <a:rPr lang="en-US" sz="2000" b="1" dirty="0" smtClean="0">
                <a:solidFill>
                  <a:srgbClr val="C00000"/>
                </a:solidFill>
                <a:latin typeface="Phetsarath OT" panose="02000500000000020004" pitchFamily="2" charset="0"/>
                <a:cs typeface="Phetsarath OT" panose="02000500000000020004" pitchFamily="2" charset="0"/>
              </a:rPr>
              <a:t>ຜົນກະທົບຂອງໄພພິບັດຕໍ່ການກະສິກຳ</a:t>
            </a:r>
            <a:r>
              <a:rPr lang="en-US" sz="2000" dirty="0" smtClean="0">
                <a:solidFill>
                  <a:srgbClr val="0070C0"/>
                </a:solidFill>
                <a:latin typeface="Phetsarath OT" panose="02000500000000020004" pitchFamily="2" charset="0"/>
                <a:cs typeface="Phetsarath OT" panose="02000500000000020004" pitchFamily="2" charset="0"/>
              </a:rPr>
              <a:t>-ແນວຄວາມຄິດຂອງ</a:t>
            </a:r>
            <a:r>
              <a:rPr lang="en-US" sz="2000" b="1" dirty="0" smtClean="0">
                <a:solidFill>
                  <a:srgbClr val="C00000"/>
                </a:solidFill>
                <a:latin typeface="Phetsarath OT" panose="02000500000000020004" pitchFamily="2" charset="0"/>
                <a:cs typeface="Phetsarath OT" panose="02000500000000020004" pitchFamily="2" charset="0"/>
              </a:rPr>
              <a:t>ຄວາມເສຍຫາຍແລະການສູນເສຍ</a:t>
            </a:r>
          </a:p>
          <a:p>
            <a:pPr lvl="1" fontAlgn="auto">
              <a:spcAft>
                <a:spcPts val="0"/>
              </a:spcAft>
              <a:defRPr/>
            </a:pPr>
            <a:r>
              <a:rPr lang="en-US" sz="1200" dirty="0" smtClean="0">
                <a:latin typeface="+mj-lt"/>
              </a:rPr>
              <a:t>The </a:t>
            </a:r>
            <a:r>
              <a:rPr lang="en-US" sz="1200" b="1" dirty="0">
                <a:solidFill>
                  <a:srgbClr val="C00000"/>
                </a:solidFill>
                <a:latin typeface="+mj-lt"/>
              </a:rPr>
              <a:t>effects of disaster on agriculture</a:t>
            </a:r>
            <a:r>
              <a:rPr lang="en-US" sz="1200" dirty="0">
                <a:latin typeface="+mj-lt"/>
              </a:rPr>
              <a:t> –concept of </a:t>
            </a:r>
            <a:r>
              <a:rPr lang="en-US" sz="1200" b="1" dirty="0">
                <a:solidFill>
                  <a:srgbClr val="C00000"/>
                </a:solidFill>
                <a:latin typeface="+mj-lt"/>
              </a:rPr>
              <a:t>damage and </a:t>
            </a:r>
            <a:r>
              <a:rPr lang="en-US" sz="1200" b="1" dirty="0" smtClean="0">
                <a:solidFill>
                  <a:srgbClr val="C00000"/>
                </a:solidFill>
                <a:latin typeface="+mj-lt"/>
              </a:rPr>
              <a:t>losses</a:t>
            </a:r>
          </a:p>
          <a:p>
            <a:pPr lvl="1" fontAlgn="auto">
              <a:spcAft>
                <a:spcPts val="0"/>
              </a:spcAft>
              <a:defRPr/>
            </a:pPr>
            <a:endParaRPr lang="en-US" sz="800" b="1" dirty="0">
              <a:solidFill>
                <a:srgbClr val="C00000"/>
              </a:solidFill>
              <a:latin typeface="+mj-lt"/>
            </a:endParaRPr>
          </a:p>
          <a:p>
            <a:pPr lvl="1" fontAlgn="auto">
              <a:spcAft>
                <a:spcPts val="0"/>
              </a:spcAft>
              <a:defRPr/>
            </a:pPr>
            <a:r>
              <a:rPr lang="en-US" sz="2000" b="1" dirty="0" smtClean="0">
                <a:solidFill>
                  <a:srgbClr val="C00000"/>
                </a:solidFill>
                <a:latin typeface="Phetsarath OT" panose="02000500000000020004" pitchFamily="2" charset="0"/>
                <a:cs typeface="Phetsarath OT" panose="02000500000000020004" pitchFamily="2" charset="0"/>
              </a:rPr>
              <a:t>ແຕ່ລະບາດກ້າວ</a:t>
            </a:r>
            <a:r>
              <a:rPr lang="en-US" sz="2000" b="1" dirty="0" smtClean="0">
                <a:solidFill>
                  <a:srgbClr val="0070C0"/>
                </a:solidFill>
                <a:latin typeface="Phetsarath OT" panose="02000500000000020004" pitchFamily="2" charset="0"/>
                <a:cs typeface="Phetsarath OT" panose="02000500000000020004" pitchFamily="2" charset="0"/>
              </a:rPr>
              <a:t>ສຳລັບການປະເມີນຄວາມເສຍຫາຍແລະການສູນເສຍໃນຂະແໜງກະສິກຳແລະປ່າໄມ້</a:t>
            </a:r>
          </a:p>
          <a:p>
            <a:pPr lvl="1" fontAlgn="auto">
              <a:spcAft>
                <a:spcPts val="0"/>
              </a:spcAft>
              <a:defRPr/>
            </a:pPr>
            <a:r>
              <a:rPr lang="en-US" sz="1200" b="1" dirty="0" smtClean="0">
                <a:solidFill>
                  <a:srgbClr val="C00000"/>
                </a:solidFill>
                <a:latin typeface="+mj-lt"/>
              </a:rPr>
              <a:t>Step </a:t>
            </a:r>
            <a:r>
              <a:rPr lang="en-US" sz="1200" b="1" dirty="0">
                <a:solidFill>
                  <a:srgbClr val="C00000"/>
                </a:solidFill>
                <a:latin typeface="+mj-lt"/>
              </a:rPr>
              <a:t>by step procedure </a:t>
            </a:r>
            <a:r>
              <a:rPr lang="en-US" sz="1200" dirty="0">
                <a:latin typeface="+mj-lt"/>
              </a:rPr>
              <a:t>for assessing damage and losses in the agriculture and forestry </a:t>
            </a:r>
            <a:r>
              <a:rPr lang="en-US" sz="1200" dirty="0" smtClean="0">
                <a:latin typeface="+mj-lt"/>
              </a:rPr>
              <a:t>sector</a:t>
            </a:r>
          </a:p>
          <a:p>
            <a:pPr lvl="1" fontAlgn="auto">
              <a:spcAft>
                <a:spcPts val="0"/>
              </a:spcAft>
              <a:defRPr/>
            </a:pPr>
            <a:endParaRPr lang="en-US" sz="800" dirty="0">
              <a:latin typeface="+mj-lt"/>
            </a:endParaRPr>
          </a:p>
          <a:p>
            <a:pPr lvl="1" fontAlgn="auto">
              <a:spcAft>
                <a:spcPts val="0"/>
              </a:spcAft>
              <a:defRPr/>
            </a:pPr>
            <a:r>
              <a:rPr lang="en-US" sz="2000" b="1" dirty="0" err="1" smtClean="0">
                <a:solidFill>
                  <a:srgbClr val="C00000"/>
                </a:solidFill>
                <a:latin typeface="Phetsarath OT" panose="02000500000000020004" pitchFamily="2" charset="0"/>
                <a:cs typeface="Phetsarath OT" panose="02000500000000020004" pitchFamily="2" charset="0"/>
              </a:rPr>
              <a:t>ວິທີການກໍານົດ</a:t>
            </a:r>
            <a:r>
              <a:rPr lang="en-US" sz="2000" b="1" dirty="0" smtClean="0">
                <a:solidFill>
                  <a:srgbClr val="C00000"/>
                </a:solidFill>
                <a:latin typeface="Phetsarath OT" panose="02000500000000020004" pitchFamily="2" charset="0"/>
                <a:cs typeface="Phetsarath OT" panose="02000500000000020004" pitchFamily="2" charset="0"/>
              </a:rPr>
              <a:t>, ການບຸລິມະສິດແລະຄາດຄະເນຄວາມຄ້ອງການ</a:t>
            </a:r>
            <a:r>
              <a:rPr lang="en-US" sz="2000" b="1" dirty="0" smtClean="0">
                <a:solidFill>
                  <a:srgbClr val="0070C0"/>
                </a:solidFill>
                <a:latin typeface="Phetsarath OT" panose="02000500000000020004" pitchFamily="2" charset="0"/>
                <a:cs typeface="Phetsarath OT" panose="02000500000000020004" pitchFamily="2" charset="0"/>
              </a:rPr>
              <a:t>ໂດຍຂື້ນກັບຄວາມເສຍຫາຍແລະການສູນເສຍ</a:t>
            </a:r>
          </a:p>
          <a:p>
            <a:pPr lvl="1" fontAlgn="auto">
              <a:spcAft>
                <a:spcPts val="0"/>
              </a:spcAft>
              <a:defRPr/>
            </a:pPr>
            <a:r>
              <a:rPr lang="en-US" sz="1200" b="1" dirty="0" smtClean="0">
                <a:solidFill>
                  <a:srgbClr val="C00000"/>
                </a:solidFill>
                <a:latin typeface="+mj-lt"/>
              </a:rPr>
              <a:t>How </a:t>
            </a:r>
            <a:r>
              <a:rPr lang="en-US" sz="1200" b="1" dirty="0">
                <a:solidFill>
                  <a:srgbClr val="C00000"/>
                </a:solidFill>
                <a:latin typeface="+mj-lt"/>
              </a:rPr>
              <a:t>to identify, prioritize and estimates needs </a:t>
            </a:r>
            <a:r>
              <a:rPr lang="en-US" sz="1200" dirty="0">
                <a:latin typeface="+mj-lt"/>
              </a:rPr>
              <a:t>based on the damage and </a:t>
            </a:r>
            <a:r>
              <a:rPr lang="en-US" sz="1200" dirty="0" smtClean="0">
                <a:latin typeface="+mj-lt"/>
              </a:rPr>
              <a:t>losses</a:t>
            </a:r>
          </a:p>
          <a:p>
            <a:pPr lvl="1" fontAlgn="auto">
              <a:spcAft>
                <a:spcPts val="0"/>
              </a:spcAft>
              <a:defRPr/>
            </a:pPr>
            <a:endParaRPr lang="en-US" sz="800" dirty="0">
              <a:latin typeface="+mj-lt"/>
            </a:endParaRPr>
          </a:p>
          <a:p>
            <a:pPr fontAlgn="auto">
              <a:spcAft>
                <a:spcPts val="0"/>
              </a:spcAft>
              <a:defRPr/>
            </a:pPr>
            <a:r>
              <a:rPr lang="en-US" sz="2400" b="1" dirty="0" err="1" smtClean="0">
                <a:latin typeface="Phetsarath OT" panose="02000500000000020004" pitchFamily="2" charset="0"/>
                <a:cs typeface="Phetsarath OT" panose="02000500000000020004" pitchFamily="2" charset="0"/>
              </a:rPr>
              <a:t>ຜູ້ເຂົ້າຮ່ວມສາມາດ</a:t>
            </a:r>
            <a:r>
              <a:rPr lang="en-US" sz="2400" b="1" dirty="0" smtClean="0">
                <a:latin typeface="Phetsarath OT" panose="02000500000000020004" pitchFamily="2" charset="0"/>
                <a:cs typeface="Phetsarath OT" panose="02000500000000020004" pitchFamily="2" charset="0"/>
              </a:rPr>
              <a:t> </a:t>
            </a:r>
            <a:r>
              <a:rPr lang="en-US" sz="2000" dirty="0" smtClean="0">
                <a:latin typeface="Phetsarath OT" panose="02000500000000020004" pitchFamily="2" charset="0"/>
                <a:cs typeface="Phetsarath OT" panose="02000500000000020004" pitchFamily="2" charset="0"/>
              </a:rPr>
              <a:t>(</a:t>
            </a:r>
            <a:r>
              <a:rPr lang="en-US" sz="2000" dirty="0" smtClean="0">
                <a:latin typeface="+mj-lt"/>
              </a:rPr>
              <a:t>The </a:t>
            </a:r>
            <a:r>
              <a:rPr lang="en-US" sz="2000" dirty="0">
                <a:latin typeface="+mj-lt"/>
              </a:rPr>
              <a:t>participants would also be able to </a:t>
            </a:r>
            <a:r>
              <a:rPr lang="en-US" sz="2000" dirty="0" smtClean="0">
                <a:latin typeface="+mj-lt"/>
              </a:rPr>
              <a:t>)</a:t>
            </a:r>
            <a:endParaRPr lang="en-US" sz="2000" dirty="0">
              <a:latin typeface="+mj-lt"/>
            </a:endParaRPr>
          </a:p>
          <a:p>
            <a:pPr lvl="1" fontAlgn="auto">
              <a:spcAft>
                <a:spcPts val="0"/>
              </a:spcAft>
              <a:defRPr/>
            </a:pPr>
            <a:r>
              <a:rPr lang="en-US" sz="1800" b="1" dirty="0" err="1" smtClean="0">
                <a:solidFill>
                  <a:srgbClr val="C00000"/>
                </a:solidFill>
                <a:latin typeface="Phetsarath OT" panose="02000500000000020004" pitchFamily="2" charset="0"/>
                <a:cs typeface="Phetsarath OT" panose="02000500000000020004" pitchFamily="2" charset="0"/>
              </a:rPr>
              <a:t>ກໍານົດແຫຼ່ງຂໍ້ມູນ</a:t>
            </a:r>
            <a:r>
              <a:rPr lang="en-US" sz="1800" b="1" dirty="0" err="1" smtClean="0">
                <a:solidFill>
                  <a:srgbClr val="0070C0"/>
                </a:solidFill>
                <a:latin typeface="Phetsarath OT" panose="02000500000000020004" pitchFamily="2" charset="0"/>
                <a:cs typeface="Phetsarath OT" panose="02000500000000020004" pitchFamily="2" charset="0"/>
              </a:rPr>
              <a:t>ສຳລັບການດຳເນີນການປະເມີນ</a:t>
            </a:r>
            <a:endParaRPr lang="en-US" sz="1800" b="1" dirty="0" smtClean="0">
              <a:solidFill>
                <a:srgbClr val="0070C0"/>
              </a:solidFill>
              <a:latin typeface="Phetsarath OT" panose="02000500000000020004" pitchFamily="2" charset="0"/>
              <a:cs typeface="Phetsarath OT" panose="02000500000000020004" pitchFamily="2" charset="0"/>
            </a:endParaRPr>
          </a:p>
          <a:p>
            <a:pPr lvl="1" fontAlgn="auto">
              <a:spcAft>
                <a:spcPts val="0"/>
              </a:spcAft>
              <a:defRPr/>
            </a:pPr>
            <a:r>
              <a:rPr lang="en-US" sz="1200" dirty="0" smtClean="0">
                <a:latin typeface="+mj-lt"/>
              </a:rPr>
              <a:t>Identify </a:t>
            </a:r>
            <a:r>
              <a:rPr lang="en-US" sz="1200" dirty="0">
                <a:latin typeface="+mj-lt"/>
              </a:rPr>
              <a:t>the </a:t>
            </a:r>
            <a:r>
              <a:rPr lang="en-US" sz="1200" b="1" dirty="0">
                <a:solidFill>
                  <a:srgbClr val="C00000"/>
                </a:solidFill>
                <a:latin typeface="+mj-lt"/>
              </a:rPr>
              <a:t>sources of information </a:t>
            </a:r>
            <a:r>
              <a:rPr lang="en-US" sz="1200" dirty="0">
                <a:latin typeface="+mj-lt"/>
              </a:rPr>
              <a:t>for undertaking </a:t>
            </a:r>
            <a:r>
              <a:rPr lang="en-US" sz="1200" dirty="0" smtClean="0">
                <a:latin typeface="+mj-lt"/>
              </a:rPr>
              <a:t>assessment)</a:t>
            </a:r>
            <a:endParaRPr lang="en-US" sz="1200" dirty="0">
              <a:latin typeface="+mj-lt"/>
            </a:endParaRPr>
          </a:p>
          <a:p>
            <a:pPr lvl="1" fontAlgn="auto">
              <a:spcAft>
                <a:spcPts val="0"/>
              </a:spcAft>
              <a:defRPr/>
            </a:pPr>
            <a:r>
              <a:rPr lang="en-US" sz="1800" b="1" dirty="0" err="1" smtClean="0">
                <a:solidFill>
                  <a:srgbClr val="0070C0"/>
                </a:solidFill>
                <a:latin typeface="Phetsarath OT" panose="02000500000000020004" pitchFamily="2" charset="0"/>
                <a:cs typeface="Phetsarath OT" panose="02000500000000020004" pitchFamily="2" charset="0"/>
              </a:rPr>
              <a:t>ຮ່າງບົດລາຍງານຫຼັງໄພພິບັດໂດຍຂື້ນກັບການຄົ້ນພົບຈາກພາກສະໜາມ</a:t>
            </a:r>
            <a:endParaRPr lang="en-US" sz="1800" b="1" dirty="0" smtClean="0">
              <a:solidFill>
                <a:srgbClr val="0070C0"/>
              </a:solidFill>
              <a:latin typeface="Phetsarath OT" panose="02000500000000020004" pitchFamily="2" charset="0"/>
              <a:cs typeface="Phetsarath OT" panose="02000500000000020004" pitchFamily="2" charset="0"/>
            </a:endParaRPr>
          </a:p>
          <a:p>
            <a:pPr lvl="1" fontAlgn="auto">
              <a:spcAft>
                <a:spcPts val="0"/>
              </a:spcAft>
              <a:defRPr/>
            </a:pPr>
            <a:r>
              <a:rPr lang="en-US" sz="1200" b="1" dirty="0" smtClean="0">
                <a:solidFill>
                  <a:srgbClr val="FF0000"/>
                </a:solidFill>
                <a:latin typeface="+mj-lt"/>
              </a:rPr>
              <a:t>Draft </a:t>
            </a:r>
            <a:r>
              <a:rPr lang="en-US" sz="1200" b="1" dirty="0">
                <a:solidFill>
                  <a:srgbClr val="FF0000"/>
                </a:solidFill>
                <a:latin typeface="+mj-lt"/>
              </a:rPr>
              <a:t>a post-disaster report</a:t>
            </a:r>
            <a:r>
              <a:rPr lang="en-US" sz="1200" dirty="0">
                <a:latin typeface="+mj-lt"/>
              </a:rPr>
              <a:t> based on the findings from the </a:t>
            </a:r>
            <a:r>
              <a:rPr lang="en-US" sz="1200" dirty="0" smtClean="0">
                <a:latin typeface="+mj-lt"/>
              </a:rPr>
              <a:t>field</a:t>
            </a:r>
            <a:endParaRPr lang="en-US" sz="1200" dirty="0">
              <a:latin typeface="+mj-lt"/>
            </a:endParaRPr>
          </a:p>
          <a:p>
            <a:pPr lvl="1" fontAlgn="auto">
              <a:spcAft>
                <a:spcPts val="0"/>
              </a:spcAft>
              <a:defRPr/>
            </a:pPr>
            <a:endParaRPr lang="en-US" sz="1800" b="1" dirty="0">
              <a:solidFill>
                <a:srgbClr val="C00000"/>
              </a:solidFill>
              <a:latin typeface="+mj-lt"/>
            </a:endParaRPr>
          </a:p>
          <a:p>
            <a:pPr fontAlgn="auto">
              <a:spcAft>
                <a:spcPts val="0"/>
              </a:spcAft>
              <a:defRPr/>
            </a:pPr>
            <a:endParaRPr lang="en-US" sz="2000" dirty="0">
              <a:latin typeface="+mj-lt"/>
            </a:endParaRPr>
          </a:p>
          <a:p>
            <a:pPr fontAlgn="auto">
              <a:spcAft>
                <a:spcPts val="0"/>
              </a:spcAft>
              <a:defRPr/>
            </a:pPr>
            <a:endParaRPr lang="th-TH" sz="2000" dirty="0">
              <a:latin typeface="+mj-lt"/>
            </a:endParaRPr>
          </a:p>
          <a:p>
            <a:endParaRPr lang="en-US" sz="2000" dirty="0">
              <a:latin typeface="+mj-lt"/>
            </a:endParaRPr>
          </a:p>
        </p:txBody>
      </p:sp>
    </p:spTree>
    <p:extLst>
      <p:ext uri="{BB962C8B-B14F-4D97-AF65-F5344CB8AC3E}">
        <p14:creationId xmlns:p14="http://schemas.microsoft.com/office/powerpoint/2010/main" val="695238145"/>
      </p:ext>
    </p:extLst>
  </p:cSld>
  <p:clrMapOvr>
    <a:masterClrMapping/>
  </p:clrMapOvr>
  <p:transition spd="med">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Phetsarath OT" panose="02000500000000020004" pitchFamily="2" charset="0"/>
                <a:cs typeface="Phetsarath OT" panose="02000500000000020004" pitchFamily="2" charset="0"/>
              </a:rPr>
              <a:t>ຄຳຖາມ</a:t>
            </a:r>
            <a:r>
              <a:rPr lang="en-US" dirty="0" smtClean="0">
                <a:latin typeface="Phetsarath OT" panose="02000500000000020004" pitchFamily="2" charset="0"/>
                <a:cs typeface="Phetsarath OT" panose="02000500000000020004" pitchFamily="2" charset="0"/>
              </a:rPr>
              <a:t>(</a:t>
            </a:r>
            <a:r>
              <a:rPr lang="en-US" dirty="0" smtClean="0"/>
              <a:t>Any Questions?)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lgn="ctr">
              <a:buNone/>
            </a:pPr>
            <a:r>
              <a:rPr lang="en-US" dirty="0" err="1" smtClean="0">
                <a:latin typeface="Phetsarath OT" panose="02000500000000020004" pitchFamily="2" charset="0"/>
                <a:cs typeface="Phetsarath OT" panose="02000500000000020004" pitchFamily="2" charset="0"/>
              </a:rPr>
              <a:t>ຂອບໃຈ</a:t>
            </a:r>
            <a:r>
              <a:rPr lang="en-US" dirty="0" smtClean="0">
                <a:latin typeface="Phetsarath OT" panose="02000500000000020004" pitchFamily="2" charset="0"/>
                <a:cs typeface="Phetsarath OT" panose="02000500000000020004" pitchFamily="2" charset="0"/>
              </a:rPr>
              <a:t>(Thank you)</a:t>
            </a:r>
            <a:endParaRPr lang="en-US" dirty="0">
              <a:latin typeface="Phetsarath OT" panose="02000500000000020004" pitchFamily="2" charset="0"/>
              <a:cs typeface="Phetsarath OT" panose="02000500000000020004" pitchFamily="2" charset="0"/>
            </a:endParaRPr>
          </a:p>
        </p:txBody>
      </p:sp>
    </p:spTree>
    <p:extLst>
      <p:ext uri="{BB962C8B-B14F-4D97-AF65-F5344CB8AC3E}">
        <p14:creationId xmlns:p14="http://schemas.microsoft.com/office/powerpoint/2010/main" val="3402695735"/>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5"/>
          <p:cNvSpPr txBox="1">
            <a:spLocks noChangeArrowheads="1"/>
          </p:cNvSpPr>
          <p:nvPr/>
        </p:nvSpPr>
        <p:spPr bwMode="auto">
          <a:xfrm>
            <a:off x="5943600" y="1524001"/>
            <a:ext cx="3124200" cy="515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u="sng" dirty="0">
                <a:solidFill>
                  <a:srgbClr val="FF0000"/>
                </a:solidFill>
                <a:latin typeface="+mj-lt"/>
                <a:cs typeface="Lucida Sans Unicode" pitchFamily="34" charset="0"/>
              </a:rPr>
              <a:t>Damages</a:t>
            </a:r>
          </a:p>
          <a:p>
            <a:pPr eaLnBrk="1" hangingPunct="1"/>
            <a:endParaRPr lang="en-US" altLang="en-US" sz="500" b="1" dirty="0">
              <a:latin typeface="+mj-lt"/>
              <a:cs typeface="Lucida Sans Unicode" pitchFamily="34" charset="0"/>
            </a:endParaRPr>
          </a:p>
          <a:p>
            <a:pPr eaLnBrk="1" hangingPunct="1">
              <a:buFont typeface="Arial" pitchFamily="34" charset="0"/>
              <a:buChar char="•"/>
            </a:pPr>
            <a:r>
              <a:rPr lang="en-US" altLang="en-US" dirty="0">
                <a:solidFill>
                  <a:srgbClr val="7030A0"/>
                </a:solidFill>
                <a:latin typeface="+mj-lt"/>
                <a:cs typeface="Lucida Sans Unicode" pitchFamily="34" charset="0"/>
              </a:rPr>
              <a:t>  total or partial destruction of physical assets and infrastructure that may occur at the time of or shortly after a disaster</a:t>
            </a:r>
          </a:p>
          <a:p>
            <a:pPr eaLnBrk="1" hangingPunct="1">
              <a:buFont typeface="Arial" pitchFamily="34" charset="0"/>
              <a:buChar char="•"/>
            </a:pPr>
            <a:endParaRPr lang="en-US" altLang="en-US" dirty="0">
              <a:latin typeface="+mj-lt"/>
              <a:cs typeface="Lucida Sans Unicode" pitchFamily="34" charset="0"/>
            </a:endParaRPr>
          </a:p>
          <a:p>
            <a:pPr eaLnBrk="1" hangingPunct="1">
              <a:buFont typeface="Arial" pitchFamily="34" charset="0"/>
              <a:buChar char="•"/>
            </a:pPr>
            <a:r>
              <a:rPr lang="en-US" altLang="en-US" dirty="0">
                <a:solidFill>
                  <a:srgbClr val="00B050"/>
                </a:solidFill>
                <a:latin typeface="+mj-lt"/>
                <a:cs typeface="Lucida Sans Unicode" pitchFamily="34" charset="0"/>
              </a:rPr>
              <a:t>  assets such as irrigation system, permanent plantations, machineries, equipment, fertilizers, seeds, </a:t>
            </a:r>
            <a:r>
              <a:rPr lang="en-US" altLang="en-US" dirty="0" err="1">
                <a:solidFill>
                  <a:srgbClr val="00B050"/>
                </a:solidFill>
                <a:latin typeface="+mj-lt"/>
                <a:cs typeface="Lucida Sans Unicode" pitchFamily="34" charset="0"/>
              </a:rPr>
              <a:t>etc</a:t>
            </a:r>
            <a:endParaRPr lang="en-US" altLang="en-US" dirty="0">
              <a:solidFill>
                <a:srgbClr val="00B050"/>
              </a:solidFill>
              <a:latin typeface="+mj-lt"/>
              <a:cs typeface="Lucida Sans Unicode" pitchFamily="34" charset="0"/>
            </a:endParaRPr>
          </a:p>
          <a:p>
            <a:pPr eaLnBrk="1" hangingPunct="1"/>
            <a:endParaRPr lang="en-US" altLang="en-US" dirty="0">
              <a:latin typeface="+mj-lt"/>
              <a:cs typeface="Lucida Sans Unicode" pitchFamily="34" charset="0"/>
            </a:endParaRPr>
          </a:p>
          <a:p>
            <a:pPr eaLnBrk="1" hangingPunct="1">
              <a:buFont typeface="Arial" pitchFamily="34" charset="0"/>
              <a:buChar char="•"/>
            </a:pPr>
            <a:r>
              <a:rPr lang="en-US" altLang="en-US" dirty="0">
                <a:latin typeface="+mj-lt"/>
                <a:cs typeface="Lucida Sans Unicode" pitchFamily="34" charset="0"/>
              </a:rPr>
              <a:t> physical damages are calculated by cost of replacement; cost of destroyed agricultural products are valued at current farm gate prices</a:t>
            </a:r>
          </a:p>
        </p:txBody>
      </p:sp>
      <p:sp>
        <p:nvSpPr>
          <p:cNvPr id="2" name="TextBox 1"/>
          <p:cNvSpPr txBox="1"/>
          <p:nvPr/>
        </p:nvSpPr>
        <p:spPr>
          <a:xfrm>
            <a:off x="457200" y="1447800"/>
            <a:ext cx="5181600" cy="5262979"/>
          </a:xfrm>
          <a:prstGeom prst="rect">
            <a:avLst/>
          </a:prstGeom>
          <a:noFill/>
        </p:spPr>
        <p:txBody>
          <a:bodyPr wrap="square" rtlCol="0">
            <a:spAutoFit/>
          </a:bodyPr>
          <a:lstStyle/>
          <a:p>
            <a:r>
              <a:rPr lang="en-US" sz="2400" u="sng" dirty="0" err="1" smtClean="0">
                <a:solidFill>
                  <a:srgbClr val="FF0000"/>
                </a:solidFill>
                <a:latin typeface="Phetsarath OT" panose="02000500000000020004" pitchFamily="2" charset="0"/>
                <a:cs typeface="Phetsarath OT" panose="02000500000000020004" pitchFamily="2" charset="0"/>
              </a:rPr>
              <a:t>ຄວາມເສຍຫາຍ</a:t>
            </a:r>
            <a:endParaRPr lang="en-US" sz="2400" u="sng" dirty="0" smtClean="0">
              <a:solidFill>
                <a:srgbClr val="FF0000"/>
              </a:solidFill>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400" dirty="0" err="1" smtClean="0">
                <a:solidFill>
                  <a:srgbClr val="7030A0"/>
                </a:solidFill>
                <a:latin typeface="Phetsarath OT" panose="02000500000000020004" pitchFamily="2" charset="0"/>
                <a:cs typeface="Phetsarath OT" panose="02000500000000020004" pitchFamily="2" charset="0"/>
              </a:rPr>
              <a:t>ຊັບສິນທີ່ຖືກທຳລາຍທັງໝົດຫຼືຖືກທຳລາຍບາງສ່ວນ</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ແລະ</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ໂຄງລ່າງພື້ນຖານທີ່ອາດຈະເກີດຂື້ນໃນເວລາເກີດໄພພິບັດ</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ຫຼື</a:t>
            </a:r>
            <a:r>
              <a:rPr lang="en-US" sz="2400" dirty="0" smtClean="0">
                <a:solidFill>
                  <a:srgbClr val="7030A0"/>
                </a:solidFill>
                <a:latin typeface="Phetsarath OT" panose="02000500000000020004" pitchFamily="2" charset="0"/>
                <a:cs typeface="Phetsarath OT" panose="02000500000000020004" pitchFamily="2" charset="0"/>
              </a:rPr>
              <a:t> </a:t>
            </a:r>
            <a:r>
              <a:rPr lang="en-US" sz="2400" dirty="0" err="1" smtClean="0">
                <a:solidFill>
                  <a:srgbClr val="7030A0"/>
                </a:solidFill>
                <a:latin typeface="Phetsarath OT" panose="02000500000000020004" pitchFamily="2" charset="0"/>
                <a:cs typeface="Phetsarath OT" panose="02000500000000020004" pitchFamily="2" charset="0"/>
              </a:rPr>
              <a:t>ເວລສັ້ນໆຫຼັງຈາກໄພພິບັດ</a:t>
            </a:r>
            <a:r>
              <a:rPr lang="en-US" sz="2400" dirty="0" smtClean="0">
                <a:solidFill>
                  <a:srgbClr val="7030A0"/>
                </a:solidFill>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endParaRPr lang="en-US" sz="2400" dirty="0" smtClean="0">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400" dirty="0" err="1" smtClean="0">
                <a:solidFill>
                  <a:srgbClr val="00B050"/>
                </a:solidFill>
                <a:latin typeface="Phetsarath OT" panose="02000500000000020004" pitchFamily="2" charset="0"/>
                <a:cs typeface="Phetsarath OT" panose="02000500000000020004" pitchFamily="2" charset="0"/>
              </a:rPr>
              <a:t>ຊັບສິນຕ່າງໆເຊັ່ນວ່າລະບົບຊົນລະປະທານ,ພືດຢືນຕົ້ນຖາວອນ</a:t>
            </a:r>
            <a:r>
              <a:rPr lang="en-US" sz="2400" dirty="0" smtClean="0">
                <a:solidFill>
                  <a:srgbClr val="00B050"/>
                </a:solidFill>
                <a:latin typeface="Phetsarath OT" panose="02000500000000020004" pitchFamily="2" charset="0"/>
                <a:cs typeface="Phetsarath OT" panose="02000500000000020004" pitchFamily="2" charset="0"/>
              </a:rPr>
              <a:t>, </a:t>
            </a:r>
            <a:r>
              <a:rPr lang="en-US" sz="2400" dirty="0" err="1" smtClean="0">
                <a:solidFill>
                  <a:srgbClr val="00B050"/>
                </a:solidFill>
                <a:latin typeface="Phetsarath OT" panose="02000500000000020004" pitchFamily="2" charset="0"/>
                <a:cs typeface="Phetsarath OT" panose="02000500000000020004" pitchFamily="2" charset="0"/>
              </a:rPr>
              <a:t>ເຄື່ອງກົນຈັກ</a:t>
            </a:r>
            <a:r>
              <a:rPr lang="en-US" sz="2400" dirty="0" smtClean="0">
                <a:solidFill>
                  <a:srgbClr val="00B050"/>
                </a:solidFill>
                <a:latin typeface="Phetsarath OT" panose="02000500000000020004" pitchFamily="2" charset="0"/>
                <a:cs typeface="Phetsarath OT" panose="02000500000000020004" pitchFamily="2" charset="0"/>
              </a:rPr>
              <a:t>, </a:t>
            </a:r>
            <a:r>
              <a:rPr lang="en-US" sz="2400" dirty="0" err="1" smtClean="0">
                <a:solidFill>
                  <a:srgbClr val="00B050"/>
                </a:solidFill>
                <a:latin typeface="Phetsarath OT" panose="02000500000000020004" pitchFamily="2" charset="0"/>
                <a:cs typeface="Phetsarath OT" panose="02000500000000020004" pitchFamily="2" charset="0"/>
              </a:rPr>
              <a:t>ອຸປະກອນ</a:t>
            </a:r>
            <a:r>
              <a:rPr lang="en-US" sz="2400" dirty="0" smtClean="0">
                <a:solidFill>
                  <a:srgbClr val="00B050"/>
                </a:solidFill>
                <a:latin typeface="Phetsarath OT" panose="02000500000000020004" pitchFamily="2" charset="0"/>
                <a:cs typeface="Phetsarath OT" panose="02000500000000020004" pitchFamily="2" charset="0"/>
              </a:rPr>
              <a:t>, </a:t>
            </a:r>
            <a:r>
              <a:rPr lang="en-US" sz="2400" dirty="0" err="1" smtClean="0">
                <a:solidFill>
                  <a:srgbClr val="00B050"/>
                </a:solidFill>
                <a:latin typeface="Phetsarath OT" panose="02000500000000020004" pitchFamily="2" charset="0"/>
                <a:cs typeface="Phetsarath OT" panose="02000500000000020004" pitchFamily="2" charset="0"/>
              </a:rPr>
              <a:t>ປຸ໋ຍ</a:t>
            </a:r>
            <a:r>
              <a:rPr lang="en-US" sz="2400" dirty="0" smtClean="0">
                <a:solidFill>
                  <a:srgbClr val="00B050"/>
                </a:solidFill>
                <a:latin typeface="Phetsarath OT" panose="02000500000000020004" pitchFamily="2" charset="0"/>
                <a:cs typeface="Phetsarath OT" panose="02000500000000020004" pitchFamily="2" charset="0"/>
              </a:rPr>
              <a:t>, </a:t>
            </a:r>
            <a:r>
              <a:rPr lang="en-US" sz="2400" dirty="0" err="1" smtClean="0">
                <a:solidFill>
                  <a:srgbClr val="00B050"/>
                </a:solidFill>
                <a:latin typeface="Phetsarath OT" panose="02000500000000020004" pitchFamily="2" charset="0"/>
                <a:cs typeface="Phetsarath OT" panose="02000500000000020004" pitchFamily="2" charset="0"/>
              </a:rPr>
              <a:t>ເມັດພັນ</a:t>
            </a:r>
            <a:r>
              <a:rPr lang="en-US" sz="2400" dirty="0" smtClean="0">
                <a:solidFill>
                  <a:srgbClr val="00B050"/>
                </a:solidFill>
                <a:latin typeface="Phetsarath OT" panose="02000500000000020004" pitchFamily="2" charset="0"/>
                <a:cs typeface="Phetsarath OT" panose="02000500000000020004" pitchFamily="2" charset="0"/>
              </a:rPr>
              <a:t>, </a:t>
            </a:r>
            <a:r>
              <a:rPr lang="en-US" sz="2400" dirty="0" err="1" smtClean="0">
                <a:solidFill>
                  <a:srgbClr val="00B050"/>
                </a:solidFill>
                <a:latin typeface="Phetsarath OT" panose="02000500000000020004" pitchFamily="2" charset="0"/>
                <a:cs typeface="Phetsarath OT" panose="02000500000000020004" pitchFamily="2" charset="0"/>
              </a:rPr>
              <a:t>ອື່ນ</a:t>
            </a:r>
            <a:r>
              <a:rPr lang="en-US" sz="2400" dirty="0" smtClean="0">
                <a:solidFill>
                  <a:srgbClr val="00B050"/>
                </a:solidFill>
                <a:latin typeface="Phetsarath OT" panose="02000500000000020004" pitchFamily="2" charset="0"/>
                <a:cs typeface="Phetsarath OT" panose="02000500000000020004" pitchFamily="2" charset="0"/>
              </a:rPr>
              <a:t>ໆ.</a:t>
            </a:r>
          </a:p>
          <a:p>
            <a:pPr marL="285750" indent="-285750">
              <a:buFont typeface="Arial" panose="020B0604020202020204" pitchFamily="34" charset="0"/>
              <a:buChar char="•"/>
            </a:pPr>
            <a:endParaRPr lang="en-US" sz="2400" dirty="0" smtClean="0">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400" dirty="0" err="1" smtClean="0">
                <a:latin typeface="Phetsarath OT" panose="02000500000000020004" pitchFamily="2" charset="0"/>
                <a:cs typeface="Phetsarath OT" panose="02000500000000020004" pitchFamily="2" charset="0"/>
              </a:rPr>
              <a:t>ຄວາມເສຍຫາຍກ້ານກາຍະພາບແມ່ນຄ່າໃຊ້ຈ່າຍໃນການທົດແທນ</a:t>
            </a:r>
            <a:r>
              <a:rPr lang="en-US" sz="2400" dirty="0" smtClean="0">
                <a:latin typeface="Phetsarath OT" panose="02000500000000020004" pitchFamily="2" charset="0"/>
                <a:cs typeface="Phetsarath OT" panose="02000500000000020004" pitchFamily="2" charset="0"/>
              </a:rPr>
              <a:t>, ຄ່າໃຊ້ຈ່າຍຂອງການຜະລິດກະສິກຳທີ່ຖືກທຳລາຍແມ່ນມູນຄ່າປະຈຸບັນຂອງລາຄາໜ້າສວນ</a:t>
            </a:r>
          </a:p>
        </p:txBody>
      </p:sp>
      <p:sp>
        <p:nvSpPr>
          <p:cNvPr id="3" name="Title 2"/>
          <p:cNvSpPr>
            <a:spLocks noGrp="1"/>
          </p:cNvSpPr>
          <p:nvPr>
            <p:ph type="title"/>
          </p:nvPr>
        </p:nvSpPr>
        <p:spPr>
          <a:xfrm>
            <a:off x="457200" y="76200"/>
            <a:ext cx="8229600" cy="1143000"/>
          </a:xfrm>
        </p:spPr>
        <p:txBody>
          <a:bodyPr/>
          <a:lstStyle/>
          <a:p>
            <a:r>
              <a:rPr lang="en-US" sz="2400" b="1" dirty="0" smtClean="0">
                <a:latin typeface="Phetsarath OT" panose="02000500000000020004" pitchFamily="2" charset="0"/>
                <a:cs typeface="Phetsarath OT" panose="02000500000000020004" pitchFamily="2" charset="0"/>
              </a:rPr>
              <a:t>ພາກທີ1: </a:t>
            </a:r>
            <a:r>
              <a:rPr lang="en-US" sz="2400" b="1" dirty="0" err="1" smtClean="0">
                <a:latin typeface="Phetsarath OT" panose="02000500000000020004" pitchFamily="2" charset="0"/>
                <a:cs typeface="Phetsarath OT" panose="02000500000000020004" pitchFamily="2" charset="0"/>
              </a:rPr>
              <a:t>ຄວາມເສຍຫາຍແລະການສູນເສຍໃນຂະແໜງກະສິກຳ</a:t>
            </a:r>
            <a:r>
              <a:rPr lang="en-US" sz="2400" b="1" dirty="0" smtClean="0">
                <a:latin typeface="Phetsarath OT" panose="02000500000000020004" pitchFamily="2" charset="0"/>
                <a:cs typeface="Phetsarath OT" panose="02000500000000020004" pitchFamily="2" charset="0"/>
              </a:rPr>
              <a:t/>
            </a:r>
            <a:br>
              <a:rPr lang="en-US" sz="2400" b="1" dirty="0" smtClean="0">
                <a:latin typeface="Phetsarath OT" panose="02000500000000020004" pitchFamily="2" charset="0"/>
                <a:cs typeface="Phetsarath OT" panose="02000500000000020004" pitchFamily="2" charset="0"/>
              </a:rPr>
            </a:br>
            <a:r>
              <a:rPr lang="en-US" sz="2400" dirty="0" smtClean="0">
                <a:solidFill>
                  <a:srgbClr val="FF0000"/>
                </a:solidFill>
              </a:rPr>
              <a:t>Section 1: </a:t>
            </a:r>
            <a:r>
              <a:rPr lang="en-US" sz="2400" dirty="0">
                <a:solidFill>
                  <a:srgbClr val="FF0000"/>
                </a:solidFill>
              </a:rPr>
              <a:t>Damages and losses in the agriculture </a:t>
            </a:r>
            <a:r>
              <a:rPr lang="en-US" sz="2400" dirty="0" smtClean="0">
                <a:solidFill>
                  <a:srgbClr val="FF0000"/>
                </a:solidFill>
              </a:rPr>
              <a:t>sector</a:t>
            </a:r>
            <a:endParaRPr lang="en-US" sz="24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Box 5"/>
          <p:cNvSpPr txBox="1">
            <a:spLocks noChangeArrowheads="1"/>
          </p:cNvSpPr>
          <p:nvPr/>
        </p:nvSpPr>
        <p:spPr bwMode="auto">
          <a:xfrm>
            <a:off x="6248400" y="1524000"/>
            <a:ext cx="281940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u="sng" dirty="0">
                <a:solidFill>
                  <a:srgbClr val="FF0000"/>
                </a:solidFill>
                <a:latin typeface="+mj-lt"/>
                <a:cs typeface="Lucida Sans Unicode" pitchFamily="34" charset="0"/>
              </a:rPr>
              <a:t>Losses</a:t>
            </a:r>
          </a:p>
          <a:p>
            <a:pPr eaLnBrk="1" hangingPunct="1"/>
            <a:endParaRPr lang="en-US" altLang="en-US" sz="400" b="1" dirty="0">
              <a:latin typeface="+mj-lt"/>
              <a:cs typeface="Lucida Sans Unicode" pitchFamily="34" charset="0"/>
            </a:endParaRPr>
          </a:p>
          <a:p>
            <a:pPr eaLnBrk="1" hangingPunct="1">
              <a:buFont typeface="Arial" pitchFamily="34" charset="0"/>
              <a:buChar char="•"/>
            </a:pPr>
            <a:r>
              <a:rPr lang="en-US" altLang="en-US" sz="1600" dirty="0">
                <a:latin typeface="+mj-lt"/>
                <a:cs typeface="Lucida Sans Unicode" pitchFamily="34" charset="0"/>
              </a:rPr>
              <a:t>  changes in economic flows during reconstruction period expressed in monetary values at current prices</a:t>
            </a:r>
          </a:p>
          <a:p>
            <a:pPr eaLnBrk="1" hangingPunct="1">
              <a:buFont typeface="Arial" pitchFamily="34" charset="0"/>
              <a:buChar char="•"/>
            </a:pPr>
            <a:endParaRPr lang="en-US" altLang="en-US" sz="400" dirty="0">
              <a:latin typeface="+mj-lt"/>
              <a:cs typeface="Lucida Sans Unicode" pitchFamily="34" charset="0"/>
            </a:endParaRPr>
          </a:p>
          <a:p>
            <a:pPr eaLnBrk="1" hangingPunct="1">
              <a:buFont typeface="Arial" pitchFamily="34" charset="0"/>
              <a:buChar char="•"/>
            </a:pPr>
            <a:r>
              <a:rPr lang="en-US" altLang="en-US" sz="1600" dirty="0">
                <a:latin typeface="+mj-lt"/>
                <a:cs typeface="Lucida Sans Unicode" pitchFamily="34" charset="0"/>
              </a:rPr>
              <a:t>  </a:t>
            </a:r>
            <a:r>
              <a:rPr lang="en-US" altLang="en-US" sz="1600" b="1" dirty="0">
                <a:latin typeface="+mj-lt"/>
                <a:cs typeface="Lucida Sans Unicode" pitchFamily="34" charset="0"/>
              </a:rPr>
              <a:t>examples of losses:</a:t>
            </a:r>
          </a:p>
          <a:p>
            <a:pPr lvl="1" eaLnBrk="1" hangingPunct="1">
              <a:buFont typeface="Wingdings" pitchFamily="2" charset="2"/>
              <a:buChar char="Ø"/>
            </a:pPr>
            <a:r>
              <a:rPr lang="en-US" altLang="en-US" sz="1600" dirty="0">
                <a:latin typeface="+mj-lt"/>
                <a:cs typeface="Lucida Sans Unicode" pitchFamily="34" charset="0"/>
              </a:rPr>
              <a:t> </a:t>
            </a:r>
            <a:r>
              <a:rPr lang="en-US" altLang="en-US" sz="1600" dirty="0">
                <a:solidFill>
                  <a:srgbClr val="FF0000"/>
                </a:solidFill>
                <a:latin typeface="+mj-lt"/>
                <a:cs typeface="Lucida Sans Unicode" pitchFamily="34" charset="0"/>
              </a:rPr>
              <a:t>foregone income </a:t>
            </a:r>
            <a:r>
              <a:rPr lang="en-US" altLang="en-US" sz="1600" dirty="0">
                <a:latin typeface="+mj-lt"/>
                <a:cs typeface="Lucida Sans Unicode" pitchFamily="34" charset="0"/>
              </a:rPr>
              <a:t>(present and future) from destroyed crops and trees, livestock, flooded fields, landslides, drought, </a:t>
            </a:r>
            <a:r>
              <a:rPr lang="en-US" altLang="en-US" sz="1600" dirty="0" err="1">
                <a:latin typeface="+mj-lt"/>
                <a:cs typeface="Lucida Sans Unicode" pitchFamily="34" charset="0"/>
              </a:rPr>
              <a:t>etc</a:t>
            </a:r>
            <a:endParaRPr lang="en-US" altLang="en-US" sz="1600" dirty="0">
              <a:latin typeface="+mj-lt"/>
              <a:cs typeface="Lucida Sans Unicode" pitchFamily="34" charset="0"/>
            </a:endParaRPr>
          </a:p>
          <a:p>
            <a:pPr lvl="1" eaLnBrk="1" hangingPunct="1">
              <a:buFont typeface="Wingdings" pitchFamily="2" charset="2"/>
              <a:buChar char="Ø"/>
            </a:pPr>
            <a:r>
              <a:rPr lang="en-US" altLang="en-US" sz="1600" dirty="0">
                <a:latin typeface="+mj-lt"/>
                <a:cs typeface="Lucida Sans Unicode" pitchFamily="34" charset="0"/>
              </a:rPr>
              <a:t>  </a:t>
            </a:r>
            <a:r>
              <a:rPr lang="en-US" altLang="en-US" sz="1600" dirty="0">
                <a:solidFill>
                  <a:srgbClr val="FF0000"/>
                </a:solidFill>
                <a:latin typeface="+mj-lt"/>
                <a:cs typeface="Lucida Sans Unicode" pitchFamily="34" charset="0"/>
              </a:rPr>
              <a:t>higher cost of production </a:t>
            </a:r>
            <a:r>
              <a:rPr lang="en-US" altLang="en-US" sz="1600" dirty="0">
                <a:latin typeface="+mj-lt"/>
                <a:cs typeface="Lucida Sans Unicode" pitchFamily="34" charset="0"/>
              </a:rPr>
              <a:t>after a disaster e.g. replanting of crops</a:t>
            </a:r>
          </a:p>
          <a:p>
            <a:pPr lvl="1" eaLnBrk="1" hangingPunct="1">
              <a:buFont typeface="Wingdings" pitchFamily="2" charset="2"/>
              <a:buChar char="Ø"/>
            </a:pPr>
            <a:r>
              <a:rPr lang="en-US" altLang="en-US" sz="1600" dirty="0">
                <a:latin typeface="+mj-lt"/>
                <a:cs typeface="Lucida Sans Unicode" pitchFamily="34" charset="0"/>
              </a:rPr>
              <a:t> </a:t>
            </a:r>
            <a:r>
              <a:rPr lang="en-US" altLang="en-US" sz="1600" dirty="0">
                <a:solidFill>
                  <a:srgbClr val="FF0000"/>
                </a:solidFill>
                <a:latin typeface="+mj-lt"/>
                <a:cs typeface="Lucida Sans Unicode" pitchFamily="34" charset="0"/>
              </a:rPr>
              <a:t>additional expenses </a:t>
            </a:r>
            <a:r>
              <a:rPr lang="en-US" altLang="en-US" sz="1600" dirty="0">
                <a:latin typeface="+mj-lt"/>
                <a:cs typeface="Lucida Sans Unicode" pitchFamily="34" charset="0"/>
              </a:rPr>
              <a:t>to clean up debris of destruction, retrieval of buried assets</a:t>
            </a:r>
          </a:p>
          <a:p>
            <a:pPr eaLnBrk="1" hangingPunct="1">
              <a:buFont typeface="Arial" pitchFamily="34" charset="0"/>
              <a:buChar char="•"/>
            </a:pPr>
            <a:endParaRPr lang="en-US" altLang="en-US" sz="1600" b="1" dirty="0">
              <a:latin typeface="+mj-lt"/>
              <a:cs typeface="Lucida Sans Unicode" pitchFamily="34" charset="0"/>
            </a:endParaRPr>
          </a:p>
        </p:txBody>
      </p:sp>
      <p:sp>
        <p:nvSpPr>
          <p:cNvPr id="4" name="TextBox 3"/>
          <p:cNvSpPr txBox="1"/>
          <p:nvPr/>
        </p:nvSpPr>
        <p:spPr>
          <a:xfrm>
            <a:off x="381000" y="1392972"/>
            <a:ext cx="5791200" cy="5570756"/>
          </a:xfrm>
          <a:prstGeom prst="rect">
            <a:avLst/>
          </a:prstGeom>
          <a:noFill/>
        </p:spPr>
        <p:txBody>
          <a:bodyPr wrap="square" rtlCol="0">
            <a:spAutoFit/>
          </a:bodyPr>
          <a:lstStyle/>
          <a:p>
            <a:r>
              <a:rPr lang="en-US" sz="2800" b="1" u="sng" dirty="0" err="1" smtClean="0">
                <a:solidFill>
                  <a:srgbClr val="FF0000"/>
                </a:solidFill>
                <a:latin typeface="Phetsarath OT" panose="02000500000000020004" pitchFamily="2" charset="0"/>
                <a:cs typeface="Phetsarath OT" panose="02000500000000020004" pitchFamily="2" charset="0"/>
              </a:rPr>
              <a:t>ການສູນເສຍ</a:t>
            </a:r>
            <a:r>
              <a:rPr lang="en-US" sz="2800" b="1" u="sng" dirty="0" smtClean="0">
                <a:solidFill>
                  <a:srgbClr val="FF0000"/>
                </a:solidFill>
                <a:latin typeface="Phetsarath OT" panose="02000500000000020004" pitchFamily="2" charset="0"/>
                <a:cs typeface="Phetsarath OT" panose="02000500000000020004" pitchFamily="2" charset="0"/>
              </a:rPr>
              <a:t>:</a:t>
            </a:r>
          </a:p>
          <a:p>
            <a:pPr marL="285750" indent="-285750">
              <a:buFont typeface="Arial" panose="020B0604020202020204" pitchFamily="34" charset="0"/>
              <a:buChar char="•"/>
            </a:pPr>
            <a:r>
              <a:rPr lang="en-US" sz="2400" u="sng" dirty="0" smtClean="0">
                <a:latin typeface="Phetsarath OT" panose="02000500000000020004" pitchFamily="2" charset="0"/>
                <a:cs typeface="Phetsarath OT" panose="02000500000000020004" pitchFamily="2" charset="0"/>
              </a:rPr>
              <a:t>ການປ່ຽນແປງຂອງການໄຫຼວຽນກະແສເສດຖະກິດໃນຊ່ວງເວລາຂອງການກໍ່ສ້າງຄືນໃໝ່</a:t>
            </a:r>
            <a:r>
              <a:rPr lang="en-US" sz="2400" dirty="0" smtClean="0">
                <a:latin typeface="Phetsarath OT" panose="02000500000000020004" pitchFamily="2" charset="0"/>
                <a:cs typeface="Phetsarath OT" panose="02000500000000020004" pitchFamily="2" charset="0"/>
              </a:rPr>
              <a:t>ເຊິ່ງເນັ້ນໃສ່ມູນຄ່າຂອງເງິນ</a:t>
            </a:r>
            <a:r>
              <a:rPr lang="en-US" sz="2400" dirty="0" smtClean="0">
                <a:solidFill>
                  <a:srgbClr val="C00000"/>
                </a:solidFill>
                <a:latin typeface="Phetsarath OT" panose="02000500000000020004" pitchFamily="2" charset="0"/>
                <a:cs typeface="Phetsarath OT" panose="02000500000000020004" pitchFamily="2" charset="0"/>
              </a:rPr>
              <a:t>ໃນລາຄາປະຈຸບັນ.</a:t>
            </a:r>
          </a:p>
          <a:p>
            <a:pPr marL="285750" indent="-285750">
              <a:buFont typeface="Arial" panose="020B0604020202020204" pitchFamily="34" charset="0"/>
              <a:buChar char="•"/>
            </a:pPr>
            <a:endParaRPr lang="en-US" sz="1600" dirty="0" smtClean="0">
              <a:latin typeface="Phetsarath OT" panose="02000500000000020004" pitchFamily="2" charset="0"/>
              <a:cs typeface="Phetsarath OT" panose="02000500000000020004" pitchFamily="2" charset="0"/>
            </a:endParaRPr>
          </a:p>
          <a:p>
            <a:pPr marL="285750" indent="-285750">
              <a:buFont typeface="Arial" panose="020B0604020202020204" pitchFamily="34" charset="0"/>
              <a:buChar char="•"/>
            </a:pPr>
            <a:r>
              <a:rPr lang="en-US" sz="2400" b="1" dirty="0" err="1" smtClean="0">
                <a:latin typeface="Phetsarath OT" panose="02000500000000020004" pitchFamily="2" charset="0"/>
                <a:cs typeface="Phetsarath OT" panose="02000500000000020004" pitchFamily="2" charset="0"/>
              </a:rPr>
              <a:t>ຕົວຢ່າງການສູນເສຍ</a:t>
            </a:r>
            <a:r>
              <a:rPr lang="en-US" sz="2400" b="1" dirty="0" smtClean="0">
                <a:latin typeface="Phetsarath OT" panose="02000500000000020004" pitchFamily="2" charset="0"/>
                <a:cs typeface="Phetsarath OT" panose="02000500000000020004" pitchFamily="2" charset="0"/>
              </a:rPr>
              <a:t>:</a:t>
            </a:r>
          </a:p>
          <a:p>
            <a:pPr marL="285750" indent="-285750">
              <a:buFont typeface="Wingdings" panose="05000000000000000000" pitchFamily="2" charset="2"/>
              <a:buChar char="Ø"/>
            </a:pPr>
            <a:r>
              <a:rPr lang="en-US" sz="2400" dirty="0" err="1" smtClean="0">
                <a:solidFill>
                  <a:srgbClr val="FF0000"/>
                </a:solidFill>
                <a:latin typeface="Phetsarath OT" panose="02000500000000020004" pitchFamily="2" charset="0"/>
                <a:cs typeface="Phetsarath OT" panose="02000500000000020004" pitchFamily="2" charset="0"/>
              </a:rPr>
              <a:t>ລາຍຮັບທີ່ຄາດຄະເນໄວ</a:t>
            </a:r>
            <a:r>
              <a:rPr lang="en-US" sz="2400" dirty="0" smtClean="0">
                <a:solidFill>
                  <a:srgbClr val="FF0000"/>
                </a:solidFill>
                <a:latin typeface="Phetsarath OT" panose="02000500000000020004" pitchFamily="2" charset="0"/>
                <a:cs typeface="Phetsarath OT" panose="02000500000000020004" pitchFamily="2" charset="0"/>
              </a:rPr>
              <a:t>້</a:t>
            </a:r>
            <a:r>
              <a:rPr lang="en-US" sz="2400" dirty="0" smtClean="0">
                <a:latin typeface="Phetsarath OT" panose="02000500000000020004" pitchFamily="2" charset="0"/>
                <a:cs typeface="Phetsarath OT" panose="02000500000000020004" pitchFamily="2" charset="0"/>
              </a:rPr>
              <a:t>(</a:t>
            </a:r>
            <a:r>
              <a:rPr lang="en-US" sz="2400" dirty="0" err="1" smtClean="0">
                <a:latin typeface="Phetsarath OT" panose="02000500000000020004" pitchFamily="2" charset="0"/>
                <a:cs typeface="Phetsarath OT" panose="02000500000000020004" pitchFamily="2" charset="0"/>
              </a:rPr>
              <a:t>ປະຈຸບັນແລະອະນາຄົດ</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ເມື່ອຜົນລະປຸກແລະຕົ້ນໄມ</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ການລ້ຽງສັດທີ່ຖືກທໍາລາຍ</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ພື້ນທີ່ການຜະລິດຖືກນ້ຳຖ້ວມ</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ດິນເຈື່ອນ,ໄພແຫ້ງແລ້ງ</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ແລະອື່ນ</a:t>
            </a:r>
            <a:r>
              <a:rPr lang="en-US" sz="2400" dirty="0" smtClean="0">
                <a:latin typeface="Phetsarath OT" panose="02000500000000020004" pitchFamily="2" charset="0"/>
                <a:cs typeface="Phetsarath OT" panose="02000500000000020004" pitchFamily="2" charset="0"/>
              </a:rPr>
              <a:t>ໆ</a:t>
            </a:r>
          </a:p>
          <a:p>
            <a:pPr marL="285750" indent="-285750">
              <a:buFont typeface="Wingdings" panose="05000000000000000000" pitchFamily="2" charset="2"/>
              <a:buChar char="Ø"/>
            </a:pPr>
            <a:r>
              <a:rPr lang="en-US" sz="2400" dirty="0" err="1" smtClean="0">
                <a:solidFill>
                  <a:srgbClr val="FF0000"/>
                </a:solidFill>
                <a:latin typeface="Phetsarath OT" panose="02000500000000020004" pitchFamily="2" charset="0"/>
                <a:cs typeface="Phetsarath OT" panose="02000500000000020004" pitchFamily="2" charset="0"/>
              </a:rPr>
              <a:t>ຄ່າໃຊ້ຈ່າຍໃນການດຳເນີນງານສູງ</a:t>
            </a:r>
            <a:r>
              <a:rPr lang="en-US" sz="2400" dirty="0" err="1" smtClean="0">
                <a:latin typeface="Phetsarath OT" panose="02000500000000020004" pitchFamily="2" charset="0"/>
                <a:cs typeface="Phetsarath OT" panose="02000500000000020004" pitchFamily="2" charset="0"/>
              </a:rPr>
              <a:t>ຫຼັງໄພພິບັດ.ຕົວຢ່າງ:ການປູດພືດຄືນໃໝ</a:t>
            </a:r>
            <a:r>
              <a:rPr lang="en-US" sz="2400" dirty="0" smtClean="0">
                <a:latin typeface="Phetsarath OT" panose="02000500000000020004" pitchFamily="2" charset="0"/>
                <a:cs typeface="Phetsarath OT" panose="02000500000000020004" pitchFamily="2" charset="0"/>
              </a:rPr>
              <a:t>່.</a:t>
            </a:r>
          </a:p>
          <a:p>
            <a:pPr marL="285750" indent="-285750">
              <a:buFont typeface="Wingdings" panose="05000000000000000000" pitchFamily="2" charset="2"/>
              <a:buChar char="Ø"/>
            </a:pPr>
            <a:r>
              <a:rPr lang="en-US" sz="2400" dirty="0" err="1" smtClean="0">
                <a:solidFill>
                  <a:srgbClr val="FF0000"/>
                </a:solidFill>
                <a:latin typeface="Phetsarath OT" panose="02000500000000020004" pitchFamily="2" charset="0"/>
                <a:cs typeface="Phetsarath OT" panose="02000500000000020004" pitchFamily="2" charset="0"/>
              </a:rPr>
              <a:t>ຄ່າໃຊ້ຈ່າຍເພີມເຕີມ</a:t>
            </a:r>
            <a:r>
              <a:rPr lang="en-US" sz="2400" dirty="0" err="1" smtClean="0">
                <a:latin typeface="Phetsarath OT" panose="02000500000000020004" pitchFamily="2" charset="0"/>
                <a:cs typeface="Phetsarath OT" panose="02000500000000020004" pitchFamily="2" charset="0"/>
              </a:rPr>
              <a:t>ໃນການອະນາໄມສິ່ງເສດເຫຼືອ</a:t>
            </a:r>
            <a:r>
              <a:rPr lang="en-US" sz="2400" dirty="0" smtClean="0">
                <a:latin typeface="Phetsarath OT" panose="02000500000000020004" pitchFamily="2" charset="0"/>
                <a:cs typeface="Phetsarath OT" panose="02000500000000020004" pitchFamily="2" charset="0"/>
              </a:rPr>
              <a:t>, </a:t>
            </a:r>
            <a:r>
              <a:rPr lang="en-US" sz="2400" dirty="0" err="1" smtClean="0">
                <a:latin typeface="Phetsarath OT" panose="02000500000000020004" pitchFamily="2" charset="0"/>
                <a:cs typeface="Phetsarath OT" panose="02000500000000020004" pitchFamily="2" charset="0"/>
              </a:rPr>
              <a:t>ການເກັບກູ້ຊັບສິນທີ່ຖືກທັບຖົມ</a:t>
            </a:r>
            <a:r>
              <a:rPr lang="en-US" sz="2400" dirty="0" smtClean="0">
                <a:latin typeface="Phetsarath OT" panose="02000500000000020004" pitchFamily="2" charset="0"/>
                <a:cs typeface="Phetsarath OT" panose="02000500000000020004" pitchFamily="2" charset="0"/>
              </a:rPr>
              <a:t>.</a:t>
            </a:r>
          </a:p>
          <a:p>
            <a:endParaRPr lang="en-US" sz="2400" dirty="0">
              <a:latin typeface="Phetsarath OT" panose="02000500000000020004" pitchFamily="2" charset="0"/>
              <a:cs typeface="Phetsarath OT" panose="02000500000000020004" pitchFamily="2" charset="0"/>
            </a:endParaRPr>
          </a:p>
        </p:txBody>
      </p:sp>
      <p:sp>
        <p:nvSpPr>
          <p:cNvPr id="2" name="Title 1"/>
          <p:cNvSpPr>
            <a:spLocks noGrp="1"/>
          </p:cNvSpPr>
          <p:nvPr>
            <p:ph type="title"/>
          </p:nvPr>
        </p:nvSpPr>
        <p:spPr>
          <a:xfrm>
            <a:off x="457200" y="0"/>
            <a:ext cx="8229600" cy="1143000"/>
          </a:xfrm>
        </p:spPr>
        <p:txBody>
          <a:bodyPr/>
          <a:lstStyle/>
          <a:p>
            <a:r>
              <a:rPr lang="en-US" sz="2400" b="1" dirty="0" smtClean="0"/>
              <a:t/>
            </a:r>
            <a:br>
              <a:rPr lang="en-US" sz="2400" b="1" dirty="0" smtClean="0"/>
            </a:br>
            <a:r>
              <a:rPr lang="en-US" sz="2400" b="1" dirty="0" smtClean="0">
                <a:latin typeface="Phetsarath OT" panose="02000500000000020004" pitchFamily="2" charset="0"/>
                <a:cs typeface="Phetsarath OT" panose="02000500000000020004" pitchFamily="2" charset="0"/>
              </a:rPr>
              <a:t>ພາກທີ</a:t>
            </a:r>
            <a:r>
              <a:rPr lang="en-US" sz="2400" b="1" dirty="0">
                <a:latin typeface="Phetsarath OT" panose="02000500000000020004" pitchFamily="2" charset="0"/>
                <a:cs typeface="Phetsarath OT" panose="02000500000000020004" pitchFamily="2" charset="0"/>
              </a:rPr>
              <a:t>1: </a:t>
            </a:r>
            <a:r>
              <a:rPr lang="en-US" sz="2400" b="1" dirty="0" err="1">
                <a:latin typeface="Phetsarath OT" panose="02000500000000020004" pitchFamily="2" charset="0"/>
                <a:cs typeface="Phetsarath OT" panose="02000500000000020004" pitchFamily="2" charset="0"/>
              </a:rPr>
              <a:t>ຄວາມເສຍຫາຍແລະການສູນເສຍໃນຂະແໜງກະສິ</a:t>
            </a:r>
            <a:r>
              <a:rPr lang="en-US" sz="2400" b="1" dirty="0" err="1" smtClean="0">
                <a:latin typeface="Phetsarath OT" panose="02000500000000020004" pitchFamily="2" charset="0"/>
                <a:cs typeface="Phetsarath OT" panose="02000500000000020004" pitchFamily="2" charset="0"/>
              </a:rPr>
              <a:t>ກຳ</a:t>
            </a:r>
            <a:r>
              <a:rPr lang="en-US" sz="2400" b="1" dirty="0" smtClean="0">
                <a:latin typeface="Phetsarath OT" panose="02000500000000020004" pitchFamily="2" charset="0"/>
                <a:cs typeface="Phetsarath OT" panose="02000500000000020004" pitchFamily="2" charset="0"/>
              </a:rPr>
              <a:t/>
            </a:r>
            <a:br>
              <a:rPr lang="en-US" sz="2400" b="1" dirty="0" smtClean="0">
                <a:latin typeface="Phetsarath OT" panose="02000500000000020004" pitchFamily="2" charset="0"/>
                <a:cs typeface="Phetsarath OT" panose="02000500000000020004" pitchFamily="2" charset="0"/>
              </a:rPr>
            </a:br>
            <a:r>
              <a:rPr lang="en-US" sz="2400" b="1" dirty="0" smtClean="0">
                <a:latin typeface="Phetsarath OT" panose="02000500000000020004" pitchFamily="2" charset="0"/>
                <a:cs typeface="Phetsarath OT" panose="02000500000000020004" pitchFamily="2" charset="0"/>
              </a:rPr>
              <a:t> </a:t>
            </a:r>
            <a:r>
              <a:rPr lang="en-US" sz="2400" dirty="0" smtClean="0">
                <a:solidFill>
                  <a:srgbClr val="FF0000"/>
                </a:solidFill>
              </a:rPr>
              <a:t>Section 1: </a:t>
            </a:r>
            <a:r>
              <a:rPr lang="en-US" sz="2400" dirty="0">
                <a:solidFill>
                  <a:srgbClr val="FF0000"/>
                </a:solidFill>
              </a:rPr>
              <a:t>Damages and losses in the agriculture </a:t>
            </a:r>
            <a:r>
              <a:rPr lang="en-US" sz="2400" dirty="0" smtClean="0">
                <a:solidFill>
                  <a:srgbClr val="FF0000"/>
                </a:solidFill>
              </a:rPr>
              <a:t>sector</a:t>
            </a:r>
            <a:endParaRPr lang="en-US" sz="24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553200" y="2133600"/>
            <a:ext cx="2514600" cy="4401205"/>
          </a:xfrm>
          <a:prstGeom prst="rect">
            <a:avLst/>
          </a:prstGeom>
          <a:solidFill>
            <a:srgbClr val="2A7618"/>
          </a:solidFill>
        </p:spPr>
        <p:style>
          <a:lnRef idx="2">
            <a:schemeClr val="accent1">
              <a:shade val="50000"/>
            </a:schemeClr>
          </a:lnRef>
          <a:fillRef idx="1">
            <a:schemeClr val="accent1"/>
          </a:fillRef>
          <a:effectRef idx="0">
            <a:schemeClr val="accent1"/>
          </a:effectRef>
          <a:fontRef idx="minor">
            <a:schemeClr val="lt1"/>
          </a:fontRef>
        </p:style>
        <p:txBody>
          <a:bodyPr wrap="square" anchor="ctr">
            <a:spAutoFit/>
          </a:bodyPr>
          <a:lstStyle/>
          <a:p>
            <a:pPr>
              <a:defRPr/>
            </a:pPr>
            <a:r>
              <a:rPr lang="en-US" sz="1400" i="1" dirty="0"/>
              <a:t>Step 1.	Collect and/or validate the baseline data for each of the disaster-affected district</a:t>
            </a:r>
            <a:endParaRPr lang="en-US" sz="1400" dirty="0"/>
          </a:p>
          <a:p>
            <a:pPr>
              <a:defRPr/>
            </a:pPr>
            <a:r>
              <a:rPr lang="en-US" sz="1400" i="1" dirty="0"/>
              <a:t>Step 2. Estimate damages and losses </a:t>
            </a:r>
            <a:endParaRPr lang="en-US" sz="1400" dirty="0"/>
          </a:p>
          <a:p>
            <a:pPr>
              <a:defRPr/>
            </a:pPr>
            <a:r>
              <a:rPr lang="en-US" sz="1400" i="1" dirty="0"/>
              <a:t>Step 3. Validate the information on damages and losses </a:t>
            </a:r>
            <a:endParaRPr lang="en-US" sz="1400" dirty="0"/>
          </a:p>
          <a:p>
            <a:pPr>
              <a:defRPr/>
            </a:pPr>
            <a:r>
              <a:rPr lang="en-US" sz="1400" i="1" dirty="0"/>
              <a:t>Step 4. Analyze the impacts of the damages and losses to affected population</a:t>
            </a:r>
            <a:endParaRPr lang="en-US" sz="1400" dirty="0"/>
          </a:p>
          <a:p>
            <a:pPr>
              <a:defRPr/>
            </a:pPr>
            <a:r>
              <a:rPr lang="en-US" sz="1400" i="1" dirty="0"/>
              <a:t>Step 5. Estimate recovery and reconstruction needs</a:t>
            </a:r>
            <a:endParaRPr lang="en-US" sz="1400" dirty="0"/>
          </a:p>
          <a:p>
            <a:pPr>
              <a:defRPr/>
            </a:pPr>
            <a:r>
              <a:rPr lang="en-US" sz="1400" i="1" dirty="0"/>
              <a:t>Step 6. Draft the implementation plan of the identified programs and projects</a:t>
            </a:r>
            <a:endParaRPr lang="en-US" sz="1400" dirty="0"/>
          </a:p>
          <a:p>
            <a:pPr>
              <a:defRPr/>
            </a:pPr>
            <a:r>
              <a:rPr lang="en-US" sz="1400" i="1" dirty="0"/>
              <a:t>Step 7. Draft the post-disaster damages, losses and needs (</a:t>
            </a:r>
            <a:r>
              <a:rPr lang="en-US" sz="1400" i="1" dirty="0" err="1"/>
              <a:t>DaLNA</a:t>
            </a:r>
            <a:r>
              <a:rPr lang="en-US" sz="1400" i="1" dirty="0"/>
              <a:t>) of the </a:t>
            </a:r>
            <a:r>
              <a:rPr lang="en-US" sz="1400" i="1" dirty="0" smtClean="0"/>
              <a:t>sector</a:t>
            </a:r>
            <a:endParaRPr lang="en-US" sz="1400" dirty="0"/>
          </a:p>
        </p:txBody>
      </p:sp>
      <p:sp>
        <p:nvSpPr>
          <p:cNvPr id="2" name="TextBox 1"/>
          <p:cNvSpPr txBox="1"/>
          <p:nvPr/>
        </p:nvSpPr>
        <p:spPr>
          <a:xfrm>
            <a:off x="228600" y="1495485"/>
            <a:ext cx="5638800" cy="5401479"/>
          </a:xfrm>
          <a:prstGeom prst="rect">
            <a:avLst/>
          </a:prstGeom>
          <a:noFill/>
        </p:spPr>
        <p:txBody>
          <a:bodyPr wrap="square" rtlCol="0">
            <a:spAutoFit/>
          </a:bodyPr>
          <a:lstStyle/>
          <a:p>
            <a:r>
              <a:rPr lang="lo-LA" b="1" dirty="0">
                <a:solidFill>
                  <a:srgbClr val="7030A0"/>
                </a:solidFill>
                <a:latin typeface="Phetsarath OT" panose="02000500000000000000" pitchFamily="2" charset="0"/>
                <a:cs typeface="Phetsarath OT" panose="02000500000000000000" pitchFamily="2" charset="0"/>
              </a:rPr>
              <a:t>ບາດກ້າວ​ຕ່າງໆ​ລຸ່ມ​ນີ້​ແມ່ນ​ເພື່ອ​ດໍາ​ເນີນ​ການ​ປະ​ເມີນ </a:t>
            </a:r>
            <a:r>
              <a:rPr lang="en-US" b="1" dirty="0" err="1">
                <a:solidFill>
                  <a:srgbClr val="7030A0"/>
                </a:solidFill>
                <a:latin typeface="Phetsarath OT" panose="02000500000000000000" pitchFamily="2" charset="0"/>
                <a:cs typeface="Phetsarath OT" panose="02000500000000000000" pitchFamily="2" charset="0"/>
              </a:rPr>
              <a:t>DaLNA</a:t>
            </a:r>
            <a:r>
              <a:rPr lang="en-US" b="1" dirty="0">
                <a:solidFill>
                  <a:srgbClr val="7030A0"/>
                </a:solidFill>
                <a:latin typeface="Phetsarath OT" panose="02000500000000000000" pitchFamily="2" charset="0"/>
                <a:cs typeface="Phetsarath OT" panose="02000500000000000000" pitchFamily="2" charset="0"/>
              </a:rPr>
              <a:t> </a:t>
            </a:r>
            <a:r>
              <a:rPr lang="lo-LA" b="1" dirty="0">
                <a:solidFill>
                  <a:srgbClr val="7030A0"/>
                </a:solidFill>
                <a:latin typeface="Phetsarath OT" panose="02000500000000000000" pitchFamily="2" charset="0"/>
                <a:cs typeface="Phetsarath OT" panose="02000500000000000000" pitchFamily="2" charset="0"/>
              </a:rPr>
              <a:t>ໃນ​</a:t>
            </a:r>
            <a:r>
              <a:rPr lang="lo-LA" b="1" dirty="0" smtClean="0">
                <a:solidFill>
                  <a:srgbClr val="7030A0"/>
                </a:solidFill>
                <a:latin typeface="Phetsarath OT" panose="02000500000000000000" pitchFamily="2" charset="0"/>
                <a:cs typeface="Phetsarath OT" panose="02000500000000000000" pitchFamily="2" charset="0"/>
              </a:rPr>
              <a:t>ຂະ​</a:t>
            </a:r>
            <a:r>
              <a:rPr lang="lo-LA" b="1" dirty="0">
                <a:solidFill>
                  <a:srgbClr val="7030A0"/>
                </a:solidFill>
                <a:latin typeface="Phetsarath OT" panose="02000500000000000000" pitchFamily="2" charset="0"/>
                <a:cs typeface="Phetsarath OT" panose="02000500000000000000" pitchFamily="2" charset="0"/>
              </a:rPr>
              <a:t>ແໜງ​ການ</a:t>
            </a:r>
            <a:r>
              <a:rPr lang="en-US" b="1" dirty="0" err="1" smtClean="0">
                <a:solidFill>
                  <a:srgbClr val="7030A0"/>
                </a:solidFill>
                <a:latin typeface="Phetsarath OT" panose="02000500000000000000" pitchFamily="2" charset="0"/>
                <a:cs typeface="Phetsarath OT" panose="02000500000000000000" pitchFamily="2" charset="0"/>
              </a:rPr>
              <a:t>ກະສິກຳ</a:t>
            </a:r>
            <a:endParaRPr lang="en-US" b="1" dirty="0" smtClean="0">
              <a:solidFill>
                <a:srgbClr val="7030A0"/>
              </a:solidFill>
              <a:latin typeface="Phetsarath OT" panose="02000500000000000000" pitchFamily="2" charset="0"/>
              <a:cs typeface="Phetsarath OT" panose="02000500000000000000" pitchFamily="2" charset="0"/>
            </a:endParaRPr>
          </a:p>
          <a:p>
            <a:endParaRPr lang="en-US" sz="1200" b="1" dirty="0">
              <a:solidFill>
                <a:srgbClr val="7030A0"/>
              </a:solidFill>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ບາດກ້າວ</a:t>
            </a:r>
            <a:r>
              <a:rPr lang="en-US" dirty="0" err="1">
                <a:latin typeface="Phetsarath OT" panose="02000500000000000000" pitchFamily="2" charset="0"/>
                <a:cs typeface="Phetsarath OT" panose="02000500000000000000" pitchFamily="2" charset="0"/>
              </a:rPr>
              <a:t>ທີ1</a:t>
            </a:r>
            <a:r>
              <a:rPr lang="en-US"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ເກັບກໍາ ແລະ</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ຫຼື ຢັ້ງຢືນຄວາມຖືກຕ້ອງຂອງຂໍ້ມູນພື້ນຖານຂອງແຕ່ລະເມືອງທີ່ຖືກຜົນກະທົບຈາກໄພພິບັດ</a:t>
            </a:r>
            <a:r>
              <a:rPr lang="en-US" dirty="0" smtClean="0">
                <a:latin typeface="Phetsarath OT" panose="02000500000000000000" pitchFamily="2" charset="0"/>
                <a:cs typeface="Phetsarath OT" panose="02000500000000000000" pitchFamily="2" charset="0"/>
              </a:rPr>
              <a:t>.</a:t>
            </a:r>
          </a:p>
          <a:p>
            <a:pPr marL="285750" indent="-285750">
              <a:buFont typeface="Arial" panose="020B0604020202020204" pitchFamily="34" charset="0"/>
              <a:buChar char="•"/>
            </a:pPr>
            <a:endParaRPr lang="en-US" sz="1100" dirty="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lo-LA" dirty="0">
                <a:solidFill>
                  <a:srgbClr val="C00000"/>
                </a:solidFill>
                <a:latin typeface="Phetsarath OT" panose="02000500000000000000" pitchFamily="2" charset="0"/>
                <a:cs typeface="Phetsarath OT" panose="02000500000000000000" pitchFamily="2" charset="0"/>
              </a:rPr>
              <a:t>ບາດກ້າວ</a:t>
            </a:r>
            <a:r>
              <a:rPr lang="en-US" dirty="0" err="1">
                <a:solidFill>
                  <a:srgbClr val="C00000"/>
                </a:solidFill>
                <a:latin typeface="Phetsarath OT" panose="02000500000000000000" pitchFamily="2" charset="0"/>
                <a:cs typeface="Phetsarath OT" panose="02000500000000000000" pitchFamily="2" charset="0"/>
              </a:rPr>
              <a:t>ທີ2</a:t>
            </a:r>
            <a:r>
              <a:rPr lang="en-US" dirty="0">
                <a:solidFill>
                  <a:srgbClr val="C00000"/>
                </a:solidFill>
                <a:latin typeface="Phetsarath OT" panose="02000500000000000000" pitchFamily="2" charset="0"/>
                <a:cs typeface="Phetsarath OT" panose="02000500000000000000" pitchFamily="2" charset="0"/>
              </a:rPr>
              <a:t>. </a:t>
            </a:r>
            <a:r>
              <a:rPr lang="lo-LA" dirty="0">
                <a:solidFill>
                  <a:srgbClr val="C00000"/>
                </a:solidFill>
                <a:latin typeface="Phetsarath OT" panose="02000500000000000000" pitchFamily="2" charset="0"/>
                <a:cs typeface="Phetsarath OT" panose="02000500000000000000" pitchFamily="2" charset="0"/>
              </a:rPr>
              <a:t>ຄາດຄະເນຄວາມເສຍຫາຍແລະການສູນເສຍ</a:t>
            </a:r>
            <a:r>
              <a:rPr lang="en-US" dirty="0">
                <a:solidFill>
                  <a:srgbClr val="C00000"/>
                </a:solidFill>
                <a:latin typeface="Phetsarath OT" panose="02000500000000000000" pitchFamily="2" charset="0"/>
                <a:cs typeface="Phetsarath OT" panose="02000500000000000000" pitchFamily="2" charset="0"/>
              </a:rPr>
              <a:t> </a:t>
            </a:r>
            <a:endParaRPr lang="en-US" dirty="0" smtClean="0">
              <a:solidFill>
                <a:srgbClr val="C00000"/>
              </a:solidFill>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endParaRPr lang="en-US" sz="1100" dirty="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ບາດກ້າວ</a:t>
            </a:r>
            <a:r>
              <a:rPr lang="en-US" dirty="0" err="1">
                <a:latin typeface="Phetsarath OT" panose="02000500000000000000" pitchFamily="2" charset="0"/>
                <a:cs typeface="Phetsarath OT" panose="02000500000000000000" pitchFamily="2" charset="0"/>
              </a:rPr>
              <a:t>ທີ3</a:t>
            </a:r>
            <a:r>
              <a:rPr lang="en-US"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ຢັ້ງຢືນຄວາມຖືກຕ້ອງຂອງຂໍ້ມູນຄວາມເສຍຫາຍແລະການສູນເສຍ </a:t>
            </a:r>
            <a:endParaRPr lang="lo-LA" dirty="0" smtClean="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endParaRPr lang="en-US" sz="1200" dirty="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lo-LA" dirty="0">
                <a:solidFill>
                  <a:srgbClr val="C00000"/>
                </a:solidFill>
                <a:latin typeface="Phetsarath OT" panose="02000500000000000000" pitchFamily="2" charset="0"/>
                <a:cs typeface="Phetsarath OT" panose="02000500000000000000" pitchFamily="2" charset="0"/>
              </a:rPr>
              <a:t>ບາດກ້າວ</a:t>
            </a:r>
            <a:r>
              <a:rPr lang="en-US" dirty="0" err="1">
                <a:solidFill>
                  <a:srgbClr val="C00000"/>
                </a:solidFill>
                <a:latin typeface="Phetsarath OT" panose="02000500000000000000" pitchFamily="2" charset="0"/>
                <a:cs typeface="Phetsarath OT" panose="02000500000000000000" pitchFamily="2" charset="0"/>
              </a:rPr>
              <a:t>ທີ4</a:t>
            </a:r>
            <a:r>
              <a:rPr lang="en-US" dirty="0">
                <a:solidFill>
                  <a:srgbClr val="C00000"/>
                </a:solidFill>
                <a:latin typeface="Phetsarath OT" panose="02000500000000000000" pitchFamily="2" charset="0"/>
                <a:cs typeface="Phetsarath OT" panose="02000500000000000000" pitchFamily="2" charset="0"/>
              </a:rPr>
              <a:t>. </a:t>
            </a:r>
            <a:r>
              <a:rPr lang="lo-LA" dirty="0">
                <a:solidFill>
                  <a:srgbClr val="C00000"/>
                </a:solidFill>
                <a:latin typeface="Phetsarath OT" panose="02000500000000000000" pitchFamily="2" charset="0"/>
                <a:cs typeface="Phetsarath OT" panose="02000500000000000000" pitchFamily="2" charset="0"/>
              </a:rPr>
              <a:t>ວິເຄາະຜົນກະທົບ: ຄວາມເສຍຫາຍແລະການສູນເສຍ ຕໍ່ປະຊາກອນ </a:t>
            </a:r>
            <a:endParaRPr lang="lo-LA" dirty="0" smtClean="0">
              <a:solidFill>
                <a:srgbClr val="C00000"/>
              </a:solidFill>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endParaRPr lang="en-US" sz="1100" dirty="0">
              <a:latin typeface="Phetsarath OT" panose="02000500000000000000" pitchFamily="2" charset="0"/>
              <a:cs typeface="Phetsarath OT" panose="02000500000000000000" pitchFamily="2" charset="0"/>
            </a:endParaRPr>
          </a:p>
          <a:p>
            <a:pPr marL="285750"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ບາດກ້າວ</a:t>
            </a:r>
            <a:r>
              <a:rPr lang="en-US" dirty="0" err="1">
                <a:latin typeface="Phetsarath OT" panose="02000500000000000000" pitchFamily="2" charset="0"/>
                <a:cs typeface="Phetsarath OT" panose="02000500000000000000" pitchFamily="2" charset="0"/>
              </a:rPr>
              <a:t>ທີ5</a:t>
            </a:r>
            <a:r>
              <a:rPr lang="en-US"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ຄາດຄະເນຄວາມຕ້ອງການການຟື້ນຟູແລະກໍ່ສ້າງຄືນໃໝ່ </a:t>
            </a:r>
            <a:r>
              <a:rPr lang="en-US" dirty="0">
                <a:latin typeface="Phetsarath OT" panose="02000500000000000000" pitchFamily="2" charset="0"/>
                <a:cs typeface="Phetsarath OT" panose="02000500000000000000" pitchFamily="2" charset="0"/>
              </a:rPr>
              <a:t> </a:t>
            </a:r>
          </a:p>
          <a:p>
            <a:pPr marL="285750" indent="-285750">
              <a:buFont typeface="Arial" panose="020B0604020202020204" pitchFamily="34" charset="0"/>
              <a:buChar char="•"/>
            </a:pPr>
            <a:r>
              <a:rPr lang="lo-LA" dirty="0">
                <a:solidFill>
                  <a:srgbClr val="C00000"/>
                </a:solidFill>
                <a:latin typeface="Phetsarath OT" panose="02000500000000000000" pitchFamily="2" charset="0"/>
                <a:cs typeface="Phetsarath OT" panose="02000500000000000000" pitchFamily="2" charset="0"/>
              </a:rPr>
              <a:t>ບາດກ້າວ</a:t>
            </a:r>
            <a:r>
              <a:rPr lang="en-US" dirty="0" err="1">
                <a:solidFill>
                  <a:srgbClr val="C00000"/>
                </a:solidFill>
                <a:latin typeface="Phetsarath OT" panose="02000500000000000000" pitchFamily="2" charset="0"/>
                <a:cs typeface="Phetsarath OT" panose="02000500000000000000" pitchFamily="2" charset="0"/>
              </a:rPr>
              <a:t>ທີ6</a:t>
            </a:r>
            <a:r>
              <a:rPr lang="en-US" dirty="0">
                <a:solidFill>
                  <a:srgbClr val="C00000"/>
                </a:solidFill>
                <a:latin typeface="Phetsarath OT" panose="02000500000000000000" pitchFamily="2" charset="0"/>
                <a:cs typeface="Phetsarath OT" panose="02000500000000000000" pitchFamily="2" charset="0"/>
              </a:rPr>
              <a:t>. </a:t>
            </a:r>
            <a:r>
              <a:rPr lang="lo-LA" dirty="0">
                <a:solidFill>
                  <a:srgbClr val="C00000"/>
                </a:solidFill>
                <a:latin typeface="Phetsarath OT" panose="02000500000000000000" pitchFamily="2" charset="0"/>
                <a:cs typeface="Phetsarath OT" panose="02000500000000000000" pitchFamily="2" charset="0"/>
              </a:rPr>
              <a:t>ຮ່າງ​ແຜນ​ຈັດ​ຕັ້ງ​ປະຕິບັດ​ບັນດາ​ໂຄງການ​ທີ່​ໄດ້​ກໍານົດ​ໄວ້</a:t>
            </a:r>
            <a:r>
              <a:rPr lang="en-US" dirty="0">
                <a:solidFill>
                  <a:srgbClr val="C00000"/>
                </a:solidFill>
                <a:latin typeface="Phetsarath OT" panose="02000500000000000000" pitchFamily="2" charset="0"/>
                <a:cs typeface="Phetsarath OT" panose="02000500000000000000" pitchFamily="2" charset="0"/>
              </a:rPr>
              <a:t>. </a:t>
            </a:r>
          </a:p>
          <a:p>
            <a:pPr marL="285750" indent="-285750">
              <a:buFont typeface="Arial" panose="020B0604020202020204" pitchFamily="34" charset="0"/>
              <a:buChar char="•"/>
            </a:pPr>
            <a:r>
              <a:rPr lang="lo-LA" dirty="0">
                <a:latin typeface="Phetsarath OT" panose="02000500000000000000" pitchFamily="2" charset="0"/>
                <a:cs typeface="Phetsarath OT" panose="02000500000000000000" pitchFamily="2" charset="0"/>
              </a:rPr>
              <a:t>ບາດກ້າວ</a:t>
            </a:r>
            <a:r>
              <a:rPr lang="en-US" dirty="0" err="1">
                <a:latin typeface="Phetsarath OT" panose="02000500000000000000" pitchFamily="2" charset="0"/>
                <a:cs typeface="Phetsarath OT" panose="02000500000000000000" pitchFamily="2" charset="0"/>
              </a:rPr>
              <a:t>ທີ7</a:t>
            </a:r>
            <a:r>
              <a:rPr lang="en-US" dirty="0">
                <a:latin typeface="Phetsarath OT" panose="02000500000000000000" pitchFamily="2" charset="0"/>
                <a:cs typeface="Phetsarath OT" panose="02000500000000000000" pitchFamily="2" charset="0"/>
              </a:rPr>
              <a:t>.​ </a:t>
            </a:r>
            <a:r>
              <a:rPr lang="lo-LA" dirty="0">
                <a:latin typeface="Phetsarath OT" panose="02000500000000000000" pitchFamily="2" charset="0"/>
                <a:cs typeface="Phetsarath OT" panose="02000500000000000000" pitchFamily="2" charset="0"/>
              </a:rPr>
              <a:t>ຮ່າງບົດລາຍງານການປະເມີນຄວາມເສຍ</a:t>
            </a:r>
            <a:r>
              <a:rPr lang="en-US" dirty="0">
                <a:latin typeface="Phetsarath OT" panose="02000500000000000000" pitchFamily="2" charset="0"/>
                <a:cs typeface="Phetsarath OT" panose="02000500000000000000" pitchFamily="2" charset="0"/>
              </a:rPr>
              <a:t>,</a:t>
            </a:r>
            <a:r>
              <a:rPr lang="lo-LA" dirty="0">
                <a:latin typeface="Phetsarath OT" panose="02000500000000000000" pitchFamily="2" charset="0"/>
                <a:cs typeface="Phetsarath OT" panose="02000500000000000000" pitchFamily="2" charset="0"/>
              </a:rPr>
              <a:t>ການສູນເສຍແລະຄວາມຕ້ອງການຂອງ </a:t>
            </a:r>
            <a:r>
              <a:rPr lang="en-US" dirty="0" err="1">
                <a:latin typeface="Phetsarath OT" panose="02000500000000000000" pitchFamily="2" charset="0"/>
                <a:cs typeface="Phetsarath OT" panose="02000500000000000000" pitchFamily="2" charset="0"/>
              </a:rPr>
              <a:t>DaLNA</a:t>
            </a:r>
            <a:r>
              <a:rPr lang="en-US" dirty="0">
                <a:latin typeface="Phetsarath OT" panose="02000500000000000000" pitchFamily="2" charset="0"/>
                <a:cs typeface="Phetsarath OT" panose="02000500000000000000" pitchFamily="2" charset="0"/>
              </a:rPr>
              <a:t> </a:t>
            </a:r>
            <a:r>
              <a:rPr lang="lo-LA" dirty="0" smtClean="0">
                <a:latin typeface="Phetsarath OT" panose="02000500000000000000" pitchFamily="2" charset="0"/>
                <a:cs typeface="Phetsarath OT" panose="02000500000000000000" pitchFamily="2" charset="0"/>
              </a:rPr>
              <a:t>ຂະແ</a:t>
            </a:r>
            <a:r>
              <a:rPr lang="lo-LA" dirty="0">
                <a:latin typeface="Phetsarath OT" panose="02000500000000000000" pitchFamily="2" charset="0"/>
                <a:cs typeface="Phetsarath OT" panose="02000500000000000000" pitchFamily="2" charset="0"/>
              </a:rPr>
              <a:t>ໜງການ</a:t>
            </a:r>
            <a:r>
              <a:rPr lang="en-US" dirty="0">
                <a:latin typeface="Phetsarath OT" panose="02000500000000000000" pitchFamily="2" charset="0"/>
                <a:cs typeface="Phetsarath OT" panose="02000500000000000000" pitchFamily="2" charset="0"/>
              </a:rPr>
              <a:t> </a:t>
            </a:r>
          </a:p>
          <a:p>
            <a:endParaRPr lang="en-US" dirty="0">
              <a:latin typeface="Phetsarath OT" panose="02000500000000000000" pitchFamily="2" charset="0"/>
              <a:cs typeface="Phetsarath OT" panose="02000500000000000000" pitchFamily="2" charset="0"/>
            </a:endParaRPr>
          </a:p>
        </p:txBody>
      </p:sp>
      <p:sp>
        <p:nvSpPr>
          <p:cNvPr id="3" name="Title 2"/>
          <p:cNvSpPr>
            <a:spLocks noGrp="1"/>
          </p:cNvSpPr>
          <p:nvPr>
            <p:ph type="title"/>
          </p:nvPr>
        </p:nvSpPr>
        <p:spPr>
          <a:xfrm>
            <a:off x="457200" y="228600"/>
            <a:ext cx="8229600" cy="1143000"/>
          </a:xfrm>
        </p:spPr>
        <p:txBody>
          <a:bodyPr/>
          <a:lstStyle/>
          <a:p>
            <a:r>
              <a:rPr lang="en-US" sz="2000" b="1" dirty="0" err="1" smtClean="0">
                <a:latin typeface="Phetsarath OT" panose="02000500000000020004" pitchFamily="2" charset="0"/>
                <a:cs typeface="Phetsarath OT" panose="02000500000000020004" pitchFamily="2" charset="0"/>
              </a:rPr>
              <a:t>ພາກທີ</a:t>
            </a:r>
            <a:r>
              <a:rPr lang="en-US" sz="2000" b="1" dirty="0" smtClean="0">
                <a:latin typeface="Phetsarath OT" panose="02000500000000020004" pitchFamily="2" charset="0"/>
                <a:cs typeface="Phetsarath OT" panose="02000500000000020004" pitchFamily="2" charset="0"/>
              </a:rPr>
              <a:t> 2.ບາດກ້າວໃນການດຳເນີນການະເມີນຄວາມເສຍຫາຍ,ການສູນເສຍແລະຄວາມຕ້ອງການ</a:t>
            </a:r>
            <a:r>
              <a:rPr lang="en-US" sz="2000" b="1" dirty="0" smtClean="0"/>
              <a:t/>
            </a:r>
            <a:br>
              <a:rPr lang="en-US" sz="2000" b="1" dirty="0" smtClean="0"/>
            </a:br>
            <a:r>
              <a:rPr lang="en-US" sz="2000" dirty="0" smtClean="0">
                <a:solidFill>
                  <a:srgbClr val="FF0000"/>
                </a:solidFill>
              </a:rPr>
              <a:t>Section </a:t>
            </a:r>
            <a:r>
              <a:rPr lang="en-US" sz="2000" dirty="0">
                <a:solidFill>
                  <a:srgbClr val="FF0000"/>
                </a:solidFill>
              </a:rPr>
              <a:t>2: Steps in undertaking post-disaster damage, loss and needs assessment</a:t>
            </a:r>
          </a:p>
        </p:txBody>
      </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0026184"/>
              </p:ext>
            </p:extLst>
          </p:nvPr>
        </p:nvGraphicFramePr>
        <p:xfrm>
          <a:off x="381000" y="2895598"/>
          <a:ext cx="8382000" cy="3505203"/>
        </p:xfrm>
        <a:graphic>
          <a:graphicData uri="http://schemas.openxmlformats.org/drawingml/2006/table">
            <a:tbl>
              <a:tblPr firstRow="1" firstCol="1" bandRow="1"/>
              <a:tblGrid>
                <a:gridCol w="1788763"/>
                <a:gridCol w="1343759"/>
                <a:gridCol w="1343759"/>
                <a:gridCol w="984575"/>
                <a:gridCol w="984575"/>
                <a:gridCol w="700090"/>
                <a:gridCol w="673070"/>
                <a:gridCol w="563409"/>
              </a:tblGrid>
              <a:tr h="318655">
                <a:tc gridSpan="8">
                  <a:txBody>
                    <a:bodyPr/>
                    <a:lstStyle/>
                    <a:p>
                      <a:pPr algn="just">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ຊື່ເມືອງ</a:t>
                      </a:r>
                      <a:endParaRPr lang="en-US" sz="2000" dirty="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55964">
                <a:tc rowSpan="2">
                  <a:txBody>
                    <a:bodyPr/>
                    <a:lstStyle/>
                    <a:p>
                      <a:pPr algn="just">
                        <a:lnSpc>
                          <a:spcPct val="107000"/>
                        </a:lnSpc>
                        <a:spcAft>
                          <a:spcPts val="0"/>
                        </a:spcAft>
                      </a:pPr>
                      <a:r>
                        <a:rPr lang="en-US" sz="1800" dirty="0" err="1">
                          <a:effectLst/>
                          <a:latin typeface="Phetsarath OT" panose="02000500000000020004" pitchFamily="2" charset="0"/>
                          <a:ea typeface="Calibri"/>
                          <a:cs typeface="Phetsarath OT" panose="02000500000000020004" pitchFamily="2" charset="0"/>
                        </a:rPr>
                        <a:t>ຂະແໜງການຍ່ອຍ</a:t>
                      </a:r>
                      <a:endParaRPr lang="en-US" sz="2000" dirty="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ພື້ນທີ່ປູກພືດ</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ລາຍໄດ້ສະເລ່ຍຕໍປິ</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ລາຄາໜ້າສວນ</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ຄ່າໃຊ້ຈ້າຍໃນ</a:t>
                      </a:r>
                      <a:endParaRPr lang="en-US" sz="2000">
                        <a:effectLst/>
                        <a:latin typeface="Phetsarath OT" panose="02000500000000020004" pitchFamily="2" charset="0"/>
                        <a:ea typeface="Calibri"/>
                        <a:cs typeface="Phetsarath OT" panose="02000500000000020004" pitchFamily="2" charset="0"/>
                      </a:endParaRPr>
                    </a:p>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ການຜະລິດ</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ຈຳນວນຊາວກະສິກອນ ຫຼື ຜູ້ ເຮັດການຜະລິດ ຫຼື ຜູ້ລ້ຽງປາ</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637309">
                <a:tc vMerge="1">
                  <a:txBody>
                    <a:bodyPr/>
                    <a:lstStyle/>
                    <a:p>
                      <a:endParaRPr lang="en-US"/>
                    </a:p>
                  </a:txBody>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ເຮັກຕາ</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ກິໂລກຣາມ/ເຮັກຕາ/ ປີ</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ກິບ/ໜ່ວຍ</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ກີບ/ເຮັກຕາ</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ຄອບຄົວ</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ຊາຍ</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ຍິງ</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18655">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ພືດຕ່າງໆ</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18655">
                <a:tc>
                  <a:txBody>
                    <a:bodyPr/>
                    <a:lstStyle/>
                    <a:p>
                      <a:pPr marL="90170"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ກ. ເຂົ້າ</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655">
                <a:tc>
                  <a:txBody>
                    <a:bodyPr/>
                    <a:lstStyle/>
                    <a:p>
                      <a:pPr marL="90170"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ຂ. ສາລີ</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655">
                <a:tc>
                  <a:txBody>
                    <a:bodyPr/>
                    <a:lstStyle/>
                    <a:p>
                      <a:pPr marL="90170"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ຄ. ຜັກຕ່າງໆ</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655">
                <a:tc>
                  <a:txBody>
                    <a:bodyPr/>
                    <a:lstStyle/>
                    <a:p>
                      <a:pPr marL="90170"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ງ. ອື່ນໆ</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a:effectLst/>
                          <a:latin typeface="Phetsarath OT" panose="02000500000000020004" pitchFamily="2" charset="0"/>
                          <a:ea typeface="Calibri"/>
                          <a:cs typeface="Phetsarath OT" panose="02000500000000020004" pitchFamily="2" charset="0"/>
                        </a:rPr>
                        <a:t> </a:t>
                      </a:r>
                      <a:endParaRPr lang="en-US" sz="200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1800" dirty="0">
                          <a:effectLst/>
                          <a:latin typeface="Phetsarath OT" panose="02000500000000020004" pitchFamily="2" charset="0"/>
                          <a:ea typeface="Calibri"/>
                          <a:cs typeface="Phetsarath OT" panose="02000500000000020004" pitchFamily="2" charset="0"/>
                        </a:rPr>
                        <a:t> </a:t>
                      </a:r>
                      <a:endParaRPr lang="en-US" sz="2000" dirty="0">
                        <a:effectLst/>
                        <a:latin typeface="Phetsarath OT" panose="02000500000000020004" pitchFamily="2" charset="0"/>
                        <a:ea typeface="Calibri"/>
                        <a:cs typeface="Phetsarath OT" panose="02000500000000020004" pitchFamily="2" charset="0"/>
                      </a:endParaRPr>
                    </a:p>
                  </a:txBody>
                  <a:tcPr marL="44266" marR="442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04800" y="1981200"/>
            <a:ext cx="7848600" cy="646331"/>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1: </a:t>
            </a:r>
            <a:r>
              <a:rPr lang="en-US" b="1" dirty="0" err="1">
                <a:latin typeface="Phetsarath OT" panose="02000500000000020004" pitchFamily="2" charset="0"/>
                <a:cs typeface="Phetsarath OT" panose="02000500000000020004" pitchFamily="2" charset="0"/>
              </a:rPr>
              <a:t>ຂໍ້ມູນພື້ນຖານໃນການຜະລິດ</a:t>
            </a:r>
            <a:r>
              <a:rPr lang="en-US" b="1" dirty="0" err="1" smtClean="0">
                <a:latin typeface="Phetsarath OT" panose="02000500000000020004" pitchFamily="2" charset="0"/>
                <a:cs typeface="Phetsarath OT" panose="02000500000000020004" pitchFamily="2" charset="0"/>
              </a:rPr>
              <a:t>ກະສິກຳ</a:t>
            </a:r>
            <a:endParaRPr lang="en-US" b="1" dirty="0" smtClean="0">
              <a:latin typeface="Phetsarath OT" panose="02000500000000020004" pitchFamily="2" charset="0"/>
              <a:cs typeface="Phetsarath OT" panose="02000500000000020004" pitchFamily="2" charset="0"/>
            </a:endParaRPr>
          </a:p>
          <a:p>
            <a:r>
              <a:rPr lang="en-US" dirty="0">
                <a:solidFill>
                  <a:srgbClr val="FF0000"/>
                </a:solidFill>
                <a:latin typeface="Phetsarath OT" panose="02000500000000020004" pitchFamily="2" charset="0"/>
                <a:cs typeface="Phetsarath OT" panose="02000500000000020004" pitchFamily="2" charset="0"/>
              </a:rPr>
              <a:t>Table 1. Baseline information on agricultural </a:t>
            </a:r>
            <a:r>
              <a:rPr lang="en-US" dirty="0" smtClean="0">
                <a:solidFill>
                  <a:srgbClr val="FF0000"/>
                </a:solidFill>
                <a:latin typeface="Phetsarath OT" panose="02000500000000020004" pitchFamily="2" charset="0"/>
                <a:cs typeface="Phetsarath OT" panose="02000500000000020004" pitchFamily="2" charset="0"/>
              </a:rPr>
              <a:t>products</a:t>
            </a:r>
            <a:endParaRPr lang="en-US" dirty="0">
              <a:solidFill>
                <a:srgbClr val="FF0000"/>
              </a:solidFill>
              <a:latin typeface="Phetsarath OT" panose="02000500000000020004" pitchFamily="2" charset="0"/>
              <a:cs typeface="Phetsarath OT" panose="02000500000000020004" pitchFamily="2" charset="0"/>
            </a:endParaRPr>
          </a:p>
        </p:txBody>
      </p:sp>
      <p:sp>
        <p:nvSpPr>
          <p:cNvPr id="4" name="Title 3"/>
          <p:cNvSpPr>
            <a:spLocks noGrp="1"/>
          </p:cNvSpPr>
          <p:nvPr>
            <p:ph type="title"/>
          </p:nvPr>
        </p:nvSpPr>
        <p:spPr>
          <a:xfrm>
            <a:off x="457200" y="228600"/>
            <a:ext cx="8229600" cy="1143000"/>
          </a:xfrm>
        </p:spPr>
        <p:txBody>
          <a:bodyPr/>
          <a:lstStyle/>
          <a:p>
            <a:r>
              <a:rPr lang="en-PH" altLang="en-US" sz="3200" b="1" dirty="0" smtClean="0">
                <a:solidFill>
                  <a:schemeClr val="accent3"/>
                </a:solidFill>
                <a:latin typeface="Phetsarath OT" panose="02000500000000020004" pitchFamily="2" charset="0"/>
                <a:cs typeface="Phetsarath OT" panose="02000500000000020004" pitchFamily="2" charset="0"/>
              </a:rPr>
              <a:t>ບາດກ້າວ1.ຂໍ້ມູນພື້ນຖານທີ1.ການປູກພືດຕາມລະດູການ</a:t>
            </a:r>
            <a:r>
              <a:rPr lang="en-PH" altLang="en-US" sz="3200" b="1" dirty="0" smtClean="0">
                <a:solidFill>
                  <a:schemeClr val="accent3"/>
                </a:solidFill>
              </a:rPr>
              <a:t/>
            </a:r>
            <a:br>
              <a:rPr lang="en-PH" altLang="en-US" sz="3200" b="1" dirty="0" smtClean="0">
                <a:solidFill>
                  <a:schemeClr val="accent3"/>
                </a:solidFill>
              </a:rPr>
            </a:br>
            <a:r>
              <a:rPr lang="en-PH" altLang="en-US" sz="2400" dirty="0" smtClean="0">
                <a:solidFill>
                  <a:srgbClr val="FF0000"/>
                </a:solidFill>
              </a:rPr>
              <a:t>Step </a:t>
            </a:r>
            <a:r>
              <a:rPr lang="en-PH" altLang="en-US" sz="2400" dirty="0">
                <a:solidFill>
                  <a:srgbClr val="FF0000"/>
                </a:solidFill>
              </a:rPr>
              <a:t>1.  Baseline Info No. 1. Seasonal Crops </a:t>
            </a:r>
            <a:endParaRPr lang="en-US" sz="32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0"/>
            <a:ext cx="8229600" cy="1143000"/>
          </a:xfrm>
        </p:spPr>
        <p:txBody>
          <a:bodyPr/>
          <a:lstStyle/>
          <a:p>
            <a:pPr marL="342900" indent="-342900" eaLnBrk="1" hangingPunct="1"/>
            <a:r>
              <a:rPr lang="en-US" altLang="en-US" sz="2800" b="1" dirty="0" smtClean="0">
                <a:solidFill>
                  <a:srgbClr val="7030A0"/>
                </a:solidFill>
                <a:latin typeface="Phetsarath OT" panose="02000500000000020004" pitchFamily="2" charset="0"/>
                <a:cs typeface="Phetsarath OT" panose="02000500000000020004" pitchFamily="2" charset="0"/>
              </a:rPr>
              <a:t>ບາດກ້າວ1: </a:t>
            </a:r>
            <a:r>
              <a:rPr lang="en-US" altLang="en-US" sz="2800" b="1" dirty="0" err="1" smtClean="0">
                <a:solidFill>
                  <a:srgbClr val="7030A0"/>
                </a:solidFill>
                <a:latin typeface="Phetsarath OT" panose="02000500000000020004" pitchFamily="2" charset="0"/>
                <a:cs typeface="Phetsarath OT" panose="02000500000000020004" pitchFamily="2" charset="0"/>
              </a:rPr>
              <a:t>ຂໍ້ມູນພື້ນຖານ</a:t>
            </a:r>
            <a:r>
              <a:rPr lang="en-US" altLang="en-US" sz="2800" b="1" dirty="0" smtClean="0">
                <a:solidFill>
                  <a:schemeClr val="accent3"/>
                </a:solidFill>
                <a:latin typeface="Lucida Sans Unicode" pitchFamily="34" charset="0"/>
                <a:cs typeface="Lucida Sans Unicode" pitchFamily="34" charset="0"/>
              </a:rPr>
              <a:t/>
            </a:r>
            <a:br>
              <a:rPr lang="en-US" altLang="en-US" sz="2800" b="1" dirty="0" smtClean="0">
                <a:solidFill>
                  <a:schemeClr val="accent3"/>
                </a:solidFill>
                <a:latin typeface="Lucida Sans Unicode" pitchFamily="34" charset="0"/>
                <a:cs typeface="Lucida Sans Unicode" pitchFamily="34" charset="0"/>
              </a:rPr>
            </a:br>
            <a:r>
              <a:rPr lang="en-US" altLang="en-US" sz="2400" dirty="0" smtClean="0">
                <a:solidFill>
                  <a:srgbClr val="FF0000"/>
                </a:solidFill>
                <a:latin typeface="Lucida Sans Unicode" pitchFamily="34" charset="0"/>
                <a:cs typeface="Lucida Sans Unicode" pitchFamily="34" charset="0"/>
              </a:rPr>
              <a:t>Step 1: 	</a:t>
            </a:r>
            <a:r>
              <a:rPr lang="en-US" altLang="en-US" sz="2400" dirty="0" smtClean="0">
                <a:solidFill>
                  <a:srgbClr val="FF0000"/>
                </a:solidFill>
              </a:rPr>
              <a:t>Baseline Info </a:t>
            </a:r>
            <a:endParaRPr lang="en-US" altLang="en-US" sz="2700" dirty="0" smtClean="0">
              <a:solidFill>
                <a:srgbClr val="FF0000"/>
              </a:solidFill>
            </a:endParaRPr>
          </a:p>
        </p:txBody>
      </p:sp>
      <p:sp>
        <p:nvSpPr>
          <p:cNvPr id="8195" name="Content Placeholder 2"/>
          <p:cNvSpPr>
            <a:spLocks noGrp="1"/>
          </p:cNvSpPr>
          <p:nvPr>
            <p:ph idx="1"/>
          </p:nvPr>
        </p:nvSpPr>
        <p:spPr/>
        <p:txBody>
          <a:bodyPr/>
          <a:lstStyle/>
          <a:p>
            <a:pPr eaLnBrk="1" hangingPunct="1"/>
            <a:r>
              <a:rPr lang="en-US" altLang="en-US" dirty="0" err="1" smtClean="0">
                <a:latin typeface="Phetsarath OT" panose="02000500000000020004" pitchFamily="2" charset="0"/>
                <a:cs typeface="Phetsarath OT" panose="02000500000000020004" pitchFamily="2" charset="0"/>
              </a:rPr>
              <a:t>ຕາຕະລາງຄ້າຍຄືກັນຕ້ອງໄດ້ມີການຕື່ມຂໍ້ມູນສຳລັບ</a:t>
            </a:r>
            <a:r>
              <a:rPr lang="en-US" altLang="en-US" dirty="0" smtClean="0">
                <a:latin typeface="Phetsarath OT" panose="02000500000000020004" pitchFamily="2" charset="0"/>
                <a:cs typeface="Phetsarath OT" panose="02000500000000020004" pitchFamily="2" charset="0"/>
              </a:rPr>
              <a:t>:</a:t>
            </a:r>
          </a:p>
          <a:p>
            <a:pPr eaLnBrk="1" hangingPunct="1"/>
            <a:r>
              <a:rPr lang="en-US" altLang="en-US" sz="2800" dirty="0" smtClean="0">
                <a:solidFill>
                  <a:srgbClr val="FF0000"/>
                </a:solidFill>
              </a:rPr>
              <a:t>Similar tables must be filled out for:</a:t>
            </a:r>
          </a:p>
          <a:p>
            <a:pPr eaLnBrk="1" hangingPunct="1"/>
            <a:endParaRPr lang="en-US" altLang="en-US" dirty="0" smtClean="0"/>
          </a:p>
          <a:p>
            <a:pPr lvl="1">
              <a:buFontTx/>
              <a:buChar char="-"/>
            </a:pPr>
            <a:r>
              <a:rPr lang="en-US" altLang="en-US" dirty="0" err="1" smtClean="0">
                <a:latin typeface="Phetsarath OT" panose="02000500000000020004" pitchFamily="2" charset="0"/>
                <a:cs typeface="Phetsarath OT" panose="02000500000000020004" pitchFamily="2" charset="0"/>
              </a:rPr>
              <a:t>ພືດຢຶນຕົ້ນຖາວອນ</a:t>
            </a:r>
            <a:r>
              <a:rPr lang="en-US" altLang="en-US" dirty="0" smtClean="0">
                <a:latin typeface="Phetsarath OT" panose="02000500000000020004" pitchFamily="2" charset="0"/>
                <a:cs typeface="Phetsarath OT" panose="02000500000000020004" pitchFamily="2" charset="0"/>
              </a:rPr>
              <a:t>	(</a:t>
            </a:r>
            <a:r>
              <a:rPr lang="en-US" altLang="en-US" dirty="0" smtClean="0"/>
              <a:t>Permanent Crops)</a:t>
            </a:r>
          </a:p>
          <a:p>
            <a:pPr lvl="1">
              <a:buFontTx/>
              <a:buChar char="-"/>
            </a:pPr>
            <a:r>
              <a:rPr lang="en-US" altLang="en-US" dirty="0" err="1" smtClean="0">
                <a:latin typeface="Phetsarath OT" panose="02000500000000020004" pitchFamily="2" charset="0"/>
                <a:cs typeface="Phetsarath OT" panose="02000500000000020004" pitchFamily="2" charset="0"/>
              </a:rPr>
              <a:t>ປ່າໄມ</a:t>
            </a:r>
            <a:r>
              <a:rPr lang="en-US" altLang="en-US" dirty="0" smtClean="0">
                <a:latin typeface="Phetsarath OT" panose="02000500000000020004" pitchFamily="2" charset="0"/>
                <a:cs typeface="Phetsarath OT" panose="02000500000000020004" pitchFamily="2" charset="0"/>
              </a:rPr>
              <a:t>້			(</a:t>
            </a:r>
            <a:r>
              <a:rPr lang="en-US" altLang="en-US" dirty="0" smtClean="0"/>
              <a:t>Forestry)</a:t>
            </a:r>
          </a:p>
          <a:p>
            <a:pPr lvl="1">
              <a:buFontTx/>
              <a:buChar char="-"/>
            </a:pPr>
            <a:r>
              <a:rPr lang="en-US" altLang="en-US" dirty="0" err="1" smtClean="0">
                <a:latin typeface="Phetsarath OT" panose="02000500000000020004" pitchFamily="2" charset="0"/>
                <a:cs typeface="Phetsarath OT" panose="02000500000000020004" pitchFamily="2" charset="0"/>
              </a:rPr>
              <a:t>ການປະມົງ</a:t>
            </a:r>
            <a:r>
              <a:rPr lang="en-US" altLang="en-US" dirty="0" smtClean="0">
                <a:latin typeface="Phetsarath OT" panose="02000500000000020004" pitchFamily="2" charset="0"/>
                <a:cs typeface="Phetsarath OT" panose="02000500000000020004" pitchFamily="2" charset="0"/>
              </a:rPr>
              <a:t>		(</a:t>
            </a:r>
            <a:r>
              <a:rPr lang="en-US" altLang="en-US" dirty="0" smtClean="0"/>
              <a:t>Fisheries)</a:t>
            </a:r>
          </a:p>
          <a:p>
            <a:pPr lvl="1">
              <a:buFontTx/>
              <a:buChar char="-"/>
            </a:pPr>
            <a:r>
              <a:rPr lang="en-US" altLang="en-US" dirty="0" err="1" smtClean="0">
                <a:latin typeface="Phetsarath OT" panose="02000500000000020004" pitchFamily="2" charset="0"/>
                <a:cs typeface="Phetsarath OT" panose="02000500000000020004" pitchFamily="2" charset="0"/>
              </a:rPr>
              <a:t>ການລ້ຽງສັດ</a:t>
            </a:r>
            <a:r>
              <a:rPr lang="en-US" altLang="en-US" dirty="0" smtClean="0">
                <a:latin typeface="Phetsarath OT" panose="02000500000000020004" pitchFamily="2" charset="0"/>
                <a:cs typeface="Phetsarath OT" panose="02000500000000020004" pitchFamily="2" charset="0"/>
              </a:rPr>
              <a:t>		(</a:t>
            </a:r>
            <a:r>
              <a:rPr lang="en-US" altLang="en-US" dirty="0" smtClean="0"/>
              <a:t>Livestock)</a:t>
            </a:r>
          </a:p>
          <a:p>
            <a:pPr eaLnBrk="1" hangingPunct="1">
              <a:buFontTx/>
              <a:buChar char="-"/>
            </a:pPr>
            <a:endParaRPr lang="en-US" altLang="en-US" dirty="0" smtClean="0"/>
          </a:p>
          <a:p>
            <a:pPr eaLnBrk="1" hangingPunct="1">
              <a:buFontTx/>
              <a:buChar char="-"/>
            </a:pPr>
            <a:endParaRPr lang="en-US" altLang="en-US" dirty="0" smtClean="0"/>
          </a:p>
          <a:p>
            <a:pPr eaLnBrk="1" hangingPunct="1">
              <a:buFontTx/>
              <a:buChar char="-"/>
            </a:pPr>
            <a:endParaRPr lang="en-US" altLang="en-US" dirty="0" smtClean="0"/>
          </a:p>
          <a:p>
            <a:pPr eaLnBrk="1" hangingPunct="1"/>
            <a:endParaRPr lang="en-US" altLang="en-US" dirty="0" smtClean="0"/>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96900274"/>
              </p:ext>
            </p:extLst>
          </p:nvPr>
        </p:nvGraphicFramePr>
        <p:xfrm>
          <a:off x="152400" y="2667000"/>
          <a:ext cx="8762994" cy="3585833"/>
        </p:xfrm>
        <a:graphic>
          <a:graphicData uri="http://schemas.openxmlformats.org/drawingml/2006/table">
            <a:tbl>
              <a:tblPr firstRow="1" firstCol="1" bandRow="1"/>
              <a:tblGrid>
                <a:gridCol w="1425839"/>
                <a:gridCol w="673822"/>
                <a:gridCol w="673822"/>
                <a:gridCol w="673822"/>
                <a:gridCol w="673822"/>
                <a:gridCol w="673822"/>
                <a:gridCol w="374345"/>
                <a:gridCol w="299475"/>
                <a:gridCol w="299475"/>
                <a:gridCol w="299475"/>
                <a:gridCol w="299475"/>
                <a:gridCol w="299475"/>
                <a:gridCol w="299475"/>
                <a:gridCol w="299475"/>
                <a:gridCol w="299475"/>
                <a:gridCol w="299475"/>
                <a:gridCol w="299475"/>
                <a:gridCol w="299475"/>
                <a:gridCol w="299475"/>
              </a:tblGrid>
              <a:tr h="325582">
                <a:tc gridSpan="19">
                  <a:txBody>
                    <a:bodyPr/>
                    <a:lstStyle/>
                    <a:p>
                      <a:pPr algn="just">
                        <a:lnSpc>
                          <a:spcPct val="107000"/>
                        </a:lnSpc>
                        <a:spcAft>
                          <a:spcPts val="0"/>
                        </a:spcAft>
                      </a:pPr>
                      <a:r>
                        <a:rPr lang="en-US" sz="2000" dirty="0" err="1">
                          <a:effectLst/>
                          <a:latin typeface="Phetsarath OT" panose="02000500000000020004" pitchFamily="2" charset="0"/>
                          <a:ea typeface="Calibri"/>
                          <a:cs typeface="Phetsarath OT" panose="02000500000000020004" pitchFamily="2" charset="0"/>
                        </a:rPr>
                        <a:t>ຊື່ເມືອງ</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5582">
                <a:tc rowSpan="3">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ຂະແໜງການຍ່ອຍ</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ຄາດຄະເນຜົນຜະລິດປີຕໍ່ໄປ</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ລະດູການປູກຈົນເຖິງເກັບກ່ຽວ(ເດືອນ)</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5582">
                <a:tc v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1 ປີ</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2 ປີ</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3 ປີ</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ມກ</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ກພ</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ມນ</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ມສ</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ພພ</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ມນ</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ກກ</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ສຫ</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ກຍ</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ຕລ</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ພຈ</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ທວ</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976745">
                <a:tc vMerge="1">
                  <a:txBody>
                    <a:bodyPr/>
                    <a:lstStyle/>
                    <a:p>
                      <a:endParaRPr lang="en-US"/>
                    </a:p>
                  </a:txBody>
                  <a:tcPr/>
                </a:tc>
                <a:tc>
                  <a:txBody>
                    <a:bodyPr/>
                    <a:lstStyle/>
                    <a:p>
                      <a:pPr algn="just">
                        <a:lnSpc>
                          <a:spcPct val="107000"/>
                        </a:lnSpc>
                        <a:spcAft>
                          <a:spcPts val="0"/>
                        </a:spcAft>
                      </a:pPr>
                      <a:r>
                        <a:rPr lang="en-US" sz="2000" dirty="0" err="1" smtClean="0">
                          <a:effectLst/>
                          <a:latin typeface="Phetsarath OT" panose="02000500000000020004" pitchFamily="2" charset="0"/>
                          <a:ea typeface="Calibri"/>
                          <a:cs typeface="Phetsarath OT" panose="02000500000000020004" pitchFamily="2" charset="0"/>
                        </a:rPr>
                        <a:t>ຫົວ</a:t>
                      </a:r>
                      <a:r>
                        <a:rPr lang="en-US" sz="2000" dirty="0" smtClean="0">
                          <a:effectLst/>
                          <a:latin typeface="Phetsarath OT" panose="02000500000000020004" pitchFamily="2" charset="0"/>
                          <a:ea typeface="Calibri"/>
                          <a:cs typeface="Phetsarath OT" panose="02000500000000020004" pitchFamily="2" charset="0"/>
                        </a:rPr>
                        <a:t> </a:t>
                      </a:r>
                      <a:r>
                        <a:rPr lang="en-US" sz="2000" dirty="0" err="1" smtClean="0">
                          <a:effectLst/>
                          <a:latin typeface="Phetsarath OT" panose="02000500000000020004" pitchFamily="2" charset="0"/>
                          <a:ea typeface="Calibri"/>
                          <a:cs typeface="Phetsarath OT" panose="02000500000000020004" pitchFamily="2" charset="0"/>
                        </a:rPr>
                        <a:t>ໜ</a:t>
                      </a:r>
                      <a:r>
                        <a:rPr lang="en-US" sz="2000" dirty="0" err="1">
                          <a:effectLst/>
                          <a:latin typeface="Phetsarath OT" panose="02000500000000020004" pitchFamily="2" charset="0"/>
                          <a:ea typeface="Calibri"/>
                          <a:cs typeface="Phetsarath OT" panose="02000500000000020004" pitchFamily="2" charset="0"/>
                        </a:rPr>
                        <a:t>່ວຍ</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dirty="0" err="1" smtClean="0">
                          <a:effectLst/>
                          <a:latin typeface="Phetsarath OT" panose="02000500000000020004" pitchFamily="2" charset="0"/>
                          <a:ea typeface="Calibri"/>
                          <a:cs typeface="Phetsarath OT" panose="02000500000000020004" pitchFamily="2" charset="0"/>
                        </a:rPr>
                        <a:t>ຫົວ</a:t>
                      </a:r>
                      <a:r>
                        <a:rPr lang="en-US" sz="2000" dirty="0" smtClean="0">
                          <a:effectLst/>
                          <a:latin typeface="Phetsarath OT" panose="02000500000000020004" pitchFamily="2" charset="0"/>
                          <a:ea typeface="Calibri"/>
                          <a:cs typeface="Phetsarath OT" panose="02000500000000020004" pitchFamily="2" charset="0"/>
                        </a:rPr>
                        <a:t> </a:t>
                      </a:r>
                      <a:r>
                        <a:rPr lang="en-US" sz="2000" dirty="0" err="1" smtClean="0">
                          <a:effectLst/>
                          <a:latin typeface="Phetsarath OT" panose="02000500000000020004" pitchFamily="2" charset="0"/>
                          <a:ea typeface="Calibri"/>
                          <a:cs typeface="Phetsarath OT" panose="02000500000000020004" pitchFamily="2" charset="0"/>
                        </a:rPr>
                        <a:t>ໜ</a:t>
                      </a:r>
                      <a:r>
                        <a:rPr lang="en-US" sz="2000" dirty="0" err="1">
                          <a:effectLst/>
                          <a:latin typeface="Phetsarath OT" panose="02000500000000020004" pitchFamily="2" charset="0"/>
                          <a:ea typeface="Calibri"/>
                          <a:cs typeface="Phetsarath OT" panose="02000500000000020004" pitchFamily="2" charset="0"/>
                        </a:rPr>
                        <a:t>່ວຍ</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dirty="0" err="1" smtClean="0">
                          <a:effectLst/>
                          <a:latin typeface="Phetsarath OT" panose="02000500000000020004" pitchFamily="2" charset="0"/>
                          <a:ea typeface="Calibri"/>
                          <a:cs typeface="Phetsarath OT" panose="02000500000000020004" pitchFamily="2" charset="0"/>
                        </a:rPr>
                        <a:t>ຫົວ</a:t>
                      </a:r>
                      <a:r>
                        <a:rPr lang="en-US" sz="2000" dirty="0" smtClean="0">
                          <a:effectLst/>
                          <a:latin typeface="Phetsarath OT" panose="02000500000000020004" pitchFamily="2" charset="0"/>
                          <a:ea typeface="Calibri"/>
                          <a:cs typeface="Phetsarath OT" panose="02000500000000020004" pitchFamily="2" charset="0"/>
                        </a:rPr>
                        <a:t> </a:t>
                      </a:r>
                      <a:r>
                        <a:rPr lang="en-US" sz="2000" dirty="0" err="1" smtClean="0">
                          <a:effectLst/>
                          <a:latin typeface="Phetsarath OT" panose="02000500000000020004" pitchFamily="2" charset="0"/>
                          <a:ea typeface="Calibri"/>
                          <a:cs typeface="Phetsarath OT" panose="02000500000000020004" pitchFamily="2" charset="0"/>
                        </a:rPr>
                        <a:t>ໜ</a:t>
                      </a:r>
                      <a:r>
                        <a:rPr lang="en-US" sz="2000" dirty="0" err="1">
                          <a:effectLst/>
                          <a:latin typeface="Phetsarath OT" panose="02000500000000020004" pitchFamily="2" charset="0"/>
                          <a:ea typeface="Calibri"/>
                          <a:cs typeface="Phetsarath OT" panose="02000500000000020004" pitchFamily="2" charset="0"/>
                        </a:rPr>
                        <a:t>່ວຍ</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ກີບ</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25582">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ພືດຕ່າງໆ</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25582">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ກ. ເຂົ້າ</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582">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ຂ. ສາລີ</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582">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ຄ. ຜັກຕ່າງໆ</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582">
                <a:tc>
                  <a:txBody>
                    <a:bodyPr/>
                    <a:lstStyle/>
                    <a:p>
                      <a:pPr algn="just">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ງ. </a:t>
                      </a:r>
                      <a:r>
                        <a:rPr lang="en-US" sz="2000" dirty="0" err="1">
                          <a:effectLst/>
                          <a:latin typeface="Phetsarath OT" panose="02000500000000020004" pitchFamily="2" charset="0"/>
                          <a:ea typeface="Calibri"/>
                          <a:cs typeface="Phetsarath OT" panose="02000500000000020004" pitchFamily="2" charset="0"/>
                        </a:rPr>
                        <a:t>ອື່ນ</a:t>
                      </a:r>
                      <a:r>
                        <a:rPr lang="en-US" sz="2000" dirty="0">
                          <a:effectLst/>
                          <a:latin typeface="Phetsarath OT" panose="02000500000000020004" pitchFamily="2" charset="0"/>
                          <a:ea typeface="Calibri"/>
                          <a:cs typeface="Phetsarath OT" panose="02000500000000020004" pitchFamily="2" charset="0"/>
                        </a:rPr>
                        <a:t>ໆ</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a:effectLst/>
                          <a:latin typeface="Phetsarath OT" panose="02000500000000020004" pitchFamily="2" charset="0"/>
                          <a:ea typeface="Calibri"/>
                          <a:cs typeface="Phetsarath OT" panose="02000500000000020004" pitchFamily="2" charset="0"/>
                        </a:rPr>
                        <a:t> </a:t>
                      </a:r>
                      <a:endParaRPr lang="en-US" sz="360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n-US" sz="2000" dirty="0">
                          <a:effectLst/>
                          <a:latin typeface="Phetsarath OT" panose="02000500000000020004" pitchFamily="2" charset="0"/>
                          <a:ea typeface="Calibri"/>
                          <a:cs typeface="Phetsarath OT" panose="02000500000000020004" pitchFamily="2" charset="0"/>
                        </a:rPr>
                        <a:t> </a:t>
                      </a:r>
                      <a:endParaRPr lang="en-US" sz="3600" dirty="0">
                        <a:effectLst/>
                        <a:latin typeface="Phetsarath OT" panose="02000500000000020004" pitchFamily="2" charset="0"/>
                        <a:ea typeface="Calibri"/>
                        <a:cs typeface="Phetsarath OT" panose="02000500000000020004" pitchFamily="2"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228600" y="1819870"/>
            <a:ext cx="7924800" cy="923330"/>
          </a:xfrm>
          <a:prstGeom prst="rect">
            <a:avLst/>
          </a:prstGeom>
          <a:noFill/>
        </p:spPr>
        <p:txBody>
          <a:bodyPr wrap="square" rtlCol="0">
            <a:spAutoFit/>
          </a:bodyPr>
          <a:lstStyle/>
          <a:p>
            <a:r>
              <a:rPr lang="en-US" b="1" dirty="0" err="1">
                <a:latin typeface="Phetsarath OT" panose="02000500000000020004" pitchFamily="2" charset="0"/>
                <a:cs typeface="Phetsarath OT" panose="02000500000000020004" pitchFamily="2" charset="0"/>
              </a:rPr>
              <a:t>ຕາຕະລາງ</a:t>
            </a:r>
            <a:r>
              <a:rPr lang="en-US" b="1" dirty="0">
                <a:latin typeface="Phetsarath OT" panose="02000500000000020004" pitchFamily="2" charset="0"/>
                <a:cs typeface="Phetsarath OT" panose="02000500000000020004" pitchFamily="2" charset="0"/>
              </a:rPr>
              <a:t> 2: </a:t>
            </a:r>
            <a:r>
              <a:rPr lang="en-US" b="1" dirty="0" err="1">
                <a:latin typeface="Phetsarath OT" panose="02000500000000020004" pitchFamily="2" charset="0"/>
                <a:cs typeface="Phetsarath OT" panose="02000500000000020004" pitchFamily="2" charset="0"/>
              </a:rPr>
              <a:t>ການຜະລິດກະສິກຳ</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ແລະ</a:t>
            </a:r>
            <a:r>
              <a:rPr lang="en-US" b="1" dirty="0">
                <a:latin typeface="Phetsarath OT" panose="02000500000000020004" pitchFamily="2" charset="0"/>
                <a:cs typeface="Phetsarath OT" panose="02000500000000020004" pitchFamily="2" charset="0"/>
              </a:rPr>
              <a:t> </a:t>
            </a:r>
            <a:r>
              <a:rPr lang="en-US" b="1" dirty="0" err="1">
                <a:latin typeface="Phetsarath OT" panose="02000500000000020004" pitchFamily="2" charset="0"/>
                <a:cs typeface="Phetsarath OT" panose="02000500000000020004" pitchFamily="2" charset="0"/>
              </a:rPr>
              <a:t>ລະດູການ</a:t>
            </a:r>
            <a:r>
              <a:rPr lang="en-US" b="1" dirty="0" err="1" smtClean="0">
                <a:latin typeface="Phetsarath OT" panose="02000500000000020004" pitchFamily="2" charset="0"/>
                <a:cs typeface="Phetsarath OT" panose="02000500000000020004" pitchFamily="2" charset="0"/>
              </a:rPr>
              <a:t>ຜະລິດ</a:t>
            </a:r>
            <a:endParaRPr lang="en-US" b="1" dirty="0" smtClean="0">
              <a:latin typeface="Phetsarath OT" panose="02000500000000020004" pitchFamily="2" charset="0"/>
              <a:cs typeface="Phetsarath OT" panose="02000500000000020004" pitchFamily="2" charset="0"/>
            </a:endParaRPr>
          </a:p>
          <a:p>
            <a:r>
              <a:rPr lang="en-US" b="1" dirty="0">
                <a:solidFill>
                  <a:srgbClr val="FF0000"/>
                </a:solidFill>
                <a:latin typeface="Phetsarath OT" panose="02000500000000020004" pitchFamily="2" charset="0"/>
                <a:cs typeface="Phetsarath OT" panose="02000500000000020004" pitchFamily="2" charset="0"/>
              </a:rPr>
              <a:t>Table 2. Agricultural products and their seasons </a:t>
            </a:r>
            <a:endParaRPr lang="en-US" dirty="0">
              <a:solidFill>
                <a:srgbClr val="FF0000"/>
              </a:solidFill>
              <a:latin typeface="Phetsarath OT" panose="02000500000000020004" pitchFamily="2" charset="0"/>
              <a:cs typeface="Phetsarath OT" panose="02000500000000020004" pitchFamily="2" charset="0"/>
            </a:endParaRPr>
          </a:p>
          <a:p>
            <a:endParaRPr lang="en-US" dirty="0">
              <a:latin typeface="Phetsarath OT" panose="02000500000000020004" pitchFamily="2" charset="0"/>
              <a:cs typeface="Phetsarath OT" panose="02000500000000020004" pitchFamily="2" charset="0"/>
            </a:endParaRPr>
          </a:p>
        </p:txBody>
      </p:sp>
      <p:sp>
        <p:nvSpPr>
          <p:cNvPr id="4" name="Title 3"/>
          <p:cNvSpPr>
            <a:spLocks noGrp="1"/>
          </p:cNvSpPr>
          <p:nvPr>
            <p:ph type="title"/>
          </p:nvPr>
        </p:nvSpPr>
        <p:spPr/>
        <p:txBody>
          <a:bodyPr/>
          <a:lstStyle/>
          <a:p>
            <a:r>
              <a:rPr lang="en-US" altLang="en-US" sz="2400" b="1" dirty="0" smtClean="0">
                <a:solidFill>
                  <a:schemeClr val="accent3"/>
                </a:solidFill>
                <a:latin typeface="Phetsarath OT" panose="02000500000000020004" pitchFamily="2" charset="0"/>
                <a:cs typeface="Phetsarath OT" panose="02000500000000020004" pitchFamily="2" charset="0"/>
              </a:rPr>
              <a:t>ຂໍ້ມູນພື້ນຖານທີ2: </a:t>
            </a:r>
            <a:r>
              <a:rPr lang="en-US" altLang="en-US" sz="2400" b="1" dirty="0" err="1" smtClean="0">
                <a:solidFill>
                  <a:schemeClr val="accent3"/>
                </a:solidFill>
                <a:latin typeface="Phetsarath OT" panose="02000500000000020004" pitchFamily="2" charset="0"/>
                <a:cs typeface="Phetsarath OT" panose="02000500000000020004" pitchFamily="2" charset="0"/>
              </a:rPr>
              <a:t>ການຜະລິດກະສິກຳ,ການປະມົງ,ການລ້ຽງສັດແລະປ່າໄມ</a:t>
            </a:r>
            <a:r>
              <a:rPr lang="en-US" altLang="en-US" sz="2400" b="1" dirty="0" smtClean="0">
                <a:solidFill>
                  <a:schemeClr val="accent3"/>
                </a:solidFill>
                <a:latin typeface="Phetsarath OT" panose="02000500000000020004" pitchFamily="2" charset="0"/>
                <a:cs typeface="Phetsarath OT" panose="02000500000000020004" pitchFamily="2" charset="0"/>
              </a:rPr>
              <a:t>້</a:t>
            </a:r>
            <a:r>
              <a:rPr lang="en-US" altLang="en-US" sz="2400" b="1" dirty="0" smtClean="0">
                <a:solidFill>
                  <a:schemeClr val="accent3"/>
                </a:solidFill>
              </a:rPr>
              <a:t/>
            </a:r>
            <a:br>
              <a:rPr lang="en-US" altLang="en-US" sz="2400" b="1" dirty="0" smtClean="0">
                <a:solidFill>
                  <a:schemeClr val="accent3"/>
                </a:solidFill>
              </a:rPr>
            </a:br>
            <a:r>
              <a:rPr lang="en-US" altLang="en-US" sz="2000" dirty="0" smtClean="0">
                <a:solidFill>
                  <a:srgbClr val="FF0000"/>
                </a:solidFill>
              </a:rPr>
              <a:t>Baseline </a:t>
            </a:r>
            <a:r>
              <a:rPr lang="en-US" altLang="en-US" sz="2000" dirty="0">
                <a:solidFill>
                  <a:srgbClr val="FF0000"/>
                </a:solidFill>
              </a:rPr>
              <a:t>information No. 2: Production of Agricultural Crops, Fisheries, Livestock and Forestry</a:t>
            </a:r>
            <a:endParaRPr lang="en-US" sz="2400" dirty="0">
              <a:solidFill>
                <a:srgbClr val="FF0000"/>
              </a:solidFill>
            </a:endParaRP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KDP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S1.3 Housing</Template>
  <TotalTime>2696</TotalTime>
  <Words>5177</Words>
  <Application>Microsoft Office PowerPoint</Application>
  <PresentationFormat>On-screen Show (4:3)</PresentationFormat>
  <Paragraphs>1752</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KDP theme</vt:lpstr>
      <vt:lpstr>ການຝຶກອົບຮົມໄລຍະສັ້ນສຳລັບກິດຈະກຳການກໍ່ສ້າງຄືນໃໝ່ ຫຼັງໄພພິບັດໃນແຂວງຄຳມ່ວນ Comprehensive Short Training Program for Post-Disaster Activities in Khammouane Province</vt:lpstr>
      <vt:lpstr>ຈຸດປະສົງ(Session Objectives)</vt:lpstr>
      <vt:lpstr>PowerPoint Presentation</vt:lpstr>
      <vt:lpstr>ພາກທີ1: ຄວາມເສຍຫາຍແລະການສູນເສຍໃນຂະແໜງກະສິກຳ Section 1: Damages and losses in the agriculture sector</vt:lpstr>
      <vt:lpstr> ພາກທີ1: ຄວາມເສຍຫາຍແລະການສູນເສຍໃນຂະແໜງກະສິກຳ  Section 1: Damages and losses in the agriculture sector</vt:lpstr>
      <vt:lpstr>ພາກທີ 2.ບາດກ້າວໃນການດຳເນີນການະເມີນຄວາມເສຍຫາຍ,ການສູນເສຍແລະຄວາມຕ້ອງການ Section 2: Steps in undertaking post-disaster damage, loss and needs assessment</vt:lpstr>
      <vt:lpstr>ບາດກ້າວ1.ຂໍ້ມູນພື້ນຖານທີ1.ການປູກພືດຕາມລະດູການ Step 1.  Baseline Info No. 1. Seasonal Crops </vt:lpstr>
      <vt:lpstr>ບາດກ້າວ1: ຂໍ້ມູນພື້ນຖານ Step 1:  Baseline Info </vt:lpstr>
      <vt:lpstr>ຂໍ້ມູນພື້ນຖານທີ2: ການຜະລິດກະສິກຳ,ການປະມົງ,ການລ້ຽງສັດແລະປ່າໄມ້ Baseline information No. 2: Production of Agricultural Crops, Fisheries, Livestock and Forestry</vt:lpstr>
      <vt:lpstr>ຂໍ້ມູນພື້ນຖານ 3. ຊົນລະປະທານ Baseline Info No. 3.   Irrigation </vt:lpstr>
      <vt:lpstr>ຂໍ້ມູນພື້ນຖານ4.ຊັບສິນດ້ານການກະສິກຳ Baseline Info No. 4. Agricultural Assets</vt:lpstr>
      <vt:lpstr>ບາດກ້າວ 2. ຄາດຄະເນຄວາມເສຍຫາຍ -ຂໍ້ມູນຄວາມເສຍຫາຍທີ 1.ຄວາມເສຍຫາຍຕໍ່ຊັບສິນດ້ານການກະສິກຳ Step 2.  Estimate Damages  –Damage Info No.1 - Damages to Agricultural Assets</vt:lpstr>
      <vt:lpstr>ຂໍ້ມູນຄວາມເສຍຫາຍ 2. ຄວາມເສຍຫາຍຕໍ່ພືດຢືນຕົ້ນຖາວອນ ແລະ ຜະລິດຕະພັນເຄື່ອງປ່າຂອງດົງ Damage Info 2.  Damages to Permanent Crops and Forest Products</vt:lpstr>
      <vt:lpstr>ຂໍ້ມູນຄວາມເສຍຫາຍ 3. ຄວາມເສຍຫາຍຕໍ່ລະບົບຊົນລະປະທານ Damage Info No. 3.  Damages to Irrigation System</vt:lpstr>
      <vt:lpstr>ຂໍ້ມູນຄວາມເສຍຫາຍ 4. ຄວາມເສຍຫາຍຕໍ່ການລ້ຽງສັດ Damage Info 4.   Damages to Livestock</vt:lpstr>
      <vt:lpstr>ບາດກ້າວ 2.2: ຈຳນວນການສູນເສຍ: ຄາດຄະເນການສູນເສຍການຜະລິດກະສິກຳພາຍໃນປີເກີດໄພພິບັດ Step 2.2: Quantify Losses: Estimate  Agricultural Production Losses Within the Disaster Year</vt:lpstr>
      <vt:lpstr>ຂໍ້ມູນ 1. ການສູນເສຍຈາກການຜະລິດກະສິກຳ Info No.1 - Losses from Crops</vt:lpstr>
      <vt:lpstr>ຂໍ້ມູນ 2. ການສູນເສຍຈາກຄ່າທຳນຽມຊົນລະປະທານ Info No. 2 - Losses from Irrigation Fees</vt:lpstr>
      <vt:lpstr>ຂໍ້ມູນ 3. ການສູນເສຍອື່ນໆ Info No. 3 – Other Losses </vt:lpstr>
      <vt:lpstr>ບາດກ້າວ 2.3.ສັງລວມຄວາມເສຍຫາຍແລະການສູນເສຍໃນປີເກີດໄພພິບັດ Step 2.3. Summarize Damages and Losses in the year the disaster occurred</vt:lpstr>
      <vt:lpstr>ບາດກ້າວ 2.4.ຄາດຄະເນການສູນເສຍທີ່ແກ່ຍາວເປັນເວລາຫຼາຍປີຫຼັງໄພພິບັດ  Step 2.4. Estimate Post-disaster Losses Beyond the Disaster Year</vt:lpstr>
      <vt:lpstr> ບາດກ້າວ5. ສັງລວມຄວາມເສຍຫາຍແລະການສູນເສຍຫຼັງໄພພິບັດໃນຂັ້ນເມືອງ Step 2.5. Summarize Post-disaster  Damages and Losses in the District</vt:lpstr>
      <vt:lpstr>ບາດກ້າວ 2.6 ສັງລວມຄວາມເສຍຫາຍ ແລະ ການສູນເສຍຫຼັງໄພພິບັດໃນຂັ້ນແຂວງ  Step 2.6. Summarize Post-disaster  Damages and Losses in the Province</vt:lpstr>
      <vt:lpstr>ບາດກ້າວ3.ຢັ້ງຢືນຄວາມຖືກຕ້ອງຂອງຂໍ້ມູນຄວາມເສຍຫາຍແລະການສູນເສຍໃນກອງປະຊຸມ Step 3: Validate the information on damages and losses in a meeting </vt:lpstr>
      <vt:lpstr>ບາດກ້າວ4.ວິເຄາະຜົນກະທົບຂອງຄວາມເສຍຫາຍແລະການສູນເສຍຕໍ່ປະຊາກອນທີ່ໄດ້ຮັບຜົນກະທົບ Step 4. Analyze the impacts of the damages and losses to affected population</vt:lpstr>
      <vt:lpstr>ບາດກ້າວ4. ວິເຄາະຜົນກະທົບ-ການຄົງໂຕຂອງການຕອບສະໜອງສະບຽງອາຫານ Step 4. Analysis of Impacts – Food Supply Stability</vt:lpstr>
      <vt:lpstr>ບາດກ້າວ4. ວິເຄາະຜົນກະທົບ-ຜົນກະທົບຢ່າງຮຸນແຮງ Step 4. Analysis of Impacts – Severity of Impacts</vt:lpstr>
      <vt:lpstr>ບາດກ້າວ 5. ຄາດຄະເນຄວາມຕ້ອງການຟື້ນຟູແລະກໍ່ສ້າງຄືນໃໝ່ Step 5. Estimate recovery and reconstruction needs</vt:lpstr>
      <vt:lpstr>ບາດກ້າວ 5. ຄາດຄະເນຄວາມຕ້ອງການຟື້ນຟູແລະກໍ່ສ້າງຄືນໃໝ່ Step 5. Estimate recovery and reconstruction needs</vt:lpstr>
      <vt:lpstr>ບາດກ້າວ 5. ຄາດຄະເນຄວາມຕ້ອງການຟື້ນຟູແລະກໍ່ສ້າງຄືນໃໝ່ Step 5. Estimate recovery and reconstruction needs</vt:lpstr>
      <vt:lpstr>ບາດກ້າວ 5. ຄາດຄະເນຄວາມຕ້ອງການຟື້ນຟູແລະກໍ່ສ້າງຄືນໃໝ່ Step 5. Estimate recovery and reconstruction needs</vt:lpstr>
      <vt:lpstr>ບາດກ້າວ 5. ຄາດຄະເນຄວາມຕ້ອງການຟື້ນຟູແລະກໍ່ສ້າງຄືນໃໝ່ Step 5. Estimate recovery and reconstruction needs</vt:lpstr>
      <vt:lpstr>ບາດກ້າວ 5. ຄາດຄະເນຄວາມຕ້ອງການຟື້ນຟູແລະກໍ່ສ້າງຄືນໃໝ່ Step 5. Estimate recovery and reconstruction needs</vt:lpstr>
      <vt:lpstr>ບາດກ້າວທີ 6. ຮ່າງແຜນຈັດຕັ້ງປະຕິບັດບັນດາໂຄງການທີ່ໄດ້ກຳນົດໄວ້ Step 6. Draft the implementation plan of the identified programs and projects</vt:lpstr>
      <vt:lpstr>ບາດກ້າວທີ 7: ຮ່າງບົດລາຍງານການປະເມີນຄວາມເສຍ, ການສູນເສຍ ແລະ ຄວາມຕ້ອງການຂອງຂະແໜງການ Step 7. Draft the post-disaster damages, losses and needs (DaLNA) report of the sector</vt:lpstr>
      <vt:lpstr>ສັງລວມຄວາມຕ້ອງການຟື້ນຟູທີ່ຍືດເຍື້ອເປັນເວລາຫຼາຍປີຫຼັງໄພພິບັດ Summary of Needs Beyond the Year the Disaster Occurred</vt:lpstr>
      <vt:lpstr>ສະຫຼຸບ(Conclusions)</vt:lpstr>
      <vt:lpstr>ຄຳຖາມ(Any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mama ria</dc:creator>
  <cp:lastModifiedBy>Pearn</cp:lastModifiedBy>
  <cp:revision>360</cp:revision>
  <dcterms:created xsi:type="dcterms:W3CDTF">2010-08-27T02:31:56Z</dcterms:created>
  <dcterms:modified xsi:type="dcterms:W3CDTF">2013-11-24T03:58:36Z</dcterms:modified>
</cp:coreProperties>
</file>