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04" r:id="rId3"/>
    <p:sldId id="270" r:id="rId4"/>
    <p:sldId id="291" r:id="rId5"/>
    <p:sldId id="286" r:id="rId6"/>
    <p:sldId id="271" r:id="rId7"/>
    <p:sldId id="298" r:id="rId8"/>
    <p:sldId id="299" r:id="rId9"/>
    <p:sldId id="300" r:id="rId10"/>
    <p:sldId id="295" r:id="rId11"/>
    <p:sldId id="301" r:id="rId12"/>
    <p:sldId id="272" r:id="rId13"/>
    <p:sldId id="273" r:id="rId14"/>
    <p:sldId id="274" r:id="rId15"/>
    <p:sldId id="302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9430-421F-4751-AC2C-B8D1C91AF404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EED7-FA53-45BC-A0F9-2AC1DDD9EBC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24613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3D45-D5C2-420A-9FEF-0073AE626A0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EA07-98A5-4CF2-B08E-DDA6A6362481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3121107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B543-ED06-4416-BDF0-C1D893B8386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27DF-1599-4227-AAE8-38765B29FC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5442564"/>
      </p:ext>
    </p:extLst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69430-421F-4751-AC2C-B8D1C91AF404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EED7-FA53-45BC-A0F9-2AC1DDD9EBC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174935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2705-308A-445B-93D7-B480F2B8DD1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E88DD-61C1-44F9-BB00-664C489848F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648632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5407-4EA9-4EDB-8E00-84D81445A402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6168-BECE-4B55-AD50-6AC1C9EBFF2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320701"/>
      </p:ext>
    </p:extLst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BBAF-B8D8-4E8D-A4BF-6FE611A77959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4FF2-6609-40AF-A67C-102089132B1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998149"/>
      </p:ext>
    </p:extLst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6485-D1E7-4A41-A232-0C5E1942969A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DD10D-F7B3-4552-9BB0-32D80BDED41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5525617"/>
      </p:ext>
    </p:extLst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50E-0D4A-4790-B1F1-63E5A2170B08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97FD-8660-400D-9CB2-48E0B9B81AC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160520"/>
      </p:ext>
    </p:extLst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09C2-DF74-4243-8A31-53859EC2800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2C23D-F5AF-4615-AE73-7CFDAD4CDDA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804801"/>
      </p:ext>
    </p:extLst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0610-3FF7-414A-B2B9-AABBA2A4AD1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4454-1976-4681-BF10-707125D77F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6999380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2705-308A-445B-93D7-B480F2B8DD1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E88DD-61C1-44F9-BB00-664C489848F4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872355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FC01-87D6-4B0B-A539-8B235C4AAFA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0D68-70E0-4197-8453-8C6A50ED02E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1553074"/>
      </p:ext>
    </p:extLst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3D45-D5C2-420A-9FEF-0073AE626A0D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EA07-98A5-4CF2-B08E-DDA6A6362481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9961729"/>
      </p:ext>
    </p:extLst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B543-ED06-4416-BDF0-C1D893B8386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27DF-1599-4227-AAE8-38765B29FC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625052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5407-4EA9-4EDB-8E00-84D81445A402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6168-BECE-4B55-AD50-6AC1C9EBFF26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7021698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DBBAF-B8D8-4E8D-A4BF-6FE611A77959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4FF2-6609-40AF-A67C-102089132B18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34076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6485-D1E7-4A41-A232-0C5E1942969A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DD10D-F7B3-4552-9BB0-32D80BDED41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6040792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50E-0D4A-4790-B1F1-63E5A2170B08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97FD-8660-400D-9CB2-48E0B9B81AC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371142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09C2-DF74-4243-8A31-53859EC2800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2C23D-F5AF-4615-AE73-7CFDAD4CDDA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898298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0610-3FF7-414A-B2B9-AABBA2A4AD11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4454-1976-4681-BF10-707125D77F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400035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FC01-87D6-4B0B-A539-8B235C4AAFA6}" type="datetime3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0D68-70E0-4197-8453-8C6A50ED02E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6907911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968F2-A639-4DBE-8B98-142D9E2B30E8}" type="datetime3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B269CD-ECE9-4C71-98C8-FC750ECEC31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12192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8085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968F2-A639-4DBE-8B98-142D9E2B30E8}" type="datetime3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 March 2014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t>Power Sector_Lao PDR</a:t>
            </a:r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B269CD-ECE9-4C71-98C8-FC750ECEC310}" type="slidenum">
              <a:rPr lang="en-US" smtClean="0">
                <a:solidFill>
                  <a:srgbClr val="000000">
                    <a:tint val="75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  <a:latin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12192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7660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2043" y="4848082"/>
            <a:ext cx="8566031" cy="757058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S1.2-1.3 </a:t>
            </a:r>
            <a:r>
              <a:rPr lang="lo-LA" sz="2400" dirty="0" smtClean="0">
                <a:solidFill>
                  <a:schemeClr val="tx1"/>
                </a:solidFill>
                <a:latin typeface="Phetsarath OT" pitchFamily="2" charset="0"/>
                <a:cs typeface="Phetsarath OT" pitchFamily="2" charset="0"/>
              </a:rPr>
              <a:t>ນຳສະເໜີຄູ່ມືຂອງຂະແໜງ</a:t>
            </a:r>
            <a:r>
              <a:rPr lang="en-US" sz="2400" dirty="0" err="1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ໄປສະນີ</a:t>
            </a:r>
            <a:r>
              <a:rPr lang="en-US" sz="2400" dirty="0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ແລະ</a:t>
            </a:r>
            <a:r>
              <a:rPr lang="en-US" sz="2400" dirty="0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ໂທລະຄົມມະນາຄົມ</a:t>
            </a:r>
            <a:endParaRPr lang="lo-LA" sz="2400" dirty="0" smtClean="0">
              <a:solidFill>
                <a:schemeClr val="tx1"/>
              </a:solidFill>
              <a:latin typeface="Phetsarath OT" pitchFamily="2" charset="0"/>
              <a:cs typeface="Phetsarath OT" pitchFamily="2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S1.2-1.3 Introduction of </a:t>
            </a:r>
            <a:r>
              <a:rPr lang="en-US" sz="2000" dirty="0" smtClean="0">
                <a:solidFill>
                  <a:schemeClr val="tx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Post and Telecommunication </a:t>
            </a:r>
            <a:r>
              <a:rPr lang="en-US" sz="2000" dirty="0" smtClean="0">
                <a:solidFill>
                  <a:schemeClr val="tx1"/>
                </a:solidFill>
              </a:rPr>
              <a:t>Sector Guidance Notes</a:t>
            </a:r>
            <a:endParaRPr lang="en-AU" sz="2400" dirty="0">
              <a:solidFill>
                <a:schemeClr val="tx1"/>
              </a:solidFill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3564" y="1668139"/>
            <a:ext cx="782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o-LA" dirty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ໂຄງການສະໜັບສະໜູນການສ້າງຄວາມອາດສາມາດໃຫ້ກັບອົງການຈັດຕັ້ງ </a:t>
            </a:r>
            <a:endParaRPr lang="en-US" dirty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algn="ctr"/>
            <a:r>
              <a:rPr lang="lo-LA" dirty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ສໍາ ລັບກິດຈະກໍາ ການກໍ່ສ້າງຄືນໃໝ່ຫຼັງໄພພິບັດ</a:t>
            </a:r>
            <a:endParaRPr lang="en-US" dirty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pic>
        <p:nvPicPr>
          <p:cNvPr id="9" name="Picture 6" descr="KDP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1036" y="771338"/>
            <a:ext cx="1957917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D:\ADPC\LOGO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1700" y="771338"/>
            <a:ext cx="950384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ADPC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2085" y="5913438"/>
            <a:ext cx="94826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1860552" y="6278568"/>
            <a:ext cx="855133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dirty="0">
                <a:latin typeface="Calibri" pitchFamily="34" charset="0"/>
              </a:rPr>
              <a:t>Asian Disaster Preparedness Center (ADPC)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993569" y="2716785"/>
            <a:ext cx="10363200" cy="166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ການຝຶກອົບຮົມໄລຍະສັ້ນສຳລັບກິດຈະກຳການກໍ່ສ້າງຄືນໃໝ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່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ຫຼັງໄພພິບັດໃນແຂວງຄຳມ່ວນ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Comprehensive Short Training Program for Post-Disaster Activities in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Khammouane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Province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lo-L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ຄັ້ງວັນທີ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24-28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ມີນາ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hetsarath OT" pitchFamily="2" charset="0"/>
                <a:ea typeface="+mj-ea"/>
                <a:cs typeface="Phetsarath OT" pitchFamily="2" charset="0"/>
              </a:rPr>
              <a:t> 2014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hetsarath OT" pitchFamily="2" charset="0"/>
              <a:ea typeface="+mj-ea"/>
              <a:cs typeface="Phetsarath O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210842"/>
      </p:ext>
    </p:extLst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09600" y="149943"/>
            <a:ext cx="10972800" cy="1143000"/>
          </a:xfrm>
        </p:spPr>
        <p:txBody>
          <a:bodyPr/>
          <a:lstStyle/>
          <a:p>
            <a:r>
              <a:rPr lang="en-US" altLang="en-US" sz="2800" b="1" dirty="0" err="1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ສັງລວມຄວາມເສຍຫາຍແລະການສູນເສຍໃນຂັ້ນແຂວງ</a:t>
            </a:r>
            <a:r>
              <a:rPr lang="en-US" altLang="en-US" sz="2800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/>
            </a:r>
            <a:br>
              <a:rPr lang="en-US" altLang="en-US" sz="2800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</a:br>
            <a:r>
              <a:rPr lang="en-US" altLang="en-US" sz="2000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Summary of Damages and Losses in a Province</a:t>
            </a:r>
            <a:endParaRPr lang="en-US" altLang="en-US" sz="2800" dirty="0">
              <a:solidFill>
                <a:schemeClr val="accent3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4291" y="1524000"/>
            <a:ext cx="106818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4.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ການສູນເສຍໃນຂັ້ນ</a:t>
            </a:r>
            <a:r>
              <a:rPr lang="en-US" sz="16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ແຂວງ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4. Summary of damages and losses in the province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831269" y="2092035"/>
          <a:ext cx="10681858" cy="340960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53142"/>
                <a:gridCol w="959231"/>
                <a:gridCol w="959231"/>
                <a:gridCol w="959231"/>
                <a:gridCol w="959231"/>
                <a:gridCol w="959231"/>
                <a:gridCol w="959231"/>
                <a:gridCol w="959231"/>
                <a:gridCol w="959231"/>
                <a:gridCol w="762527"/>
                <a:gridCol w="692341"/>
              </a:tblGrid>
              <a:tr h="309964">
                <a:tc gridSpan="1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ຊື່ແຂວງ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ຄຳມ່ວນ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96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ເມືອງ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ພາຍໃນປີເກີດໄພພິບັດ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ການສູນເສຍທີ່ແກ່ຍາວຫຼັງໄພພິບັດ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99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ຄວາມເສຍຫາຍ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1ປີຫຼັງໄພພິບັດ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2ປີຫຼັງໄພພິບັດ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3ປີຫຼັງໄພພິບັດ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99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09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ເມືອງ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ເມືອງ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ເມືອງ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5130117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813"/>
            <a:ext cx="10972800" cy="1143000"/>
          </a:xfrm>
        </p:spPr>
        <p:txBody>
          <a:bodyPr/>
          <a:lstStyle/>
          <a:p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4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 3. </a:t>
            </a:r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ຢັ້ງຢືນຄວາມຖືກຕ້ອງຂອງຂໍ້ມູນຄວາມເສຍຫາຍ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400" b="1" i="1" dirty="0" err="1" smtClean="0">
                <a:latin typeface="Phetsarath OT" pitchFamily="2" charset="0"/>
                <a:cs typeface="Phetsarath OT" pitchFamily="2" charset="0"/>
              </a:rPr>
              <a:t>ການສູນເສຍ</a:t>
            </a: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4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18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1800" b="1" i="1" dirty="0">
                <a:latin typeface="Phetsarath OT" pitchFamily="2" charset="0"/>
                <a:cs typeface="Phetsarath OT" pitchFamily="2" charset="0"/>
              </a:rPr>
              <a:t>3. Validate the information on damages and losses </a:t>
            </a:r>
            <a:r>
              <a:rPr lang="en-AU" sz="3200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sz="3200" b="1" dirty="0">
                <a:latin typeface="Phetsarath OT" pitchFamily="2" charset="0"/>
                <a:cs typeface="Phetsarath OT" pitchFamily="2" charset="0"/>
              </a:rPr>
            </a:br>
            <a:endParaRPr lang="en-AU" sz="32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71868"/>
            <a:ext cx="6123709" cy="639762"/>
          </a:xfrm>
        </p:spPr>
        <p:txBody>
          <a:bodyPr/>
          <a:lstStyle/>
          <a:p>
            <a:r>
              <a:rPr lang="lo-LA" dirty="0" smtClean="0">
                <a:latin typeface="Phetsarath OT" pitchFamily="2" charset="0"/>
                <a:cs typeface="Phetsarath OT" pitchFamily="2" charset="0"/>
              </a:rPr>
              <a:t>ກອງປະຊຸມຢັ້ງຢືນຄວາມຖືກຕ້ອງຂອງຂໍ້</a:t>
            </a:r>
            <a:r>
              <a:rPr lang="lo-LA" dirty="0" smtClean="0">
                <a:latin typeface="Phetsarath OT" pitchFamily="2" charset="0"/>
                <a:cs typeface="Phetsarath OT" pitchFamily="2" charset="0"/>
              </a:rPr>
              <a:t>​</a:t>
            </a:r>
            <a:r>
              <a:rPr lang="lo-LA" dirty="0" smtClean="0">
                <a:latin typeface="Phetsarath OT" pitchFamily="2" charset="0"/>
                <a:cs typeface="Phetsarath OT" pitchFamily="2" charset="0"/>
              </a:rPr>
              <a:t>ມູນ</a:t>
            </a:r>
            <a:r>
              <a:rPr lang="en-US" dirty="0" smtClean="0">
                <a:latin typeface="Phetsarath OT" pitchFamily="2" charset="0"/>
                <a:cs typeface="Phetsarath OT" pitchFamily="2" charset="0"/>
              </a:rPr>
              <a:t>: </a:t>
            </a:r>
            <a:endParaRPr lang="en-US" dirty="0" smtClean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36325"/>
            <a:ext cx="6608618" cy="4558442"/>
          </a:xfrm>
        </p:spPr>
        <p:txBody>
          <a:bodyPr/>
          <a:lstStyle/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ເປີດກອງປະຊຸມໂດຍຫົວໜ້າພະແນກ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ທິມງານ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ການປະເມີນ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ຍ່ອຍທີ່ປະເມີນໃນບັນດາເມືອງ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ຫຼື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ກຸ່ມບ້ານທີ່ໄດ້ຮັບຜົນກະທົບນຳ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ສະເໜີໂດຍຫຍໍ້: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ສັງລວມການປະເມີນຄວາມເສຍຫາຍແລະການສູນເສຍ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ບັນຫາການຢັ້ງຢືນຄວາມຖືກຕ້ອງຂອງຂໍ້ມູນ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(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ຖ້າວ່າມີ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)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ຂໍ້ສະເໜີແນະຈາກຜົນຂອງການປະເມີນຄວາມເສຍຫາຍແລະການສູນເສຍ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ຫົວໜ້າພະແນກ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/ 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ກອງເລຂາ ນໍາສະເໜີ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: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ສັງລວມຄວາມເສຍຫາຍແລະການສູນເສຍອີງໃສ່ການລາຍງານ </a:t>
            </a:r>
            <a:endParaRPr lang="en-US" sz="18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ຂໍ້ສະເໜີແນະ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ເພື່ອຫາ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ວິທີການແກ້ໄຂບັນຫາການຢັ້ງຢືນຄວາມຖືກຕ້ອງຂອງຂໍ້ມູນ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(</a:t>
            </a:r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ຖ້າມີ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)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ແຜນຂັ້ນຕອນຕໍ່ໄປ ສໍາລັບຂະບວນການ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1800" dirty="0" err="1" smtClean="0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 </a:t>
            </a:r>
          </a:p>
          <a:p>
            <a:pPr lvl="0"/>
            <a:r>
              <a:rPr lang="lo-LA" sz="1800" dirty="0" smtClean="0">
                <a:latin typeface="Phetsarath OT" pitchFamily="2" charset="0"/>
                <a:cs typeface="Phetsarath OT" pitchFamily="2" charset="0"/>
              </a:rPr>
              <a:t>ປິດກອງປະຊຸມ</a:t>
            </a:r>
            <a:r>
              <a:rPr lang="en-US" sz="1800" dirty="0" smtClean="0">
                <a:latin typeface="Phetsarath OT" pitchFamily="2" charset="0"/>
                <a:cs typeface="Phetsarath OT" pitchFamily="2" charset="0"/>
              </a:rPr>
              <a:t>. </a:t>
            </a:r>
          </a:p>
          <a:p>
            <a:endParaRPr lang="en-AU" sz="18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67666" y="1945759"/>
            <a:ext cx="4585806" cy="365191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Validation </a:t>
            </a:r>
            <a:r>
              <a:rPr lang="en-US" sz="1800" dirty="0"/>
              <a:t>meeting sessions may include</a:t>
            </a:r>
            <a:r>
              <a:rPr lang="en-US" sz="1800" dirty="0" smtClean="0"/>
              <a:t>:</a:t>
            </a:r>
            <a:endParaRPr lang="en-AU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92306" y="2452265"/>
            <a:ext cx="4461166" cy="4034127"/>
          </a:xfrm>
        </p:spPr>
        <p:txBody>
          <a:bodyPr/>
          <a:lstStyle/>
          <a:p>
            <a:pPr lvl="0"/>
            <a:r>
              <a:rPr lang="en-US" sz="1400" dirty="0" smtClean="0"/>
              <a:t>Opening </a:t>
            </a:r>
            <a:r>
              <a:rPr lang="en-US" sz="1400" dirty="0"/>
              <a:t>remarks from the DEM Head</a:t>
            </a:r>
            <a:endParaRPr lang="en-AU" sz="1400" dirty="0"/>
          </a:p>
          <a:p>
            <a:pPr lvl="0"/>
            <a:r>
              <a:rPr lang="en-US" sz="1400" dirty="0"/>
              <a:t>Each sub-team which assessed various districts or </a:t>
            </a:r>
            <a:r>
              <a:rPr lang="en-US" sz="1400" dirty="0" err="1"/>
              <a:t>kumbans</a:t>
            </a:r>
            <a:r>
              <a:rPr lang="en-US" sz="1400" dirty="0"/>
              <a:t> will briefly present:</a:t>
            </a:r>
            <a:endParaRPr lang="en-AU" sz="1400" dirty="0"/>
          </a:p>
          <a:p>
            <a:pPr lvl="1"/>
            <a:r>
              <a:rPr lang="en-US" sz="1400" dirty="0"/>
              <a:t>Damage and loss assessment summary</a:t>
            </a:r>
            <a:endParaRPr lang="en-AU" sz="1400" dirty="0"/>
          </a:p>
          <a:p>
            <a:pPr lvl="1"/>
            <a:r>
              <a:rPr lang="en-US" sz="1400" dirty="0"/>
              <a:t>Data validation problems (if any)</a:t>
            </a:r>
            <a:endParaRPr lang="en-AU" sz="1400" dirty="0"/>
          </a:p>
          <a:p>
            <a:pPr lvl="1"/>
            <a:r>
              <a:rPr lang="en-US" sz="1400" dirty="0"/>
              <a:t>Recommendations from damage and loss assessment results</a:t>
            </a:r>
            <a:endParaRPr lang="en-AU" sz="1400" dirty="0"/>
          </a:p>
          <a:p>
            <a:pPr lvl="0"/>
            <a:r>
              <a:rPr lang="en-US" sz="1400" dirty="0"/>
              <a:t>DEM Head  / Secretariat presents:</a:t>
            </a:r>
            <a:endParaRPr lang="en-AU" sz="1400" dirty="0"/>
          </a:p>
          <a:p>
            <a:pPr lvl="1"/>
            <a:r>
              <a:rPr lang="en-US" sz="1400" dirty="0"/>
              <a:t>Summary of damages and losses based on the reports</a:t>
            </a:r>
            <a:endParaRPr lang="en-AU" sz="1400" dirty="0"/>
          </a:p>
          <a:p>
            <a:pPr lvl="1"/>
            <a:r>
              <a:rPr lang="en-US" sz="1400" dirty="0"/>
              <a:t>Recommendations to resolve data validation problems (if any)</a:t>
            </a:r>
            <a:endParaRPr lang="en-AU" sz="1400" dirty="0"/>
          </a:p>
          <a:p>
            <a:pPr lvl="1"/>
            <a:r>
              <a:rPr lang="en-US" sz="1400" dirty="0"/>
              <a:t>Next steps in the </a:t>
            </a:r>
            <a:r>
              <a:rPr lang="en-US" sz="1400" dirty="0" err="1"/>
              <a:t>DaLNA</a:t>
            </a:r>
            <a:r>
              <a:rPr lang="en-US" sz="1400" dirty="0"/>
              <a:t> process</a:t>
            </a:r>
            <a:endParaRPr lang="en-AU" sz="1400" dirty="0"/>
          </a:p>
          <a:p>
            <a:r>
              <a:rPr lang="en-US" sz="1400" dirty="0"/>
              <a:t>Close the meeting.</a:t>
            </a:r>
            <a:endParaRPr lang="en-AU" sz="1400" dirty="0"/>
          </a:p>
        </p:txBody>
      </p:sp>
    </p:spTree>
    <p:extLst>
      <p:ext uri="{BB962C8B-B14F-4D97-AF65-F5344CB8AC3E}">
        <p14:creationId xmlns="" xmlns:p14="http://schemas.microsoft.com/office/powerpoint/2010/main" val="1315884161"/>
      </p:ext>
    </p:extLst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53533"/>
            <a:ext cx="10972800" cy="1143000"/>
          </a:xfrm>
        </p:spPr>
        <p:txBody>
          <a:bodyPr/>
          <a:lstStyle/>
          <a:p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4. 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ວິເຄາະຜົນກະທົບຂອງຄວາມເສຍຫາຍແລະການສູນເສຍ ຕໍ່ປະຊາກອນທີ່​ໄດ້​ຮັບ​ຜົນ​ກະທົບ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400" b="1" i="1" dirty="0">
                <a:latin typeface="Phetsarath OT" pitchFamily="2" charset="0"/>
                <a:cs typeface="Phetsarath OT" pitchFamily="2" charset="0"/>
              </a:rPr>
              <a:t>4. Analyze the impacts of the damages and losses to affected population</a:t>
            </a:r>
            <a:r>
              <a:rPr lang="en-AU" sz="4800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sz="4800" b="1" dirty="0">
                <a:latin typeface="Phetsarath OT" pitchFamily="2" charset="0"/>
                <a:cs typeface="Phetsarath OT" pitchFamily="2" charset="0"/>
              </a:rPr>
            </a:br>
            <a:endParaRPr lang="en-AU" sz="48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2445358"/>
            <a:ext cx="5384800" cy="4525963"/>
          </a:xfrm>
        </p:spPr>
        <p:txBody>
          <a:bodyPr/>
          <a:lstStyle/>
          <a:p>
            <a:pPr lvl="0"/>
            <a:r>
              <a:rPr lang="en-US" sz="3200" dirty="0" err="1" smtClean="0">
                <a:latin typeface="Phetsarath OT" pitchFamily="2" charset="0"/>
                <a:cs typeface="Phetsarath OT" pitchFamily="2" charset="0"/>
              </a:rPr>
              <a:t>ການສູນເສຍການຈ້າງງານ</a:t>
            </a:r>
            <a:endParaRPr lang="en-US" sz="3200" dirty="0" smtClean="0">
              <a:latin typeface="Phetsarath OT" pitchFamily="2" charset="0"/>
              <a:cs typeface="Phetsarath OT" pitchFamily="2" charset="0"/>
            </a:endParaRPr>
          </a:p>
          <a:p>
            <a:pPr lvl="0"/>
            <a:r>
              <a:rPr lang="en-US" sz="3200" dirty="0" err="1" smtClean="0">
                <a:latin typeface="Phetsarath OT" pitchFamily="2" charset="0"/>
                <a:cs typeface="Phetsarath OT" pitchFamily="2" charset="0"/>
              </a:rPr>
              <a:t>ຜົນກະທົບຕໍ່ພາກທຸລະກິດອື່ນ</a:t>
            </a:r>
            <a:r>
              <a:rPr lang="en-US" sz="3200" dirty="0" smtClean="0">
                <a:latin typeface="Phetsarath OT" pitchFamily="2" charset="0"/>
                <a:cs typeface="Phetsarath OT" pitchFamily="2" charset="0"/>
              </a:rPr>
              <a:t>ໆ</a:t>
            </a:r>
          </a:p>
          <a:p>
            <a:endParaRPr lang="en-AU" sz="32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197600" y="2736313"/>
            <a:ext cx="5384800" cy="4525963"/>
          </a:xfrm>
        </p:spPr>
        <p:txBody>
          <a:bodyPr/>
          <a:lstStyle/>
          <a:p>
            <a:pPr lvl="0"/>
            <a:r>
              <a:rPr lang="en-US" sz="2400" dirty="0" smtClean="0"/>
              <a:t>Employment losses.</a:t>
            </a:r>
            <a:endParaRPr lang="en-AU" sz="2400" dirty="0"/>
          </a:p>
          <a:p>
            <a:pPr lvl="0"/>
            <a:r>
              <a:rPr lang="en-US" sz="2400" dirty="0" smtClean="0"/>
              <a:t>Impacts on other industries</a:t>
            </a:r>
            <a:endParaRPr lang="en-AU" sz="2400" dirty="0"/>
          </a:p>
          <a:p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028009655"/>
      </p:ext>
    </p:extLst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14983"/>
            <a:ext cx="10972800" cy="1143000"/>
          </a:xfrm>
        </p:spPr>
        <p:txBody>
          <a:bodyPr/>
          <a:lstStyle/>
          <a:p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5. 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ຄາດຄະເນຄວາມຕ້ອງການຟື້ນຟູ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  </a:t>
            </a:r>
            <a:br>
              <a:rPr lang="en-US" sz="32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ກໍ່ສ້າງ</a:t>
            </a:r>
            <a:r>
              <a:rPr lang="en-US" sz="3200" b="1" i="1" dirty="0" err="1" smtClean="0">
                <a:latin typeface="Phetsarath OT" pitchFamily="2" charset="0"/>
                <a:cs typeface="Phetsarath OT" pitchFamily="2" charset="0"/>
              </a:rPr>
              <a:t>ຄືນໃໝ</a:t>
            </a:r>
            <a:r>
              <a:rPr lang="en-US" sz="3200" b="1" i="1" dirty="0" smtClean="0">
                <a:latin typeface="Phetsarath OT" pitchFamily="2" charset="0"/>
                <a:cs typeface="Phetsarath OT" pitchFamily="2" charset="0"/>
              </a:rPr>
              <a:t>່</a:t>
            </a:r>
            <a:br>
              <a:rPr lang="en-US" sz="32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800" b="1" i="1" dirty="0">
                <a:latin typeface="Phetsarath OT" pitchFamily="2" charset="0"/>
                <a:cs typeface="Phetsarath OT" pitchFamily="2" charset="0"/>
              </a:rPr>
              <a:t>5. Estimate recovery and reconstruction needs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639328"/>
            <a:ext cx="5384800" cy="4525963"/>
          </a:xfrm>
        </p:spPr>
        <p:txBody>
          <a:bodyPr/>
          <a:lstStyle/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ຟື້ນຟູ</a:t>
            </a:r>
            <a:r>
              <a:rPr lang="en-AU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ແມ່ນໄລຍະສັ້ນ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ກໍ່ສ້າງຄືນໃໝ່ແມ່ນໄລຍະຍາວ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>
              <a:buNone/>
            </a:pPr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ການຊ່ວຍເຫຼືອຂອງລັດຖະບານອາດແມ່ນ</a:t>
            </a:r>
            <a:r>
              <a:rPr lang="en-AU" dirty="0" smtClean="0">
                <a:latin typeface="Phetsarath OT" pitchFamily="2" charset="0"/>
                <a:cs typeface="Phetsarath OT" pitchFamily="2" charset="0"/>
              </a:rPr>
              <a:t>:</a:t>
            </a: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ຫຼຸດຜ່ອນພາສີ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ການຊ່ວຍເຫຼືອການນໍາສິນຄ້າເຂົ້າ</a:t>
            </a:r>
            <a:endParaRPr lang="en-AU" dirty="0" smtClean="0">
              <a:latin typeface="Phetsarath OT" pitchFamily="2" charset="0"/>
              <a:cs typeface="Phetsarath OT" pitchFamily="2" charset="0"/>
            </a:endParaRPr>
          </a:p>
          <a:p>
            <a:pPr lvl="1"/>
            <a:r>
              <a:rPr lang="en-AU" dirty="0" err="1" smtClean="0">
                <a:latin typeface="Phetsarath OT" pitchFamily="2" charset="0"/>
                <a:cs typeface="Phetsarath OT" pitchFamily="2" charset="0"/>
              </a:rPr>
              <a:t>ການລົງທຶນໃຫ້ຄືນຜ່ານສິນເຊື່ອ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639328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Recovery is short-term</a:t>
            </a:r>
          </a:p>
          <a:p>
            <a:pPr marL="0" indent="0">
              <a:buNone/>
            </a:pPr>
            <a:r>
              <a:rPr lang="en-US" dirty="0" smtClean="0"/>
              <a:t>Reconstruction is long-term</a:t>
            </a:r>
          </a:p>
          <a:p>
            <a:pPr marL="0" indent="0">
              <a:buNone/>
            </a:pPr>
            <a:r>
              <a:rPr lang="en-US" dirty="0" smtClean="0"/>
              <a:t>Possible government assistance:</a:t>
            </a:r>
          </a:p>
          <a:p>
            <a:r>
              <a:rPr lang="en-US" dirty="0" smtClean="0"/>
              <a:t>Tax breaks</a:t>
            </a:r>
          </a:p>
          <a:p>
            <a:r>
              <a:rPr lang="en-US" dirty="0" smtClean="0"/>
              <a:t>Subsidies for importation</a:t>
            </a:r>
          </a:p>
          <a:p>
            <a:r>
              <a:rPr lang="en-US" dirty="0" smtClean="0"/>
              <a:t>Recapitalization through credit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392712325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78873" y="28433"/>
            <a:ext cx="11055927" cy="838200"/>
          </a:xfrm>
        </p:spPr>
        <p:txBody>
          <a:bodyPr/>
          <a:lstStyle/>
          <a:p>
            <a:r>
              <a:rPr lang="en-US" altLang="en-US" sz="2000" b="1" dirty="0" err="1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ສັງລວມຄວາມຕ້ອງການຟື້ນຟູແລະກໍ່ສ້າງຄຶນໃໝ</a:t>
            </a:r>
            <a:r>
              <a:rPr lang="en-US" altLang="en-US" sz="20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່ Summary </a:t>
            </a:r>
            <a:r>
              <a:rPr lang="en-US" altLang="en-US" sz="20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of Recovery and Reconstruction Needs</a:t>
            </a:r>
          </a:p>
        </p:txBody>
      </p:sp>
      <p:sp>
        <p:nvSpPr>
          <p:cNvPr id="2" name="Rectangle 1"/>
          <p:cNvSpPr/>
          <p:nvPr/>
        </p:nvSpPr>
        <p:spPr>
          <a:xfrm>
            <a:off x="568036" y="924580"/>
            <a:ext cx="108203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ຕາຕະລາງທີ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6.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ສັງລວມຄວາມຕ້ອງການຟື້ນຟູ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ກໍ່ສ້າງຄືນໃໝ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່    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6. Summary of recovery and reconstruction needs.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7096831"/>
              </p:ext>
            </p:extLst>
          </p:nvPr>
        </p:nvGraphicFramePr>
        <p:xfrm>
          <a:off x="637309" y="1330033"/>
          <a:ext cx="10681854" cy="531011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563110"/>
                <a:gridCol w="1279686"/>
                <a:gridCol w="1119458"/>
                <a:gridCol w="1600142"/>
                <a:gridCol w="1119458"/>
              </a:tblGrid>
              <a:tr h="4156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o-LA" sz="1400" b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ຈໍານວນຕ້ອງການການຊ່ວຍເຫຼືອປະຈໍາປີ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lo-LA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o-LA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ລວມຄວາມຕ້ອງການ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32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ປີເກີດໄພພິບັດ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</a:t>
                      </a:r>
                      <a:r>
                        <a:rPr lang="lo-LA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665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ຄວາມຕ້ອງການຟື້ນຟູ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6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</a:t>
                      </a:r>
                      <a:r>
                        <a:rPr lang="en-PH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ການທົດແທນ</a:t>
                      </a:r>
                      <a:r>
                        <a:rPr lang="en-PH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PH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PH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PH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ກໍ່ສ້າງຄືນໃໝ່ຂອງບັນດາໂຄງສ້າງທີ່ໄດ້ຮັບຜົນ</a:t>
                      </a:r>
                      <a:r>
                        <a:rPr lang="en-PH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</a:t>
                      </a:r>
                      <a:r>
                        <a:rPr lang="en-PH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ກະທົບ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ຈັດຊື້ອຸປະກອນ ແລະ ເຄື່ອງກົນຈັກ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ການໃຫ້ຄວາມຊ່ວຍເຫຼືອດ້ານວິຊາການ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ງ. ການຍົກຍ້າຍຈັດສັນ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5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ຈ. ອື່ນໆ</a:t>
                      </a:r>
                      <a:endParaRPr lang="en-US" sz="18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8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ຄວາມຕ້ອງການຟື້ນຟູ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6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ການທົດແທນ ແລະ ກໍ່ສ້າງຄືນໃໝ່ຂອງບັນດາໂຄງສ້າງທີ່ໄດ້ຮັບຜົນ 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ກະທົບ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PH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ຈັດຊື້ອຸປະກອນ ແລະ ເຄື່ອງກົນຈັກ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ການໃຫ້ຄວາມຊ່ວຍເຫຼືອດ້ານວິຊາການ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ງ. ການຍົກຍ້າຍຈັດສັນ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ຈ. ມາດຕາການປ້ອງກັນ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65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ສ. ອື່ນໆ</a:t>
                      </a:r>
                      <a:endParaRPr lang="en-US" sz="18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ລວມຍອດ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2319570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7883"/>
            <a:ext cx="10972800" cy="1143000"/>
          </a:xfrm>
        </p:spPr>
        <p:txBody>
          <a:bodyPr/>
          <a:lstStyle/>
          <a:p>
            <a:r>
              <a:rPr lang="en-US" sz="2800" b="1" i="1" dirty="0" err="1" smtClean="0">
                <a:latin typeface="Phetsarath OT" pitchFamily="2" charset="0"/>
                <a:cs typeface="Phetsarath OT" pitchFamily="2" charset="0"/>
              </a:rPr>
              <a:t>ບາດກ້າວທີ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 7. 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ຮ່າງບົດລາຍງານການປະເມີນຄວາມເສຍ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>,</a:t>
            </a:r>
            <a:r>
              <a:rPr lang="lo-LA" sz="2800" b="1" i="1" dirty="0" smtClean="0">
                <a:latin typeface="Phetsarath OT" pitchFamily="2" charset="0"/>
                <a:cs typeface="Phetsarath OT" pitchFamily="2" charset="0"/>
              </a:rPr>
              <a:t> ການສູນເສຍ ແລະ ຄວາມຕ້ອງການຂອງຂະແໜງການ</a:t>
            </a:r>
            <a:r>
              <a:rPr lang="en-US" sz="2800" b="1" i="1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2800" b="1" i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400" b="1" i="1" dirty="0" smtClean="0">
                <a:latin typeface="Phetsarath OT" pitchFamily="2" charset="0"/>
                <a:cs typeface="Phetsarath OT" pitchFamily="2" charset="0"/>
              </a:rPr>
              <a:t>Step </a:t>
            </a:r>
            <a:r>
              <a:rPr lang="en-US" sz="2400" b="1" i="1" dirty="0">
                <a:latin typeface="Phetsarath OT" pitchFamily="2" charset="0"/>
                <a:cs typeface="Phetsarath OT" pitchFamily="2" charset="0"/>
              </a:rPr>
              <a:t>7. Draft the post-disaster damages, losses and needs (</a:t>
            </a:r>
            <a:r>
              <a:rPr lang="en-US" sz="2400" b="1" i="1" dirty="0" err="1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2400" b="1" i="1" dirty="0">
                <a:latin typeface="Phetsarath OT" pitchFamily="2" charset="0"/>
                <a:cs typeface="Phetsarath OT" pitchFamily="2" charset="0"/>
              </a:rPr>
              <a:t>) report </a:t>
            </a:r>
            <a:r>
              <a:rPr lang="en-AU" b="1" dirty="0">
                <a:latin typeface="Phetsarath OT" pitchFamily="2" charset="0"/>
                <a:cs typeface="Phetsarath OT" pitchFamily="2" charset="0"/>
              </a:rPr>
              <a:t/>
            </a:r>
            <a:br>
              <a:rPr lang="en-AU" b="1" dirty="0">
                <a:latin typeface="Phetsarath OT" pitchFamily="2" charset="0"/>
                <a:cs typeface="Phetsarath OT" pitchFamily="2" charset="0"/>
              </a:rPr>
            </a:br>
            <a:endParaRPr lang="en-AU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599" y="1711043"/>
            <a:ext cx="6331527" cy="4525963"/>
          </a:xfrm>
        </p:spPr>
        <p:txBody>
          <a:bodyPr/>
          <a:lstStyle/>
          <a:p>
            <a:pPr lvl="0"/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ອະທິບາຍໂດຍຫຍໍ້ກ່ຽວກັບ</a:t>
            </a:r>
            <a:r>
              <a:rPr lang="lo-LA" sz="2000" u="sng" dirty="0" smtClean="0">
                <a:latin typeface="Phetsarath OT" pitchFamily="2" charset="0"/>
                <a:cs typeface="Phetsarath OT" pitchFamily="2" charset="0"/>
              </a:rPr>
              <a:t>ຂະແໜງ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2000" u="sng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u="sng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2000" u="sng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u="sng" dirty="0" smtClean="0">
                <a:latin typeface="Phetsarath OT" pitchFamily="2" charset="0"/>
                <a:cs typeface="Phetsarath OT" pitchFamily="2" charset="0"/>
              </a:rPr>
              <a:t>ໃນເຂດທີ່ໄດ້ຮັບຜົນກະທົບຈາກ</a:t>
            </a:r>
            <a:r>
              <a:rPr lang="lo-LA" sz="2000" u="sng" dirty="0" smtClean="0">
                <a:latin typeface="Phetsarath OT" pitchFamily="2" charset="0"/>
                <a:cs typeface="Phetsarath OT" pitchFamily="2" charset="0"/>
              </a:rPr>
              <a:t>ໄພພິບັດ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.​ </a:t>
            </a:r>
          </a:p>
          <a:p>
            <a:pPr lvl="0"/>
            <a:r>
              <a:rPr lang="en-AU" sz="2000" u="sng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ພື້ນທີ່ທີ່ຖືກ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ເສຍຫາຍ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ປະເພດຂອງສິ່ງອໍານວຍຄວາມ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ສະດວກ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ທີ່</a:t>
            </a:r>
            <a:r>
              <a:rPr lang="en-US" sz="2000" u="sng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ໄດ້ຮັບ</a:t>
            </a:r>
            <a:r>
              <a:rPr lang="en-US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u="sng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ຜົນກະທົບ</a:t>
            </a:r>
            <a:r>
              <a:rPr lang="en-US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.</a:t>
            </a:r>
          </a:p>
          <a:p>
            <a:pPr lvl="0"/>
            <a:r>
              <a:rPr lang="lo-LA" sz="2000" u="sng" dirty="0" smtClean="0">
                <a:latin typeface="Phetsarath OT" pitchFamily="2" charset="0"/>
                <a:cs typeface="Phetsarath OT" pitchFamily="2" charset="0"/>
              </a:rPr>
              <a:t>ການສູນເສຍ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ໂດຍເນັ້ນໜັກ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ໃສ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່ 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ການ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ສູນເສຍລາຍຮັບ</a:t>
            </a:r>
            <a:r>
              <a:rPr lang="en-US" sz="2000" u="sng" dirty="0" smtClean="0">
                <a:latin typeface="Phetsarath OT" pitchFamily="2" charset="0"/>
                <a:cs typeface="Phetsarath OT" pitchFamily="2" charset="0"/>
              </a:rPr>
              <a:t>, 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ຄ່າໃຊ</a:t>
            </a:r>
            <a:r>
              <a:rPr lang="en-US" sz="2000" u="sng" dirty="0" smtClean="0">
                <a:latin typeface="Phetsarath OT" pitchFamily="2" charset="0"/>
                <a:cs typeface="Phetsarath OT" pitchFamily="2" charset="0"/>
              </a:rPr>
              <a:t>້ </a:t>
            </a:r>
            <a:r>
              <a:rPr lang="en-US" sz="2000" u="sng" dirty="0" err="1" smtClean="0">
                <a:latin typeface="Phetsarath OT" pitchFamily="2" charset="0"/>
                <a:cs typeface="Phetsarath OT" pitchFamily="2" charset="0"/>
              </a:rPr>
              <a:t>ຈ່າຍເພີ່ມສູງຂື້ນ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,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ຄາດຄະເນ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ໄລຍເວລາະກ່ອນ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ສະຖານະການກັບຄືນສູ່ສະພາບປົກກະຕິ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</a:t>
            </a:r>
          </a:p>
          <a:p>
            <a:pPr lvl="0"/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ຜົນກະທົບຕໍ່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ເສດຖະກິດທ້ອງຖິ່ນ</a:t>
            </a:r>
            <a:r>
              <a:rPr lang="en-US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, </a:t>
            </a:r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ລະດັບຄົວເຮືອນ ແລະ ຜົນກະທົບທີ່ຕາມມາຕໍ່ຊຸມຊົນ 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ຖ້າບໍ່ມີການຊ່ວຍເຫຼືອຟື້ນຟູ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. </a:t>
            </a:r>
          </a:p>
          <a:p>
            <a:pPr lvl="0"/>
            <a:r>
              <a:rPr lang="lo-LA" sz="2000" u="sng" dirty="0" smtClean="0">
                <a:latin typeface="Phetsarath OT" pitchFamily="2" charset="0"/>
                <a:cs typeface="Phetsarath OT" pitchFamily="2" charset="0"/>
              </a:rPr>
              <a:t>ສະເໜີຍຸດທະສາດການຟື້ນຟູແລະກໍ່ສ້າງຄືນໃໝ່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ຂອງແຂວງຄໍາມ່ວນ</a:t>
            </a:r>
            <a:r>
              <a:rPr lang="en-US" sz="2000" dirty="0" smtClean="0">
                <a:latin typeface="Phetsarath OT" pitchFamily="2" charset="0"/>
                <a:cs typeface="Phetsarath OT" pitchFamily="2" charset="0"/>
              </a:rPr>
              <a:t>. </a:t>
            </a:r>
          </a:p>
          <a:p>
            <a:pPr lvl="0"/>
            <a:r>
              <a:rPr lang="lo-LA" sz="2000" u="sng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ຄວາມຕ້ອງການ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ຂອງຂະແໜງ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ໄປສະນີ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, </a:t>
            </a:r>
            <a:r>
              <a:rPr lang="lo-LA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ຕາມບູລິມະສິດ ແລະ ຮ່າງຕາຕະລາງການຈັດຕັ້ງປະຕິບັດ ພ້ອມດ້ວຍຄາດຄະເນງົບປະມານ ທີ່ຕ້ອງການແຕ່ລະໂຄງການ</a:t>
            </a:r>
            <a:r>
              <a:rPr lang="en-US" sz="20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. </a:t>
            </a:r>
          </a:p>
          <a:p>
            <a:endParaRPr lang="en-AU" sz="20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384485" y="2161309"/>
            <a:ext cx="4572000" cy="3964857"/>
          </a:xfrm>
        </p:spPr>
        <p:txBody>
          <a:bodyPr/>
          <a:lstStyle/>
          <a:p>
            <a:pPr lvl="0"/>
            <a:r>
              <a:rPr lang="en-US" sz="1600" dirty="0"/>
              <a:t>Brief description of the sector in the disaster-affected areas.</a:t>
            </a:r>
            <a:endParaRPr lang="en-AU" sz="1600" dirty="0"/>
          </a:p>
          <a:p>
            <a:pPr lvl="0"/>
            <a:r>
              <a:rPr lang="en-US" sz="1600" dirty="0"/>
              <a:t>Damages in the sector by areas and by types of </a:t>
            </a:r>
            <a:r>
              <a:rPr lang="en-US" sz="1600" dirty="0" smtClean="0"/>
              <a:t>firms </a:t>
            </a:r>
            <a:r>
              <a:rPr lang="en-US" sz="1600" dirty="0"/>
              <a:t>affected.</a:t>
            </a:r>
            <a:endParaRPr lang="en-AU" sz="1600" dirty="0"/>
          </a:p>
          <a:p>
            <a:pPr lvl="0"/>
            <a:r>
              <a:rPr lang="en-US" sz="1600" dirty="0"/>
              <a:t>Losses in the sector emphasizing the losses in income, increase in expenditures, estimated period before normalcy will be attained, etc.</a:t>
            </a:r>
            <a:endParaRPr lang="en-AU" sz="1600" dirty="0"/>
          </a:p>
          <a:p>
            <a:pPr lvl="0"/>
            <a:r>
              <a:rPr lang="en-US" sz="1600" dirty="0"/>
              <a:t>Impact on the economy, individual households and the consequences to the greater community if no assistance for recovery will be provided. </a:t>
            </a:r>
            <a:endParaRPr lang="en-AU" sz="1600" dirty="0"/>
          </a:p>
          <a:p>
            <a:pPr lvl="0"/>
            <a:r>
              <a:rPr lang="en-US" sz="1600" dirty="0"/>
              <a:t>Proposed strategies for recovery and reconstruction of the sector in </a:t>
            </a:r>
            <a:r>
              <a:rPr lang="en-US" sz="1600" dirty="0" err="1"/>
              <a:t>Khammouane</a:t>
            </a:r>
            <a:r>
              <a:rPr lang="en-US" sz="1600" dirty="0"/>
              <a:t>.</a:t>
            </a:r>
            <a:endParaRPr lang="en-AU" sz="1600" dirty="0"/>
          </a:p>
          <a:p>
            <a:pPr lvl="0"/>
            <a:r>
              <a:rPr lang="en-US" sz="1600" dirty="0"/>
              <a:t>Needs of the sector, by priority, and the draft schedule of implementation with the estimated funds required for each project over time.</a:t>
            </a:r>
            <a:endParaRPr lang="en-AU" sz="1600" dirty="0"/>
          </a:p>
          <a:p>
            <a:endParaRPr lang="en-AU" sz="2400" dirty="0"/>
          </a:p>
        </p:txBody>
      </p:sp>
    </p:spTree>
    <p:extLst>
      <p:ext uri="{BB962C8B-B14F-4D97-AF65-F5344CB8AC3E}">
        <p14:creationId xmlns="" xmlns:p14="http://schemas.microsoft.com/office/powerpoint/2010/main" val="176119646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Phetsarath OT" pitchFamily="2" charset="0"/>
                <a:cs typeface="Phetsarath OT" pitchFamily="2" charset="0"/>
              </a:rPr>
              <a:t>ບຸກຄະລາກອນດໍາເນີນການປະເມີນ</a:t>
            </a:r>
            <a:r>
              <a:rPr lang="en-US" b="1" dirty="0" smtClean="0">
                <a:latin typeface="Phetsarath OT" pitchFamily="2" charset="0"/>
                <a:cs typeface="Phetsarath OT" pitchFamily="2" charset="0"/>
              </a:rPr>
              <a:t> </a:t>
            </a:r>
            <a:br>
              <a:rPr lang="en-US" b="1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3600" dirty="0" smtClean="0"/>
              <a:t>Personnel to Conduct Assessment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69259518"/>
              </p:ext>
            </p:extLst>
          </p:nvPr>
        </p:nvGraphicFramePr>
        <p:xfrm>
          <a:off x="609600" y="1600200"/>
          <a:ext cx="11058144" cy="4697963"/>
        </p:xfrm>
        <a:graphic>
          <a:graphicData uri="http://schemas.openxmlformats.org/drawingml/2006/table">
            <a:tbl>
              <a:tblPr firstRow="1" bandRow="1"/>
              <a:tblGrid>
                <a:gridCol w="5529072"/>
                <a:gridCol w="5529072"/>
              </a:tblGrid>
              <a:tr h="50569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ບຸກຄະລາກອນ</a:t>
                      </a:r>
                      <a:r>
                        <a:rPr lang="en-US" sz="1600" b="1" dirty="0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 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Personnel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ບົດບາດໃນການປະເມີນ</a:t>
                      </a:r>
                      <a:r>
                        <a:rPr lang="en-US" sz="1800" b="1" dirty="0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800" b="1" dirty="0" err="1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DaLNA</a:t>
                      </a:r>
                      <a:r>
                        <a:rPr lang="en-US" sz="1800" b="1" dirty="0" smtClean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.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Role 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in the </a:t>
                      </a:r>
                      <a:r>
                        <a:rPr lang="en-US" sz="14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DaLNA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8218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ບຸກຄະລາກອນຈາກພະແນກໄປສະນີ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ໂທລະຄົມ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ມະນາຄົມ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(DPT)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ແຂວງຄຳມ່ວນ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(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ເອເລັກໂຕນິກ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ຊ່ຽວຊານດ້ານການສື່ສານ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,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ຊ່ຽວຊານດ້ານອຸດສະຫະກຳ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,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ວິສະວະກອນ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ບຸກຄະລາກອນດ້ານການເງິນ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)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Staff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from Department of Post and Telecommunications (DPT) of the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Khammouane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 Province (electronics and communications experts, industry specialists, engineers and finance personnel)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o-LA" sz="18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ຊີ້ນໍາ</a:t>
                      </a:r>
                      <a:r>
                        <a:rPr lang="lo-LA" sz="16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lo-LA" sz="18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lo-LA" sz="16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lo-LA" sz="18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ປະສານງານ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Lead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and coordinate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ບຸກ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ຄະລາກອນຈາກກະຊວງໄປສະນີ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ໂທລະຄົມມະນາຄົມ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Staff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from the Ministry Post and Telecommunications 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o-LA" sz="18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r>
                        <a:rPr lang="lo-LA" sz="16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Participate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and provide technical advice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ບຸກ</a:t>
                      </a:r>
                      <a:r>
                        <a:rPr lang="en-US" sz="18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ຄະລາກອນຈາກເມືອງທີ່ໄດ້ຮັບຜົນກະທົບ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Staff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from the affected district/s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ໃຫ້ຂໍ້ມູນຄວາມເສຍຫາຍແລະການສູນເສຍ</a:t>
                      </a:r>
                      <a:r>
                        <a:rPr lang="lo-LA" sz="14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lo-LA" sz="14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ອໍານວຍຄວາມສະດວກ​ໃນການປະເມີນຄວາມ​ເສຍ ​ແລະ​ການ​ສູນ​ເສຍ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Provide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damage and loss information and facilitate assessment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790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ບັນດາຄູ່ຮ່ວມພັດທະນາ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(</a:t>
                      </a: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ທີ່ເຮັດວຽກກ່ຽວກັບ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ຂະແໜງໄປສະນີ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ໂທລະຄົມມະນາຄົມ</a:t>
                      </a:r>
                      <a:r>
                        <a:rPr lang="lo-LA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ໃນແຂວງຄໍາມ່ວນ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)</a:t>
                      </a:r>
                      <a:endParaRPr lang="en-US" sz="14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Development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partners (if active in the sector in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Khammouane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)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o-LA" sz="1800" dirty="0" smtClean="0">
                          <a:solidFill>
                            <a:srgbClr val="FF0000"/>
                          </a:solidFill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endParaRPr lang="en-US" sz="1600" dirty="0" smtClean="0">
                        <a:solidFill>
                          <a:srgbClr val="FF0000"/>
                        </a:solidFill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Participate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ordia New" panose="020B0304020202020204" pitchFamily="34" charset="-34"/>
                        </a:rPr>
                        <a:t>and provide technical advice</a:t>
                      </a:r>
                      <a:endParaRPr lang="en-A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44494000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ຂະແໜງໄປສະນີ</a:t>
            </a:r>
            <a:r>
              <a:rPr lang="en-US" sz="36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sz="3600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ແລະ</a:t>
            </a:r>
            <a:r>
              <a:rPr lang="en-US" sz="36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sz="3600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ໂທລະ</a:t>
            </a:r>
            <a:r>
              <a:rPr lang="en-US" sz="3600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ຄົມມະນາຄົມ</a:t>
            </a:r>
            <a:r>
              <a:rPr lang="en-US" sz="36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br>
              <a:rPr lang="en-US" sz="36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Post </a:t>
            </a:r>
            <a:r>
              <a:rPr lang="en-US" altLang="en-US" sz="3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and telecom</a:t>
            </a:r>
            <a:endParaRPr lang="en-US" altLang="en-US" sz="3600" b="1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sz="half" idx="1"/>
          </p:nvPr>
        </p:nvSpPr>
        <p:spPr>
          <a:xfrm>
            <a:off x="609599" y="2126693"/>
            <a:ext cx="6719455" cy="45259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z="32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</a:t>
            </a:r>
            <a:endParaRPr lang="en-US" altLang="en-US" sz="3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buFont typeface="Arial" pitchFamily="34" charset="0"/>
              <a:buNone/>
            </a:pPr>
            <a:endParaRPr lang="en-US" altLang="en-US" sz="2400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</a:t>
            </a:r>
            <a:r>
              <a:rPr lang="en-US" alt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ໃຊ້ຈ່າຍໃນການສ້ອມແປງຊັບສິນທີ່ຖືກເສຍ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ຫາຍບາງ</a:t>
            </a:r>
            <a:r>
              <a:rPr lang="en-US" alt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ສ່ວນຫຼືຄ່າໃຊ້ຈ່າຍໃນການທົດແທນຊັບສິນທີ່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ທີ່ຖືກເສຍ</a:t>
            </a:r>
            <a:r>
              <a:rPr lang="en-US" alt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ຫາຍທັງໝ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ົດ </a:t>
            </a:r>
            <a:r>
              <a:rPr lang="en-US" alt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ເຊັ່ນວ່າ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alt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ໂຄງ</a:t>
            </a:r>
            <a:r>
              <a:rPr lang="en-US" alt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ສ້າງ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alt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</a:t>
            </a:r>
            <a:r>
              <a:rPr lang="en-US" alt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alt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ເຄື່ອງ</a:t>
            </a:r>
            <a:r>
              <a:rPr lang="en-US" alt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ກົນຈັກ,ອື່ນ</a:t>
            </a:r>
            <a:r>
              <a:rPr lang="en-US" alt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7786254" y="2244454"/>
            <a:ext cx="4100946" cy="4408202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z="2400" dirty="0"/>
              <a:t>Damages </a:t>
            </a:r>
          </a:p>
          <a:p>
            <a:pPr>
              <a:buFont typeface="Arial" pitchFamily="34" charset="0"/>
              <a:buNone/>
            </a:pPr>
            <a:r>
              <a:rPr lang="en-US" altLang="en-US" sz="1800" dirty="0"/>
              <a:t>	cost of repair of partially destroyed assets or the cost of replacement of totally destroyed assets like </a:t>
            </a:r>
            <a:r>
              <a:rPr lang="en-US" altLang="en-US" sz="1800" dirty="0" smtClean="0"/>
              <a:t>structures (relay stations), telecommunication equipment, </a:t>
            </a:r>
            <a:r>
              <a:rPr lang="en-US" altLang="en-US" sz="1800" dirty="0"/>
              <a:t>machineries, supplies, etc.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319293063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ຂະແໜງໄປສະນີ</a:t>
            </a:r>
            <a:r>
              <a:rPr lang="en-US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ແລະ</a:t>
            </a:r>
            <a:r>
              <a:rPr lang="en-US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b="1" dirty="0" err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ໂທລະຄົມມະນາຄົມ</a:t>
            </a:r>
            <a:r>
              <a:rPr lang="en-US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sz="3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Post </a:t>
            </a:r>
            <a:r>
              <a:rPr lang="en-US" sz="3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and Telecom Sector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97188"/>
            <a:ext cx="6996545" cy="4814448"/>
          </a:xfrm>
        </p:spPr>
        <p:txBody>
          <a:bodyPr/>
          <a:lstStyle/>
          <a:p>
            <a:pPr>
              <a:buNone/>
            </a:pPr>
            <a:r>
              <a:rPr lang="en-US" sz="3600" b="1" dirty="0" err="1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</a:t>
            </a:r>
            <a:r>
              <a:rPr lang="en-US" sz="3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ເສຍ</a:t>
            </a:r>
            <a:endParaRPr lang="en-US" sz="3600" b="1" dirty="0" smtClean="0">
              <a:solidFill>
                <a:srgbClr val="C0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buNone/>
            </a:pPr>
            <a:endParaRPr lang="en-US" sz="1000" b="1" dirty="0">
              <a:solidFill>
                <a:srgbClr val="C0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ລາຍໄດ້ທີ່ຄາດຄະເນຈາກນັກທ່ອງທ່ຽວ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ແຫຼ່ງລາຍຮັບອື່ນໆເຊີ່ງຈະໃຊ້ເວລາຈົນກ່ວາສິ່ງອຳນວຍຄວາມ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ສະດວກດ້ານການທ່ອງທ່ຽວຈະໄດ້ຮັບການ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ສ້ອມແປງ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</a:p>
          <a:p>
            <a:pPr lvl="0"/>
            <a:endParaRPr lang="en-US" sz="1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ຄ່າໃຊ້ຈ່າຍໃນການດຳເນີນງານມີຄວາມເປັນໄດ້ທີ່ຈະເພີ່ມສູງຂື້ນຫຼັງໄພພິບັດ,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ເຊັ່ນວ່າ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ຄ່າກະແສໄຟຟ້າ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ທີ່ມາຈາກແຫຼ່ງອື່ນໆອາດເພີ່ມສູງຂື້ນ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,​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ການຊື້ວັດຖຸດີບຈາກແຫຼ່ງອື່ນ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ໆ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ການເຊົ່າສະຖານທີ່ພັກພາອາ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ໄສຊົ່ວຄາວໃນຂະນະທີ່ກຳລັງມີການສ້ອມແປງ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ປຸກສ້າງຄືນໃໝ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່.</a:t>
            </a:r>
          </a:p>
          <a:p>
            <a:pPr lvl="0"/>
            <a:endParaRPr lang="en-US" sz="12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ຄ່າໃຊ້ຈ່າຍໃນການມ້າງເພທຳລາຍ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ການອະນາໄມສີ່ງເສດເຫຼືອ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ໆ.</a:t>
            </a:r>
          </a:p>
          <a:p>
            <a:pPr lvl="0"/>
            <a:endParaRPr lang="en-US" sz="1100" dirty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ຄ່າໃຊ້ຈ່າຍເພີ່ມເຕີມຈາກການສົ່ງເສີມການທ່ອງທ່ຽວພາຍຫຼັງໄພພິບັດ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</a:p>
          <a:p>
            <a:endParaRPr lang="en-US" sz="2000" dirty="0">
              <a:solidFill>
                <a:schemeClr val="accent2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94072" y="2258292"/>
            <a:ext cx="3851564" cy="3964860"/>
          </a:xfrm>
        </p:spPr>
        <p:txBody>
          <a:bodyPr/>
          <a:lstStyle/>
          <a:p>
            <a:r>
              <a:rPr lang="en-US" altLang="en-US" sz="1600" b="1" u="sng" dirty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Losses</a:t>
            </a:r>
            <a:endParaRPr lang="en-US" altLang="en-US" sz="1600" b="1" dirty="0">
              <a:latin typeface="Lucida Sans Unicode" pitchFamily="34" charset="0"/>
              <a:cs typeface="Lucida Sans Unicode" pitchFamily="34" charset="0"/>
            </a:endParaRPr>
          </a:p>
          <a:p>
            <a:r>
              <a:rPr lang="en-US" altLang="en-US" sz="1400" dirty="0"/>
              <a:t>Foregone income</a:t>
            </a:r>
            <a:r>
              <a:rPr lang="en-US" altLang="en-US" sz="1400" i="1" dirty="0"/>
              <a:t> </a:t>
            </a:r>
            <a:r>
              <a:rPr lang="en-US" altLang="en-US" sz="1400" dirty="0"/>
              <a:t>from </a:t>
            </a:r>
            <a:r>
              <a:rPr lang="en-US" altLang="en-US" sz="1400" dirty="0" smtClean="0"/>
              <a:t>the subscribers of mobile phones, landlines </a:t>
            </a:r>
            <a:r>
              <a:rPr lang="en-US" altLang="en-US" sz="1400" dirty="0"/>
              <a:t>and other related sources of income which will last until the tourism facilities are repaired. </a:t>
            </a:r>
          </a:p>
          <a:p>
            <a:r>
              <a:rPr lang="en-US" altLang="en-US" sz="1400" dirty="0"/>
              <a:t>Higher cost of operation that may arise after the disaster, such as payment of higher rates of electricity from alternative sources, or </a:t>
            </a:r>
            <a:r>
              <a:rPr lang="en-US" altLang="en-US" sz="1400" dirty="0" smtClean="0"/>
              <a:t>renting </a:t>
            </a:r>
            <a:r>
              <a:rPr lang="en-US" altLang="en-US" sz="1400" dirty="0"/>
              <a:t>temporary premises while repairing or rebuilding the original premises.</a:t>
            </a:r>
          </a:p>
          <a:p>
            <a:r>
              <a:rPr lang="en-US" altLang="en-US" sz="1400" dirty="0"/>
              <a:t>Costs involved for the demolition or removal of debris, etc.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259399660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2463"/>
            <a:ext cx="10972800" cy="1143000"/>
          </a:xfrm>
        </p:spPr>
        <p:txBody>
          <a:bodyPr/>
          <a:lstStyle/>
          <a:p>
            <a:r>
              <a:rPr lang="lo-LA" sz="28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ບາດກ້າວ​ຕ່າງໆໃນການຈັດຕັ້ງປະຕິບັດການປະເມີນ ຄວາມເສຍຫາຍ</a:t>
            </a:r>
            <a:r>
              <a:rPr lang="en-US" sz="28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, </a:t>
            </a:r>
            <a:r>
              <a:rPr lang="lo-LA" sz="28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ການສູນເສຍ ແລະ ຄວາມຕ້ອງການຫຼັງໄພພິບັດ </a:t>
            </a:r>
            <a:r>
              <a:rPr lang="en-US" sz="28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(DALNA</a:t>
            </a:r>
            <a:r>
              <a:rPr lang="lo-LA" sz="2800" b="1" dirty="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)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000" b="1" dirty="0" smtClean="0"/>
              <a:t>General </a:t>
            </a:r>
            <a:r>
              <a:rPr lang="en-US" sz="2000" b="1" dirty="0"/>
              <a:t>Steps in Conducting a Post-disaster Damage, Loss and Needs Assessment (DALNA) </a:t>
            </a:r>
            <a:r>
              <a:rPr lang="en-AU" sz="2800" b="1" dirty="0"/>
              <a:t/>
            </a:r>
            <a:br>
              <a:rPr lang="en-AU" sz="2800" b="1" dirty="0"/>
            </a:b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1782" y="1863448"/>
            <a:ext cx="6885709" cy="5313228"/>
          </a:xfrm>
        </p:spPr>
        <p:txBody>
          <a:bodyPr/>
          <a:lstStyle/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1.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ເກັບກໍາ ແລະ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/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ຫຼື ຢັ້ງຢືນຄວາມຖືກຕ້ອງຂອງຂໍ້ມູນພື້ນຖານຂອງແຕ່ລະເມືອງທີ່ຖືກຜົນກະທົບຈາກໄພພິບັດ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.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2.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ຄາດຄະເນຄວາມເສຍຫາຍແລະການສູນເສຍ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3.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ຢັ້ງຢືນຄວາມຖືກຕ້ອງຂອງຂໍ້ມູນຄວາມເສຍຫາຍແລະການສູນເສຍ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4.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ວິເຄາະຜົນກະທົບ: ຄວາມເສຍຫາຍແລະການສູນເສຍ ຕໍ່ປະຊາກອນທີ່ໄດ້ຮັບຜົນກະທົບ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5.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ຄາດຄະເນຄວາມຕ້ອງການການຟື້ນຟູແລະກໍ່ສ້າງຄືນໃໝ່</a:t>
            </a:r>
            <a:r>
              <a:rPr lang="lo-LA" sz="2000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6.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ຮ່າງ​ແຜນ​ຈັດ​ຕັ້ງ​ປະຕິບັດ​ບັນດາ​ໂຄງການ​ທີ່​ໄດ້​ກໍານົດ​ໄວ້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.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7.​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ຮ່າງບົດລາຍງານການປະເມີນຄວາມເສຍ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,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ການສູນເສຍແລະຄວາມຕ້ອງການຂອງ </a:t>
            </a:r>
            <a:r>
              <a:rPr lang="en-US" sz="2000" i="1" dirty="0" err="1" smtClean="0">
                <a:latin typeface="Phetsarath OT" pitchFamily="2" charset="0"/>
                <a:cs typeface="Phetsarath OT" pitchFamily="2" charset="0"/>
              </a:rPr>
              <a:t>DaLNA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ຂະ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       </a:t>
            </a:r>
            <a:r>
              <a:rPr lang="lo-LA" sz="2000" i="1" dirty="0" smtClean="0">
                <a:latin typeface="Phetsarath OT" pitchFamily="2" charset="0"/>
                <a:cs typeface="Phetsarath OT" pitchFamily="2" charset="0"/>
              </a:rPr>
              <a:t>ແໜງການ</a:t>
            </a:r>
            <a:r>
              <a:rPr lang="en-US" sz="2000" i="1" dirty="0" smtClean="0">
                <a:latin typeface="Phetsarath OT" pitchFamily="2" charset="0"/>
                <a:cs typeface="Phetsarath OT" pitchFamily="2" charset="0"/>
              </a:rPr>
              <a:t> </a:t>
            </a:r>
            <a:endParaRPr lang="en-US" sz="2000" dirty="0" smtClean="0">
              <a:latin typeface="Phetsarath OT" pitchFamily="2" charset="0"/>
              <a:cs typeface="Phetsarath OT" pitchFamily="2" charset="0"/>
            </a:endParaRPr>
          </a:p>
          <a:p>
            <a:endParaRPr lang="en-AU" sz="2000" dirty="0">
              <a:latin typeface="Phetsarath OT" pitchFamily="2" charset="0"/>
              <a:cs typeface="Phetsarath OT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3855" y="2008894"/>
            <a:ext cx="4448416" cy="4023359"/>
          </a:xfrm>
        </p:spPr>
        <p:txBody>
          <a:bodyPr/>
          <a:lstStyle/>
          <a:p>
            <a:r>
              <a:rPr lang="en-US" sz="1800" i="1" dirty="0" smtClean="0"/>
              <a:t>Step 1. Collect </a:t>
            </a:r>
            <a:r>
              <a:rPr lang="en-US" sz="1800" i="1" dirty="0"/>
              <a:t>and/or validate the baseline data for each of the disaster-affected district</a:t>
            </a:r>
            <a:endParaRPr lang="en-AU" sz="1800" dirty="0"/>
          </a:p>
          <a:p>
            <a:r>
              <a:rPr lang="en-US" sz="1800" i="1" dirty="0"/>
              <a:t>Step 2. Estimate damages and losses </a:t>
            </a:r>
            <a:endParaRPr lang="en-AU" sz="1800" dirty="0"/>
          </a:p>
          <a:p>
            <a:r>
              <a:rPr lang="en-US" sz="1800" i="1" dirty="0"/>
              <a:t>Step 3. Validate the information on damages and losses </a:t>
            </a:r>
            <a:endParaRPr lang="en-AU" sz="1800" dirty="0"/>
          </a:p>
          <a:p>
            <a:r>
              <a:rPr lang="en-US" sz="1800" i="1" dirty="0"/>
              <a:t>Step 4. Analyze the impacts of the damages and losses to affected population</a:t>
            </a:r>
            <a:endParaRPr lang="en-AU" sz="1800" dirty="0"/>
          </a:p>
          <a:p>
            <a:r>
              <a:rPr lang="en-US" sz="1800" i="1" dirty="0"/>
              <a:t>Step 5. Estimate recovery and reconstruction needs</a:t>
            </a:r>
            <a:endParaRPr lang="en-AU" sz="1800" dirty="0"/>
          </a:p>
          <a:p>
            <a:r>
              <a:rPr lang="en-US" sz="1800" i="1" dirty="0"/>
              <a:t>Step 6. Draft the implementation plan of the identified programs and projects</a:t>
            </a:r>
            <a:endParaRPr lang="en-AU" sz="1800" dirty="0"/>
          </a:p>
          <a:p>
            <a:r>
              <a:rPr lang="en-US" sz="1800" i="1" dirty="0"/>
              <a:t>Step 7. Draft the post-disaster damages, losses and needs (</a:t>
            </a:r>
            <a:r>
              <a:rPr lang="en-US" sz="1800" i="1" dirty="0" err="1"/>
              <a:t>DaLNA</a:t>
            </a:r>
            <a:r>
              <a:rPr lang="en-US" sz="1800" i="1" dirty="0"/>
              <a:t>) of the sector</a:t>
            </a:r>
            <a:endParaRPr lang="en-AU" sz="1800" dirty="0"/>
          </a:p>
          <a:p>
            <a:endParaRPr lang="en-AU" sz="2400" dirty="0"/>
          </a:p>
        </p:txBody>
      </p:sp>
    </p:spTree>
    <p:extLst>
      <p:ext uri="{BB962C8B-B14F-4D97-AF65-F5344CB8AC3E}">
        <p14:creationId xmlns="" xmlns:p14="http://schemas.microsoft.com/office/powerpoint/2010/main" val="1939676752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108364" y="274638"/>
            <a:ext cx="10529454" cy="487362"/>
          </a:xfrm>
        </p:spPr>
        <p:txBody>
          <a:bodyPr/>
          <a:lstStyle/>
          <a:p>
            <a:r>
              <a:rPr lang="en-US" altLang="en-US" sz="32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ຂະແໜງໂທລະ</a:t>
            </a:r>
            <a:r>
              <a:rPr lang="en-US" altLang="en-US" sz="32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ຄົມມະນາຄົມ</a:t>
            </a:r>
            <a:r>
              <a:rPr lang="en-US" altLang="en-US" sz="32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altLang="en-US" sz="32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</a:t>
            </a:r>
            <a:r>
              <a:rPr lang="en-US" altLang="en-US" sz="32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Telecommunications</a:t>
            </a:r>
            <a:endParaRPr lang="en-US" altLang="en-US" sz="3200" b="1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55" y="1991380"/>
            <a:ext cx="11305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b="1" dirty="0">
                <a:latin typeface="Phetsarath OT" panose="02000500000000000000" pitchFamily="2" charset="0"/>
                <a:cs typeface="Phetsarath OT" panose="02000500000000000000" pitchFamily="2" charset="0"/>
              </a:rPr>
              <a:t> 1: </a:t>
            </a: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ຂໍ້ມູນພື້ນຖານກ່ຽວກັບບໍລິສັດໂທລະ</a:t>
            </a:r>
            <a:r>
              <a:rPr lang="en-US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ຄົມມະນາຄົມ</a:t>
            </a:r>
            <a:r>
              <a:rPr lang="en-US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1: Baseline information on telecommunication companies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748142" y="2618510"/>
          <a:ext cx="10709566" cy="344978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734949"/>
                <a:gridCol w="1008841"/>
                <a:gridCol w="1210181"/>
                <a:gridCol w="1210181"/>
                <a:gridCol w="1109512"/>
                <a:gridCol w="1109512"/>
                <a:gridCol w="1008841"/>
                <a:gridCol w="1713530"/>
                <a:gridCol w="604019"/>
              </a:tblGrid>
              <a:tr h="300232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232">
                <a:tc rowSpan="2">
                  <a:txBody>
                    <a:bodyPr/>
                    <a:lstStyle/>
                    <a:p>
                      <a:pPr>
                        <a:tabLst>
                          <a:tab pos="422910" algn="ctr"/>
                        </a:tabLs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	ຊື່ບໍລິສັດ</a:t>
                      </a:r>
                    </a:p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ກຳມະສິດ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ການໃຫ້ບໍລິການ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04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ໂທລະສັບຕັ້ງໂຕະ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ມືຖື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ອິນເຕີເນັດ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ໂທລະທັດ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ວິທະຍຸ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ອື່ນໆ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ບໍລິສັດ 1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ບໍລິສັດ 2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ບໍລິສັດ n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191491" y="1143000"/>
            <a:ext cx="103770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ຂໍ້ມູນ</a:t>
            </a:r>
            <a:r>
              <a:rPr lang="en-US" sz="2800" b="1" dirty="0" err="1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ພື້ນຖານ</a:t>
            </a:r>
            <a:r>
              <a:rPr lang="en-US" sz="28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(</a:t>
            </a:r>
            <a:r>
              <a:rPr lang="en-US" sz="2800" b="1" dirty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Baseline Information)</a:t>
            </a:r>
            <a:endParaRPr lang="en-US" sz="2800" dirty="0">
              <a:solidFill>
                <a:schemeClr val="accent2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126298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8382000" cy="457200"/>
          </a:xfrm>
        </p:spPr>
        <p:txBody>
          <a:bodyPr/>
          <a:lstStyle/>
          <a:p>
            <a:r>
              <a:rPr lang="en-US" altLang="en-US" sz="2400" b="1" dirty="0" err="1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ຄວາມເສຍຫາຍແລະການສູນ</a:t>
            </a:r>
            <a:r>
              <a:rPr lang="en-US" altLang="en-US" sz="2400" b="1" dirty="0" err="1" smtClean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ເສຍ</a:t>
            </a:r>
            <a:r>
              <a:rPr lang="en-US" altLang="en-US" sz="2400" b="1" dirty="0" smtClean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(</a:t>
            </a:r>
            <a:r>
              <a:rPr lang="en-US" altLang="en-US" sz="24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Damages and Losses)</a:t>
            </a:r>
          </a:p>
        </p:txBody>
      </p:sp>
      <p:sp>
        <p:nvSpPr>
          <p:cNvPr id="2" name="Rectangle 1"/>
          <p:cNvSpPr/>
          <p:nvPr/>
        </p:nvSpPr>
        <p:spPr>
          <a:xfrm>
            <a:off x="526473" y="391180"/>
            <a:ext cx="109866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2.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ຄວາມເສຍຫາຍ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ການສູນເສຍຂອງບໍລິສັດໂທລະ</a:t>
            </a:r>
            <a:r>
              <a:rPr lang="en-US" sz="16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ຄົມມະນາຄົມ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2. Damages and losses of telecommunication firms  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81891" y="900541"/>
          <a:ext cx="11208327" cy="762038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750051"/>
                <a:gridCol w="1477652"/>
                <a:gridCol w="1868054"/>
                <a:gridCol w="1278143"/>
                <a:gridCol w="294956"/>
                <a:gridCol w="1081505"/>
                <a:gridCol w="196638"/>
                <a:gridCol w="786549"/>
                <a:gridCol w="120588"/>
                <a:gridCol w="1354191"/>
              </a:tblGrid>
              <a:tr h="162462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ຊື່ບໍລິສັດ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62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ສະຖານທີ່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ຊື່ເມືອງ: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4923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ການໃຫ້ບໍລິການ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nb-NO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ຕັ້ງໂຕະ  (  )  ມືຖື (  )  ອິນເຕີເນັດ  (  ) ໂທລະທັດ (  ) ວິທະຍຸ (  ) 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ອື່ນ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ໆ 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ລະບຸ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)_________________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62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ກຳມະສິດ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 (   )  ເອກະຊົນ (   )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809">
                <a:tc gridSpan="10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ຄາດຄະເນຄວາມເສຍຫາຍ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62">
                <a:tc row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ຄວາມເສຍຫາຍຕໍ່ໂຄງສ້າງ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ຊັບສິນ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ຖືກທຳລາຍທັງໝົດ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ຖືກເສຍຫາຍບາງສ່ວນ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ລວມຄວາມ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ເສຍ</a:t>
                      </a:r>
                      <a:r>
                        <a:rPr lang="en-US" sz="1400" dirty="0" err="1" smtClean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ຫາຍ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ເວລາໃນການ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ສ້ອມແປງ ຫຼື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ທົດແທນໂດຍ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ສະເລ່ຍ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(ມື້)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7081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ຈຳນວນຖືກ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ທຳລາຍທັງໝົດ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ມູນຄ່າໃຊ້ຈ່າຍໃນ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ການທົດແທນໂດຍ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ສະເລ່ຍ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ຈຳນວນຖືກ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ເສຍຫາຍ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ບາງສ່ວນ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ມູນຄ່າໃນ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ໂດຍສະເລ່ຍ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624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ໂຄງສ້າງ</a:t>
                      </a: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ອາຄານ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ຫ້ອງການ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ອື່ນໆ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</a:t>
                      </a: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ເສົາອາກາດ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ຄອມພິວເຕີ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ອື່ນໆ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ເຄື່ອງກົນຈັກ</a:t>
                      </a: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995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ເຄື່ອງກຳເນີດໄຟຟ້າ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ອື່ນໆ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ພາຫະນະຮັບໃຊ້</a:t>
                      </a: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62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ອື່ນໆ</a:t>
                      </a: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09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N.A.</a:t>
                      </a: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4725">
                <a:tc gridSpan="10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ຄາດຄະເນການສູນເສຍ</a:t>
                      </a:r>
                      <a:endParaRPr lang="en-US" sz="12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4263">
                <a:tc gridSpan="2">
                  <a:txBody>
                    <a:bodyPr/>
                    <a:lstStyle/>
                    <a:p>
                      <a:pPr marL="22860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ປະເພດການສູນເສຍ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ປີເກີດໄພພິບັດ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1ປີຫຼັງໄພພິບັດ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2ປີຫຼັງໄພພິບັດ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3ປີຫຼັງໄພພິບັດ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7935"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ລາຍໄດ້ທີ່ຄາດຄະເນ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5"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ອະນາໄມສິ່ງເສດເຫຼືອ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5"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ຄ່າໃວຊ້ຈ່າຍໃນການດຳເນີນງານສູງ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5"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ງ.​ຄ່າໃຊ້ຈ່າຍອື່ນໆທີ່ບໍ່ຄາດຄິດ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35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2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35286" marR="35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1688995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98763" y="-152400"/>
            <a:ext cx="11249891" cy="1143000"/>
          </a:xfrm>
        </p:spPr>
        <p:txBody>
          <a:bodyPr/>
          <a:lstStyle/>
          <a:p>
            <a:r>
              <a:rPr lang="en-US" altLang="en-US" sz="2400" b="1" dirty="0" err="1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ສັງລວມຄວາມເສຍຫາຍແລະການສູນເສຍໃນຂັ້ນເມືອງ</a:t>
            </a:r>
            <a:r>
              <a:rPr lang="en-US" altLang="en-US" sz="24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/>
            </a:r>
            <a:br>
              <a:rPr lang="en-US" altLang="en-US" sz="24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</a:br>
            <a:r>
              <a:rPr lang="en-US" altLang="en-US" sz="24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Summary of Damages and Losses in A District</a:t>
            </a:r>
          </a:p>
        </p:txBody>
      </p:sp>
      <p:sp>
        <p:nvSpPr>
          <p:cNvPr id="2" name="Rectangle 1"/>
          <p:cNvSpPr/>
          <p:nvPr/>
        </p:nvSpPr>
        <p:spPr>
          <a:xfrm>
            <a:off x="498764" y="1153181"/>
            <a:ext cx="1112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b="1" dirty="0">
                <a:latin typeface="Phetsarath OT" panose="02000500000000000000" pitchFamily="2" charset="0"/>
                <a:cs typeface="Phetsarath OT" panose="02000500000000000000" pitchFamily="2" charset="0"/>
              </a:rPr>
              <a:t> 3. </a:t>
            </a: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</a:t>
            </a:r>
            <a:r>
              <a:rPr lang="en-US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ການສູນເສຍໃນຂັ້ນ</a:t>
            </a:r>
            <a:r>
              <a:rPr lang="en-US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ເມືອງ</a:t>
            </a:r>
            <a:r>
              <a:rPr lang="en-US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3. Summary of damages and losses in a district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20437" y="1731823"/>
          <a:ext cx="10806544" cy="466898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327432"/>
                <a:gridCol w="953256"/>
                <a:gridCol w="953256"/>
                <a:gridCol w="946575"/>
                <a:gridCol w="946575"/>
                <a:gridCol w="946575"/>
                <a:gridCol w="946575"/>
                <a:gridCol w="946575"/>
                <a:gridCol w="946575"/>
                <a:gridCol w="946575"/>
                <a:gridCol w="946575"/>
              </a:tblGrid>
              <a:tr h="274646">
                <a:tc gridSpan="1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4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ຊື່ບໍລິສັດ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ພາຍໃນປີເກີດໄພພິບັດ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ການສູນເສຍທີ່ແກ່ຍາວຫຼັງໄພພິບັດ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ຄວາມເສຍຫາຍ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1ປີຫຼັງໄພພິບັດ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2ປີຫຼັງໄພພິບັດ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3ປີຫຼັງໄພພິບັດ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9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ລັດ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ເອກະຊົນ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49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 1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2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 n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9055302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981200" y="-76200"/>
            <a:ext cx="8229600" cy="1143000"/>
          </a:xfrm>
        </p:spPr>
        <p:txBody>
          <a:bodyPr/>
          <a:lstStyle/>
          <a:p>
            <a:r>
              <a:rPr lang="en-US" altLang="en-US" sz="2800" b="1" dirty="0" err="1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ສັງລວມຄວາມເສຍຫາຍແລະການສູນເສຍໃນຂັ້ນເມືອງ</a:t>
            </a:r>
            <a:r>
              <a:rPr lang="en-US" altLang="en-US" sz="28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/>
            </a:r>
            <a:br>
              <a:rPr lang="en-US" altLang="en-US" sz="28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</a:br>
            <a:r>
              <a:rPr lang="en-US" altLang="en-US" sz="2000" b="1" dirty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Summary of Damages and Losses in a District</a:t>
            </a:r>
            <a:endParaRPr lang="en-US" altLang="en-US" sz="2800" b="1" dirty="0">
              <a:solidFill>
                <a:schemeClr val="accent3"/>
              </a:solidFill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5745" y="924581"/>
            <a:ext cx="106541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ຕາຕະລາງ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3.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ສັງລວມຄວາມເສຍຫາຍ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16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1600" b="1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ການສູນເສຍໃນຂັ້ນ</a:t>
            </a:r>
            <a:r>
              <a:rPr lang="en-US" sz="16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ແຂວງ</a:t>
            </a:r>
            <a:r>
              <a:rPr lang="en-US" sz="16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         </a:t>
            </a:r>
            <a:r>
              <a:rPr lang="en-US" sz="1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Table </a:t>
            </a:r>
            <a:r>
              <a:rPr lang="en-US" sz="14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3. Summary of damages and losses in a district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20436" y="1468586"/>
          <a:ext cx="10654146" cy="5276693"/>
        </p:xfrm>
        <a:graphic>
          <a:graphicData uri="http://schemas.openxmlformats.org/drawingml/2006/table">
            <a:tbl>
              <a:tblPr firstRow="1" firstCol="1" bandRow="1"/>
              <a:tblGrid>
                <a:gridCol w="1895300"/>
                <a:gridCol w="585372"/>
                <a:gridCol w="628353"/>
                <a:gridCol w="628353"/>
                <a:gridCol w="585372"/>
                <a:gridCol w="585372"/>
                <a:gridCol w="628353"/>
                <a:gridCol w="628353"/>
                <a:gridCol w="585372"/>
                <a:gridCol w="585372"/>
                <a:gridCol w="628353"/>
                <a:gridCol w="628353"/>
                <a:gridCol w="585372"/>
                <a:gridCol w="439371"/>
                <a:gridCol w="377138"/>
                <a:gridCol w="449803"/>
                <a:gridCol w="210184"/>
              </a:tblGrid>
              <a:tr h="199946">
                <a:tc gridSpan="1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94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ບໍລິສັດ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ພາຍໃນປີເກີດໄພພິບັດ (ກີບ)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ການສູນເສຍທີ່ແກ່ຍາວຫຼັງປີເກີດໄພພິບັດ (ກີບ)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9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ຄວາມເສຍຫາຍ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ການສູນເສຍ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1ປີຫຼັງໄພພິບັດ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2ປີຫຼັງໄພພິບັດ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9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Mi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S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Me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L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Mi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S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Me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L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Mi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S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Me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L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Mi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S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Me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L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ຜູ້ປະກອບການຜະລິດ 1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ຜູ້ປະກອບການຜະລິດ n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ຜູ້ປະກອບການຄ້າຂາຍ 1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ຜູ້ປະກອບການຄ້າຂາຍ n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ການບໍລິການ 1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ການບໍລິການ n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8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ຈຳນວນບໍລິສັດບໍ່ນອນຢູ່ໃນຂະແໜງ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68477" marR="68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6545527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2259</Words>
  <Application>Microsoft Office PowerPoint</Application>
  <PresentationFormat>Custom</PresentationFormat>
  <Paragraphs>949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KDP theme</vt:lpstr>
      <vt:lpstr>1_KDP theme</vt:lpstr>
      <vt:lpstr>Slide 1</vt:lpstr>
      <vt:lpstr>ບຸກຄະລາກອນດໍາເນີນການປະເມີນ  Personnel to Conduct Assessment</vt:lpstr>
      <vt:lpstr>ຂະແໜງໄປສະນີ ແລະ ໂທລະຄົມມະນາຄົມ  Post and telecom</vt:lpstr>
      <vt:lpstr>ຂະແໜງໄປສະນີ ແລະ ໂທລະຄົມມະນາຄົມ  Post and Telecom Sector</vt:lpstr>
      <vt:lpstr>ບາດກ້າວ​ຕ່າງໆໃນການຈັດຕັ້ງປະຕິບັດການປະເມີນ ຄວາມເສຍຫາຍ, ການສູນເສຍ ແລະ ຄວາມຕ້ອງການຫຼັງໄພພິບັດ (DALNA) General Steps in Conducting a Post-disaster Damage, Loss and Needs Assessment (DALNA)  </vt:lpstr>
      <vt:lpstr>ຂະແໜງໂທລະຄົມມະນາຄົມ          Telecommunications</vt:lpstr>
      <vt:lpstr>ຄວາມເສຍຫາຍແລະການສູນເສຍ (Damages and Losses)</vt:lpstr>
      <vt:lpstr>ສັງລວມຄວາມເສຍຫາຍແລະການສູນເສຍໃນຂັ້ນເມືອງ Summary of Damages and Losses in A District</vt:lpstr>
      <vt:lpstr>ສັງລວມຄວາມເສຍຫາຍແລະການສູນເສຍໃນຂັ້ນເມືອງ Summary of Damages and Losses in a District</vt:lpstr>
      <vt:lpstr>ສັງລວມຄວາມເສຍຫາຍແລະການສູນເສຍໃນຂັ້ນແຂວງ Summary of Damages and Losses in a Province</vt:lpstr>
      <vt:lpstr> ບາດກ້າວທີ 3. ຢັ້ງຢືນຄວາມຖືກຕ້ອງຂອງຂໍ້ມູນຄວາມເສຍຫາຍ ແລະ ການສູນເສຍ Step 3. Validate the information on damages and losses  </vt:lpstr>
      <vt:lpstr>ບາດກ້າວທີ 4. ວິເຄາະຜົນກະທົບຂອງຄວາມເສຍຫາຍແລະການສູນເສຍ ຕໍ່ປະຊາກອນທີ່​ໄດ້​ຮັບ​ຜົນ​ກະທົບ Step 4. Analyze the impacts of the damages and losses to affected population </vt:lpstr>
      <vt:lpstr>ບາດກ້າວທີ 5. ຄາດຄະເນຄວາມຕ້ອງການຟື້ນຟູ ແລະ    ກໍ່ສ້າງຄືນໃໝ່ Step 5. Estimate recovery and reconstruction needs </vt:lpstr>
      <vt:lpstr>ສັງລວມຄວາມຕ້ອງການຟື້ນຟູແລະກໍ່ສ້າງຄຶນໃໝ່ Summary of Recovery and Reconstruction Needs</vt:lpstr>
      <vt:lpstr>ບາດກ້າວທີ 7. ຮ່າງບົດລາຍງານການປະເມີນຄວາມເສຍ, ການສູນເສຍ ແລະ ຄວາມຕ້ອງການຂອງຂະແໜງການ Step 7. Draft the post-disaster damages, losses and needs (DaLNA) report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Sector</dc:title>
  <dc:creator>Easy Tee</dc:creator>
  <cp:lastModifiedBy>acer</cp:lastModifiedBy>
  <cp:revision>31</cp:revision>
  <dcterms:created xsi:type="dcterms:W3CDTF">2014-03-13T09:03:12Z</dcterms:created>
  <dcterms:modified xsi:type="dcterms:W3CDTF">2014-03-20T23:35:41Z</dcterms:modified>
</cp:coreProperties>
</file>