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78"/>
  </p:notesMasterIdLst>
  <p:sldIdLst>
    <p:sldId id="310" r:id="rId2"/>
    <p:sldId id="311" r:id="rId3"/>
    <p:sldId id="368" r:id="rId4"/>
    <p:sldId id="369" r:id="rId5"/>
    <p:sldId id="370" r:id="rId6"/>
    <p:sldId id="360" r:id="rId7"/>
    <p:sldId id="340" r:id="rId8"/>
    <p:sldId id="315" r:id="rId9"/>
    <p:sldId id="341" r:id="rId10"/>
    <p:sldId id="342" r:id="rId11"/>
    <p:sldId id="343" r:id="rId12"/>
    <p:sldId id="344" r:id="rId13"/>
    <p:sldId id="319" r:id="rId14"/>
    <p:sldId id="318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1" r:id="rId23"/>
    <p:sldId id="332" r:id="rId24"/>
    <p:sldId id="334" r:id="rId25"/>
    <p:sldId id="376" r:id="rId26"/>
    <p:sldId id="335" r:id="rId27"/>
    <p:sldId id="337" r:id="rId28"/>
    <p:sldId id="338" r:id="rId29"/>
    <p:sldId id="362" r:id="rId30"/>
    <p:sldId id="336" r:id="rId31"/>
    <p:sldId id="339" r:id="rId32"/>
    <p:sldId id="375" r:id="rId33"/>
    <p:sldId id="345" r:id="rId34"/>
    <p:sldId id="346" r:id="rId35"/>
    <p:sldId id="374" r:id="rId36"/>
    <p:sldId id="347" r:id="rId37"/>
    <p:sldId id="349" r:id="rId38"/>
    <p:sldId id="352" r:id="rId39"/>
    <p:sldId id="359" r:id="rId40"/>
    <p:sldId id="350" r:id="rId41"/>
    <p:sldId id="379" r:id="rId42"/>
    <p:sldId id="380" r:id="rId43"/>
    <p:sldId id="406" r:id="rId44"/>
    <p:sldId id="377" r:id="rId45"/>
    <p:sldId id="386" r:id="rId46"/>
    <p:sldId id="385" r:id="rId47"/>
    <p:sldId id="388" r:id="rId48"/>
    <p:sldId id="389" r:id="rId49"/>
    <p:sldId id="390" r:id="rId50"/>
    <p:sldId id="391" r:id="rId51"/>
    <p:sldId id="387" r:id="rId52"/>
    <p:sldId id="392" r:id="rId53"/>
    <p:sldId id="383" r:id="rId54"/>
    <p:sldId id="351" r:id="rId55"/>
    <p:sldId id="353" r:id="rId56"/>
    <p:sldId id="354" r:id="rId57"/>
    <p:sldId id="355" r:id="rId58"/>
    <p:sldId id="356" r:id="rId59"/>
    <p:sldId id="358" r:id="rId60"/>
    <p:sldId id="378" r:id="rId61"/>
    <p:sldId id="407" r:id="rId62"/>
    <p:sldId id="396" r:id="rId63"/>
    <p:sldId id="410" r:id="rId64"/>
    <p:sldId id="411" r:id="rId65"/>
    <p:sldId id="412" r:id="rId66"/>
    <p:sldId id="413" r:id="rId67"/>
    <p:sldId id="408" r:id="rId68"/>
    <p:sldId id="409" r:id="rId69"/>
    <p:sldId id="397" r:id="rId70"/>
    <p:sldId id="398" r:id="rId71"/>
    <p:sldId id="399" r:id="rId72"/>
    <p:sldId id="400" r:id="rId73"/>
    <p:sldId id="401" r:id="rId74"/>
    <p:sldId id="402" r:id="rId75"/>
    <p:sldId id="403" r:id="rId76"/>
    <p:sldId id="404" r:id="rId7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80" d="100"/>
          <a:sy n="80" d="100"/>
        </p:scale>
        <p:origin x="-6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36C313-C527-4C37-869E-D581D24B850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19930D-D5BD-49B9-861D-3C75DBB360A5}">
      <dgm:prSet phldrT="[Text]"/>
      <dgm:spPr/>
      <dgm:t>
        <a:bodyPr/>
        <a:lstStyle/>
        <a:p>
          <a:r>
            <a:rPr lang="en-US" b="1" u="none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ການກໍານົດຄວາມເສຍຫາຍແລະການສູນເສຍ</a:t>
          </a:r>
          <a:r>
            <a:rPr lang="en-US" b="1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b="1" u="none" noProof="0" dirty="0" smtClean="0">
              <a:solidFill>
                <a:schemeClr val="bg1"/>
              </a:solidFill>
              <a:effectLst/>
            </a:rPr>
            <a:t>Identification of Damage and Losses</a:t>
          </a:r>
          <a:r>
            <a:rPr lang="en-US" b="0" u="none" noProof="0" dirty="0" smtClean="0">
              <a:solidFill>
                <a:schemeClr val="bg1"/>
              </a:solidFill>
              <a:effectLst/>
            </a:rPr>
            <a:t>)</a:t>
          </a:r>
          <a:endParaRPr lang="en-US" b="0" u="none" noProof="0" dirty="0">
            <a:solidFill>
              <a:schemeClr val="bg1"/>
            </a:solidFill>
            <a:effectLst/>
          </a:endParaRPr>
        </a:p>
      </dgm:t>
    </dgm:pt>
    <dgm:pt modelId="{F29BC30B-0D5B-4100-80B6-00B8927F1FD1}" type="par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5D5B3EBD-D9BF-4EAC-AA05-5549469AC052}" type="sibTrans" cxnId="{98BAB61D-D0AC-4570-9256-2BEFD3CC179F}">
      <dgm:prSet/>
      <dgm:spPr/>
      <dgm:t>
        <a:bodyPr/>
        <a:lstStyle/>
        <a:p>
          <a:endParaRPr lang="en-US" u="none" noProof="0"/>
        </a:p>
      </dgm:t>
    </dgm:pt>
    <dgm:pt modelId="{7AB124CE-A20D-4B2F-B4CA-8884CE19A083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ສັງລວມຜົນກະທົບທັງໝົດ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Aggregation of Total Effects)</a:t>
          </a:r>
        </a:p>
      </dgm:t>
    </dgm:pt>
    <dgm:pt modelId="{D87C006B-DDB7-4CBE-A57E-CC4B649D09DA}" type="par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2CA0DE4F-F439-42F7-B2ED-BE39B7AED379}" type="sibTrans" cxnId="{3470F045-3624-4F99-8EEA-8914C94EAE8B}">
      <dgm:prSet/>
      <dgm:spPr/>
      <dgm:t>
        <a:bodyPr/>
        <a:lstStyle/>
        <a:p>
          <a:endParaRPr lang="en-US" u="none" noProof="0"/>
        </a:p>
      </dgm:t>
    </dgm:pt>
    <dgm:pt modelId="{A2E8889F-68C7-44F0-B858-96F6CFB0006E}">
      <dgm:prSet phldrT="[Text]"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ເທື່ອລະຂະແໜງການ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Sector by Sector</a:t>
          </a:r>
          <a:r>
            <a:rPr lang="en-US" b="0" u="none" noProof="0" dirty="0" smtClean="0">
              <a:solidFill>
                <a:schemeClr val="tx1"/>
              </a:solidFill>
              <a:effectLst/>
            </a:rPr>
            <a:t>)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9B252C1C-B13D-466A-B573-FB8E54A219BA}" type="par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30323D79-2547-4BCF-BC83-1B9B8E32D399}" type="sibTrans" cxnId="{F5688CDB-886A-49A4-858D-111D4C3BA316}">
      <dgm:prSet/>
      <dgm:spPr/>
      <dgm:t>
        <a:bodyPr/>
        <a:lstStyle/>
        <a:p>
          <a:endParaRPr lang="en-US" u="none" noProof="0"/>
        </a:p>
      </dgm:t>
    </dgm:pt>
    <dgm:pt modelId="{EEA8909E-A5B9-455E-9805-45B5E8821B12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ການປະເມີນຜົນກະທົບ</a:t>
          </a:r>
          <a:r>
            <a:rPr lang="en-US" b="1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chemeClr val="bg1"/>
              </a:solidFill>
              <a:effectLst/>
            </a:rPr>
            <a:t>Impact Assessment)</a:t>
          </a:r>
          <a:endParaRPr lang="en-US" b="0" u="none" noProof="0" dirty="0">
            <a:solidFill>
              <a:schemeClr val="bg1"/>
            </a:solidFill>
            <a:effectLst/>
          </a:endParaRPr>
        </a:p>
      </dgm:t>
    </dgm:pt>
    <dgm:pt modelId="{4A9CA595-67AB-489B-9103-1108AEAB9681}" type="par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C01B2183-7D6D-4DDA-9F19-935268D10F47}" type="sibTrans" cxnId="{B079AF9C-E440-4FB2-B1DD-8B5FE77F840A}">
      <dgm:prSet/>
      <dgm:spPr/>
      <dgm:t>
        <a:bodyPr/>
        <a:lstStyle/>
        <a:p>
          <a:endParaRPr lang="en-US" u="none" noProof="0"/>
        </a:p>
      </dgm:t>
    </dgm:pt>
    <dgm:pt modelId="{8A66378F-4DA4-4070-87AF-B5C7DDBADA2B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ເສດຖະກິດຂະໜາດໃຫ່ຍ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Macro-economic)</a:t>
          </a:r>
          <a:endParaRPr lang="en-US" b="0" u="none" noProof="0" dirty="0">
            <a:solidFill>
              <a:srgbClr val="FF0000"/>
            </a:solidFill>
            <a:effectLst/>
          </a:endParaRPr>
        </a:p>
      </dgm:t>
    </dgm:pt>
    <dgm:pt modelId="{252DE77E-8755-4737-9136-9E5187B5D3DD}" type="par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7E71CF72-2615-4CB0-8AA0-6428173D4A4F}" type="sibTrans" cxnId="{B0BB87F8-9B97-4120-812A-4200D1A8BB0E}">
      <dgm:prSet/>
      <dgm:spPr/>
      <dgm:t>
        <a:bodyPr/>
        <a:lstStyle/>
        <a:p>
          <a:endParaRPr lang="en-US" u="none" noProof="0"/>
        </a:p>
      </dgm:t>
    </dgm:pt>
    <dgm:pt modelId="{DD333F94-39D3-477B-9CF4-01A6B5C06CA0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ບຸກຄົນ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/</a:t>
          </a:r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ຄົວເຮືນ</a:t>
          </a:r>
          <a:r>
            <a:rPr lang="en-US" b="0" u="none" noProof="0" dirty="0" err="1" smtClean="0">
              <a:solidFill>
                <a:srgbClr val="FF0000"/>
              </a:solidFill>
              <a:effectLst/>
            </a:rPr>
            <a:t>Personal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/Household</a:t>
          </a:r>
        </a:p>
      </dgm:t>
    </dgm:pt>
    <dgm:pt modelId="{1B08CFE9-E31F-4F5D-9FA2-013227B16752}" type="par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9EC29036-CEE3-4A99-B031-53419597B8F7}" type="sibTrans" cxnId="{4B9F4744-0F2E-4C61-A402-064D551A0CDF}">
      <dgm:prSet/>
      <dgm:spPr/>
      <dgm:t>
        <a:bodyPr/>
        <a:lstStyle/>
        <a:p>
          <a:endParaRPr lang="en-US" u="none" noProof="0"/>
        </a:p>
      </dgm:t>
    </dgm:pt>
    <dgm:pt modelId="{CFFAF644-8607-4F6A-B16A-559DAC12B19B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ຄວມທຸກຍາກ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Poverty)</a:t>
          </a:r>
          <a:endParaRPr lang="en-US" b="0" u="none" noProof="0" dirty="0">
            <a:solidFill>
              <a:srgbClr val="FF0000"/>
            </a:solidFill>
            <a:effectLst/>
          </a:endParaRPr>
        </a:p>
      </dgm:t>
    </dgm:pt>
    <dgm:pt modelId="{2CA49EB7-F01E-429D-AE0A-7216FDCE52DB}" type="par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BA8A7129-3E08-4649-AA7C-C2F93CED97FF}" type="sibTrans" cxnId="{500A3461-F393-4DAA-93A0-F2D40BF86FBD}">
      <dgm:prSet/>
      <dgm:spPr/>
      <dgm:t>
        <a:bodyPr/>
        <a:lstStyle/>
        <a:p>
          <a:endParaRPr lang="en-US" u="none" noProof="0"/>
        </a:p>
      </dgm:t>
    </dgm:pt>
    <dgm:pt modelId="{0899DBE1-4C9D-49B6-B0CB-762B09D395FC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ຄາດຄະເນຄວມຕ້ອງການ</a:t>
          </a:r>
          <a:r>
            <a:rPr lang="en-US" b="1" u="none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b="1" u="none" noProof="0" dirty="0" smtClean="0">
              <a:solidFill>
                <a:schemeClr val="bg1"/>
              </a:solidFill>
              <a:effectLst/>
            </a:rPr>
            <a:t>Estimation of Needs)</a:t>
          </a:r>
          <a:endParaRPr lang="en-US" b="1" u="none" noProof="0" dirty="0">
            <a:solidFill>
              <a:schemeClr val="bg1"/>
            </a:solidFill>
            <a:effectLst/>
          </a:endParaRPr>
        </a:p>
      </dgm:t>
    </dgm:pt>
    <dgm:pt modelId="{16CC3961-B4EF-4E50-B478-7022E1BCC6BF}" type="par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004EF599-E21B-4B4C-87BA-8775DEB94A16}" type="sibTrans" cxnId="{0E35D692-A581-419B-93C5-677A5E31EF92}">
      <dgm:prSet/>
      <dgm:spPr/>
      <dgm:t>
        <a:bodyPr/>
        <a:lstStyle/>
        <a:p>
          <a:endParaRPr lang="en-US" u="none" noProof="0"/>
        </a:p>
      </dgm:t>
    </dgm:pt>
    <dgm:pt modelId="{966D9F4E-5C04-4F6B-B6BA-EADC3C539A98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ການຟື້</a:t>
          </a:r>
          <a:r>
            <a:rPr lang="en-US" b="0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ຟູ</a:t>
          </a:r>
          <a:r>
            <a:rPr lang="en-US" b="0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Recovery</a:t>
          </a:r>
          <a:r>
            <a:rPr lang="en-US" b="0" u="none" noProof="0" dirty="0" smtClean="0">
              <a:solidFill>
                <a:schemeClr val="tx1"/>
              </a:solidFill>
              <a:effectLst/>
            </a:rPr>
            <a:t>)</a:t>
          </a:r>
          <a:endParaRPr lang="en-US" b="0" u="none" noProof="0" dirty="0">
            <a:solidFill>
              <a:schemeClr val="tx1"/>
            </a:solidFill>
            <a:effectLst/>
          </a:endParaRPr>
        </a:p>
      </dgm:t>
    </dgm:pt>
    <dgm:pt modelId="{332727DB-5462-494F-8033-64ACC68A64ED}" type="par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2210DF4A-8CB4-45B0-B9F7-00D1CD11E123}" type="sibTrans" cxnId="{C41BFC1E-56A3-4150-BE3C-38EBF32FBA9F}">
      <dgm:prSet/>
      <dgm:spPr/>
      <dgm:t>
        <a:bodyPr/>
        <a:lstStyle/>
        <a:p>
          <a:endParaRPr lang="en-US" u="none" noProof="0"/>
        </a:p>
      </dgm:t>
    </dgm:pt>
    <dgm:pt modelId="{E5BA5DB8-8060-4FFA-8523-238F597F7BA2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ການກໍສ້າງຄືນໃໝ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່</a:t>
          </a:r>
          <a:r>
            <a:rPr lang="en-US" b="0" u="none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Reconstruction)</a:t>
          </a:r>
        </a:p>
      </dgm:t>
    </dgm:pt>
    <dgm:pt modelId="{4887B9D6-624C-4DEB-B9ED-946410692D3E}" type="par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544A7ED3-69C5-4CE0-887E-C3EDD1463DF7}" type="sibTrans" cxnId="{C6315724-87DB-45A4-A701-7DA7404A9C6B}">
      <dgm:prSet/>
      <dgm:spPr/>
      <dgm:t>
        <a:bodyPr/>
        <a:lstStyle/>
        <a:p>
          <a:endParaRPr lang="en-US" u="none" noProof="0"/>
        </a:p>
      </dgm:t>
    </dgm:pt>
    <dgm:pt modelId="{797B547E-B0E1-408D-B5B3-D1558FC93648}">
      <dgm:prSet/>
      <dgm:spPr/>
      <dgm:t>
        <a:bodyPr/>
        <a:lstStyle/>
        <a:p>
          <a:r>
            <a:rPr lang="en-US" b="1" u="none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ການຫຼຸດຜ່ອນຄວາມສ່ຽງ</a:t>
          </a:r>
          <a:r>
            <a:rPr lang="en-US" b="1" u="none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             </a:t>
          </a:r>
          <a:r>
            <a:rPr lang="en-US" b="0" u="none" noProof="0" dirty="0" smtClean="0">
              <a:solidFill>
                <a:srgbClr val="FF0000"/>
              </a:solidFill>
              <a:effectLst/>
            </a:rPr>
            <a:t>Risk Reduction </a:t>
          </a:r>
          <a:endParaRPr lang="en-US" b="0" u="none" noProof="0" dirty="0">
            <a:solidFill>
              <a:srgbClr val="FF0000"/>
            </a:solidFill>
            <a:effectLst/>
          </a:endParaRPr>
        </a:p>
      </dgm:t>
    </dgm:pt>
    <dgm:pt modelId="{3FE3DB97-C9CB-4ED9-AF86-E9CD6FF0D0C2}" type="par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FA664BA3-01E3-40E3-BBA6-9627623843E1}" type="sibTrans" cxnId="{2947BF7D-CC59-4B15-8561-63513C0182C7}">
      <dgm:prSet/>
      <dgm:spPr/>
      <dgm:t>
        <a:bodyPr/>
        <a:lstStyle/>
        <a:p>
          <a:endParaRPr lang="en-US" u="none" noProof="0"/>
        </a:p>
      </dgm:t>
    </dgm:pt>
    <dgm:pt modelId="{75121D16-910C-414B-AC3D-B42079C2902D}" type="pres">
      <dgm:prSet presAssocID="{6336C313-C527-4C37-869E-D581D24B85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FC699-1422-47AE-A7AF-BD73FEEFA6AF}" type="pres">
      <dgm:prSet presAssocID="{0899DBE1-4C9D-49B6-B0CB-762B09D395FC}" presName="boxAndChildren" presStyleCnt="0"/>
      <dgm:spPr/>
    </dgm:pt>
    <dgm:pt modelId="{0D430EAE-32EE-46A1-9896-D5AA316325B7}" type="pres">
      <dgm:prSet presAssocID="{0899DBE1-4C9D-49B6-B0CB-762B09D395FC}" presName="parentTextBox" presStyleLbl="node1" presStyleIdx="0" presStyleCnt="3"/>
      <dgm:spPr/>
      <dgm:t>
        <a:bodyPr/>
        <a:lstStyle/>
        <a:p>
          <a:endParaRPr lang="en-US"/>
        </a:p>
      </dgm:t>
    </dgm:pt>
    <dgm:pt modelId="{59230624-06BF-4C25-89C5-F9F9B51A00FE}" type="pres">
      <dgm:prSet presAssocID="{0899DBE1-4C9D-49B6-B0CB-762B09D395FC}" presName="entireBox" presStyleLbl="node1" presStyleIdx="0" presStyleCnt="3"/>
      <dgm:spPr/>
      <dgm:t>
        <a:bodyPr/>
        <a:lstStyle/>
        <a:p>
          <a:endParaRPr lang="en-US"/>
        </a:p>
      </dgm:t>
    </dgm:pt>
    <dgm:pt modelId="{6AD6DEF2-DF72-4C39-A247-846386751C90}" type="pres">
      <dgm:prSet presAssocID="{0899DBE1-4C9D-49B6-B0CB-762B09D395FC}" presName="descendantBox" presStyleCnt="0"/>
      <dgm:spPr/>
    </dgm:pt>
    <dgm:pt modelId="{666D7727-699E-476D-9049-B140C1090EF9}" type="pres">
      <dgm:prSet presAssocID="{966D9F4E-5C04-4F6B-B6BA-EADC3C539A98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88097-D9F6-4712-9EA2-0691C892D6D1}" type="pres">
      <dgm:prSet presAssocID="{E5BA5DB8-8060-4FFA-8523-238F597F7BA2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1BE0B-3A5A-4CEA-8542-AE0D6DBDBAA7}" type="pres">
      <dgm:prSet presAssocID="{797B547E-B0E1-408D-B5B3-D1558FC93648}" presName="childTextBox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CFF78-A037-45CE-B353-49B440FCFDAD}" type="pres">
      <dgm:prSet presAssocID="{C01B2183-7D6D-4DDA-9F19-935268D10F47}" presName="sp" presStyleCnt="0"/>
      <dgm:spPr/>
    </dgm:pt>
    <dgm:pt modelId="{E1F77E94-CA7A-46A2-BC1A-F4068198F454}" type="pres">
      <dgm:prSet presAssocID="{EEA8909E-A5B9-455E-9805-45B5E8821B12}" presName="arrowAndChildren" presStyleCnt="0"/>
      <dgm:spPr/>
    </dgm:pt>
    <dgm:pt modelId="{E9AD4556-EC0B-41BF-92F6-9962CF51B741}" type="pres">
      <dgm:prSet presAssocID="{EEA8909E-A5B9-455E-9805-45B5E8821B12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35A114C0-529E-43D6-8B4C-60A5E0A814FF}" type="pres">
      <dgm:prSet presAssocID="{EEA8909E-A5B9-455E-9805-45B5E8821B12}" presName="arrow" presStyleLbl="node1" presStyleIdx="1" presStyleCnt="3"/>
      <dgm:spPr/>
      <dgm:t>
        <a:bodyPr/>
        <a:lstStyle/>
        <a:p>
          <a:endParaRPr lang="en-US"/>
        </a:p>
      </dgm:t>
    </dgm:pt>
    <dgm:pt modelId="{0E305AD8-1EBF-4561-97AA-4FBA22DF97E4}" type="pres">
      <dgm:prSet presAssocID="{EEA8909E-A5B9-455E-9805-45B5E8821B12}" presName="descendantArrow" presStyleCnt="0"/>
      <dgm:spPr/>
    </dgm:pt>
    <dgm:pt modelId="{26A4749E-E64E-4C7F-A7F8-EF7645BDA06A}" type="pres">
      <dgm:prSet presAssocID="{8A66378F-4DA4-4070-87AF-B5C7DDBADA2B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99D0D8-0C27-40AE-9B91-EE530F196F66}" type="pres">
      <dgm:prSet presAssocID="{DD333F94-39D3-477B-9CF4-01A6B5C06CA0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5AF6D-F3D0-41DC-8182-AD6FA8213640}" type="pres">
      <dgm:prSet presAssocID="{CFFAF644-8607-4F6A-B16A-559DAC12B19B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0BC393-54DA-4ACB-96E9-9BEAD752BBA8}" type="pres">
      <dgm:prSet presAssocID="{5D5B3EBD-D9BF-4EAC-AA05-5549469AC052}" presName="sp" presStyleCnt="0"/>
      <dgm:spPr/>
    </dgm:pt>
    <dgm:pt modelId="{019473F3-3E66-4601-8544-AF4B8D65DF96}" type="pres">
      <dgm:prSet presAssocID="{1119930D-D5BD-49B9-861D-3C75DBB360A5}" presName="arrowAndChildren" presStyleCnt="0"/>
      <dgm:spPr/>
    </dgm:pt>
    <dgm:pt modelId="{DF003CA5-B363-47CB-8158-16F03225E3B8}" type="pres">
      <dgm:prSet presAssocID="{1119930D-D5BD-49B9-861D-3C75DBB360A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46F4F9B-EE45-428B-8C21-5A6B9BF412A5}" type="pres">
      <dgm:prSet presAssocID="{1119930D-D5BD-49B9-861D-3C75DBB360A5}" presName="arrow" presStyleLbl="node1" presStyleIdx="2" presStyleCnt="3"/>
      <dgm:spPr/>
      <dgm:t>
        <a:bodyPr/>
        <a:lstStyle/>
        <a:p>
          <a:endParaRPr lang="en-US"/>
        </a:p>
      </dgm:t>
    </dgm:pt>
    <dgm:pt modelId="{A0980367-7609-49BD-8ADC-5B433789B36E}" type="pres">
      <dgm:prSet presAssocID="{1119930D-D5BD-49B9-861D-3C75DBB360A5}" presName="descendantArrow" presStyleCnt="0"/>
      <dgm:spPr/>
    </dgm:pt>
    <dgm:pt modelId="{9525F5A9-85CB-46EF-B14F-7D8D88167550}" type="pres">
      <dgm:prSet presAssocID="{A2E8889F-68C7-44F0-B858-96F6CFB0006E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33CF22-4F79-4AA8-A969-B8CB71B0F855}" type="pres">
      <dgm:prSet presAssocID="{7AB124CE-A20D-4B2F-B4CA-8884CE19A083}" presName="childTextArrow" presStyleLbl="fgAccFollowNode1" presStyleIdx="7" presStyleCnt="8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315724-87DB-45A4-A701-7DA7404A9C6B}" srcId="{0899DBE1-4C9D-49B6-B0CB-762B09D395FC}" destId="{E5BA5DB8-8060-4FFA-8523-238F597F7BA2}" srcOrd="1" destOrd="0" parTransId="{4887B9D6-624C-4DEB-B9ED-946410692D3E}" sibTransId="{544A7ED3-69C5-4CE0-887E-C3EDD1463DF7}"/>
    <dgm:cxn modelId="{B079AF9C-E440-4FB2-B1DD-8B5FE77F840A}" srcId="{6336C313-C527-4C37-869E-D581D24B8506}" destId="{EEA8909E-A5B9-455E-9805-45B5E8821B12}" srcOrd="1" destOrd="0" parTransId="{4A9CA595-67AB-489B-9103-1108AEAB9681}" sibTransId="{C01B2183-7D6D-4DDA-9F19-935268D10F47}"/>
    <dgm:cxn modelId="{E65B0A5C-5C86-471A-9B69-56F8A5D1100C}" type="presOf" srcId="{797B547E-B0E1-408D-B5B3-D1558FC93648}" destId="{AA91BE0B-3A5A-4CEA-8542-AE0D6DBDBAA7}" srcOrd="0" destOrd="0" presId="urn:microsoft.com/office/officeart/2005/8/layout/process4"/>
    <dgm:cxn modelId="{6A96F082-F633-45BF-8425-93AB570DCF23}" type="presOf" srcId="{6336C313-C527-4C37-869E-D581D24B8506}" destId="{75121D16-910C-414B-AC3D-B42079C2902D}" srcOrd="0" destOrd="0" presId="urn:microsoft.com/office/officeart/2005/8/layout/process4"/>
    <dgm:cxn modelId="{DB6AED57-3880-44EA-93D3-358E47DFFB12}" type="presOf" srcId="{CFFAF644-8607-4F6A-B16A-559DAC12B19B}" destId="{30C5AF6D-F3D0-41DC-8182-AD6FA8213640}" srcOrd="0" destOrd="0" presId="urn:microsoft.com/office/officeart/2005/8/layout/process4"/>
    <dgm:cxn modelId="{F6C837AC-4465-48A9-9E97-B3D4E5800B5B}" type="presOf" srcId="{EEA8909E-A5B9-455E-9805-45B5E8821B12}" destId="{35A114C0-529E-43D6-8B4C-60A5E0A814FF}" srcOrd="1" destOrd="0" presId="urn:microsoft.com/office/officeart/2005/8/layout/process4"/>
    <dgm:cxn modelId="{77D5D617-01C4-4B2F-BDF7-806481D85A60}" type="presOf" srcId="{8A66378F-4DA4-4070-87AF-B5C7DDBADA2B}" destId="{26A4749E-E64E-4C7F-A7F8-EF7645BDA06A}" srcOrd="0" destOrd="0" presId="urn:microsoft.com/office/officeart/2005/8/layout/process4"/>
    <dgm:cxn modelId="{08A73EDD-357D-4813-A451-6F17CAC4877D}" type="presOf" srcId="{EEA8909E-A5B9-455E-9805-45B5E8821B12}" destId="{E9AD4556-EC0B-41BF-92F6-9962CF51B741}" srcOrd="0" destOrd="0" presId="urn:microsoft.com/office/officeart/2005/8/layout/process4"/>
    <dgm:cxn modelId="{C41BFC1E-56A3-4150-BE3C-38EBF32FBA9F}" srcId="{0899DBE1-4C9D-49B6-B0CB-762B09D395FC}" destId="{966D9F4E-5C04-4F6B-B6BA-EADC3C539A98}" srcOrd="0" destOrd="0" parTransId="{332727DB-5462-494F-8033-64ACC68A64ED}" sibTransId="{2210DF4A-8CB4-45B0-B9F7-00D1CD11E123}"/>
    <dgm:cxn modelId="{90EFEE66-4324-4CCD-AA83-1638B3999C0E}" type="presOf" srcId="{E5BA5DB8-8060-4FFA-8523-238F597F7BA2}" destId="{80A88097-D9F6-4712-9EA2-0691C892D6D1}" srcOrd="0" destOrd="0" presId="urn:microsoft.com/office/officeart/2005/8/layout/process4"/>
    <dgm:cxn modelId="{0E35D692-A581-419B-93C5-677A5E31EF92}" srcId="{6336C313-C527-4C37-869E-D581D24B8506}" destId="{0899DBE1-4C9D-49B6-B0CB-762B09D395FC}" srcOrd="2" destOrd="0" parTransId="{16CC3961-B4EF-4E50-B478-7022E1BCC6BF}" sibTransId="{004EF599-E21B-4B4C-87BA-8775DEB94A16}"/>
    <dgm:cxn modelId="{F5688CDB-886A-49A4-858D-111D4C3BA316}" srcId="{1119930D-D5BD-49B9-861D-3C75DBB360A5}" destId="{A2E8889F-68C7-44F0-B858-96F6CFB0006E}" srcOrd="0" destOrd="0" parTransId="{9B252C1C-B13D-466A-B573-FB8E54A219BA}" sibTransId="{30323D79-2547-4BCF-BC83-1B9B8E32D399}"/>
    <dgm:cxn modelId="{2DB0C5CF-0A18-46DD-9958-1B45A76A7552}" type="presOf" srcId="{A2E8889F-68C7-44F0-B858-96F6CFB0006E}" destId="{9525F5A9-85CB-46EF-B14F-7D8D88167550}" srcOrd="0" destOrd="0" presId="urn:microsoft.com/office/officeart/2005/8/layout/process4"/>
    <dgm:cxn modelId="{F2EAE8AA-EC87-46CF-8BD3-BB16E967D436}" type="presOf" srcId="{1119930D-D5BD-49B9-861D-3C75DBB360A5}" destId="{DF003CA5-B363-47CB-8158-16F03225E3B8}" srcOrd="0" destOrd="0" presId="urn:microsoft.com/office/officeart/2005/8/layout/process4"/>
    <dgm:cxn modelId="{F3BB0C3B-5F34-4098-8520-5AA815573245}" type="presOf" srcId="{7AB124CE-A20D-4B2F-B4CA-8884CE19A083}" destId="{AD33CF22-4F79-4AA8-A969-B8CB71B0F855}" srcOrd="0" destOrd="0" presId="urn:microsoft.com/office/officeart/2005/8/layout/process4"/>
    <dgm:cxn modelId="{3470F045-3624-4F99-8EEA-8914C94EAE8B}" srcId="{1119930D-D5BD-49B9-861D-3C75DBB360A5}" destId="{7AB124CE-A20D-4B2F-B4CA-8884CE19A083}" srcOrd="1" destOrd="0" parTransId="{D87C006B-DDB7-4CBE-A57E-CC4B649D09DA}" sibTransId="{2CA0DE4F-F439-42F7-B2ED-BE39B7AED379}"/>
    <dgm:cxn modelId="{500A3461-F393-4DAA-93A0-F2D40BF86FBD}" srcId="{EEA8909E-A5B9-455E-9805-45B5E8821B12}" destId="{CFFAF644-8607-4F6A-B16A-559DAC12B19B}" srcOrd="2" destOrd="0" parTransId="{2CA49EB7-F01E-429D-AE0A-7216FDCE52DB}" sibTransId="{BA8A7129-3E08-4649-AA7C-C2F93CED97FF}"/>
    <dgm:cxn modelId="{98BAB61D-D0AC-4570-9256-2BEFD3CC179F}" srcId="{6336C313-C527-4C37-869E-D581D24B8506}" destId="{1119930D-D5BD-49B9-861D-3C75DBB360A5}" srcOrd="0" destOrd="0" parTransId="{F29BC30B-0D5B-4100-80B6-00B8927F1FD1}" sibTransId="{5D5B3EBD-D9BF-4EAC-AA05-5549469AC052}"/>
    <dgm:cxn modelId="{8AE30ECE-DC62-4F21-93A7-9DE3F6A8BBBA}" type="presOf" srcId="{0899DBE1-4C9D-49B6-B0CB-762B09D395FC}" destId="{0D430EAE-32EE-46A1-9896-D5AA316325B7}" srcOrd="0" destOrd="0" presId="urn:microsoft.com/office/officeart/2005/8/layout/process4"/>
    <dgm:cxn modelId="{B37FC4F4-E39A-4F8F-BAEB-BB594BC2F639}" type="presOf" srcId="{DD333F94-39D3-477B-9CF4-01A6B5C06CA0}" destId="{D199D0D8-0C27-40AE-9B91-EE530F196F66}" srcOrd="0" destOrd="0" presId="urn:microsoft.com/office/officeart/2005/8/layout/process4"/>
    <dgm:cxn modelId="{2947BF7D-CC59-4B15-8561-63513C0182C7}" srcId="{0899DBE1-4C9D-49B6-B0CB-762B09D395FC}" destId="{797B547E-B0E1-408D-B5B3-D1558FC93648}" srcOrd="2" destOrd="0" parTransId="{3FE3DB97-C9CB-4ED9-AF86-E9CD6FF0D0C2}" sibTransId="{FA664BA3-01E3-40E3-BBA6-9627623843E1}"/>
    <dgm:cxn modelId="{62087E9E-F6FB-4E67-B117-31FFF18A6AAC}" type="presOf" srcId="{966D9F4E-5C04-4F6B-B6BA-EADC3C539A98}" destId="{666D7727-699E-476D-9049-B140C1090EF9}" srcOrd="0" destOrd="0" presId="urn:microsoft.com/office/officeart/2005/8/layout/process4"/>
    <dgm:cxn modelId="{B0BB87F8-9B97-4120-812A-4200D1A8BB0E}" srcId="{EEA8909E-A5B9-455E-9805-45B5E8821B12}" destId="{8A66378F-4DA4-4070-87AF-B5C7DDBADA2B}" srcOrd="0" destOrd="0" parTransId="{252DE77E-8755-4737-9136-9E5187B5D3DD}" sibTransId="{7E71CF72-2615-4CB0-8AA0-6428173D4A4F}"/>
    <dgm:cxn modelId="{A05366D2-248E-4726-AB34-9CE094C81AB8}" type="presOf" srcId="{0899DBE1-4C9D-49B6-B0CB-762B09D395FC}" destId="{59230624-06BF-4C25-89C5-F9F9B51A00FE}" srcOrd="1" destOrd="0" presId="urn:microsoft.com/office/officeart/2005/8/layout/process4"/>
    <dgm:cxn modelId="{4B9F4744-0F2E-4C61-A402-064D551A0CDF}" srcId="{EEA8909E-A5B9-455E-9805-45B5E8821B12}" destId="{DD333F94-39D3-477B-9CF4-01A6B5C06CA0}" srcOrd="1" destOrd="0" parTransId="{1B08CFE9-E31F-4F5D-9FA2-013227B16752}" sibTransId="{9EC29036-CEE3-4A99-B031-53419597B8F7}"/>
    <dgm:cxn modelId="{57457C87-4425-4D89-999F-72542D5EEB31}" type="presOf" srcId="{1119930D-D5BD-49B9-861D-3C75DBB360A5}" destId="{146F4F9B-EE45-428B-8C21-5A6B9BF412A5}" srcOrd="1" destOrd="0" presId="urn:microsoft.com/office/officeart/2005/8/layout/process4"/>
    <dgm:cxn modelId="{00188C13-F2C9-4EC9-BAAA-FD3A4C316D10}" type="presParOf" srcId="{75121D16-910C-414B-AC3D-B42079C2902D}" destId="{C8DFC699-1422-47AE-A7AF-BD73FEEFA6AF}" srcOrd="0" destOrd="0" presId="urn:microsoft.com/office/officeart/2005/8/layout/process4"/>
    <dgm:cxn modelId="{A26B9399-ACC5-489D-9976-7B1E76FB8692}" type="presParOf" srcId="{C8DFC699-1422-47AE-A7AF-BD73FEEFA6AF}" destId="{0D430EAE-32EE-46A1-9896-D5AA316325B7}" srcOrd="0" destOrd="0" presId="urn:microsoft.com/office/officeart/2005/8/layout/process4"/>
    <dgm:cxn modelId="{8DBE5C33-B55E-4C79-8FE7-6BE2FFB7F7B0}" type="presParOf" srcId="{C8DFC699-1422-47AE-A7AF-BD73FEEFA6AF}" destId="{59230624-06BF-4C25-89C5-F9F9B51A00FE}" srcOrd="1" destOrd="0" presId="urn:microsoft.com/office/officeart/2005/8/layout/process4"/>
    <dgm:cxn modelId="{69A9F09E-9FAC-484E-AFCD-59CA24D716D8}" type="presParOf" srcId="{C8DFC699-1422-47AE-A7AF-BD73FEEFA6AF}" destId="{6AD6DEF2-DF72-4C39-A247-846386751C90}" srcOrd="2" destOrd="0" presId="urn:microsoft.com/office/officeart/2005/8/layout/process4"/>
    <dgm:cxn modelId="{4A927D70-1C76-48A9-98D7-DE2E1F25B850}" type="presParOf" srcId="{6AD6DEF2-DF72-4C39-A247-846386751C90}" destId="{666D7727-699E-476D-9049-B140C1090EF9}" srcOrd="0" destOrd="0" presId="urn:microsoft.com/office/officeart/2005/8/layout/process4"/>
    <dgm:cxn modelId="{F8055623-9027-4E33-846B-099EA2E3B75B}" type="presParOf" srcId="{6AD6DEF2-DF72-4C39-A247-846386751C90}" destId="{80A88097-D9F6-4712-9EA2-0691C892D6D1}" srcOrd="1" destOrd="0" presId="urn:microsoft.com/office/officeart/2005/8/layout/process4"/>
    <dgm:cxn modelId="{C0339D75-1F1F-426D-A030-2A18B1B38540}" type="presParOf" srcId="{6AD6DEF2-DF72-4C39-A247-846386751C90}" destId="{AA91BE0B-3A5A-4CEA-8542-AE0D6DBDBAA7}" srcOrd="2" destOrd="0" presId="urn:microsoft.com/office/officeart/2005/8/layout/process4"/>
    <dgm:cxn modelId="{7D51AA8A-218C-4820-B3B6-7F23ABB41B95}" type="presParOf" srcId="{75121D16-910C-414B-AC3D-B42079C2902D}" destId="{177CFF78-A037-45CE-B353-49B440FCFDAD}" srcOrd="1" destOrd="0" presId="urn:microsoft.com/office/officeart/2005/8/layout/process4"/>
    <dgm:cxn modelId="{55922338-2B8E-4DDF-8625-BD1E93EC9BAA}" type="presParOf" srcId="{75121D16-910C-414B-AC3D-B42079C2902D}" destId="{E1F77E94-CA7A-46A2-BC1A-F4068198F454}" srcOrd="2" destOrd="0" presId="urn:microsoft.com/office/officeart/2005/8/layout/process4"/>
    <dgm:cxn modelId="{B0061762-B02C-4565-9820-F2A49ADF597B}" type="presParOf" srcId="{E1F77E94-CA7A-46A2-BC1A-F4068198F454}" destId="{E9AD4556-EC0B-41BF-92F6-9962CF51B741}" srcOrd="0" destOrd="0" presId="urn:microsoft.com/office/officeart/2005/8/layout/process4"/>
    <dgm:cxn modelId="{1DE1A344-192C-417C-AE6D-BDEBC7DF48AF}" type="presParOf" srcId="{E1F77E94-CA7A-46A2-BC1A-F4068198F454}" destId="{35A114C0-529E-43D6-8B4C-60A5E0A814FF}" srcOrd="1" destOrd="0" presId="urn:microsoft.com/office/officeart/2005/8/layout/process4"/>
    <dgm:cxn modelId="{A1A9FDAC-9A10-4BBD-B6A2-7B98834116A6}" type="presParOf" srcId="{E1F77E94-CA7A-46A2-BC1A-F4068198F454}" destId="{0E305AD8-1EBF-4561-97AA-4FBA22DF97E4}" srcOrd="2" destOrd="0" presId="urn:microsoft.com/office/officeart/2005/8/layout/process4"/>
    <dgm:cxn modelId="{D4E901B6-BE8C-4762-957F-A16AC0598CBB}" type="presParOf" srcId="{0E305AD8-1EBF-4561-97AA-4FBA22DF97E4}" destId="{26A4749E-E64E-4C7F-A7F8-EF7645BDA06A}" srcOrd="0" destOrd="0" presId="urn:microsoft.com/office/officeart/2005/8/layout/process4"/>
    <dgm:cxn modelId="{1880FDA0-97C5-497C-A1D5-3DA3B1F2E333}" type="presParOf" srcId="{0E305AD8-1EBF-4561-97AA-4FBA22DF97E4}" destId="{D199D0D8-0C27-40AE-9B91-EE530F196F66}" srcOrd="1" destOrd="0" presId="urn:microsoft.com/office/officeart/2005/8/layout/process4"/>
    <dgm:cxn modelId="{D5995AD1-7456-4E52-AD89-B8CDCE4A14A4}" type="presParOf" srcId="{0E305AD8-1EBF-4561-97AA-4FBA22DF97E4}" destId="{30C5AF6D-F3D0-41DC-8182-AD6FA8213640}" srcOrd="2" destOrd="0" presId="urn:microsoft.com/office/officeart/2005/8/layout/process4"/>
    <dgm:cxn modelId="{D1E779F7-27F8-41FE-9477-654DF5992AFA}" type="presParOf" srcId="{75121D16-910C-414B-AC3D-B42079C2902D}" destId="{BC0BC393-54DA-4ACB-96E9-9BEAD752BBA8}" srcOrd="3" destOrd="0" presId="urn:microsoft.com/office/officeart/2005/8/layout/process4"/>
    <dgm:cxn modelId="{4D8B1583-8F85-4092-A458-CF6A6F31FA16}" type="presParOf" srcId="{75121D16-910C-414B-AC3D-B42079C2902D}" destId="{019473F3-3E66-4601-8544-AF4B8D65DF96}" srcOrd="4" destOrd="0" presId="urn:microsoft.com/office/officeart/2005/8/layout/process4"/>
    <dgm:cxn modelId="{263C9D60-ACFA-49A2-AA0D-11CF849AF021}" type="presParOf" srcId="{019473F3-3E66-4601-8544-AF4B8D65DF96}" destId="{DF003CA5-B363-47CB-8158-16F03225E3B8}" srcOrd="0" destOrd="0" presId="urn:microsoft.com/office/officeart/2005/8/layout/process4"/>
    <dgm:cxn modelId="{19E95C6C-5DFF-43DD-B0BD-519F3331AF99}" type="presParOf" srcId="{019473F3-3E66-4601-8544-AF4B8D65DF96}" destId="{146F4F9B-EE45-428B-8C21-5A6B9BF412A5}" srcOrd="1" destOrd="0" presId="urn:microsoft.com/office/officeart/2005/8/layout/process4"/>
    <dgm:cxn modelId="{982D663E-D894-4FE4-8D48-AA3C2A5D6D0B}" type="presParOf" srcId="{019473F3-3E66-4601-8544-AF4B8D65DF96}" destId="{A0980367-7609-49BD-8ADC-5B433789B36E}" srcOrd="2" destOrd="0" presId="urn:microsoft.com/office/officeart/2005/8/layout/process4"/>
    <dgm:cxn modelId="{BAA9B239-AF09-4CD5-849A-D8FA68B1F1EF}" type="presParOf" srcId="{A0980367-7609-49BD-8ADC-5B433789B36E}" destId="{9525F5A9-85CB-46EF-B14F-7D8D88167550}" srcOrd="0" destOrd="0" presId="urn:microsoft.com/office/officeart/2005/8/layout/process4"/>
    <dgm:cxn modelId="{98D86DA9-8306-42E4-941F-E55BE357A260}" type="presParOf" srcId="{A0980367-7609-49BD-8ADC-5B433789B36E}" destId="{AD33CF22-4F79-4AA8-A969-B8CB71B0F85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30624-06BF-4C25-89C5-F9F9B51A00FE}">
      <dsp:nvSpPr>
        <dsp:cNvPr id="0" name=""/>
        <dsp:cNvSpPr/>
      </dsp:nvSpPr>
      <dsp:spPr>
        <a:xfrm>
          <a:off x="0" y="3498946"/>
          <a:ext cx="8077200" cy="11484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ຄາດຄະເນຄວມຕ້ອງການ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</a:rPr>
            <a:t>Estimation of Needs)</a:t>
          </a:r>
          <a:endParaRPr lang="en-US" sz="1900" b="1" u="none" kern="1200" noProof="0" dirty="0">
            <a:solidFill>
              <a:schemeClr val="bg1"/>
            </a:solidFill>
            <a:effectLst/>
          </a:endParaRPr>
        </a:p>
      </dsp:txBody>
      <dsp:txXfrm>
        <a:off x="0" y="3498946"/>
        <a:ext cx="8077200" cy="620153"/>
      </dsp:txXfrm>
    </dsp:sp>
    <dsp:sp modelId="{666D7727-699E-476D-9049-B140C1090EF9}">
      <dsp:nvSpPr>
        <dsp:cNvPr id="0" name=""/>
        <dsp:cNvSpPr/>
      </dsp:nvSpPr>
      <dsp:spPr>
        <a:xfrm>
          <a:off x="3943" y="4096130"/>
          <a:ext cx="2689770" cy="5282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ການຟື້</a:t>
          </a:r>
          <a:r>
            <a:rPr lang="en-US" sz="1500" b="0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ຟູ</a:t>
          </a:r>
          <a:r>
            <a:rPr lang="en-US" sz="1500" b="0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Recovery</a:t>
          </a:r>
          <a:r>
            <a:rPr lang="en-US" sz="1500" b="0" u="none" kern="1200" noProof="0" dirty="0" smtClean="0">
              <a:solidFill>
                <a:schemeClr val="tx1"/>
              </a:solidFill>
              <a:effectLst/>
            </a:rPr>
            <a:t>)</a:t>
          </a:r>
          <a:endParaRPr lang="en-US" sz="1500" b="0" u="none" kern="1200" noProof="0" dirty="0">
            <a:solidFill>
              <a:schemeClr val="tx1"/>
            </a:solidFill>
            <a:effectLst/>
          </a:endParaRPr>
        </a:p>
      </dsp:txBody>
      <dsp:txXfrm>
        <a:off x="3943" y="4096130"/>
        <a:ext cx="2689770" cy="528278"/>
      </dsp:txXfrm>
    </dsp:sp>
    <dsp:sp modelId="{80A88097-D9F6-4712-9EA2-0691C892D6D1}">
      <dsp:nvSpPr>
        <dsp:cNvPr id="0" name=""/>
        <dsp:cNvSpPr/>
      </dsp:nvSpPr>
      <dsp:spPr>
        <a:xfrm>
          <a:off x="2693714" y="4096130"/>
          <a:ext cx="2689770" cy="5282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ການກໍສ້າງຄືນໃໝ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່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Reconstruction)</a:t>
          </a:r>
        </a:p>
      </dsp:txBody>
      <dsp:txXfrm>
        <a:off x="2693714" y="4096130"/>
        <a:ext cx="2689770" cy="528278"/>
      </dsp:txXfrm>
    </dsp:sp>
    <dsp:sp modelId="{AA91BE0B-3A5A-4CEA-8542-AE0D6DBDBAA7}">
      <dsp:nvSpPr>
        <dsp:cNvPr id="0" name=""/>
        <dsp:cNvSpPr/>
      </dsp:nvSpPr>
      <dsp:spPr>
        <a:xfrm>
          <a:off x="5383485" y="4096130"/>
          <a:ext cx="2689770" cy="5282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ການຫຼຸດຜ່ອນຄວາມສ່ຽງ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            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Risk Reduction </a:t>
          </a:r>
          <a:endParaRPr lang="en-US" sz="1500" b="0" u="none" kern="1200" noProof="0" dirty="0">
            <a:solidFill>
              <a:srgbClr val="FF0000"/>
            </a:solidFill>
            <a:effectLst/>
          </a:endParaRPr>
        </a:p>
      </dsp:txBody>
      <dsp:txXfrm>
        <a:off x="5383485" y="4096130"/>
        <a:ext cx="2689770" cy="528278"/>
      </dsp:txXfrm>
    </dsp:sp>
    <dsp:sp modelId="{35A114C0-529E-43D6-8B4C-60A5E0A814FF}">
      <dsp:nvSpPr>
        <dsp:cNvPr id="0" name=""/>
        <dsp:cNvSpPr/>
      </dsp:nvSpPr>
      <dsp:spPr>
        <a:xfrm rot="10800000">
          <a:off x="0" y="1749883"/>
          <a:ext cx="8077200" cy="176628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ການປະເມີນຜົນກະທົບ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900" b="0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900" b="0" u="none" kern="1200" noProof="0" dirty="0" smtClean="0">
              <a:solidFill>
                <a:schemeClr val="bg1"/>
              </a:solidFill>
              <a:effectLst/>
            </a:rPr>
            <a:t>Impact Assessment)</a:t>
          </a:r>
          <a:endParaRPr lang="en-US" sz="1900" b="0" u="none" kern="1200" noProof="0" dirty="0">
            <a:solidFill>
              <a:schemeClr val="bg1"/>
            </a:solidFill>
            <a:effectLst/>
          </a:endParaRPr>
        </a:p>
      </dsp:txBody>
      <dsp:txXfrm rot="-10800000">
        <a:off x="0" y="1749883"/>
        <a:ext cx="8077200" cy="619967"/>
      </dsp:txXfrm>
    </dsp:sp>
    <dsp:sp modelId="{26A4749E-E64E-4C7F-A7F8-EF7645BDA06A}">
      <dsp:nvSpPr>
        <dsp:cNvPr id="0" name=""/>
        <dsp:cNvSpPr/>
      </dsp:nvSpPr>
      <dsp:spPr>
        <a:xfrm>
          <a:off x="3943" y="2369851"/>
          <a:ext cx="2689770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ເສດຖະກິດຂະໜາດໃຫ່ຍ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Macro-economic)</a:t>
          </a:r>
          <a:endParaRPr lang="en-US" sz="1500" b="0" u="none" kern="1200" noProof="0" dirty="0">
            <a:solidFill>
              <a:srgbClr val="FF0000"/>
            </a:solidFill>
            <a:effectLst/>
          </a:endParaRPr>
        </a:p>
      </dsp:txBody>
      <dsp:txXfrm>
        <a:off x="3943" y="2369851"/>
        <a:ext cx="2689770" cy="528120"/>
      </dsp:txXfrm>
    </dsp:sp>
    <dsp:sp modelId="{D199D0D8-0C27-40AE-9B91-EE530F196F66}">
      <dsp:nvSpPr>
        <dsp:cNvPr id="0" name=""/>
        <dsp:cNvSpPr/>
      </dsp:nvSpPr>
      <dsp:spPr>
        <a:xfrm>
          <a:off x="2693714" y="2369851"/>
          <a:ext cx="2689770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ບຸກຄົນ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/</a:t>
          </a: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ຄົວເຮືນ</a:t>
          </a:r>
          <a:r>
            <a:rPr lang="en-US" sz="1500" b="0" u="none" kern="1200" noProof="0" dirty="0" err="1" smtClean="0">
              <a:solidFill>
                <a:srgbClr val="FF0000"/>
              </a:solidFill>
              <a:effectLst/>
            </a:rPr>
            <a:t>Personal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/Household</a:t>
          </a:r>
        </a:p>
      </dsp:txBody>
      <dsp:txXfrm>
        <a:off x="2693714" y="2369851"/>
        <a:ext cx="2689770" cy="528120"/>
      </dsp:txXfrm>
    </dsp:sp>
    <dsp:sp modelId="{30C5AF6D-F3D0-41DC-8182-AD6FA8213640}">
      <dsp:nvSpPr>
        <dsp:cNvPr id="0" name=""/>
        <dsp:cNvSpPr/>
      </dsp:nvSpPr>
      <dsp:spPr>
        <a:xfrm>
          <a:off x="5383485" y="2369851"/>
          <a:ext cx="2689770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ຄວມທຸກຍາກ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Poverty)</a:t>
          </a:r>
          <a:endParaRPr lang="en-US" sz="1500" b="0" u="none" kern="1200" noProof="0" dirty="0">
            <a:solidFill>
              <a:srgbClr val="FF0000"/>
            </a:solidFill>
            <a:effectLst/>
          </a:endParaRPr>
        </a:p>
      </dsp:txBody>
      <dsp:txXfrm>
        <a:off x="5383485" y="2369851"/>
        <a:ext cx="2689770" cy="528120"/>
      </dsp:txXfrm>
    </dsp:sp>
    <dsp:sp modelId="{146F4F9B-EE45-428B-8C21-5A6B9BF412A5}">
      <dsp:nvSpPr>
        <dsp:cNvPr id="0" name=""/>
        <dsp:cNvSpPr/>
      </dsp:nvSpPr>
      <dsp:spPr>
        <a:xfrm rot="10800000">
          <a:off x="0" y="821"/>
          <a:ext cx="8077200" cy="176628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ການກໍານົດຄວາມເສຍຫາຍແລະການສູນເສຍ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(</a:t>
          </a:r>
          <a:r>
            <a:rPr lang="en-US" sz="1900" b="1" u="none" kern="1200" noProof="0" dirty="0" smtClean="0">
              <a:solidFill>
                <a:schemeClr val="bg1"/>
              </a:solidFill>
              <a:effectLst/>
            </a:rPr>
            <a:t>Identification of Damage and Losses</a:t>
          </a:r>
          <a:r>
            <a:rPr lang="en-US" sz="1900" b="0" u="none" kern="1200" noProof="0" dirty="0" smtClean="0">
              <a:solidFill>
                <a:schemeClr val="bg1"/>
              </a:solidFill>
              <a:effectLst/>
            </a:rPr>
            <a:t>)</a:t>
          </a:r>
          <a:endParaRPr lang="en-US" sz="1900" b="0" u="none" kern="1200" noProof="0" dirty="0">
            <a:solidFill>
              <a:schemeClr val="bg1"/>
            </a:solidFill>
            <a:effectLst/>
          </a:endParaRPr>
        </a:p>
      </dsp:txBody>
      <dsp:txXfrm rot="-10800000">
        <a:off x="0" y="821"/>
        <a:ext cx="8077200" cy="619967"/>
      </dsp:txXfrm>
    </dsp:sp>
    <dsp:sp modelId="{9525F5A9-85CB-46EF-B14F-7D8D88167550}">
      <dsp:nvSpPr>
        <dsp:cNvPr id="0" name=""/>
        <dsp:cNvSpPr/>
      </dsp:nvSpPr>
      <dsp:spPr>
        <a:xfrm>
          <a:off x="377" y="620788"/>
          <a:ext cx="4014936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ເທື່ອລະຂະແໜງການ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Sector by Sector</a:t>
          </a:r>
          <a:r>
            <a:rPr lang="en-US" sz="1500" b="0" u="none" kern="1200" noProof="0" dirty="0" smtClean="0">
              <a:solidFill>
                <a:schemeClr val="tx1"/>
              </a:solidFill>
              <a:effectLst/>
            </a:rPr>
            <a:t>)</a:t>
          </a:r>
          <a:endParaRPr lang="en-US" sz="1500" b="0" u="none" kern="1200" noProof="0" dirty="0">
            <a:solidFill>
              <a:schemeClr val="tx1"/>
            </a:solidFill>
            <a:effectLst/>
          </a:endParaRPr>
        </a:p>
      </dsp:txBody>
      <dsp:txXfrm>
        <a:off x="377" y="620788"/>
        <a:ext cx="4014936" cy="528120"/>
      </dsp:txXfrm>
    </dsp:sp>
    <dsp:sp modelId="{AD33CF22-4F79-4AA8-A969-B8CB71B0F855}">
      <dsp:nvSpPr>
        <dsp:cNvPr id="0" name=""/>
        <dsp:cNvSpPr/>
      </dsp:nvSpPr>
      <dsp:spPr>
        <a:xfrm>
          <a:off x="4015313" y="620788"/>
          <a:ext cx="4061509" cy="528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9050" rIns="10668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u="none" kern="1200" noProof="0" dirty="0" err="1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ສັງລວມຜົນກະທົບທັງໝົດ</a:t>
          </a:r>
          <a:r>
            <a:rPr lang="en-US" sz="1500" b="1" u="none" kern="1200" noProof="0" dirty="0" smtClean="0">
              <a:solidFill>
                <a:schemeClr val="tx1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 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  <a:latin typeface="Phetsarath OT" panose="02000500000000020004" pitchFamily="2" charset="0"/>
              <a:cs typeface="Phetsarath OT" panose="02000500000000020004" pitchFamily="2" charset="0"/>
            </a:rPr>
            <a:t>(</a:t>
          </a:r>
          <a:r>
            <a:rPr lang="en-US" sz="1500" b="0" u="none" kern="1200" noProof="0" dirty="0" smtClean="0">
              <a:solidFill>
                <a:srgbClr val="FF0000"/>
              </a:solidFill>
              <a:effectLst/>
            </a:rPr>
            <a:t>Aggregation of Total Effects)</a:t>
          </a:r>
        </a:p>
      </dsp:txBody>
      <dsp:txXfrm>
        <a:off x="4015313" y="620788"/>
        <a:ext cx="4061509" cy="528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92BEF6-0D56-45FE-AB55-AE7732BE0339}" type="datetimeFigureOut">
              <a:rPr lang="th-TH"/>
              <a:pPr>
                <a:defRPr/>
              </a:pPr>
              <a:t>29/11/56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E26C70-2EFC-452D-A179-B801D2419C0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0156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6E4D0-0A7B-4498-A49C-77A4DEA45B71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88D13-730D-4F85-B332-CEBC64C861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778732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AF88C-8B2D-46FE-A0EC-2A9C70FEC758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76216-9E9B-4FBA-ADC9-82DEEB2865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11586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7353E-D05C-4560-9645-93A0E307704D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B49C8-26B7-4DF2-8216-49D1442AE0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351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C2F8-E2B7-4349-8376-49122DF4135E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4E86E-3FDA-4B8F-9A2B-7A42D9A592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4850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32F59-1268-421B-A838-35CB9679DBF3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A696-0FD0-4CD6-AC4C-3C02EB8AC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59362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DDEE6-279E-44B3-81BC-2CA3DA958687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58792-2BE2-4E1E-845D-3DE1C3315E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231748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FFA0-C5E6-47F3-BC35-FB34328CE73E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DCC73-C939-4D26-8460-EE09F4DACA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92827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94962-71F7-47B1-876A-0EC828CB5F4C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C731E-D214-48E2-B7CB-746083D611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012448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5A53D-E120-47AA-B32C-C09C14131B15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F616-4745-4E16-A3BC-A5E884FB9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79279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F71E-553D-46C8-AEA8-3EEADE2E8FAF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B5C28-C58C-4085-B130-5CA4DC5EC3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301769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CD6A-8F24-4CC1-83A2-228FCD8181EC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3093E-BBF6-4A23-8B53-F62FB92329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74358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C75B54DC-3931-4FE8-8A89-07E6419A8C06}" type="datetimeFigureOut">
              <a:rPr lang="en-US"/>
              <a:pPr>
                <a:defRPr/>
              </a:pPr>
              <a:t>29-Nov-13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F9994AD3-6576-4F08-9F43-129E311603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77"/>
          <a:stretch>
            <a:fillRect/>
          </a:stretch>
        </p:blipFill>
        <p:spPr bwMode="auto">
          <a:xfrm>
            <a:off x="0" y="6575425"/>
            <a:ext cx="914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620963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2400" b="1" smtClean="0">
                <a:solidFill>
                  <a:srgbClr val="00206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ການຝຶກອົບຮົມໄລຍະສັ້ນສຳລັບກິດຈະກຳການກໍ່ສ້າງຄືນໃໝ່ ຫຼັງໄພພິບັດໃນແຂວງຄຳມ່ວນ</a:t>
            </a:r>
            <a:r>
              <a:rPr lang="en-US" altLang="en-US" sz="2400" smtClean="0"/>
              <a:t/>
            </a:r>
            <a:br>
              <a:rPr lang="en-US" altLang="en-US" sz="2400" smtClean="0"/>
            </a:br>
            <a:r>
              <a:rPr lang="en-US" altLang="en-US" sz="2400" smtClean="0"/>
              <a:t>Comprehensive Short Training Program for Post-Disaster Activities in Khammouane Province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531813" y="4445000"/>
            <a:ext cx="8243887" cy="1752600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S2.2-4.5 </a:t>
            </a:r>
            <a:r>
              <a:rPr lang="lo-LA" altLang="en-US" sz="20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ຂັ້ນຕອນດໍາເນີນງານມາດຕະຖານ (</a:t>
            </a:r>
            <a:r>
              <a:rPr lang="en-US" altLang="en-US" sz="20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SOP) </a:t>
            </a:r>
            <a:r>
              <a:rPr lang="lo-LA" altLang="en-US" sz="20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ໃນການຈັດຕັ້ງປະຕິບັດການປະເມີນຄວາມເສຍຫາຍ, ການສູນເສຍ ແລະ ຄວາມຕ້ອງການ (</a:t>
            </a:r>
            <a:r>
              <a:rPr lang="en-US" altLang="en-US" sz="20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DALNA) </a:t>
            </a:r>
            <a:r>
              <a:rPr lang="lo-LA" altLang="en-US" sz="20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ໃນແຂວງຄໍາມ່ວນ </a:t>
            </a:r>
            <a:endParaRPr lang="en-US" altLang="en-US" sz="2000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en-US" altLang="en-US" sz="2000" smtClean="0">
                <a:solidFill>
                  <a:srgbClr val="898989"/>
                </a:solidFill>
              </a:rPr>
              <a:t>S2.2 – 4.5 Standard Operating Procedures (SOP) for DaLNA in Khammouane Province</a:t>
            </a:r>
          </a:p>
        </p:txBody>
      </p:sp>
      <p:sp>
        <p:nvSpPr>
          <p:cNvPr id="2052" name="Rectangle 25"/>
          <p:cNvSpPr>
            <a:spLocks noChangeArrowheads="1"/>
          </p:cNvSpPr>
          <p:nvPr/>
        </p:nvSpPr>
        <p:spPr bwMode="auto">
          <a:xfrm>
            <a:off x="1395413" y="6278563"/>
            <a:ext cx="6413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Asian Disaster Preparedness Center (ADPC)</a:t>
            </a:r>
            <a:endParaRPr lang="en-US" altLang="en-US" sz="1600"/>
          </a:p>
        </p:txBody>
      </p:sp>
      <p:pic>
        <p:nvPicPr>
          <p:cNvPr id="2053" name="Picture 8" descr="ADPC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5913438"/>
            <a:ext cx="7112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KDP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700088"/>
            <a:ext cx="1468438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1638300" y="1549400"/>
            <a:ext cx="586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o-LA" altLang="en-US" sz="18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ການສະໜັບສະໜູນການສ້າງຄວາມອາດສາມາດໃຫ້ກັບອົງການຈັດຕັ້ງ </a:t>
            </a:r>
            <a:endParaRPr lang="en-US" altLang="en-US" sz="180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o-LA" altLang="en-US" sz="18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ສໍາ ລັບກິດຈະກໍາ ການກໍ່ສ້າງຄືນໃໝ່ຫຼັງໄພພິບັດ</a:t>
            </a:r>
            <a:endParaRPr lang="en-US" altLang="en-US" sz="180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pic>
        <p:nvPicPr>
          <p:cNvPr id="2056" name="Picture 7" descr="D:\ADPC\LOGO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00088"/>
            <a:ext cx="712788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13811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ຂະແໜງສຶກສາທິການ</a:t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Education Sector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392238"/>
            <a:ext cx="7243763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ຂະແໜງນໍ້າປະປາ</a:t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Water Supply Sector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1557338"/>
            <a:ext cx="6659562" cy="470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ຂະແໜງກະສິກໍາ</a:t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Agriculture Sector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582738"/>
            <a:ext cx="6772275" cy="481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err="1"/>
              <a:t>S2.2</a:t>
            </a:r>
            <a:r>
              <a:rPr lang="en-US" sz="2800" dirty="0"/>
              <a:t> Standard Operating Procedures for </a:t>
            </a:r>
            <a:r>
              <a:rPr lang="en-US" sz="2800" dirty="0" err="1"/>
              <a:t>DaLNA</a:t>
            </a:r>
            <a:r>
              <a:rPr lang="en-US" sz="2800" dirty="0"/>
              <a:t>: Initiate SOP (No. 1-6): process and template letters</a:t>
            </a:r>
          </a:p>
        </p:txBody>
      </p:sp>
      <p:sp>
        <p:nvSpPr>
          <p:cNvPr id="14339" name="Text Placeholder 4"/>
          <p:cNvSpPr>
            <a:spLocks noGrp="1"/>
          </p:cNvSpPr>
          <p:nvPr>
            <p:ph type="body" idx="1"/>
          </p:nvPr>
        </p:nvSpPr>
        <p:spPr>
          <a:xfrm>
            <a:off x="722313" y="1938338"/>
            <a:ext cx="7056437" cy="2468562"/>
          </a:xfrm>
        </p:spPr>
        <p:txBody>
          <a:bodyPr anchor="ctr"/>
          <a:lstStyle/>
          <a:p>
            <a:pPr eaLnBrk="1" hangingPunct="1"/>
            <a:r>
              <a:rPr lang="en-US" altLang="en-US" sz="3200" b="1" smtClean="0">
                <a:solidFill>
                  <a:srgbClr val="898989"/>
                </a:solidFill>
              </a:rPr>
              <a:t>S2.2 </a:t>
            </a:r>
            <a:r>
              <a:rPr lang="en-US" altLang="en-US" sz="32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ຂັ້ນຕອນດໍາເນີນງານມາດຕະຖານ ສໍາລັບ DALNA: ຂັ້ນຕອນເລີ້ມຕົ້ນ (No. 1-6): ຂະບວນການ ແລະ ຮ່າງຈົດໝາຍ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7710488" y="668338"/>
            <a:ext cx="1133475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11112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No. 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0963" y="1963738"/>
          <a:ext cx="8086725" cy="2486025"/>
        </p:xfrm>
        <a:graphic>
          <a:graphicData uri="http://schemas.openxmlformats.org/drawingml/2006/table">
            <a:tbl>
              <a:tblPr/>
              <a:tblGrid>
                <a:gridCol w="657225"/>
                <a:gridCol w="3286125"/>
                <a:gridCol w="1498600"/>
                <a:gridCol w="1628775"/>
                <a:gridCol w="1016000"/>
              </a:tblGrid>
              <a:tr h="828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6573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ຄປຄພບຂ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 ສະ​ເໜີໄປ​ຍັງ​ຫ້ອງ​ວ່າການ​ແຂວງ​​ກ່ຽວ​ກັບຄວາມ​ຈໍາ​ເປັນ​ຂອງ​ການຈັດ​ຕັ້ງ​ປະຕິບັດ DALNA ອີງ​ຕາມ​ການ​ປະ​ເມີນ​ເບື້ອງ​ຕົ້ນ​ ແລະ​ ບົດ​ລາຍ​ງານ​ຈາກ​ເມືອງ​ຕ່າງໆ​ທີ່​ໄດ້​ຮັບ​ຜົນ​ກະທົບ.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ໜັງສື​ສະ​ເໜີ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 ຄປຄພບຂ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5888" y="5437188"/>
          <a:ext cx="8229600" cy="83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8769"/>
                <a:gridCol w="3408700"/>
                <a:gridCol w="1509309"/>
                <a:gridCol w="1422075"/>
                <a:gridCol w="113074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Activity/</a:t>
                      </a:r>
                      <a:r>
                        <a:rPr lang="en-US" sz="1100" dirty="0" err="1">
                          <a:effectLst/>
                        </a:rPr>
                        <a:t>ies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Output/s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Person and Agency Responsible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days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PDMC recommends to the Office of the Governor the necessity of conducting a DALNA based on its assessment and the reports from the districts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Letter of recommendation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Head of the PDMC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4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8167688" y="1201738"/>
            <a:ext cx="976312" cy="401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No. </a:t>
            </a:r>
            <a:r>
              <a:rPr lang="en-US" altLang="en-US" sz="3600" b="1" smtClean="0"/>
              <a:t>2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27025" y="1873250"/>
          <a:ext cx="7429500" cy="2193925"/>
        </p:xfrm>
        <a:graphic>
          <a:graphicData uri="http://schemas.openxmlformats.org/drawingml/2006/table">
            <a:tbl>
              <a:tblPr/>
              <a:tblGrid>
                <a:gridCol w="603250"/>
                <a:gridCol w="3019425"/>
                <a:gridCol w="1377950"/>
                <a:gridCol w="1495425"/>
                <a:gridCol w="933450"/>
              </a:tblGrid>
              <a:tr h="311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622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ບົນ​ພື້ນຖານ​ການສະ​ເໜີ​ຂອງ ຄປຄພບຂ, </a:t>
                      </a: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ຫ້ອງ​ວ່າການ​​ແຂວງອອກ​ຈົດໝາຍສັ່ງ​ການ​ເຖິງ​ພະ​ແນ​ກການ​ທີ່​ກ່ຽວຂ້ອງ ​ເພື່ອ​ໃຫ້​ດໍາ​ເນີນ​ DALNA 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​ໂດຍ​ພາຍ​ໃຕ້​ການ​ຊີ້​ນໍາ​ຂອງ ຄປຄພຂ.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ອອກ​ຄໍາ​ສັ່ງ​ເຖິງ​ທຸກໆ​ພະ​ແນ​ກ ແລະ​ອົງການ​ຈັດຕັ້ງຕ່າງໆ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​ເຈົ້າ​ແຂວງ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36538" y="5380038"/>
          <a:ext cx="7773987" cy="949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762"/>
                <a:gridCol w="3219985"/>
                <a:gridCol w="1425750"/>
                <a:gridCol w="1343345"/>
                <a:gridCol w="1068146"/>
              </a:tblGrid>
              <a:tr h="316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Activity/ies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</a:tr>
              <a:tr h="632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Based on a recommendation of 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r>
                        <a:rPr lang="en-US" sz="1000" dirty="0">
                          <a:effectLst/>
                        </a:rPr>
                        <a:t>, the Office of the Governor issues an order to concerned Department that a </a:t>
                      </a:r>
                      <a:r>
                        <a:rPr lang="en-US" sz="1000" dirty="0" err="1">
                          <a:effectLst/>
                        </a:rPr>
                        <a:t>DALNA</a:t>
                      </a:r>
                      <a:r>
                        <a:rPr lang="en-US" sz="1000" dirty="0">
                          <a:effectLst/>
                        </a:rPr>
                        <a:t> should be undertaken to be headed by 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Memorandum Order to All Department and Agencies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Governor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</a:tr>
            </a:tbl>
          </a:graphicData>
        </a:graphic>
      </p:graphicFrame>
      <p:pic>
        <p:nvPicPr>
          <p:cNvPr id="164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8010525" y="1201738"/>
            <a:ext cx="113347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No. 3</a:t>
            </a:r>
            <a:endParaRPr lang="en-US" altLang="en-US" sz="36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2588" y="1504950"/>
          <a:ext cx="7291387" cy="2468563"/>
        </p:xfrm>
        <a:graphic>
          <a:graphicData uri="http://schemas.openxmlformats.org/drawingml/2006/table">
            <a:tbl>
              <a:tblPr/>
              <a:tblGrid>
                <a:gridCol w="592137"/>
                <a:gridCol w="2963863"/>
                <a:gridCol w="1350962"/>
                <a:gridCol w="1468438"/>
                <a:gridCol w="915987"/>
              </a:tblGrid>
              <a:tr h="311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622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3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ຄປຄພບຂ ຂຶ້ນ​ແຜນຈັດ​ກອງ​ປະຊຸມ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​ກັບ​ພະ​ແນ​ກການ​ຕ່າງໆ, ຜູ້ຕາງໜ້າ​ຈາກ​</a:t>
                      </a: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ສູນ​ກາງຂອງ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​ແຕ່​ລະ​ກະຊວງ ​ແລະ </a:t>
                      </a: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ຄູ່​ຮ່ວມພັດທະນາ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​ສາກົນ, ​ຜູ້​ທີ່​ຈະ​ເຂົ້າ​ຮ່ວມ​ໃນການ​ດໍາ​ເນີນ DALNA.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ກອງ​ປະຊຸມ​ກັບ​ພະ​ແນ​ກ​ແລະ​ອົງການ​ຈັດ​ຕັ້ງ​ຕ່າງໆ ທີ່່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 ຄປຄພບຂ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6838" y="5175250"/>
          <a:ext cx="7775575" cy="950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908"/>
                <a:gridCol w="3220643"/>
                <a:gridCol w="1426041"/>
                <a:gridCol w="1343619"/>
                <a:gridCol w="1068364"/>
              </a:tblGrid>
              <a:tr h="3169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Activity/ies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</a:tr>
              <a:tr h="633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r>
                        <a:rPr lang="en-US" sz="1000" dirty="0">
                          <a:effectLst/>
                        </a:rPr>
                        <a:t> schedules a meeting among the Departments, national ministries’ representatives and international development partners who will be involved in the </a:t>
                      </a:r>
                      <a:r>
                        <a:rPr lang="en-US" sz="1000" dirty="0" err="1">
                          <a:effectLst/>
                        </a:rPr>
                        <a:t>DALNA</a:t>
                      </a:r>
                      <a:r>
                        <a:rPr lang="en-US" sz="10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 meeting is set with the concerned Departments and agencies 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Head of the PDMC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</a:tr>
            </a:tbl>
          </a:graphicData>
        </a:graphic>
      </p:graphicFrame>
      <p:pic>
        <p:nvPicPr>
          <p:cNvPr id="174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8010525" y="1201738"/>
            <a:ext cx="113347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No.4</a:t>
            </a:r>
            <a:endParaRPr lang="en-US" altLang="en-US" sz="36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9433" y="1586552"/>
          <a:ext cx="7438031" cy="24688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603969"/>
                <a:gridCol w="3022816"/>
                <a:gridCol w="1379010"/>
                <a:gridCol w="1498019"/>
                <a:gridCol w="934217"/>
              </a:tblGrid>
              <a:tr h="310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ລ/ດ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ບັນດາ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ກິດຈະ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ກໍາ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ຜົນ​ໄດ້​ຮັບ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ບຸກຄົນ​ແລະ​ອົງການ​ຈັດ​ຕັ້ງ​ຮັບຜິດຊອບ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ຈໍານວນ​ວັນ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</a:tr>
              <a:tr h="794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ຄປຄພບຂ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ປະສານ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ງານ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ກັບ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ອົງການ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ຈັດ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ຕັ້ງ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ຕ່າງ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ໆ 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ທີ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່​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ກ່ຽວຂ້ອງ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ກະກຽມ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ວາລະ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ກອງ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ປະຊຸມ</a:t>
                      </a:r>
                      <a:endParaRPr lang="en-US" sz="1800" u="sng" dirty="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ວາລະ​ກອງ​ປະຊຸມ ​​ແລະ​ບັນຫາຕ່າງໆ​ທີ່​ຕ້ອງ​ປຶກສາ​ຫາລື </a:t>
                      </a:r>
                      <a:r>
                        <a:rPr lang="en-US" sz="1800">
                          <a:effectLst/>
                          <a:highlight>
                            <a:srgbClr val="FFFF00"/>
                          </a:highlight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ໄດ້ກຽມພ້ອມ 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ປະທານ ຄປຄພບຂ 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1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1125" y="5080000"/>
          <a:ext cx="7775575" cy="1200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908"/>
                <a:gridCol w="3220643"/>
                <a:gridCol w="1426041"/>
                <a:gridCol w="1343619"/>
                <a:gridCol w="1068364"/>
              </a:tblGrid>
              <a:tr h="316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Activity/ies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</a:tr>
              <a:tr h="8833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r>
                        <a:rPr lang="en-US" sz="1000" dirty="0">
                          <a:effectLst/>
                        </a:rPr>
                        <a:t> coordinates with the concerned agencies and prepares the agenda for the forthcoming meeting. </a:t>
                      </a:r>
                      <a:endParaRPr lang="en-US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Agenda and talking points are ready.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Head of the PDMC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</a:tr>
            </a:tbl>
          </a:graphicData>
        </a:graphic>
      </p:graphicFrame>
      <p:pic>
        <p:nvPicPr>
          <p:cNvPr id="184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8010525" y="1201738"/>
            <a:ext cx="113347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No. 5</a:t>
            </a:r>
            <a:endParaRPr lang="en-US" altLang="en-US" sz="36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5139" y="1450075"/>
          <a:ext cx="7333141" cy="30175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595451"/>
                <a:gridCol w="2980189"/>
                <a:gridCol w="1359564"/>
                <a:gridCol w="1476894"/>
                <a:gridCol w="921043"/>
              </a:tblGrid>
              <a:tr h="310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ລ/ດ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ບັນດາ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ກິດຈະ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ກໍາ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ຜົນ​ໄດ້​ຮັບ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ບຸກຄົນ​ແລະ​ອົງການ​ຈັດ​ຕັ້ງ​ຮັບຜິດຊອບ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ຈໍານວນ​ວັນ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</a:tr>
              <a:tr h="932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5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smtClean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 smtClean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ໃນ</a:t>
                      </a:r>
                      <a:r>
                        <a:rPr lang="en-US" sz="1800" u="sng" dirty="0" err="1" smtClean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ວາລະກອງ</a:t>
                      </a:r>
                      <a:r>
                        <a:rPr lang="en-US" sz="1800" dirty="0" err="1" smtClean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ປະຊຸມຄວນບັນຈຸ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ເອົາ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ການ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ກໍານົດ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ນະ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ໂຍບາຍ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 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ຍຸດ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ທະ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ສາດ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ລວມ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ສໍາລັບ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ການ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ຟື້ນ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ຟູ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 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ແລະ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 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ກໍ່ສ້າງ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ຄືນ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ໃໝ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່ </a:t>
                      </a:r>
                      <a:r>
                        <a:rPr lang="en-US" sz="1800" dirty="0" smtClean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​. </a:t>
                      </a:r>
                      <a:endParaRPr lang="en-US" sz="1800" dirty="0">
                        <a:effectLst/>
                        <a:latin typeface="Phetsarath OT" pitchFamily="2" charset="0"/>
                        <a:cs typeface="Phetsarath OT" pitchFamily="2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ສະ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ເໜີການກຽມພ້ອມ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ທີ</a:t>
                      </a: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່</a:t>
                      </a:r>
                      <a:r>
                        <a:rPr lang="en-US" sz="1800" dirty="0" smtClean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​: 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ສະຖານ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ທີ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່​ 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ທີ່ຕ້ອງ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ການປະ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ເມີນ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, 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ການ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ເດີນທາງ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, 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ການ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</a:t>
                      </a:r>
                      <a:r>
                        <a:rPr lang="en-US" sz="1800" u="sng" dirty="0" err="1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ເງິນ</a:t>
                      </a:r>
                      <a:r>
                        <a:rPr lang="en-US" sz="1800" u="sng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​.</a:t>
                      </a:r>
                      <a:endParaRPr lang="en-US" sz="1800" u="sng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ຍຸດ​ທະ​ສາດ​ລວມ​ໄດ້​ຖືກກໍານົດ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ມີ​ຄວ​າມພ້ອມ​ໃນ​ດ້ານ​ຕ່າງໆ 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ປະທານ ຄປຄພບຂ</a:t>
                      </a:r>
                      <a:endParaRPr lang="en-US" sz="180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Phetsarath OT" pitchFamily="2" charset="0"/>
                          <a:cs typeface="Phetsarath OT" pitchFamily="2" charset="0"/>
                        </a:rPr>
                        <a:t>1</a:t>
                      </a:r>
                      <a:endParaRPr lang="en-US" sz="1800" dirty="0">
                        <a:effectLst/>
                        <a:latin typeface="Phetsarath OT" pitchFamily="2" charset="0"/>
                        <a:ea typeface="Times New Roman"/>
                        <a:cs typeface="Phetsarath OT" pitchFamily="2" charset="0"/>
                      </a:endParaRPr>
                    </a:p>
                  </a:txBody>
                  <a:tcPr marL="58302" marR="58302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6538" y="5072063"/>
          <a:ext cx="7773987" cy="1254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762"/>
                <a:gridCol w="3219985"/>
                <a:gridCol w="1425750"/>
                <a:gridCol w="1343345"/>
                <a:gridCol w="1068146"/>
              </a:tblGrid>
              <a:tr h="3047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Activity/</a:t>
                      </a:r>
                      <a:r>
                        <a:rPr lang="en-US" sz="1000" dirty="0" err="1">
                          <a:effectLst/>
                        </a:rPr>
                        <a:t>ies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</a:tr>
              <a:tr h="949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agenda must include the identification of the broad policies and strategies for recovery and reconstruction.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Proposed arrangements like places to visit, transportation, finances must also be prepared.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Broad strategies identified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Proposed arrangements are prepared.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Head of the PDMC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83" marR="64783" marT="0" marB="0"/>
                </a:tc>
              </a:tr>
            </a:tbl>
          </a:graphicData>
        </a:graphic>
      </p:graphicFrame>
      <p:pic>
        <p:nvPicPr>
          <p:cNvPr id="194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8010525" y="1201738"/>
            <a:ext cx="113347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No. 6</a:t>
            </a:r>
            <a:endParaRPr lang="en-US" altLang="en-US" sz="36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7025" y="1490663"/>
          <a:ext cx="7519988" cy="2468562"/>
        </p:xfrm>
        <a:graphic>
          <a:graphicData uri="http://schemas.openxmlformats.org/drawingml/2006/table">
            <a:tbl>
              <a:tblPr/>
              <a:tblGrid>
                <a:gridCol w="611188"/>
                <a:gridCol w="3055937"/>
                <a:gridCol w="1393825"/>
                <a:gridCol w="1514475"/>
                <a:gridCol w="944563"/>
              </a:tblGrid>
              <a:tr h="3111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622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6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ຄປຄພບຂ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 ​ເຊີນບັນດາ​</a:t>
                      </a:r>
                      <a:r>
                        <a:rPr kumimoji="0" lang="en-US" alt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ພະ​ແນ​ກການ​ແລະ ​ອົງການຈັດ​ຕັ້ງຕ່າງໆ ພ້ອມ​ດ້ວຍ​ຄູ່​ຮ່ວມ​ພັດທະນາ​ສາກົນ ມາ​ຮ່ວມປະຊຸມ 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​ເພື່ອ​ແຈ້ງ​ກ່ຽວ​ກັບ​ການ​ກຽມຄວາມພ້ອມ​ສໍາລັບ​ການ​ດໍາ​ເນີນ​DALNA.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ຂໍ້​ຕົກລົງ​ເພື່ອ​ຈັດ​ຕັ້ງ​ປະຕິບັດ DALNA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 ຄປຄພບຂ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8302" marR="58302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5148263"/>
          <a:ext cx="7775575" cy="950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908"/>
                <a:gridCol w="3220643"/>
                <a:gridCol w="1426041"/>
                <a:gridCol w="1343619"/>
                <a:gridCol w="1068364"/>
              </a:tblGrid>
              <a:tr h="316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Activity/ies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</a:tr>
              <a:tr h="633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r>
                        <a:rPr lang="en-US" sz="1000" dirty="0">
                          <a:effectLst/>
                        </a:rPr>
                        <a:t> convenes a meeting among the various Departments and agencies together with foreign development partners informing them of the arrangements of the forthcoming </a:t>
                      </a:r>
                      <a:r>
                        <a:rPr lang="en-US" sz="1000" dirty="0" err="1">
                          <a:effectLst/>
                        </a:rPr>
                        <a:t>DALNA</a:t>
                      </a:r>
                      <a:r>
                        <a:rPr lang="en-US" sz="1000" dirty="0">
                          <a:effectLst/>
                        </a:rPr>
                        <a:t>. 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An agreement is reached on the conduct of the DALNA 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Head of the PDMC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4797" marR="64797" marT="0" marB="0"/>
                </a:tc>
              </a:tr>
            </a:tbl>
          </a:graphicData>
        </a:graphic>
      </p:graphicFrame>
      <p:pic>
        <p:nvPicPr>
          <p:cNvPr id="205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7947" r="81982" b="15471"/>
          <a:stretch>
            <a:fillRect/>
          </a:stretch>
        </p:blipFill>
        <p:spPr bwMode="auto">
          <a:xfrm>
            <a:off x="8010525" y="1201738"/>
            <a:ext cx="113347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ຈຸດປະສົງ </a:t>
            </a: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Session Objectives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3076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2265363"/>
            <a:ext cx="4038600" cy="3860800"/>
          </a:xfrm>
        </p:spPr>
        <p:txBody>
          <a:bodyPr/>
          <a:lstStyle/>
          <a:p>
            <a:pPr eaLnBrk="1" hangingPunct="1"/>
            <a:r>
              <a:rPr lang="en-US" altLang="en-US" smtClean="0"/>
              <a:t>To gain a full understanding of the Standard Operating Procedures for DaLNA in Khammouane province.</a:t>
            </a:r>
          </a:p>
          <a:p>
            <a:pPr eaLnBrk="1" hangingPunct="1"/>
            <a:r>
              <a:rPr lang="en-US" altLang="en-US" smtClean="0"/>
              <a:t>To practice the SOP in the real context.</a:t>
            </a:r>
          </a:p>
        </p:txBody>
      </p:sp>
      <p:sp>
        <p:nvSpPr>
          <p:cNvPr id="3077" name="Content Placeholder 3"/>
          <p:cNvSpPr txBox="1">
            <a:spLocks/>
          </p:cNvSpPr>
          <p:nvPr/>
        </p:nvSpPr>
        <p:spPr bwMode="auto">
          <a:xfrm>
            <a:off x="474663" y="2333625"/>
            <a:ext cx="4038600" cy="39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/>
            <a:r>
              <a:rPr lang="en-US" altLang="en-US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ເພື່ອທໍາຄວາມເຂົ້າໃຈລະອຽດກ່ຽວກັບ </a:t>
            </a:r>
            <a:r>
              <a:rPr lang="en-US" altLang="en-US" u="sng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</a:t>
            </a:r>
            <a:r>
              <a:rPr lang="en-US" altLang="en-US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ສໍາລັບ  </a:t>
            </a:r>
            <a:r>
              <a:rPr lang="en-US" altLang="en-US" u="sng">
                <a:latin typeface="Phetsarath OT" pitchFamily="2" charset="0"/>
                <a:ea typeface="Phetsarath OT" pitchFamily="2" charset="0"/>
                <a:cs typeface="Phetsarath OT" pitchFamily="2" charset="0"/>
              </a:rPr>
              <a:t>DaLNA</a:t>
            </a:r>
            <a:r>
              <a:rPr lang="en-US" altLang="en-US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ໃນ ແຂວງຄໍາມ່ວນ.</a:t>
            </a:r>
          </a:p>
          <a:p>
            <a:pPr defTabSz="914400" eaLnBrk="1" hangingPunct="1"/>
            <a:endParaRPr lang="en-US" altLang="en-US" sz="110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defTabSz="914400" eaLnBrk="1" hangingPunct="1"/>
            <a:r>
              <a:rPr lang="en-US" altLang="en-US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ເພື່ອຝຶກຊ້ອມ SOP ໃນຕົວຈິງ.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5325" y="2319338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/>
              <a:t>S2.3 Introduction: SOP No. </a:t>
            </a:r>
            <a:r>
              <a:rPr lang="en-US" sz="2800" dirty="0" smtClean="0"/>
              <a:t>7, </a:t>
            </a:r>
            <a:endParaRPr lang="en-US" sz="2800" dirty="0"/>
          </a:p>
        </p:txBody>
      </p:sp>
      <p:sp>
        <p:nvSpPr>
          <p:cNvPr id="21507" name="Text Placeholder 4"/>
          <p:cNvSpPr>
            <a:spLocks noGrp="1"/>
          </p:cNvSpPr>
          <p:nvPr>
            <p:ph type="body" idx="1"/>
          </p:nvPr>
        </p:nvSpPr>
        <p:spPr>
          <a:xfrm>
            <a:off x="763588" y="1133475"/>
            <a:ext cx="7772400" cy="8445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S2.3 ແນະນໍາ: SOP No. 7, </a:t>
            </a:r>
          </a:p>
        </p:txBody>
      </p:sp>
      <p:sp>
        <p:nvSpPr>
          <p:cNvPr id="21508" name="Text Placeholder 4"/>
          <p:cNvSpPr txBox="1">
            <a:spLocks/>
          </p:cNvSpPr>
          <p:nvPr/>
        </p:nvSpPr>
        <p:spPr bwMode="auto">
          <a:xfrm>
            <a:off x="668338" y="0"/>
            <a:ext cx="79644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400" eaLnBrk="1" hangingPunct="1">
              <a:buFontTx/>
              <a:buNone/>
            </a:pPr>
            <a:endParaRPr lang="en-US" altLang="en-US" sz="3600" b="1">
              <a:solidFill>
                <a:srgbClr val="C0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8" t="9294" r="42242" b="71169"/>
          <a:stretch>
            <a:fillRect/>
          </a:stretch>
        </p:blipFill>
        <p:spPr bwMode="auto">
          <a:xfrm>
            <a:off x="817563" y="3076575"/>
            <a:ext cx="6716712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sz="3200" b="1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200" b="1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</a:t>
            </a:r>
            <a:r>
              <a:rPr lang="en-US" altLang="en-US" sz="3200" smtClean="0"/>
              <a:t>No. 7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5600" y="1209675"/>
          <a:ext cx="8172450" cy="3675063"/>
        </p:xfrm>
        <a:graphic>
          <a:graphicData uri="http://schemas.openxmlformats.org/drawingml/2006/table">
            <a:tbl>
              <a:tblPr/>
              <a:tblGrid>
                <a:gridCol w="571500"/>
                <a:gridCol w="3776663"/>
                <a:gridCol w="1819275"/>
                <a:gridCol w="1069975"/>
                <a:gridCol w="935037"/>
              </a:tblGrid>
              <a:tr h="636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06045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7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ພະ​ແນ​ກການ​ທີ່​ກ່ຽວຂ້ອງ​ແລະ​ສະມາຊິກ​ອື່ນໆ​ ຂອງ​ກິດຈະ​ກໍາ DALNA ຈະ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​ເຕົ້າ​ໂຮມສະມາ​ຊິກ​ທິມງານ​ການ​ປະ​ເມີນ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​ທີ່​ໄດ້​ຝຶກ​ອົບຮົມ​ແລ້ວ ກັບ ​ຜູ້​ທີ່​​ໄດ້ຖືກ​ສະ​ເໜີ​ໃຫ້​ເປັນ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​ຫົວໜ້າ​ທິມ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ງານ​ການ​ປະ​ເມີນ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ຄໍ​າສັ່ງ​ເພື່ອ​ສ້າງ​ທິມງານການປະເມີນ​ຂອງ​ພະ​ແນ​ກການ ກັບ​ການ​ແຕ່ງ​ຕັ້ງ​ຫົວໜ້າ​ທິມ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ຫົວໜ້າ​ຂອງ​ພະ ​ແນ​ກ / ອົງການ​ຈັດ​ຕັ້ງ​ທີ່​ກ່ຽວຂ້ອງ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  <a:tr h="1060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ກະກຽມ​ຂໍ້​ມູນ​ພື້ນຖານ ​ແລະ ​ຄວາມ​ຕ້ອງການ​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ອື່ນໆ​ທີ່​ຈໍາ​ເປັນ ​ເຊັ່ນ ການ​ກຽມພ້ອມ​ດ້ານ​ການ​ເດີນທາງ ​ແລະ ອື່ນໆ ອີງ​ໃສ່ໜ້າ​ທີ່​ຄວາມ​ຮັບຜິດຊອບ ( TOR) ​ໃນ​ບົດ​​ແນະ​ນໍາ.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0F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ມີຂໍ້​ມູນ​ພື້ນຖານ​ ​ແລະ ມີ​ຄວາມ​ພ້ອມ​ດ້ານ​ອື່ນໆ​ຕາມຄວາມ​ຕ້ອງການ​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0F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ຫົວໜ້າ​ທິມງານ​ການ​ປະ​ເມີນ ຂອງ​ພະ​ແນ​ກການ​ທີ່​ກ່ຽວຂ້ອງ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0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1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ພະ​ແນ​ກການ/ອົງການ​ຈັດ​ຕັ້ງ​ຕ່າງໆ​ຈະ​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ແຈ້ງ​ການ​ໄປ​ຫາ​ເມືອງ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​ເພື່ອ</a:t>
                      </a:r>
                      <a:r>
                        <a:rPr kumimoji="0" lang="en-US" altLang="en-US" sz="1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ມາ​ປະຊຸມ​ກັບ​ທິມງານ​ການ​ປະ​ເມີນ ​ແລະ ກະກຽມ​ສໍາລັບ​ການຈັດ​ຕັ້ງ​ປະຕິບັດ DALNA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​ໃນ​ເຂດທີ່​ໄດ້​ຮັບ​ຜົນ​ກະທົບ.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ຈົດໝາຍ​ຈາກ​ພະ​ແນ​ກການ​ເຖິງ​ການ​ນໍາຂັ້ນ​ເມືອງ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ຫົວໜ້າ​​ພະ​ແນ​ກການ​ທີ່​ກ່ຽວ ຂ້ອງ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8980" marR="89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263" y="5116513"/>
          <a:ext cx="8856662" cy="1597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584"/>
                <a:gridCol w="4252682"/>
                <a:gridCol w="2078111"/>
                <a:gridCol w="1651240"/>
                <a:gridCol w="423044"/>
              </a:tblGrid>
              <a:tr h="315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Activity/</a:t>
                      </a:r>
                      <a:r>
                        <a:rPr lang="en-US" sz="900" dirty="0" err="1">
                          <a:effectLst/>
                        </a:rPr>
                        <a:t>ies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Output/s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Person and Agency Responsible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No. of days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</a:tr>
              <a:tr h="47306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The concerned Departments and other members of the </a:t>
                      </a:r>
                      <a:r>
                        <a:rPr lang="en-US" sz="900" dirty="0" err="1">
                          <a:effectLst/>
                        </a:rPr>
                        <a:t>DALNA</a:t>
                      </a:r>
                      <a:r>
                        <a:rPr lang="en-US" sz="900" dirty="0">
                          <a:effectLst/>
                        </a:rPr>
                        <a:t> activities shall assemble their trained assessment team with an appointed person to head the assessment team.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An Order creating the concerned Department’s assessment team with a designated head. 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Head of Concerned Department/ Agency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</a:tr>
              <a:tr h="3355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Prepare the baseline information and the other requirements needed like transportation arrangements, etc. based on the TOR included in the Guidance Notes.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The baseline information gathered and other requirements are ready.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Head of the Assessment Team of the Concerned Department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Departments/agencies shall inform their counterparts in the district levels to assemble their respective assessment teams and prepare for the conduct of the DALNA in their areas.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 letter from the Department the district government</a:t>
                      </a:r>
                      <a:endParaRPr lang="en-US" sz="9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The Head of Concerned Department/ Agency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9582" marR="9582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5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8" t="9294" r="42242" b="71169"/>
          <a:stretch>
            <a:fillRect/>
          </a:stretch>
        </p:blipFill>
        <p:spPr bwMode="auto">
          <a:xfrm>
            <a:off x="7192963" y="101600"/>
            <a:ext cx="195103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5"/>
          <p:cNvSpPr>
            <a:spLocks noGrp="1"/>
          </p:cNvSpPr>
          <p:nvPr>
            <p:ph type="title"/>
          </p:nvPr>
        </p:nvSpPr>
        <p:spPr>
          <a:xfrm>
            <a:off x="471488" y="36988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S2.4 ວຽກກຸ່ມ: SOP NO. 7: </a:t>
            </a:r>
            <a:b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ພະແນກຕ່າງໆເກັບກໍາຂໍ້ມູນພື້ນຖານ</a:t>
            </a:r>
            <a:b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2400" smtClean="0">
                <a:solidFill>
                  <a:srgbClr val="FF0000"/>
                </a:solidFill>
              </a:rPr>
              <a:t>S2.4Groupwork: SOP No. 7: Departments input baseline data</a:t>
            </a:r>
            <a:endParaRPr lang="th-TH" altLang="en-US" sz="280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078038"/>
            <a:ext cx="4038600" cy="4525962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ແຕ່ລະກຸ່ມຂະແໜງການ ຕື່ມຂໍ້ມູນພື້ນຖານໃສ່ຕາຕະລາງ</a:t>
            </a:r>
          </a:p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ສໍາລັບຂໍ້ມູນໃດທີ່ຍັງບໍ່ມີ, ໃຫ້ກໍານົດໄວ້ວ່າຈະໄດ້ມາຈາກໃສ່</a:t>
            </a:r>
          </a:p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ຕົວຢ່າງ: ໂທໄປຫາ ພະແນກ, ເມືອງ, ຜູ້ເຮັດວຽກການກໍ່ສ້າງ…..</a:t>
            </a:r>
          </a:p>
          <a:p>
            <a:pPr eaLnBrk="1" hangingPunct="1"/>
            <a:endParaRPr lang="en-US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23556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2078038"/>
            <a:ext cx="4038600" cy="4525962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In sector groups, complete (as much as possible) of the Baseline Data tables.</a:t>
            </a:r>
          </a:p>
          <a:p>
            <a:pPr eaLnBrk="1" hangingPunct="1"/>
            <a:r>
              <a:rPr lang="en-US" altLang="en-US" sz="2400" smtClean="0"/>
              <a:t>For baseline data you do not have, what are the possible sources of information.</a:t>
            </a:r>
          </a:p>
          <a:p>
            <a:pPr eaLnBrk="1" hangingPunct="1"/>
            <a:r>
              <a:rPr lang="en-US" altLang="en-US" sz="2400" smtClean="0"/>
              <a:t>E.g. Call the district (who?), contact the Ministry, contractors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3246438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err="1"/>
              <a:t>S2.5</a:t>
            </a:r>
            <a:r>
              <a:rPr lang="en-US" sz="2800" dirty="0"/>
              <a:t> Group presentations </a:t>
            </a:r>
          </a:p>
        </p:txBody>
      </p:sp>
      <p:sp>
        <p:nvSpPr>
          <p:cNvPr id="24579" name="Title 3"/>
          <p:cNvSpPr txBox="1">
            <a:spLocks/>
          </p:cNvSpPr>
          <p:nvPr/>
        </p:nvSpPr>
        <p:spPr bwMode="auto">
          <a:xfrm>
            <a:off x="738188" y="2279650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S2.5 ນໍາສະເໜີຜົນງານກຸ່ມ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4050" y="47752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/>
              <a:t>S3.1 </a:t>
            </a:r>
            <a:r>
              <a:rPr lang="en-US" sz="2800" dirty="0" smtClean="0"/>
              <a:t>introduction </a:t>
            </a:r>
            <a:r>
              <a:rPr lang="en-US" sz="2800" dirty="0"/>
              <a:t>SOP No. 8, 9, 10: Participants conduct damage &amp; loss assessment at disaster site(s) – in sector groups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2" t="28159" r="43192" b="39052"/>
          <a:stretch>
            <a:fillRect/>
          </a:stretch>
        </p:blipFill>
        <p:spPr bwMode="auto">
          <a:xfrm>
            <a:off x="1787525" y="271463"/>
            <a:ext cx="5268913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itle 3"/>
          <p:cNvSpPr txBox="1">
            <a:spLocks/>
          </p:cNvSpPr>
          <p:nvPr/>
        </p:nvSpPr>
        <p:spPr bwMode="auto">
          <a:xfrm>
            <a:off x="684213" y="3508375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S3.1 ແນະນໍາ SOP NO. 8, 9, 10: ຜູ້ເຂົ້າຮ່ວມປະເມີນຄວາມເສຍຫາຍແລະການສູນເສຍ ທີ່ຂັ້ນເມືອງ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87375" y="255588"/>
          <a:ext cx="7018338" cy="3200400"/>
        </p:xfrm>
        <a:graphic>
          <a:graphicData uri="http://schemas.openxmlformats.org/drawingml/2006/table">
            <a:tbl>
              <a:tblPr/>
              <a:tblGrid>
                <a:gridCol w="3508375"/>
                <a:gridCol w="3509963"/>
              </a:tblGrid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ພະນັກງານ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69" marR="685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ບົດບາດໃນການປະເມີນ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ea typeface="Times New Roman" pitchFamily="18" charset="0"/>
                          <a:cs typeface="Phetsarath OT" pitchFamily="2" charset="0"/>
                        </a:rPr>
                        <a:t> DALNA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ໃນຂະແໜງການຂົນ​ສົ່ງ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ພະນັກງານຈາກພະແນກຍທຂແຂວງ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ea typeface="Times New Roman" pitchFamily="18" charset="0"/>
                          <a:cs typeface="Phetsarath OT" pitchFamily="2" charset="0"/>
                        </a:rPr>
                        <a:t>(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ວິສາວະກອນຂົວ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-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ທາງ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;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ພະນັກງານ​ຂົນ​ສົ່ງ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ນັກເສດຖະສາດການຂົນສົ່ງແລະພະນັກງານການເງິນ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)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ຊີ້ນໍາແລະປະສານງານ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ພະນັກງານຈາກກະຊວງຍທຂ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ea typeface="Times New Roman" pitchFamily="18" charset="0"/>
                          <a:cs typeface="Phetsarath OT" pitchFamily="2" charset="0"/>
                        </a:rPr>
                        <a:t>(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ວິສາວະກອນຂົວ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-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ທາງ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ພະນັກງານ​ຂົນ​ສົ່ງ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ນັກເສດຖະສາດການຂົນສົ່ງແລະພະນັກງານການເງິນ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) 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ເຂົ້າຮ່ວມແລະໃຫ້ຄໍາແນະນໍາດ້ານວິຊາການ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ພະນັກງານຈາກຫ້ອງການຍທຂເມືອງທີ່​ໄດ້​ຮັບ​ຜົນ​ກະທົບ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ea typeface="Times New Roman" pitchFamily="18" charset="0"/>
                          <a:cs typeface="Phetsarath OT" pitchFamily="2" charset="0"/>
                        </a:rPr>
                        <a:t>(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ວິສາວະກອນຂົວ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-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ທາງ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ພະນັກງານ​ຂົນ​ສົ່ງ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ນັກເສດຖະສາດການຂົນສົ່ງແລະພະນັກງານການເງິນ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) 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ໃຫ້ຂໍ້ມູນຄວາມເສຍຫາຍແລະການສູນເສຍແລະອໍານວຍຄວາມສະດວກ​ໃນການປະເມີນຄວາມ​ເສຍ​ແລະ​ການ​ສູນ​ເສຍ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ບັນດາຄູ່ຮ່ວມພັດທະນາ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ea typeface="Times New Roman" pitchFamily="18" charset="0"/>
                          <a:cs typeface="Phetsarath OT" pitchFamily="2" charset="0"/>
                        </a:rPr>
                        <a:t>(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ທີ່ເຮັດວຽກກ່ຽວກັບການຂົນສົ່ງໃນແຂວງຄໍາມ່ວນ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)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ເຂົ້າຮ່ວມແລະໃຫ້ຄໍາແນະນໍາດ້ານວິຊາການ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ຊ່ຽວຊານການຂົນສົ່ງໃນແຂວງຄໍາມ່ວນ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ea typeface="Times New Roman" pitchFamily="18" charset="0"/>
                          <a:cs typeface="Phetsarath OT" pitchFamily="2" charset="0"/>
                        </a:rPr>
                        <a:t>(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ວິສາວະກອນຂົວທາງເອກະຊົນ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ຜູ້ຮັບເໝົາ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hetsarath OT" pitchFamily="2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ແລະອື່ນໆ</a:t>
                      </a:r>
                      <a:r>
                        <a:rPr kumimoji="0" lang="th-TH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)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Phetsarath OT" pitchFamily="2" charset="0"/>
                        </a:rPr>
                        <a:t>ເຂົ້າຮ່ວມແລະໃຫ້ຄໍາແນະນໍາດ້ານວິຊາການ</a:t>
                      </a: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69" marR="685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79638" y="4137025"/>
          <a:ext cx="6596062" cy="2849563"/>
        </p:xfrm>
        <a:graphic>
          <a:graphicData uri="http://schemas.openxmlformats.org/drawingml/2006/table">
            <a:tbl>
              <a:tblPr/>
              <a:tblGrid>
                <a:gridCol w="3296712"/>
                <a:gridCol w="3299350"/>
              </a:tblGrid>
              <a:tr h="167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Phetsarath OT"/>
                          <a:ea typeface="Times New Roman"/>
                          <a:cs typeface="Angsana New"/>
                        </a:rPr>
                        <a:t>Personnel</a:t>
                      </a:r>
                      <a:endParaRPr lang="en-US" sz="1100" dirty="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Phetsarath OT"/>
                          <a:ea typeface="Times New Roman"/>
                          <a:cs typeface="Angsana New"/>
                        </a:rPr>
                        <a:t>Role in the Transportation Sector DaLNA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Phetsarath OT"/>
                          <a:ea typeface="Times New Roman"/>
                          <a:cs typeface="Angsana New"/>
                        </a:rPr>
                        <a:t>Staff from Offices of the </a:t>
                      </a:r>
                      <a:r>
                        <a:rPr lang="en-US" sz="1100" dirty="0" err="1">
                          <a:latin typeface="Phetsarath OT"/>
                          <a:ea typeface="Times New Roman"/>
                          <a:cs typeface="Angsana New"/>
                        </a:rPr>
                        <a:t>Khammouane</a:t>
                      </a:r>
                      <a:r>
                        <a:rPr lang="en-US" sz="1100" dirty="0">
                          <a:latin typeface="Phetsarath OT"/>
                          <a:ea typeface="Times New Roman"/>
                          <a:cs typeface="Angsana New"/>
                        </a:rPr>
                        <a:t> Department of Public Works and Transport (road and bridge engineers; Transport professionals; transport economist and finance personnel)</a:t>
                      </a:r>
                      <a:endParaRPr lang="en-US" sz="1100" dirty="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Lead and coordinate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Staff from national Department of Public Works and Transport (road and bridge engineers; Transport professionals; transport economist and finance personnel)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Participate and provide technical advice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Staff from affected-district Department of Public Works and Transport (road and bridge engineers; Transport professionals; transport economist and finance personnel)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Provide damage and loss information and facilitate assessment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Development partners (if active in the Transport Sector in Khammouane)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Participate and provide technical advice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Phetsarath OT"/>
                          <a:ea typeface="Times New Roman"/>
                          <a:cs typeface="Angsana New"/>
                        </a:rPr>
                        <a:t>Transport professionals in Khammouane (private road and bridge engineers; contractors; etc.)</a:t>
                      </a:r>
                      <a:endParaRPr lang="en-US" sz="110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Phetsarath OT"/>
                          <a:ea typeface="Times New Roman"/>
                          <a:cs typeface="Angsana New"/>
                        </a:rPr>
                        <a:t>Participate and provide technical advice</a:t>
                      </a:r>
                      <a:endParaRPr lang="en-US" sz="1100" dirty="0"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SOP No. 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31775" y="1300163"/>
          <a:ext cx="8597900" cy="3365500"/>
        </p:xfrm>
        <a:graphic>
          <a:graphicData uri="http://schemas.openxmlformats.org/drawingml/2006/table">
            <a:tbl>
              <a:tblPr/>
              <a:tblGrid>
                <a:gridCol w="641350"/>
                <a:gridCol w="3340100"/>
                <a:gridCol w="2584450"/>
                <a:gridCol w="1300163"/>
                <a:gridCol w="731837"/>
              </a:tblGrid>
              <a:tr h="2857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4287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8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ທິມງານ​ການ​ປະ​ເມີນ​​ເດີນທາງ​ໄປ​ສະຖານ​ທີ່​ໄດ້​ຮັບ​ຜົນ​ກະທົບ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ທິມງານ​ການ​ປະ​ເມີນ​ໄປ​ເຖິງ​ສະຖານ​ທີ່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 ຄປຄພບຂ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  <a:tr h="850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ບັນດາທິມງານ​ການ​ປະ​ເມີນ​ຈາກ​ພະ​ແນ​ກ ການ​ຕ່າງໆ​ຈະ​ອະທິບາຍ​ໂດຍ​ຫຍໍ້​ໃຫ້​ກັບ​ພະນັກງານ​ເມືອງ​ແລະ​ຄູ່​ຮ່ວມ​ງານ​ຂັ້ນ​ເມືອງ ກ່ຽວ​ກັບ DALNA ​ເພື່ອ​ເປັນ​ເອກະ​ພາບ​ກັບ​ຕາຕະລາງລົງ​ເຮັດ​ວຽກ ​ແລະ ສະຖານ​ທີ່​ທີ່​ຕ້ອງ​ປະຕິບັດ​ການ​ປະ​ເມີນ ​ແລະ​ ປະຊາຊົນ​ຜູ່​ທີ່​ຕ້ອງ​ໄດ້​ໄປ​ປຶກສາ​ຫາລື​ນໍາ ​ແລະ ອື່ນໆ.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0F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ຄວາມ​ເປັນ​ເອກະ​ພາບ​ກ່ຽວ​ກັບ​ເຂດ​ພື້ນ​ທີ່​ທີ່​ຕ້ອງ​ດໍາ​ເນີນ​ການ​ປະ​ເມີນ ​ແລະ ປະຊຸມ​ກັບ​ປະຊາຊົນ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0F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ຫົວໜ້າ​ທິມງານ​ການ​ປະ​ເມີນ ຂອງ​ພະ​ແນ​ກການ​ທີ່​ກ່ຽວຂ້ອງ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19944" marR="1994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0F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7338" y="5216525"/>
          <a:ext cx="8542337" cy="1543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608"/>
                <a:gridCol w="3425121"/>
                <a:gridCol w="1992302"/>
                <a:gridCol w="2202061"/>
                <a:gridCol w="445244"/>
              </a:tblGrid>
              <a:tr h="385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No.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Activity/</a:t>
                      </a:r>
                      <a:r>
                        <a:rPr lang="en-US" sz="1100" dirty="0" err="1">
                          <a:effectLst/>
                          <a:latin typeface="+mj-lt"/>
                          <a:cs typeface="Phetsarath OT" panose="02000500000000000000" pitchFamily="2" charset="0"/>
                        </a:rPr>
                        <a:t>ies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Output/s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Person and Agency Responsible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No. of days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</a:tr>
              <a:tr h="38576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8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various assessment teams travel to the area/s.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 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Assessment team reached the areas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Head of the PDMC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1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</a:tr>
              <a:tr h="771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assessment teams from the Departments shall brief the district officials and the local counterparts on the </a:t>
                      </a:r>
                      <a:r>
                        <a:rPr lang="en-US" sz="1100" dirty="0" err="1">
                          <a:effectLst/>
                          <a:latin typeface="+mj-lt"/>
                          <a:cs typeface="Phetsarath OT" panose="02000500000000000000" pitchFamily="2" charset="0"/>
                        </a:rPr>
                        <a:t>DALNA</a:t>
                      </a:r>
                      <a:r>
                        <a:rPr lang="en-US" sz="11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, agree on the timetables and areas to be visited and people to be consulted, among others.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Agreement on the areas to be visited and meetings are set with people to be consulted </a:t>
                      </a:r>
                      <a:endParaRPr lang="en-US" sz="11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Head of the Assessment team of the Concerned Department/ Agency </a:t>
                      </a:r>
                      <a:endParaRPr lang="en-US" sz="11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4" marR="5384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2" t="28159" r="43192" b="39052"/>
          <a:stretch>
            <a:fillRect/>
          </a:stretch>
        </p:blipFill>
        <p:spPr bwMode="auto">
          <a:xfrm>
            <a:off x="7096125" y="163513"/>
            <a:ext cx="16637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SOP No. 9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6525" y="1163638"/>
          <a:ext cx="8829675" cy="4206875"/>
        </p:xfrm>
        <a:graphic>
          <a:graphicData uri="http://schemas.openxmlformats.org/drawingml/2006/table">
            <a:tbl>
              <a:tblPr/>
              <a:tblGrid>
                <a:gridCol w="477838"/>
                <a:gridCol w="4162425"/>
                <a:gridCol w="1365250"/>
                <a:gridCol w="1993900"/>
                <a:gridCol w="830262"/>
              </a:tblGrid>
              <a:tr h="3032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2073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marL="149225" indent="-136525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49225" marR="0" lvl="0" indent="-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ບັນດາ​ທິມງານ​ກາ​ນປະ​ເມີນ​ຈະ:</a:t>
                      </a:r>
                    </a:p>
                    <a:p>
                      <a:pPr marL="149225" marR="0" lvl="0" indent="-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1. ລົງປະ​ເມີນ​ແລະ​ຄາດ​ຄະ​ເນ​ຄວາມ​ເສຍ​ຫາຍ​ບັນດາ​ໂຄງ​ສ້າງ​ທີ່​ຖືກ​ກະທົບ​ທີ່​ສະໜາມ​. </a:t>
                      </a:r>
                    </a:p>
                    <a:p>
                      <a:pPr marL="149225" marR="0" lvl="0" indent="-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2. ປຶກສາ​ຫາລື​ກັບ​​ຂັ້ນ​ທ້ອງ​ຖິ່ນ​ເພື່ອ​ຄາດ​ຄະ​ເນຄວາມ​ເສຍ​ຫາຍ​ແລະ​ການ​ສູນ​ເສຍ.</a:t>
                      </a:r>
                    </a:p>
                    <a:p>
                      <a:pPr marL="149225" marR="0" lvl="0" indent="-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3. ປຶກສາ​ຫາລື​ກັບ​ຊາວນາ, ຊາວ​ສວນ, ນັກ​ທຸລະ​ກິດ ​ແລະ ສະມາຄົມ​ຕ່າງໆ​ທີ່​ໄດ້​ຮັບ​ຜົນ​ກະທົບ ​ເພື່ອ​ຢັ້ງຢືນ​ຄວາມ​ຖືກຕ້ອງ​ ຄວາມ​ເສຍ​ຫາຍ​ ແລະ​ ຄວາມ​ຮຸນ​ແຮງ​ຂອງ​ການ​ສູນ​ເສຍ. </a:t>
                      </a:r>
                    </a:p>
                    <a:p>
                      <a:pPr marL="149225" marR="0" lvl="0" indent="-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4. ກະກຽມຕາຕະລາງ​ຄວາມ​ເສຍ​ຫາຍ ​ແລະ ​ການ​ສູນ​ເສຍ ຂອງ​ແຕ່​ລະກາ​ນປະ​ເມີນ​. </a:t>
                      </a:r>
                    </a:p>
                    <a:p>
                      <a:pPr marL="149225" marR="0" lvl="0" indent="-1365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5. ຈັດ​ກອງ​ປະຊຸມ​ກັບ​ພະນັກງານ​ຂັ້ນ​ເມືອງ ​ເພື່ອສະຫຼຸບ​ຜົນ​ການ​ປະ​ເມີນ ​ຄວາມ​ເສຍ​ຫາຍ ​ແລະ​ ການ​ສູນ​ເສຍ ​ໃນ​ເຂດ​ທີ່​ໄດ້​ຮັບ​ຜົນ​ກະທົບ​ </a:t>
                      </a:r>
                      <a:endParaRPr kumimoji="0" lang="en-US" alt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ການ​ປະ​ເມີນ​ຄວາມ​ເສຍ​ຫາຍ ​ແລະ​ການ​ສູນ​ເສຍ​ສາມາດ​ເຊື່ອ​ຖື​ໄດ້ສໍາລັບ​ແຕ່ລະ​ເມືອງ​ທີ່​ໄດ້​ຮັບ​ການ​ປະ​ເມີນ​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ຫົວໜ້າ​ທິມງານ​ການ​ປະ​ເມີນ​ຂອງ​ຂະ​ແໜງ​ການ​/ອົງການທີ່​ກ່ຽວ ຂ້ອງ ປະສານ​ກັບ​ຜູ້ຕາງໜ້າ​ຂອງ ຄປຄພບຂ </a:t>
                      </a:r>
                      <a:endParaRPr kumimoji="0" lang="en-US" alt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10</a:t>
                      </a:r>
                      <a:endParaRPr kumimoji="0" lang="en-US" alt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53991" marR="5399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68300" y="5462588"/>
          <a:ext cx="8543925" cy="1354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3102"/>
                <a:gridCol w="4681416"/>
                <a:gridCol w="1132820"/>
                <a:gridCol w="1637814"/>
                <a:gridCol w="668773"/>
              </a:tblGrid>
              <a:tr h="160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No.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Activity/</a:t>
                      </a:r>
                      <a:r>
                        <a:rPr lang="en-US" sz="900" dirty="0" err="1">
                          <a:effectLst/>
                          <a:latin typeface="+mj-lt"/>
                          <a:cs typeface="Phetsarath OT" panose="02000500000000000000" pitchFamily="2" charset="0"/>
                        </a:rPr>
                        <a:t>ies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Output/s</a:t>
                      </a:r>
                      <a:endParaRPr lang="en-US" sz="9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Person and Agency Responsible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No. of days</a:t>
                      </a:r>
                      <a:endParaRPr lang="en-US" sz="9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</a:tr>
              <a:tr h="1193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+mj-lt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marL="149225" indent="-1365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various assessment teams shall:</a:t>
                      </a:r>
                    </a:p>
                    <a:p>
                      <a:pPr marL="149225" indent="-1365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1. Conduct field visits to affected structures to assess and estimate damages.</a:t>
                      </a:r>
                    </a:p>
                    <a:p>
                      <a:pPr marL="149225" indent="-1365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2. Discuss with their local government counterparts to estimate damages and losses.</a:t>
                      </a:r>
                    </a:p>
                    <a:p>
                      <a:pPr marL="149225" indent="-1365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3. Consult with affected farmers, business leaders and other sector associations to validate the damages and potential losses.</a:t>
                      </a:r>
                    </a:p>
                    <a:p>
                      <a:pPr marL="149225" indent="-1365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4. Prepare a draft damage and loss table for each of the provinces assessed.</a:t>
                      </a:r>
                    </a:p>
                    <a:p>
                      <a:pPr marL="149225" indent="-1365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5. Conduct a debriefing to the district officials on the damages and losses in the areas assessed.  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A reliable damage and loss assessment for each of the districts assessed.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Head of the Assessment team of the Concerned Department / Agency in coordination with the </a:t>
                      </a:r>
                      <a:r>
                        <a:rPr lang="en-US" sz="900" dirty="0" err="1">
                          <a:effectLst/>
                          <a:latin typeface="+mj-lt"/>
                          <a:cs typeface="Phetsarath OT" panose="02000500000000000000" pitchFamily="2" charset="0"/>
                        </a:rPr>
                        <a:t>PDMC</a:t>
                      </a: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 representative/s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10</a:t>
                      </a:r>
                      <a:endParaRPr lang="en-US" sz="9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</a:tr>
            </a:tbl>
          </a:graphicData>
        </a:graphic>
      </p:graphicFrame>
      <p:pic>
        <p:nvPicPr>
          <p:cNvPr id="287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2" t="28159" r="43192" b="39052"/>
          <a:stretch>
            <a:fillRect/>
          </a:stretch>
        </p:blipFill>
        <p:spPr bwMode="auto">
          <a:xfrm>
            <a:off x="7096125" y="163513"/>
            <a:ext cx="16637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SOP No. 10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11175" y="1712913"/>
          <a:ext cx="8229600" cy="1892300"/>
        </p:xfrm>
        <a:graphic>
          <a:graphicData uri="http://schemas.openxmlformats.org/drawingml/2006/table">
            <a:tbl>
              <a:tblPr/>
              <a:tblGrid>
                <a:gridCol w="668338"/>
                <a:gridCol w="3344862"/>
                <a:gridCol w="1525588"/>
                <a:gridCol w="1657350"/>
                <a:gridCol w="1033462"/>
              </a:tblGrid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10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ທິມງານ​ປະ​ເມີນ​ເດີນທາງ​ກັບ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ທິມງານ​ປະ​ເມີນ​ກັບ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ຫົວໜ້າ​ທິມງານ​ປະ​ເມີນ​ຂອງ​ພະ​ແນ​ກ/ອົງການ​ຈັດ​ຕັ້ງ​ທີ່​ກ່ຽວຂ້ອງ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1313" y="5094288"/>
          <a:ext cx="8543925" cy="105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1477"/>
                <a:gridCol w="3261978"/>
                <a:gridCol w="1992672"/>
                <a:gridCol w="2202471"/>
                <a:gridCol w="445327"/>
              </a:tblGrid>
              <a:tr h="420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No.</a:t>
                      </a:r>
                      <a:endParaRPr lang="en-US" sz="12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Activity/</a:t>
                      </a:r>
                      <a:r>
                        <a:rPr lang="en-US" sz="1200" dirty="0" err="1">
                          <a:effectLst/>
                          <a:latin typeface="+mj-lt"/>
                          <a:cs typeface="Phetsarath OT" panose="02000500000000000000" pitchFamily="2" charset="0"/>
                        </a:rPr>
                        <a:t>ies</a:t>
                      </a:r>
                      <a:endParaRPr lang="en-US" sz="12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Output/s</a:t>
                      </a:r>
                      <a:endParaRPr lang="en-US" sz="12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Person and Agency Responsible</a:t>
                      </a:r>
                      <a:endParaRPr lang="en-US" sz="12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No. of days</a:t>
                      </a:r>
                      <a:endParaRPr lang="en-US" sz="12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</a:tr>
              <a:tr h="630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10</a:t>
                      </a:r>
                      <a:endParaRPr lang="en-US" sz="12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assessment teams travel </a:t>
                      </a:r>
                      <a:endParaRPr lang="en-US" sz="12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assessment teams are back </a:t>
                      </a:r>
                      <a:endParaRPr lang="en-US" sz="12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cs typeface="Phetsarath OT" panose="02000500000000000000" pitchFamily="2" charset="0"/>
                        </a:rPr>
                        <a:t>The Head of the Assessment team of the Concerned Department/ Agency</a:t>
                      </a:r>
                      <a:endParaRPr lang="en-US" sz="120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cs typeface="Phetsarath OT" panose="02000500000000000000" pitchFamily="2" charset="0"/>
                        </a:rPr>
                        <a:t>1</a:t>
                      </a:r>
                      <a:endParaRPr lang="en-US" sz="1200" dirty="0">
                        <a:effectLst/>
                        <a:latin typeface="+mj-lt"/>
                        <a:ea typeface="Times New Roman"/>
                        <a:cs typeface="Phetsarath OT" panose="02000500000000000000" pitchFamily="2" charset="0"/>
                      </a:endParaRPr>
                    </a:p>
                  </a:txBody>
                  <a:tcPr marL="5385" marR="5385" marT="0" marB="0"/>
                </a:tc>
              </a:tr>
            </a:tbl>
          </a:graphicData>
        </a:graphic>
      </p:graphicFrame>
      <p:pic>
        <p:nvPicPr>
          <p:cNvPr id="297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2" t="28159" r="43192" b="39052"/>
          <a:stretch>
            <a:fillRect/>
          </a:stretch>
        </p:blipFill>
        <p:spPr bwMode="auto">
          <a:xfrm>
            <a:off x="7096125" y="163513"/>
            <a:ext cx="16637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566738" y="7524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S3.1 ວຽກກຸ່ມຂອງຂະແໜງການ SOP NO. 8, 9, 10: </a:t>
            </a:r>
            <a:b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ຜູ້ເຂົ້າຮ່ວມປະເມີນຄວາມເສຍຫາຍແລະການສູນເສຍ ທີ່ຂັ້ນເມືອງ</a:t>
            </a:r>
            <a:b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2000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S3.1 Group work SOP No. 8, 9, 10: Participants conduct damage &amp; loss assessment at disaster site(s) – in sector groups</a:t>
            </a:r>
            <a: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endParaRPr lang="th-TH" altLang="en-US" sz="2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30723" name="Content Placeholder 5"/>
          <p:cNvSpPr>
            <a:spLocks noGrp="1"/>
          </p:cNvSpPr>
          <p:nvPr>
            <p:ph idx="1"/>
          </p:nvPr>
        </p:nvSpPr>
        <p:spPr>
          <a:xfrm>
            <a:off x="457200" y="2416175"/>
            <a:ext cx="4156075" cy="3709988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ໃຫ້ແຕ່ລະຂະແໜງການປະເມີນຄວາມເສຍຫາຍແລະການສູນເສຍ ທີ່ຂັ້ນເມືອງ</a:t>
            </a:r>
            <a:endParaRPr lang="th-TH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30724" name="Content Placeholder 5"/>
          <p:cNvSpPr txBox="1">
            <a:spLocks/>
          </p:cNvSpPr>
          <p:nvPr/>
        </p:nvSpPr>
        <p:spPr bwMode="auto">
          <a:xfrm>
            <a:off x="4799013" y="2540000"/>
            <a:ext cx="4156075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/>
            <a:r>
              <a:rPr lang="en-US" altLang="en-US">
                <a:latin typeface="Phetsarath OT" pitchFamily="2" charset="0"/>
                <a:ea typeface="Phetsarath OT" pitchFamily="2" charset="0"/>
                <a:cs typeface="Phetsarath OT" pitchFamily="2" charset="0"/>
              </a:rPr>
              <a:t>Conduct damage &amp; loss assessment at disaster site by Sector group</a:t>
            </a:r>
            <a:endParaRPr lang="th-TH" altLang="en-US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ຄວາມເປັນມາແລະຈຸດປະສົງຂອງ DaLNA SOP</a:t>
            </a:r>
            <a:br>
              <a:rPr lang="en-US" altLang="en-US" sz="2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1800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Background and Objectives of DaLNA SOP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31775" y="1285875"/>
            <a:ext cx="6878638" cy="5319713"/>
          </a:xfrm>
        </p:spPr>
        <p:txBody>
          <a:bodyPr/>
          <a:lstStyle/>
          <a:p>
            <a:pPr eaLnBrk="1" hangingPunct="1"/>
            <a:r>
              <a:rPr lang="en-US" altLang="en-US" sz="1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ຄວາມເປັນມາ Background</a:t>
            </a:r>
          </a:p>
          <a:p>
            <a:pPr marL="457200" lvl="1" eaLnBrk="1" hangingPunct="1"/>
            <a:r>
              <a:rPr lang="en-US" altLang="en-US" sz="16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ປະຊາຊົນ ແລະ ເສດຖະກິດແຂວງຄໍາມ່ວນແລະເມືອງຕ່າງໆໄດ້ຮັບຜົນກະທົບຈາກໄພພິບັດ. </a:t>
            </a:r>
          </a:p>
          <a:p>
            <a:pPr marL="457200" lvl="1" eaLnBrk="1" hangingPunct="1"/>
            <a:r>
              <a:rPr lang="en-US" altLang="en-US" sz="11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People and economy in Khammouane province and districts have suffered disaster impacts.</a:t>
            </a:r>
          </a:p>
          <a:p>
            <a:pPr marL="457200" lvl="1" eaLnBrk="1" hangingPunct="1"/>
            <a:endParaRPr lang="en-US" altLang="en-US" sz="700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marL="457200" lvl="1" eaLnBrk="1" hangingPunct="1"/>
            <a:r>
              <a:rPr lang="en-US" altLang="en-US" sz="1600" b="1" u="sng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ການຄາດຄະເນຄວາມເສຍຫາຍ, ການສູນເສຍ ແລະ ຄວາມຕ້ອງການ </a:t>
            </a:r>
            <a:r>
              <a:rPr lang="en-US" altLang="en-US" sz="16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ແມ່ນມີຄວາມຈໍາເປັນສໍາລັບການຟື້ນຟູແລະກໍ່ສ້າງຄືນໃໝ່ທີ່ມີປະສິດທິພາບ. </a:t>
            </a:r>
          </a:p>
          <a:p>
            <a:pPr marL="457200" lvl="1" eaLnBrk="1" hangingPunct="1"/>
            <a:r>
              <a:rPr lang="en-US" altLang="en-US" sz="11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Estimate for damages, losses, and needs is necessary for effective recovery and reconstruction.</a:t>
            </a:r>
          </a:p>
          <a:p>
            <a:pPr marL="457200" lvl="1" eaLnBrk="1" hangingPunct="1"/>
            <a:endParaRPr lang="en-US" altLang="en-US" sz="600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marL="457200" lvl="1" eaLnBrk="1" hangingPunct="1"/>
            <a:r>
              <a:rPr lang="en-US" altLang="en-US" sz="1600" b="1" u="sng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ຄູ່ມືລະດັບຊາດສໍາລັບການວາງແຜນຟື້ນຟູແລະກໍ່ສ້າງຄືນໃໝ່ຫຼັງໄພພິບັດ </a:t>
            </a:r>
            <a:r>
              <a:rPr lang="en-US" altLang="en-US" sz="16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ໃນ ສປປ ລາວ </a:t>
            </a:r>
          </a:p>
          <a:p>
            <a:pPr marL="457200" lvl="1" eaLnBrk="1" hangingPunct="1"/>
            <a:r>
              <a:rPr lang="en-US" altLang="en-US" sz="11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National </a:t>
            </a:r>
            <a:r>
              <a:rPr lang="en-US" altLang="en-US" sz="1100" i="1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‘Handbook for Post-Disaster Recovery and Reconstruction Planning in Lao PDR’</a:t>
            </a:r>
          </a:p>
          <a:p>
            <a:pPr marL="457200" lvl="1" eaLnBrk="1" hangingPunct="1"/>
            <a:endParaRPr lang="en-US" altLang="en-US" sz="700" i="1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marL="457200" lvl="1" eaLnBrk="1" hangingPunct="1"/>
            <a:r>
              <a:rPr lang="en-US" altLang="en-US" sz="1600" b="1" u="sng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ຄວາມຕ້ອງການ</a:t>
            </a:r>
            <a:r>
              <a:rPr lang="en-US" altLang="en-US" sz="16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ເພື່ອເຮັດໃຫ້ ຂັ້ນຕອນຕ່າງໆຂອງ DaLNA </a:t>
            </a:r>
            <a:r>
              <a:rPr lang="en-US" altLang="en-US" sz="1600" b="1" u="sng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ໃຫ້ມີຄວາມວ່ອງໄວ ແລະ ມີປະສິດທິພາບ</a:t>
            </a:r>
            <a:r>
              <a:rPr lang="en-US" altLang="en-US" sz="16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, ຖ້າຫາກມີໄພພິບັດເກີດຂຶ້ນອີກ ໃນແຂວງຄໍາ</a:t>
            </a:r>
            <a:r>
              <a:rPr lang="en-US" altLang="en-US" sz="14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ມ່ວນ. </a:t>
            </a:r>
          </a:p>
          <a:p>
            <a:pPr marL="457200" lvl="1" eaLnBrk="1" hangingPunct="1"/>
            <a:r>
              <a:rPr lang="en-US" altLang="en-US" sz="11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Need to ensure smooth and effective DaLNA procedures if there is another disaster in Khammouane.</a:t>
            </a:r>
          </a:p>
          <a:p>
            <a:pPr marL="457200" lvl="1" eaLnBrk="1" hangingPunct="1"/>
            <a:endParaRPr lang="en-US" altLang="en-US" sz="800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en-US" altLang="en-US" sz="1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ຈຸດປະສົງຂອງ DaLNA SOP ຂອງແຂວງຄໍາມ່ວນ. </a:t>
            </a:r>
          </a:p>
          <a:p>
            <a:pPr eaLnBrk="1" hangingPunct="1"/>
            <a:r>
              <a:rPr lang="en-US" altLang="en-US" sz="12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Objectives of Khammouane’s DaLNA SOP</a:t>
            </a:r>
            <a:endParaRPr lang="en-US" altLang="en-US" sz="1600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marL="457200" lvl="1" eaLnBrk="1" hangingPunct="1"/>
            <a:r>
              <a:rPr lang="en-US" altLang="en-US" sz="1600" b="1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ເພື່ອແນະນໍາ</a:t>
            </a:r>
            <a:r>
              <a:rPr lang="en-US" altLang="en-US" sz="1600" b="1" u="sng" smtClean="0">
                <a:solidFill>
                  <a:srgbClr val="7030A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ໃຫ້ອໍານາດການປົກຄອງຂັ້ນແຂວງແລະເມືອງ ຈັດຕັ້ງການປະເມີນ DaLNA ຫຼັງໄພພິບັດ. </a:t>
            </a:r>
          </a:p>
          <a:p>
            <a:pPr marL="457200" lvl="1" eaLnBrk="1" hangingPunct="1"/>
            <a:r>
              <a:rPr lang="en-US" altLang="en-US" sz="11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Guide the provincial (and district) government to conduct DaLNA after a disaster.</a:t>
            </a:r>
            <a:endParaRPr lang="en-US" altLang="en-US" sz="1200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marL="457200" lvl="1" eaLnBrk="1" hangingPunct="1"/>
            <a:endParaRPr lang="en-US" altLang="en-US" sz="1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13160">
            <a:off x="7104063" y="2689225"/>
            <a:ext cx="1824037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694238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S3.2 Introduction SOP </a:t>
            </a:r>
            <a:r>
              <a:rPr lang="en-US" sz="2800" dirty="0"/>
              <a:t>No. 11: Sector validation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5" t="60724" r="42717" b="16144"/>
          <a:stretch>
            <a:fillRect/>
          </a:stretch>
        </p:blipFill>
        <p:spPr bwMode="auto">
          <a:xfrm>
            <a:off x="1677988" y="523875"/>
            <a:ext cx="5842000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itle 3"/>
          <p:cNvSpPr txBox="1">
            <a:spLocks/>
          </p:cNvSpPr>
          <p:nvPr/>
        </p:nvSpPr>
        <p:spPr bwMode="auto">
          <a:xfrm>
            <a:off x="711200" y="3413125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S3.2 ແນະນໍາ SOP NO. 11:   ຂະແໜງການຢັ້ງຢືນຄວາມຖືກຕ້ອງຂອງຂໍ້ມູນ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SOP No. 11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31775" y="1717675"/>
          <a:ext cx="8502650" cy="2743200"/>
        </p:xfrm>
        <a:graphic>
          <a:graphicData uri="http://schemas.openxmlformats.org/drawingml/2006/table">
            <a:tbl>
              <a:tblPr/>
              <a:tblGrid>
                <a:gridCol w="750888"/>
                <a:gridCol w="3506787"/>
                <a:gridCol w="2101850"/>
                <a:gridCol w="1365250"/>
                <a:gridCol w="777875"/>
              </a:tblGrid>
              <a:tr h="2682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466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11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ິມງານ​ປະ​ເມີນ​ຂອງ​ຂະ​ແໜງ​ການ​ຈັດ​ກອງ​ປະຊຸມ​ຢັ້ງຢືນ​ຄວາມ​ຖືກຕ້ອງ​ຂອງ​ຂໍ້​ມູນ​ກັບ​ສະມາຊິກ​ທິມງານເພື່ອ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ກວດກາ​ທົບ​ທວນ​ຂໍ້​ມູນ​ທີ່​ເກັບ​ກໍາມາ​ໄດ້​ຈາກ​ສະໜາມ; ​ແລະ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ກໍານົດ​ຍຸດ​ທະ​ສາດ​ສໍາລັບ​ການ​ຟື້ນ​ຟູ​ແລະ​ກໍ່ສ້າງ​ຄືນ​ໃໝ່ </a:t>
                      </a:r>
                    </a:p>
                  </a:txBody>
                  <a:tcPr marL="4374" marR="43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ຂໍ້​ມູນ​ທີ່​​ໄດ້​ຈາກ​ສະໜາມ​ຂອງ​ຂະ​ແໜງ​ໄດ້​ປະ​ເມີນມີ​ຄວາມ​ໜ້າ​ເຊື່ອ​ຖື ​ແລະ ຍຸດ​ທະ​ສາດ​ເບື້ອງ​ຕົ້ນ​ສໍາລັບ​ຂະ​ແໜງ​ຂົນ​ສົ່ງ​ໄດ້​ຖືກ​ກໍານົດຂຶ້ນ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ຫົວໜ້າ​ທິມງານ​ປະ​ເມີນ​ຂອງ​ພະ​ແນ​ກ/ອົງການ​ຈັດ​ຕັ້ງ​ທີ່​ກ່ຽວຂ້ອງ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10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374" marR="437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14325" y="4967288"/>
          <a:ext cx="8474075" cy="1098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069"/>
                <a:gridCol w="3197030"/>
                <a:gridCol w="1694815"/>
                <a:gridCol w="2118518"/>
                <a:gridCol w="988643"/>
              </a:tblGrid>
              <a:tr h="1830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Activity/</a:t>
                      </a:r>
                      <a:r>
                        <a:rPr lang="en-US" sz="1200" dirty="0" err="1">
                          <a:effectLst/>
                        </a:rPr>
                        <a:t>ies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Output/s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Person and Agency Responsible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days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</a:tr>
              <a:tr h="915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Sector Assessment Team to conduct a validation meeting among the team members to: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>
                          <a:effectLst/>
                        </a:rPr>
                        <a:t>Cross-check data gathered in the field; and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1200">
                          <a:effectLst/>
                        </a:rPr>
                        <a:t>Identify strategies for recovery and reconstruction </a:t>
                      </a:r>
                      <a:endParaRPr lang="en-US" sz="1200">
                        <a:effectLst/>
                        <a:latin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 reliable data from the field for the sector assessed and initial strategies for the transport sector formulated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Head of the Assessment of the Concerned Department/ Agency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3025" marR="3025" marT="0" marB="0"/>
                </a:tc>
              </a:tr>
            </a:tbl>
          </a:graphicData>
        </a:graphic>
      </p:graphicFrame>
      <p:pic>
        <p:nvPicPr>
          <p:cNvPr id="328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5" t="60724" r="42717" b="16144"/>
          <a:stretch>
            <a:fillRect/>
          </a:stretch>
        </p:blipFill>
        <p:spPr bwMode="auto">
          <a:xfrm>
            <a:off x="6469063" y="184150"/>
            <a:ext cx="2511425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694238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S3.2 Group </a:t>
            </a:r>
            <a:r>
              <a:rPr lang="en-US" sz="2800" dirty="0"/>
              <a:t>work SOP No. 11: Sector validation</a:t>
            </a:r>
          </a:p>
        </p:txBody>
      </p:sp>
      <p:sp>
        <p:nvSpPr>
          <p:cNvPr id="33795" name="Title 3"/>
          <p:cNvSpPr txBox="1">
            <a:spLocks/>
          </p:cNvSpPr>
          <p:nvPr/>
        </p:nvSpPr>
        <p:spPr bwMode="auto">
          <a:xfrm>
            <a:off x="711200" y="3413125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S3.2 ວຽກກຸ່ມຂອງຂະແໜງການ SOP NO. 11:   ຂະແໜງການຢັ້ງຢືນຄວາມຖືກຕ້ອງຂອງຂໍ້ມູນ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S4.1 Introduction: </a:t>
            </a:r>
            <a:r>
              <a:rPr lang="en-US" sz="2800" dirty="0"/>
              <a:t>SOP No. 12: </a:t>
            </a:r>
            <a:r>
              <a:rPr lang="en-US" sz="2800" dirty="0" err="1"/>
              <a:t>PDMC</a:t>
            </a:r>
            <a:r>
              <a:rPr lang="en-US" sz="2800" dirty="0"/>
              <a:t> validation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90575" y="641350"/>
            <a:ext cx="7772400" cy="1500188"/>
          </a:xfrm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4820" name="Title 3"/>
          <p:cNvSpPr txBox="1">
            <a:spLocks/>
          </p:cNvSpPr>
          <p:nvPr/>
        </p:nvSpPr>
        <p:spPr bwMode="auto">
          <a:xfrm>
            <a:off x="901700" y="3003550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S4.1 ແນະນໍາ: SOP NO. 12: ຄປຄພບຂ ຢັ້ງຢືນຄວາມຖືກຕ້ອງຂອງຂໍ້ມູນ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/>
              <a:t>SOP No. 12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5600" y="1984375"/>
          <a:ext cx="8405813" cy="2193925"/>
        </p:xfrm>
        <a:graphic>
          <a:graphicData uri="http://schemas.openxmlformats.org/drawingml/2006/table">
            <a:tbl>
              <a:tblPr/>
              <a:tblGrid>
                <a:gridCol w="817563"/>
                <a:gridCol w="2852737"/>
                <a:gridCol w="1801813"/>
                <a:gridCol w="2114550"/>
                <a:gridCol w="819150"/>
              </a:tblGrid>
              <a:tr h="2603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365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12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ຄປຄພບຂ ຈັດ​ກອງ​ປະຊຸມ​ຢັ້ງຢືນ​ຄວາມ​ຖືກຕ້ອງ​ຂອງ​ຂໍ້​ມູນ​ ຮ່ວມກັບ​ບັນດາ​ທິມງານ​ແຕ່ລະ​ຂະ​ແໜງ​ການ ​ເພື່ອ​ກວດກາ​ທົບ​ທວນ​ຂໍ້​ມູນ​ທີ່​ເກັບ​ກໍາມາ​ໄດ້ ​ເພື່ອ​ຫຼີກ​ລ້ຽງ​ການ​ຄິດ​ໄລ່​ແບບ​ຊໍ້າ​ຊ້ອນ​ກັນ.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ຂໍ້​ມູນ​ທີ່​​ໄດ້​ຈາກ​ສະໜາມ​ຂອງ​​ແຕ່ລະຂະ​ແໜງ ການມີ​ຄວາມ​ໜ້າ​ເຊື່ອ​ຖື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 ຄປຄພຂ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3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4243" marR="42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pic>
        <p:nvPicPr>
          <p:cNvPr id="358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5" t="60724" r="42717" b="16144"/>
          <a:stretch>
            <a:fillRect/>
          </a:stretch>
        </p:blipFill>
        <p:spPr bwMode="auto">
          <a:xfrm>
            <a:off x="5964238" y="98425"/>
            <a:ext cx="29210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3588" y="5241925"/>
          <a:ext cx="8121650" cy="1096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1394"/>
                <a:gridCol w="3330560"/>
                <a:gridCol w="2566169"/>
                <a:gridCol w="1099955"/>
                <a:gridCol w="633572"/>
              </a:tblGrid>
              <a:tr h="548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Activity/</a:t>
                      </a:r>
                      <a:r>
                        <a:rPr lang="en-US" sz="1200" dirty="0" err="1">
                          <a:effectLst/>
                        </a:rPr>
                        <a:t>ies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Output/s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Person and Agency Responsible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 of days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</a:tr>
              <a:tr h="548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</a:t>
                      </a:r>
                      <a:r>
                        <a:rPr lang="en-US" sz="1200" dirty="0" err="1">
                          <a:effectLst/>
                        </a:rPr>
                        <a:t>PDMC</a:t>
                      </a:r>
                      <a:r>
                        <a:rPr lang="en-US" sz="1200" dirty="0">
                          <a:effectLst/>
                        </a:rPr>
                        <a:t> to conduct a validation meeting among the sector teams to cross-check data gathered to avoid double counting.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 reliable data from the field for each sector assessed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Head of the </a:t>
                      </a:r>
                      <a:r>
                        <a:rPr lang="en-US" sz="1200" dirty="0" err="1">
                          <a:effectLst/>
                        </a:rPr>
                        <a:t>PDMC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930" marR="293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5"/>
          <p:cNvSpPr>
            <a:spLocks noGrp="1"/>
          </p:cNvSpPr>
          <p:nvPr>
            <p:ph type="title"/>
          </p:nvPr>
        </p:nvSpPr>
        <p:spPr>
          <a:xfrm>
            <a:off x="442913" y="436563"/>
            <a:ext cx="8318500" cy="23749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S4.1 ວຽກກຸ່ມ: SOP NO. 12: </a:t>
            </a:r>
            <a:b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ຄປຄພບຂ ຢັ້ງຢືນຄວາມຖືກຕ້ອງຂອງຂໍ້ມູນ</a:t>
            </a:r>
            <a:b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solidFill>
                  <a:srgbClr val="FF0000"/>
                </a:solidFill>
              </a:rPr>
              <a:t>S4.1Group work: SOP No. 12: PDMC validation</a:t>
            </a:r>
            <a: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endParaRPr lang="en-US" altLang="en-US" b="1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3686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2716213"/>
            <a:ext cx="4038600" cy="3409950"/>
          </a:xfrm>
        </p:spPr>
        <p:txBody>
          <a:bodyPr/>
          <a:lstStyle/>
          <a:p>
            <a:pPr eaLnBrk="1" hangingPunct="1"/>
            <a:endParaRPr lang="th-TH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3686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716213"/>
            <a:ext cx="4038600" cy="3409950"/>
          </a:xfrm>
        </p:spPr>
        <p:txBody>
          <a:bodyPr/>
          <a:lstStyle/>
          <a:p>
            <a:pPr eaLnBrk="1" hangingPunct="1"/>
            <a:endParaRPr lang="th-TH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5391150" cy="172085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S4.2 Introduction</a:t>
            </a:r>
            <a:r>
              <a:rPr lang="en-US" sz="3600" dirty="0"/>
              <a:t>: SOP No. </a:t>
            </a:r>
            <a:r>
              <a:rPr lang="en-US" sz="3600" dirty="0" smtClean="0"/>
              <a:t>13-15: </a:t>
            </a:r>
            <a:r>
              <a:rPr lang="en-US" sz="3600" dirty="0"/>
              <a:t>Sector strategy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1" t="8759" r="4750" b="15781"/>
          <a:stretch>
            <a:fillRect/>
          </a:stretch>
        </p:blipFill>
        <p:spPr bwMode="auto">
          <a:xfrm>
            <a:off x="6154738" y="363538"/>
            <a:ext cx="2989262" cy="409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itle 3"/>
          <p:cNvSpPr txBox="1">
            <a:spLocks/>
          </p:cNvSpPr>
          <p:nvPr/>
        </p:nvSpPr>
        <p:spPr bwMode="auto">
          <a:xfrm>
            <a:off x="806450" y="1543050"/>
            <a:ext cx="5238750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S4.2 ແນະນໍາ: SOP NO. 13-15: ຍຸດທະສາດຂອງຂະແໜງການ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/>
              <a:t>SOP No. 13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63513" y="2093913"/>
          <a:ext cx="8339137" cy="2193925"/>
        </p:xfrm>
        <a:graphic>
          <a:graphicData uri="http://schemas.openxmlformats.org/drawingml/2006/table">
            <a:tbl>
              <a:tblPr/>
              <a:tblGrid>
                <a:gridCol w="687387"/>
                <a:gridCol w="4184650"/>
                <a:gridCol w="1169988"/>
                <a:gridCol w="1760537"/>
                <a:gridCol w="536575"/>
              </a:tblGrid>
              <a:tr h="238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ທິມງານ​ການ​ປະ​ເມີນ​ຂອງພະ​ແນ​ກ​ການ​ທີ່​ກ່ຽວຂ້ອງ​ກະກຽມ​ບົດ​ລາຍ​ງານ DALNA ຂອງ​ຂະ​ແໜງ​ການ​ໃຜ​ມັນ ​ແລະ ສົ່ງ​ໃຫ້ຫົວໜ້າ​ພະ​ແນ​ກ​ເພື່ອ​ຮັບຮອງ.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ຄວນຈະປະຕິ ບັດຕາມ​ບົດ​ແນະ​ນໍາ​ຂອງ​ຂະ​ແໜງ​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​ໄດ້​ຖືກສົ່ງ​ໃຫ້​ຫົວ ໜ້າ​ພະ​ແນ​ກ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ຫົວໜ້າ​ທິມງານ​ການ​ປະ​ເມີນ​ຂອງ​ພະ​ແນ​ກ/ອົງການ​ຈັດ​ຕັ້ງ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893" marR="389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58800" y="5080000"/>
          <a:ext cx="7970838" cy="1341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0542"/>
                <a:gridCol w="4285690"/>
                <a:gridCol w="1433113"/>
                <a:gridCol w="991682"/>
                <a:gridCol w="659811"/>
              </a:tblGrid>
              <a:tr h="503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Activity/</a:t>
                      </a:r>
                      <a:r>
                        <a:rPr lang="en-US" sz="1100" dirty="0" err="1">
                          <a:effectLst/>
                        </a:rPr>
                        <a:t>ies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</a:tr>
              <a:tr h="838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assessment teams of the Departments concerned shall prepare the </a:t>
                      </a:r>
                      <a:r>
                        <a:rPr lang="en-US" sz="1100" dirty="0" err="1">
                          <a:effectLst/>
                        </a:rPr>
                        <a:t>DALNA</a:t>
                      </a:r>
                      <a:r>
                        <a:rPr lang="en-US" sz="1100" dirty="0">
                          <a:effectLst/>
                        </a:rPr>
                        <a:t> report of their respective sectors and submit for approval of their respective Department Heads.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</a:t>
                      </a:r>
                      <a:r>
                        <a:rPr lang="en-US" sz="1100" dirty="0" err="1">
                          <a:effectLst/>
                        </a:rPr>
                        <a:t>DALNA</a:t>
                      </a:r>
                      <a:r>
                        <a:rPr lang="en-US" sz="1100" dirty="0">
                          <a:effectLst/>
                        </a:rPr>
                        <a:t> report should be in accordance with the Guidance Notes of the sector.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DALNA report submitted to the Head of the Department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Head of the Assessment team of the Department/ Agency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687" marR="2687" marT="0" marB="0"/>
                </a:tc>
              </a:tr>
            </a:tbl>
          </a:graphicData>
        </a:graphic>
      </p:graphicFrame>
      <p:pic>
        <p:nvPicPr>
          <p:cNvPr id="389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1" t="8759" r="4750" b="15781"/>
          <a:stretch>
            <a:fillRect/>
          </a:stretch>
        </p:blipFill>
        <p:spPr bwMode="auto">
          <a:xfrm>
            <a:off x="7754938" y="109538"/>
            <a:ext cx="1354137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/>
              <a:t>SOP No. 14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9075" y="2198688"/>
          <a:ext cx="8310563" cy="1646237"/>
        </p:xfrm>
        <a:graphic>
          <a:graphicData uri="http://schemas.openxmlformats.org/drawingml/2006/table">
            <a:tbl>
              <a:tblPr/>
              <a:tblGrid>
                <a:gridCol w="966788"/>
                <a:gridCol w="2376487"/>
                <a:gridCol w="2160588"/>
                <a:gridCol w="2249487"/>
                <a:gridCol w="557213"/>
              </a:tblGrid>
              <a:tr h="223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273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14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ຫົວໜ້າ​ພະ​ແນ​ກທົບ​ທວນ​ບົດ​ລາຍ​ງານ DALNA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​ໄດ້​ຖືກ​ຮັບຮອງ ​ແລະ ສົ່ງ​ໃຫ້​ກັບ ຄປຄພບຂ 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ຫົວໜ້າ​ພະ​ແນ​ກ/ອົງການ​ຈັດ​ຕັ້ງ​ທີ່​ກ່ຽວຂ້ອງ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658" marR="3658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36600" y="4791075"/>
          <a:ext cx="7956550" cy="669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4266"/>
                <a:gridCol w="2825053"/>
                <a:gridCol w="2006197"/>
                <a:gridCol w="1676263"/>
                <a:gridCol w="684771"/>
              </a:tblGrid>
              <a:tr h="3349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Activity/ies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Output/s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Person and Agency Responsible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No. of days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</a:tr>
              <a:tr h="3349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Department Head reviews the DALNA report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 approved DALNA report for submission to the PDMC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The Head of Concerned Department/ Agency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540" marR="2540" marT="0" marB="0"/>
                </a:tc>
              </a:tr>
            </a:tbl>
          </a:graphicData>
        </a:graphic>
      </p:graphicFrame>
      <p:pic>
        <p:nvPicPr>
          <p:cNvPr id="399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1" t="8759" r="4750" b="15781"/>
          <a:stretch>
            <a:fillRect/>
          </a:stretch>
        </p:blipFill>
        <p:spPr bwMode="auto">
          <a:xfrm>
            <a:off x="7754938" y="109538"/>
            <a:ext cx="1354137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/>
              <a:t>SOP No. 15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95288" y="2255838"/>
          <a:ext cx="8229600" cy="1920875"/>
        </p:xfrm>
        <a:graphic>
          <a:graphicData uri="http://schemas.openxmlformats.org/drawingml/2006/table">
            <a:tbl>
              <a:tblPr/>
              <a:tblGrid>
                <a:gridCol w="817562"/>
                <a:gridCol w="3384550"/>
                <a:gridCol w="1882775"/>
                <a:gridCol w="1570038"/>
                <a:gridCol w="574675"/>
              </a:tblGrid>
              <a:tr h="142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809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15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marL="149225" indent="-149225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49225" marR="0" lvl="0" indent="-1492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ພະ​ແນ​ກສົ່ງ​ບົດ​ລາຍ​ງານ DALNA ​ໃຫ້​ກັບ ຄປຄພບຂ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ຂອງ​ແຕ່ລະ​ຂະ​ແໜງ​ການ ​ໄດ້​ຖືກ​ສົ່ງ​​ໃຫ້ ຄປຄພບຂ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ຫົວໜ້າ​ພະ​ແນ​ກ / ອົງການ​ຈັດ​ຕັ້ງ​ທີ່​ກ່ຽວຂ້ອງ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443" marR="3443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8788" y="5003800"/>
          <a:ext cx="8029575" cy="66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5595"/>
                <a:gridCol w="2333556"/>
                <a:gridCol w="2251678"/>
                <a:gridCol w="1261730"/>
                <a:gridCol w="717016"/>
              </a:tblGrid>
              <a:tr h="3047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Activity/ies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No. of days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</a:tr>
              <a:tr h="355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marL="149225" indent="-149225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Department submits the DALNA report to the PDMC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 sector DALNA report from the Department submitted to the PDMC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Head of Concerned Department/ Agency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408" marR="2408" marT="0" marB="0"/>
                </a:tc>
              </a:tr>
            </a:tbl>
          </a:graphicData>
        </a:graphic>
      </p:graphicFrame>
      <p:pic>
        <p:nvPicPr>
          <p:cNvPr id="410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61" t="8759" r="4750" b="15781"/>
          <a:stretch>
            <a:fillRect/>
          </a:stretch>
        </p:blipFill>
        <p:spPr bwMode="auto">
          <a:xfrm>
            <a:off x="7754938" y="109538"/>
            <a:ext cx="1354137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841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DaLNA SOP ຂອງແຂວງຄໍາມ່ວນ. </a:t>
            </a:r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2000" smtClean="0">
                <a:solidFill>
                  <a:srgbClr val="C0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DaLNA SOP in Khammouane</a:t>
            </a:r>
            <a:endParaRPr lang="en-US" altLang="en-US" sz="2800" smtClean="0">
              <a:solidFill>
                <a:srgbClr val="C0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69863" y="1600200"/>
            <a:ext cx="4826000" cy="5257800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ເນື້ອໃນ 		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ຈຸດປະສົງ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ນິຍາມ 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ກໍານົດເວລາg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ຂອບເຂດ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ການ​ໃຫ້​ເງິນ​ທຶນ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ບັນດາກິດຈະກໍາກ່ອນການປະເມີນDaLNA. 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SOP ສໍາລັບການດໍາເນີນການ DaLNA ໃນແຂວງຄໍາມ່ວນ. </a:t>
            </a:r>
          </a:p>
          <a:p>
            <a:pPr marL="1371600" lvl="2" indent="-571500" eaLnBrk="1" hangingPunct="1">
              <a:buFont typeface="Calibri" pitchFamily="34" charset="0"/>
              <a:buAutoNum type="alphaUcPeriod"/>
            </a:pP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ບັນດາອົງການຈັດຕັ້ງທີ່ເຂົ້າຮ່ວມ</a:t>
            </a:r>
          </a:p>
          <a:p>
            <a:pPr marL="1371600" lvl="2" indent="-571500" eaLnBrk="1" hangingPunct="1">
              <a:buFont typeface="Calibri" pitchFamily="34" charset="0"/>
              <a:buAutoNum type="alphaUcPeriod"/>
            </a:pPr>
            <a:r>
              <a:rPr lang="en-US" altLang="en-US" sz="1800" smtClean="0">
                <a:solidFill>
                  <a:srgbClr val="00206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ກໍານົດເວລາການປະຕິບັດກິດຈະກໍາ, ຜົນໄດ້ຮັບ ແລະ ຜູ້ທີ່ມີໜ້າທີ່ຮັບຜິດຊອບ. </a:t>
            </a:r>
          </a:p>
          <a:p>
            <a:pPr marL="971550" lvl="1" indent="-571500" eaLnBrk="1" hangingPunct="1">
              <a:buFont typeface="Calibri" pitchFamily="34" charset="0"/>
              <a:buAutoNum type="romanUcPeriod"/>
            </a:pP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ບົດທົ່ວໄປກ່ຽວກັບ SOP. </a:t>
            </a:r>
          </a:p>
        </p:txBody>
      </p:sp>
      <p:sp>
        <p:nvSpPr>
          <p:cNvPr id="5124" name="Content Placeholder 2"/>
          <p:cNvSpPr txBox="1">
            <a:spLocks/>
          </p:cNvSpPr>
          <p:nvPr/>
        </p:nvSpPr>
        <p:spPr bwMode="auto">
          <a:xfrm>
            <a:off x="4922838" y="1657350"/>
            <a:ext cx="4086225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971550" indent="-5715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371600" indent="-5715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/>
            <a:r>
              <a:rPr lang="en-US" altLang="en-US" sz="24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Contents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Purpose 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Definitions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Timing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Scope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Funding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Pre-DaLNA Activities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18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The SOP for Undertaking a DaLNA in Khammouane</a:t>
            </a:r>
            <a:endParaRPr lang="en-US" altLang="en-US" sz="200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2" defTabSz="914400" eaLnBrk="1" hangingPunct="1">
              <a:buFont typeface="Calibri" pitchFamily="34" charset="0"/>
              <a:buAutoNum type="alphaUcPeriod"/>
            </a:pPr>
            <a:r>
              <a:rPr lang="en-US" altLang="en-US" sz="18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Agencies Involved</a:t>
            </a:r>
          </a:p>
          <a:p>
            <a:pPr lvl="2" defTabSz="914400" eaLnBrk="1" hangingPunct="1">
              <a:buFont typeface="Calibri" pitchFamily="34" charset="0"/>
              <a:buAutoNum type="alphaUcPeriod"/>
            </a:pPr>
            <a:r>
              <a:rPr lang="en-US" altLang="en-US" sz="1800">
                <a:solidFill>
                  <a:srgbClr val="00206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Timeline of activities, outputs and person responsible</a:t>
            </a:r>
          </a:p>
          <a:p>
            <a:pPr lvl="1" defTabSz="914400" eaLnBrk="1" hangingPunct="1">
              <a:buFont typeface="Calibri" pitchFamily="34" charset="0"/>
              <a:buAutoNum type="romanUcPeriod"/>
            </a:pPr>
            <a:r>
              <a:rPr lang="en-US" altLang="en-US" sz="200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 General Notes on the SOP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5"/>
          <p:cNvSpPr>
            <a:spLocks noGrp="1"/>
          </p:cNvSpPr>
          <p:nvPr>
            <p:ph type="title"/>
          </p:nvPr>
        </p:nvSpPr>
        <p:spPr>
          <a:xfrm>
            <a:off x="442913" y="477838"/>
            <a:ext cx="8229600" cy="23749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S4.3 ວຽກກຸ່ມ: SOP NO. 13-15:</a:t>
            </a:r>
            <a:b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ຍຸດທະສາດຂອງຂະແໜງການ</a:t>
            </a:r>
            <a: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solidFill>
                  <a:srgbClr val="FF0000"/>
                </a:solidFill>
              </a:rPr>
              <a:t>S4.3Group work: SOP No. 13-15: Sector strategy </a:t>
            </a:r>
            <a: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endParaRPr lang="en-US" altLang="en-US" b="1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4198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2716213"/>
            <a:ext cx="4038600" cy="340995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ແຕ່ລະກຸ່ມຂະແໜງການກໍານົດຍຸດທະສາດການແກ້ໄຂຄວາມເສຍຫາຍແລະການສູນເສຍ</a:t>
            </a:r>
            <a:endParaRPr lang="th-TH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4198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716213"/>
            <a:ext cx="4038600" cy="3409950"/>
          </a:xfrm>
        </p:spPr>
        <p:txBody>
          <a:bodyPr/>
          <a:lstStyle/>
          <a:p>
            <a:pPr eaLnBrk="1" hangingPunct="1"/>
            <a:r>
              <a:rPr lang="en-US" altLang="en-US" smtClean="0"/>
              <a:t>In the sector groups,</a:t>
            </a:r>
          </a:p>
          <a:p>
            <a:pPr eaLnBrk="1" hangingPunct="1"/>
            <a:r>
              <a:rPr lang="en-US" altLang="en-US" smtClean="0"/>
              <a:t>Identify Sector strategy on how to cope with Damages and losses </a:t>
            </a:r>
            <a:endParaRPr lang="th-TH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1" i="1" u="sng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ບາດກ້າວທີ 5.1: </a:t>
            </a:r>
            <a:r>
              <a:rPr lang="lo-LA" altLang="en-US" sz="2800" b="1" i="1" u="sng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ກໍານົດຍຸດທະສາດລວມການຟື້ນຟູແລະກໍ່ສ້າງຄືນໃໝ່</a:t>
            </a:r>
            <a:endParaRPr lang="th-TH" altLang="en-US" sz="2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41463"/>
            <a:ext cx="8235950" cy="5078412"/>
          </a:xfrm>
        </p:spPr>
        <p:txBody>
          <a:bodyPr/>
          <a:lstStyle/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ຟື້ນ​ຟູ​​ແບບ​ຮີບ​ດ່ວນດ້ານຊີວິດ​ການ​ເປັນ​ຢູ່​ຂອງ​ປະຊາຊົນ​ແລະ​ເລັ່ງການຟື້ນ​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ຟູ</a:t>
            </a:r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ເສດຖະກິດ​ຊຸມ​ຊົນ​ໃຫ້​ກັບ​ສູ່​ສະພາບ​ເດີມ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 </a:t>
            </a:r>
          </a:p>
          <a:p>
            <a:pPr eaLnBrk="1" hangingPunct="1"/>
            <a:endParaRPr lang="en-US" altLang="en-US" sz="1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ການມີສ່ວນຮ່ວມຂອງຊຸມຊົນ ແລະ ການໃຊ້ຄວາມຮູ້ຄວາມສາມາດຂອງທ້ອງຖິ່ນ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</a:t>
            </a:r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endParaRPr lang="en-US" altLang="en-US" sz="2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endParaRPr lang="en-US" altLang="en-US" sz="1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ເລັ່ງ​ໃສ່​ກຸ່ມທີ່ມີຄວາມຕ້ານທານຕໍ່າທີ່ສຸດ ແລະ ກຸ່ມຜູ້ທີ່ດ້ອຍໂອກາດທາງດ້ານສັງຄົມ ​ເຊັ່ນ​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ວ່າ</a:t>
            </a:r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ເດັກນ້ອຍ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, </a:t>
            </a:r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​ແມ່ຍິງ ​ແລະ ຜູ້​ເສຍ​ອົງຄະ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/</a:t>
            </a:r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ຄົນ​ພິການ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 </a:t>
            </a:r>
          </a:p>
          <a:p>
            <a:pPr eaLnBrk="1" hangingPunct="1"/>
            <a:endParaRPr lang="en-US" altLang="en-US" sz="1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ການສ້າງຄືນໃໝ່ທີ່ແໜ້ນສາມາດຕ້ານທານກັບໄພພິບັດ (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Building Back Better (BBB)). </a:t>
            </a:r>
          </a:p>
          <a:p>
            <a:pPr eaLnBrk="1" hangingPunct="1"/>
            <a:endParaRPr lang="en-US" altLang="en-US" sz="9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ຜົນ​​ໄດ້​ຮັບຂອງການພັດທະນາມີຄວາມປອດໄພ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 ​ </a:t>
            </a:r>
          </a:p>
          <a:p>
            <a:pPr eaLnBrk="1" hangingPunct="1"/>
            <a:endParaRPr lang="en-US" altLang="en-US" sz="1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ວິທີການປະສານງານ​ແລະ​ວິທີ​ການ​ປະສານ​ງານທີ່ສອດຄ່ອງກັບການ​ຟື້ນ​ຟູ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 </a:t>
            </a:r>
          </a:p>
          <a:p>
            <a:pPr eaLnBrk="1" hangingPunct="1"/>
            <a:endParaRPr lang="en-US" altLang="en-US" sz="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ການນໍາໃຊ້ຊັບພະຍາກອນການເງິນທີ່ມີປະສິດທິພາບ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</a:t>
            </a:r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</a:p>
          <a:p>
            <a:pPr eaLnBrk="1" hangingPunct="1"/>
            <a:endParaRPr lang="lo-LA" altLang="en-US" sz="1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ຄວາມປົ່ງໃສ ແລະ ມີຄວາມຮັບຜິດຊອບ</a:t>
            </a:r>
            <a:r>
              <a:rPr lang="en-AU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 </a:t>
            </a:r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</a:t>
            </a:r>
          </a:p>
          <a:p>
            <a:pPr eaLnBrk="1" hangingPunct="1"/>
            <a:endParaRPr lang="th-TH" altLang="en-US" sz="2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4"/>
          <p:cNvSpPr>
            <a:spLocks noGrp="1"/>
          </p:cNvSpPr>
          <p:nvPr>
            <p:ph type="title"/>
          </p:nvPr>
        </p:nvSpPr>
        <p:spPr>
          <a:xfrm>
            <a:off x="327025" y="369888"/>
            <a:ext cx="8359775" cy="11430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latin typeface="Phetsarath OT" pitchFamily="2" charset="0"/>
                <a:ea typeface="Calibri" pitchFamily="34" charset="0"/>
                <a:cs typeface="Phetsarath OT" pitchFamily="2" charset="0"/>
              </a:rPr>
              <a:t>ຕາຕະລາງ 17: ສັງລວມການຄາດຄະເນຄວາມຕ້ອງການໃນການຟື້ນຟູ ແລະ ກໍ່ສ້າງຄືນໃໝ່ຫຼັງໄພພິບັດ </a:t>
            </a:r>
            <a:br>
              <a:rPr lang="en-US" altLang="en-US" sz="2800" b="1" smtClean="0">
                <a:latin typeface="Phetsarath OT" pitchFamily="2" charset="0"/>
                <a:ea typeface="Calibri" pitchFamily="34" charset="0"/>
                <a:cs typeface="Phetsarath OT" pitchFamily="2" charset="0"/>
              </a:rPr>
            </a:br>
            <a:r>
              <a:rPr lang="en-US" altLang="en-US" sz="2800" b="1" smtClean="0">
                <a:latin typeface="Phetsarath OT" pitchFamily="2" charset="0"/>
                <a:ea typeface="Calibri" pitchFamily="34" charset="0"/>
                <a:cs typeface="Phetsarath OT" pitchFamily="2" charset="0"/>
              </a:rPr>
              <a:t>ໃນຂະແໜງການກະສິກຳ</a:t>
            </a:r>
            <a:r>
              <a:rPr lang="en-US" altLang="en-US" sz="5400" smtClean="0">
                <a:latin typeface="Phetsarath OT" pitchFamily="2" charset="0"/>
                <a:ea typeface="Calibri" pitchFamily="34" charset="0"/>
                <a:cs typeface="Phetsarath OT" pitchFamily="2" charset="0"/>
              </a:rPr>
              <a:t/>
            </a:r>
            <a:br>
              <a:rPr lang="en-US" altLang="en-US" sz="5400" smtClean="0">
                <a:latin typeface="Phetsarath OT" pitchFamily="2" charset="0"/>
                <a:ea typeface="Calibri" pitchFamily="34" charset="0"/>
                <a:cs typeface="Phetsarath OT" pitchFamily="2" charset="0"/>
              </a:rPr>
            </a:br>
            <a:endParaRPr lang="th-TH" altLang="en-US" sz="2800" smtClean="0">
              <a:latin typeface="Phetsarath OT" pitchFamily="2" charset="0"/>
              <a:ea typeface="Calibri" pitchFamily="34" charset="0"/>
              <a:cs typeface="Phetsarath OT" pitchFamily="2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63550" y="1454150"/>
          <a:ext cx="8297863" cy="5218113"/>
        </p:xfrm>
        <a:graphic>
          <a:graphicData uri="http://schemas.openxmlformats.org/drawingml/2006/table">
            <a:tbl>
              <a:tblPr/>
              <a:tblGrid>
                <a:gridCol w="5629646"/>
                <a:gridCol w="2668217"/>
              </a:tblGrid>
              <a:tr h="26090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ຊື່ບັນດາໂຄງການທີ່ຕ້ອງການຟື້ນຟູ</a:t>
                      </a:r>
                      <a:r>
                        <a:rPr lang="en-US" sz="16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ແລະ</a:t>
                      </a:r>
                      <a:r>
                        <a:rPr lang="en-US" sz="16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 </a:t>
                      </a:r>
                      <a:r>
                        <a:rPr lang="en-US" sz="1600" dirty="0" err="1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ກໍ່ສ້າງຄືນໃໝ</a:t>
                      </a:r>
                      <a:r>
                        <a:rPr lang="en-US" sz="1600" dirty="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່</a:t>
                      </a:r>
                      <a:endParaRPr lang="en-US" sz="2000" dirty="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ລວມຄວາມຕ້ອງການ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60906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(ກີບ)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60906">
                <a:tc gridSpan="2"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ຄວາມຕ້ອງການຟື້ນຟູ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ກ. ອາຫານສຳລັບການເຮັດວຽກ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ຂ. ເງິນເບີກຈ່າຍໃນການເຮັດວຽກ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ຄ. ຄວາມຄົງທີ່ຂອງອາຫານ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ງ. ສິນເຊື່ອການການຜະລິດ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ຈ. ເງິນຊ່ວຍເຫຼືອໂດຍກົງ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ສ. ການນຳສັດລ້ຽງອອກຂາຍ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ຊ. ຄວາມຕ້ອງການສ້ອມແປງອັນຮີບດ່ວນ(ລະບຸລະອຽດ)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ຍ.ອື່ນໆ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ລວມ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 gridSpan="2"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ຄວາມຕ້ອງການກໍ່ສ້າງຄືນໃໝ່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ກ. ການກໍ່ສ້າງຄືນໃໝ່ຂອງໂຄງສ້າງຕ່າງໆ(ລະບຸລະອຽດ)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ຂ. ການຕິດຕັ້ງໂຄງສ້າງໃຫ້ແຂງແກ່ນກ່ວາເກົ່າ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ຄ. ການໃຫ້ບໍລິການສິນເຊື່ອໄລຍະສັ້ນສຳລັບການກໍ່ສ້າງຄືນໃໝ່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ງ. ມາດຕາການຫຼຸດຜ່ອນ(ລະບຸລະອຽດ)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ຈ. ອື່ນໆ(ລະບຸລະອຽດ)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ລວມ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06"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Phetsarath OT" pitchFamily="2" charset="0"/>
                          <a:ea typeface="Calibri"/>
                          <a:cs typeface="Phetsarath OT" pitchFamily="2" charset="0"/>
                        </a:rPr>
                        <a:t>ລວມຍອດ</a:t>
                      </a:r>
                      <a:endParaRPr lang="en-US" sz="200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Phetsarath OT" pitchFamily="2" charset="0"/>
                        <a:ea typeface="Calibri"/>
                        <a:cs typeface="Phetsarath OT" pitchFamily="2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Sector 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Sector Strategy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Baseline data</a:t>
            </a:r>
          </a:p>
          <a:p>
            <a:pPr eaLnBrk="1" hangingPunct="1"/>
            <a:r>
              <a:rPr lang="en-US" altLang="en-US" smtClean="0"/>
              <a:t>D+L</a:t>
            </a:r>
          </a:p>
          <a:p>
            <a:pPr eaLnBrk="1" hangingPunct="1"/>
            <a:r>
              <a:rPr lang="en-US" altLang="en-US" smtClean="0"/>
              <a:t>Strategy A</a:t>
            </a:r>
          </a:p>
          <a:p>
            <a:pPr eaLnBrk="1" hangingPunct="1"/>
            <a:r>
              <a:rPr lang="en-US" altLang="en-US" smtClean="0"/>
              <a:t>Strategy B</a:t>
            </a:r>
          </a:p>
          <a:p>
            <a:pPr eaLnBrk="1" hangingPunct="1"/>
            <a:r>
              <a:rPr lang="en-US" altLang="en-US" smtClean="0"/>
              <a:t>Prioritized Needs</a:t>
            </a:r>
          </a:p>
          <a:p>
            <a:pPr lvl="1" eaLnBrk="1" hangingPunct="1"/>
            <a:r>
              <a:rPr lang="en-US" altLang="en-US" smtClean="0"/>
              <a:t>1</a:t>
            </a:r>
          </a:p>
          <a:p>
            <a:pPr lvl="1" eaLnBrk="1" hangingPunct="1"/>
            <a:r>
              <a:rPr lang="en-US" altLang="en-US" smtClean="0"/>
              <a:t>2</a:t>
            </a:r>
          </a:p>
          <a:p>
            <a:pPr lvl="1" eaLnBrk="1" hangingPunct="1"/>
            <a:r>
              <a:rPr lang="en-US" altLang="en-US" smtClean="0"/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o-LA" altLang="en-US" sz="32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ກຳນົດ​​ແຜນ​ຍຸດ​ທະ​ສາດການຟື້ນຟູແລະກໍ່ສ້າງຄືນໃໝ່ </a:t>
            </a:r>
            <a:r>
              <a:rPr lang="en-US" altLang="en-US" sz="32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 ຂົນສົ່ງ</a:t>
            </a:r>
            <a:endParaRPr lang="th-TH" altLang="en-US" sz="3200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Strategy: ປັບປຸງຕາໜ່າງການບໍລິການເສັ້ນທາງທົນທານຕໍ່ໄພພິບັດ</a:t>
            </a:r>
          </a:p>
          <a:p>
            <a:pPr lvl="2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Project: ສ້ອມແປງຂົວ 200,000,000, 1mດ</a:t>
            </a:r>
          </a:p>
          <a:p>
            <a:pPr lvl="2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Project: ສ້ອມແປງທາງຢາງ, 2mດ:</a:t>
            </a:r>
          </a:p>
          <a:p>
            <a:pPr lvl="2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Project: ສ້ອມແປງທາງດິນແດງ, 4mດ (7ສ) 1Nov 2013-30 Feb 2014</a:t>
            </a:r>
          </a:p>
          <a:p>
            <a:pPr lvl="2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Project: ກັນເຈື່ອນຂົວ 6m ດ 1Nov 2013- 1June 2014</a:t>
            </a:r>
          </a:p>
          <a:p>
            <a:pPr eaLnBrk="1" hangingPunct="1"/>
            <a:endParaRPr lang="th-TH" altLang="en-US" sz="4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o-LA" altLang="en-US" sz="32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ກຳນົດ​​ແຜນ​ຢຸດ​ທະ​ສາດການຟື້ນຟູແລະກໍ່ສ້າງຄືນໃໝ່ ຂອງ ສາທາລະນະ​ສຸກ</a:t>
            </a:r>
            <a:endParaRPr lang="th-TH" altLang="en-US" sz="3200" smtClean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57200" y="1392238"/>
            <a:ext cx="8229600" cy="5145087"/>
          </a:xfrm>
        </p:spPr>
        <p:txBody>
          <a:bodyPr/>
          <a:lstStyle/>
          <a:p>
            <a:pPr eaLnBrk="1" hangingPunct="1"/>
            <a:r>
              <a:rPr lang="lo-LA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​ຍຸ​ດທະ​ສາດ​ທີ</a:t>
            </a:r>
            <a:r>
              <a:rPr lang="en-US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1: 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ປັບປຸງສະຖານ​ທີ່ບໍລິການ​ ແລະ ສິ່ງອໍານວຍຄວາມສະດວກທີ່ມີສ່ວນຮ່ວມຂອງຊຸມຊົນໃຫ້​ໄວ​ທີ່​ສຸດ ​ແລະ ຄືນ​ສູ່​ສະພາບ​ເດີມ</a:t>
            </a:r>
            <a:endParaRPr lang="en-US" altLang="en-US" sz="2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ສ້ອມ​ແປງບູລະນະ​ອາຄານທີ່​ຖືກ​ນ້ຳ​ຖ່ວມ</a:t>
            </a: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</a:t>
            </a: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ສະໜອງ​ຢາ​ວັກ​ແຊັງ​ທີ່​ເສຍ​ຫາຍ ​ແລະ​ ຢາ​ກັນພະຍາດ​ທີ່​ຈຳ​ເປັນ</a:t>
            </a: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</a:t>
            </a: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​ໂຄງການ​ສ້ອມ​ແປງ​ນ້ຳສ້າງ</a:t>
            </a: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, </a:t>
            </a:r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ນ້ຳ​ບາ​ດານ ​ແລະ ວິດ​ຖ່າຍ​ທີ່​ເປ່ເພ</a:t>
            </a: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</a:t>
            </a: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ລົງ​ຊຸກຍູ້​ຕິດ​ຕາມ​ການ​ປະຕິ​ບັດ​ບັນ​ດາ​​ໂຄງການ​ ​ແລະ ປະ​ເມີນ​ຜົນ.</a:t>
            </a:r>
            <a:endParaRPr lang="en-US" altLang="en-US" sz="1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 </a:t>
            </a:r>
            <a:r>
              <a:rPr lang="lo-LA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ຍຸ​ດທະ​ສາດ​ທີ</a:t>
            </a:r>
            <a:r>
              <a:rPr lang="en-US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2: 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ກຳນົດສະ​ຖານ​ທີ່​ຮອງ​ຮັບ​ການ​ບໍລິການ​ຊົ້ວ​ຄາວ ​ໃນ​ກໍ​ລະ​ນີຫາກ​ວ່າ​ມີ​ໄພພິບັດ​ເກີດ​ຂື້ນ</a:t>
            </a:r>
            <a:endParaRPr lang="en-US" altLang="en-US" sz="2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​ໂຄງການ​ສ້າງ​ສະຖານ​ທີ່​ບໍລິ​ການ</a:t>
            </a: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​.</a:t>
            </a: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​ໂຄງການຈັ​ດຊື້​ວັດຖຸ​ອຸປະກອນ​ຮັບ​ໃຊ້​ວຽກ​ງານ​ປິ່ນປົວ​ທີ່​ຈຳ​ເປັນ</a:t>
            </a: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.</a:t>
            </a:r>
          </a:p>
          <a:p>
            <a:pPr eaLnBrk="1" hangingPunct="1"/>
            <a:r>
              <a:rPr lang="en-US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 </a:t>
            </a:r>
            <a:r>
              <a:rPr lang="lo-LA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ຍຸ​ດທະ​ສາດ​ທີ</a:t>
            </a:r>
            <a:r>
              <a:rPr lang="en-US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3: 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ການ​ສ້າ​ງສະ​ຖານ​ທີ່​ບໍລິການ​ແຫ່ງ​ໃຫມ່​ທີ່​ແໜ້ນ​ໜ້າ​ສາມາດ​ຕ້ານທານ​ກັບ​ໄພພິບັ​ດ</a:t>
            </a:r>
            <a:endParaRPr lang="en-US" altLang="en-US" sz="2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​ໂຄງການ​ກໍ່ສ້າງ​ສຸກສາລາ​ແຫ່ງ​ໃຫມ່.</a:t>
            </a:r>
            <a:endParaRPr lang="en-US" altLang="en-US" sz="1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1" eaLnBrk="1" hangingPunct="1"/>
            <a:r>
              <a:rPr lang="lo-LA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​ໂຄສະ​ນາ​ວຽກ​ງານ​ສຸຂະ​ສຶກສາ.</a:t>
            </a:r>
            <a:endParaRPr lang="en-US" altLang="en-US" sz="1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endParaRPr lang="th-TH" altLang="en-US" sz="2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bg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ຍຸດທະສາດລວມ ການຟື້ນຟູ ແລະ ກໍ່ສ້າງຄືນໃໝ່ ຂອງຂະແໜງກະສິກໍາ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altLang="en-US" sz="3000" b="1" u="sng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ການຟື້ນຟູເລັ່ງດ່ວນ:</a:t>
            </a:r>
          </a:p>
          <a:p>
            <a:pPr marL="514350" indent="-514350" algn="just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ເລັ່ງໃສ່ ການສອ້ມແປງ </a:t>
            </a:r>
            <a:r>
              <a:rPr lang="en-US" altLang="en-US" sz="3000" smtClean="0">
                <a:solidFill>
                  <a:schemeClr val="bg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ຟື້ນຟູລະບົບຊົນລະປະທານ</a:t>
            </a: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ທີ່ເປ່ເພ່ ເຊັ່ນ: ຫົວງານ, ຄອງເໝືອງ, ອາຄານແບ່ງນ້ຳ ເພື່ອໃຫ້ສາມາດສະໜອງນ້ຳ ເຂົ້າໃນການຜະລິດກະສິກຳໄດ້ຕາມເນື້ອທີ່ແຜນການທີ່ກຳນົດໄວ້.</a:t>
            </a:r>
          </a:p>
          <a:p>
            <a:pPr marL="514350" indent="-514350" algn="just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ເລັ່ງການກະກຽມແນວພັນເຂົ້າ, ແນວພັນພືດ, ປັດໃຈການຜະລິດ, ປຸ໋ຍຢາ ເພື່ອສະໜອງແກ່ການຜະລິດ ຂອງຊາວກະສິກອນທີ່ຖຶຜົນກະທົບ.</a:t>
            </a:r>
          </a:p>
          <a:p>
            <a:pPr marL="514350" indent="-514350" algn="just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ເລັ່ງໃສ່ ການປັບປຸງຕາໜ່າງສັດຕະວະແພດ, ສ້າງແຜນອຸປະກອນ ສັດຕະວະແພດ, ຢາວັກຊີນປອ້ງກັນ ແລະ ຢາປີ່ນປົວພະຍາດສັດ.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bg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ຍຸດທະສາດລວມ ການຟື້ນຟູ ແລະ ກໍ່ສ້າງຄືນໃໝ່ຂອງຂະແໜງກະສິກໍາ(ຕໍ່)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 startAt="4"/>
            </a:pPr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ເລັ່ງໃສ່ແຕ່ງຕັ້ງ ວິຊາການດ້ານວຽກງານສົ່ງເສີມ ລົງຊ່ວຍ ພະນັກງານກະສິກຳ ແລະ ປ່າໄມ້ ເມືອງ ລົງປະຈຳແຕ່ລະບ້ານ ເພື່ອນຳພາປະຊາຊົນ ປູກ ແລະ ລ້ຽງ ເພື່ອໃຫ້ຮັບປະກັນ ໃນການຜະລິດໃຫ້ໄດ້ຮັບຜົນດີ.</a:t>
            </a:r>
          </a:p>
          <a:p>
            <a:pPr marL="514350" indent="-514350" eaLnBrk="1" hangingPunct="1">
              <a:buFont typeface="Calibri" pitchFamily="34" charset="0"/>
              <a:buAutoNum type="arabicPeriod" startAt="4"/>
            </a:pPr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ເລັ່ງໃສ່ການສ້າງຕັ້ງກຳມະການຮັບຜິດຊອບຊີ້ນຳໆ ພາວຽກງານແຕ່ລະດ້ານເຊັ່ນ: ວຽກຊົນລະປະທານ, ປູກຝັງ , ລ້ຽງສັດ ແລະ ການປະມົງ ແລະ ວຽກງານສົ່ງເສີມ ແລະ ສະຫະກອນໃຫ້ໄດ້ຮັບຜົນດີ.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bg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ຍຸດທະສາດລວມ ການຟື້ນຟູ ແລະ ກໍ່ສ້າງຄືນໃ</a:t>
            </a:r>
            <a:r>
              <a:rPr lang="en-US" altLang="en-US" sz="32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ໝ່</a:t>
            </a:r>
            <a:r>
              <a:rPr lang="en-US" altLang="en-US" sz="3200" b="1" smtClean="0">
                <a:solidFill>
                  <a:schemeClr val="bg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ຂອງຂະແໜງກະສິກໍາ</a:t>
            </a:r>
            <a:endParaRPr lang="en-US" altLang="en-US" sz="3200" b="1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514350" indent="-514350" eaLnBrk="1" hangingPunct="1">
              <a:buFont typeface="Wingdings" pitchFamily="2" charset="2"/>
              <a:buChar char="v"/>
            </a:pPr>
            <a:r>
              <a:rPr lang="en-US" altLang="en-US" sz="3000" b="1" u="sng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ການຟື້ນຟູ ຫັລງໄພພິບັດ 1 ປີ: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ສຶກສາເກັບກຳຂໍ້ມູນ ເມືອງ ແລະ ບ້ານທີ່ມີຄວາມສ່ຽງກ່ຽວກັບໄພພິບັດ ເພື່ອວາງແຜນຮັບມື ຕໍ່ເຫດການທີ່ຈະເກີດຂື້ນ.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ສ້າງແຜນງົບປະມານກ່ຽວກັບການກໍ່ສ້າງ ລະບົບຊົນລະປະ ທານແບບມາດຕະຖານໃຫ້ສາມາດຮອງຮັບກັບໄພພິບັດໄດ້.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r>
              <a:rPr lang="en-US" altLang="en-US" sz="3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ຂື້ນແຜນຮອງຮັບດ້ານ ການກໍ່ສ້າງ ພື້ນຖານໂຄງລ່າງ, ການສ້າງກອງທືນ ແນວພັນ, ປັດໃຈການຜະລິດ, ກອງທືນຢາວັກຊີນ, ກອງທືນເຂົ້າ, ກອງທືນສັດລ້ຽງ ແລະ ກອງທືນຝາກປະຢັດຂັ້ນບ້ານ.</a:t>
            </a:r>
          </a:p>
          <a:p>
            <a:pPr marL="514350" indent="-514350" algn="just" eaLnBrk="1" hangingPunct="1">
              <a:buFont typeface="Calibri" pitchFamily="34" charset="0"/>
              <a:buAutoNum type="arabicPeriod"/>
            </a:pPr>
            <a:endParaRPr lang="en-US" altLang="en-US" sz="30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latin typeface="Saysettha OT" pitchFamily="34" charset="-34"/>
                <a:cs typeface="Saysettha OT" pitchFamily="34" charset="-34"/>
              </a:rPr>
              <a:t>DaLNA SOP ຂອງແຂວງຄໍາມ່ວນ. </a:t>
            </a:r>
            <a:br>
              <a:rPr lang="en-US" altLang="en-US" sz="3200" smtClean="0">
                <a:latin typeface="Saysettha OT" pitchFamily="34" charset="-34"/>
                <a:cs typeface="Saysettha OT" pitchFamily="34" charset="-34"/>
              </a:rPr>
            </a:br>
            <a:r>
              <a:rPr lang="en-US" altLang="en-US" sz="2800" smtClean="0">
                <a:solidFill>
                  <a:srgbClr val="C00000"/>
                </a:solidFill>
              </a:rPr>
              <a:t>DaLNA SOP in Khammouane</a:t>
            </a:r>
            <a:endParaRPr lang="en-US" altLang="en-US" sz="3200" smtClean="0">
              <a:solidFill>
                <a:srgbClr val="C00000"/>
              </a:solidFill>
            </a:endParaRPr>
          </a:p>
        </p:txBody>
      </p:sp>
      <p:sp>
        <p:nvSpPr>
          <p:cNvPr id="6147" name="Picture 4"/>
          <p:cNvSpPr>
            <a:spLocks noChangeAspect="1" noChangeArrowheads="1"/>
          </p:cNvSpPr>
          <p:nvPr/>
        </p:nvSpPr>
        <p:spPr bwMode="auto">
          <a:xfrm>
            <a:off x="47625" y="1417638"/>
            <a:ext cx="3014663" cy="412591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188" y="1417638"/>
            <a:ext cx="2947987" cy="4338637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417638"/>
            <a:ext cx="2944813" cy="4219575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bg1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ຍຸດທະສາດລວມ ການຟື້ນຟູ ແລະ ກໍ່ສ້າງຄືນໃໝ່ຂອງຂະແໜງກະສິກໍາ (ຕໍ່)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 marL="514350" indent="-514350" eaLnBrk="1" hangingPunct="1">
              <a:buFont typeface="Wingdings" pitchFamily="2" charset="2"/>
              <a:buChar char="v"/>
            </a:pPr>
            <a:r>
              <a:rPr lang="en-US" altLang="en-US" b="1" u="sng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ການຟື້ນຟູ ຫັລງໄພພິບັດ 1 ປີ:</a:t>
            </a:r>
          </a:p>
          <a:p>
            <a:pPr marL="514350" indent="-514350" algn="just" eaLnBrk="1" hangingPunct="1">
              <a:buFont typeface="Calibri" pitchFamily="34" charset="0"/>
              <a:buAutoNum type="arabicPeriod" startAt="4"/>
            </a:pPr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ສ້າງເຄື່ອຄ່າຍ ສູນບໍລິການເຕັກນິກກຳສິກຳ, ໂຮງຮຽນຊາວນາ ເພື່ອຂະຫຍາຍເຕັກນິກໃໝ່ ການປູກການລ້ຽງໃຫ້ ໄດ້ຮັບຜົນຜະລິດສູງ ເພື່ອໃຫ້ມີສະບຽງສຳຮອງ ໃນເວລາເກີດໄພພິບັດ.</a:t>
            </a:r>
          </a:p>
          <a:p>
            <a:pPr marL="514350" indent="-514350" algn="just" eaLnBrk="1" hangingPunct="1">
              <a:buFont typeface="Calibri" pitchFamily="34" charset="0"/>
              <a:buAutoNum type="arabicPeriod" startAt="4"/>
            </a:pPr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ປະສານງານຂໍຄວາມຊ່ວຍເຫລືອ ກັບອົງການຈັດຕັ້ງສາກັນ ກ່ຽວກັບການສ້າງແຜນຮອງຮັບກ່ຽວວຽກງານໄພພິບັດໃນແຕ່ລະເມືອງ ທີ່ມີຄວາມສ່ຽງສູງ.</a:t>
            </a:r>
          </a:p>
          <a:p>
            <a:pPr marL="514350" indent="-514350" algn="just" eaLnBrk="1" hangingPunct="1">
              <a:buFont typeface="Calibri" pitchFamily="34" charset="0"/>
              <a:buAutoNum type="arabicPeriod" startAt="4"/>
            </a:pPr>
            <a:endParaRPr lang="en-US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o-LA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ກຳນົດ​​ແຜນ​ຢຸດ​ທະ​ສາດການຟື້ນຟູແລະກໍ່ສ້າງຄືນໃໝ່ </a:t>
            </a:r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 ສຶກສາທິການ</a:t>
            </a:r>
            <a:endParaRPr lang="th-TH" altLang="en-US" sz="3600" smtClean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ໄລຍະສັ້ນ:</a:t>
            </a:r>
          </a:p>
          <a:p>
            <a:pPr lvl="1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ສ້າງສະຖານທີ່ເກັບມ້ຽນວັດຖຸອຸປະກອນການສຶກສາໃນລະດູຝົນ</a:t>
            </a:r>
          </a:p>
          <a:p>
            <a:pPr eaLnBrk="1" hangingPunct="1"/>
            <a: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ໄລຍະກາງ:</a:t>
            </a:r>
          </a:p>
          <a:p>
            <a:pPr lvl="1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ສ້າງໂຄງສ້າງອາຄານໃຫ້ແໜ້ນໜາຮັບປະກັນໄພນໍ້າຖ້ວມ</a:t>
            </a:r>
          </a:p>
          <a:p>
            <a:pPr eaLnBrk="1" hangingPunct="1"/>
            <a:r>
              <a:rPr lang="en-US" altLang="en-US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ໄລຍະຍາວ:</a:t>
            </a:r>
          </a:p>
          <a:p>
            <a:pPr lvl="1"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ຍົກຍ້າຍສະຖານທີ່ໄປບ່ອນນໍ້າບໍ່ຖ້ວມ ແລະ ມີຄວາມສະດວກ</a:t>
            </a:r>
            <a:endParaRPr lang="th-TH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o-LA" altLang="en-US" sz="32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ກຳນົດ​​ແຜນ​ຢຸດ​ທະ​ສາດການຟື້ນຟູແລະກໍ່ສ້າງຄືນໃໝ່ </a:t>
            </a:r>
            <a:r>
              <a:rPr lang="en-US" altLang="en-US" sz="32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 ນໍ້າປະປາ</a:t>
            </a:r>
            <a:endParaRPr lang="th-TH" altLang="en-US" sz="3200" smtClean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ເລັ່ງໃສ່ການຟື້ນຟູເພື່ອບໍລິການບໍ່ໃຫ້ມີຜົນກະທົບຕໍ່ລາຍຮັບທີ່ຄວນຈະໄດ້ໃນແຕ່ລະວັນ</a:t>
            </a:r>
          </a:p>
          <a:p>
            <a:pPr eaLnBrk="1" hangingPunct="1"/>
            <a:r>
              <a:rPr lang="en-US" altLang="en-US" sz="2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້າງຄືນໃໝ່ຕ້ອງແໜ້ນສາມາດຕ້ານທານກັບໄພພິບັດສົ່ງເສີມການຫຼຸດຜ່ອນແລະການຄຸ້ມຄອງຄວາມສ່ຽງໄພພິບັດໃນໄລຍະຍາວ</a:t>
            </a:r>
          </a:p>
          <a:p>
            <a:pPr eaLnBrk="1" hangingPunct="1"/>
            <a:r>
              <a:rPr lang="en-US" altLang="en-US" sz="2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ຜົນໄດ້ຮັບຂອງການພັດທະນາຕ້ອງມີຄວາມປອດໄພ</a:t>
            </a:r>
            <a:endParaRPr lang="th-TH" altLang="en-US" sz="28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th-TH" altLang="en-US" smtClean="0"/>
          </a:p>
        </p:txBody>
      </p:sp>
      <p:sp>
        <p:nvSpPr>
          <p:cNvPr id="552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08963" cy="4910138"/>
          </a:xfrm>
        </p:spPr>
        <p:txBody>
          <a:bodyPr/>
          <a:lstStyle/>
          <a:p>
            <a:pPr eaLnBrk="1" hangingPunct="1"/>
            <a:r>
              <a:rPr lang="en-US" altLang="en-US" smtClean="0"/>
              <a:t>Housing</a:t>
            </a:r>
          </a:p>
          <a:p>
            <a:pPr lvl="1" eaLnBrk="1" hangingPunct="1"/>
            <a:r>
              <a:rPr lang="en-US" altLang="en-US" sz="2000" smtClean="0"/>
              <a:t>Strategy:</a:t>
            </a:r>
          </a:p>
          <a:p>
            <a:pPr lvl="2" eaLnBrk="1" hangingPunct="1"/>
            <a:r>
              <a:rPr lang="en-US" altLang="en-US" sz="1800" smtClean="0"/>
              <a:t>Project:</a:t>
            </a:r>
          </a:p>
          <a:p>
            <a:pPr lvl="2" eaLnBrk="1" hangingPunct="1"/>
            <a:r>
              <a:rPr lang="en-US" altLang="en-US" sz="1800" smtClean="0"/>
              <a:t>Project:</a:t>
            </a:r>
          </a:p>
          <a:p>
            <a:pPr eaLnBrk="1" hangingPunct="1"/>
            <a:r>
              <a:rPr lang="en-US" altLang="en-US" smtClean="0"/>
              <a:t>Social</a:t>
            </a:r>
          </a:p>
          <a:p>
            <a:pPr lvl="1" eaLnBrk="1" hangingPunct="1"/>
            <a:r>
              <a:rPr lang="en-US" altLang="en-US" sz="2000" smtClean="0"/>
              <a:t>Strategy:</a:t>
            </a:r>
          </a:p>
          <a:p>
            <a:pPr lvl="2" eaLnBrk="1" hangingPunct="1"/>
            <a:r>
              <a:rPr lang="en-US" altLang="en-US" sz="1800" smtClean="0"/>
              <a:t>Project:</a:t>
            </a:r>
          </a:p>
          <a:p>
            <a:pPr lvl="2" eaLnBrk="1" hangingPunct="1"/>
            <a:r>
              <a:rPr lang="en-US" altLang="en-US" sz="1800" smtClean="0"/>
              <a:t>Project:</a:t>
            </a:r>
          </a:p>
          <a:p>
            <a:pPr eaLnBrk="1" hangingPunct="1"/>
            <a:r>
              <a:rPr lang="en-US" altLang="en-US" smtClean="0"/>
              <a:t>Education</a:t>
            </a:r>
          </a:p>
          <a:p>
            <a:pPr lvl="1" eaLnBrk="1" hangingPunct="1"/>
            <a:r>
              <a:rPr lang="en-US" altLang="en-US" sz="2000" smtClean="0"/>
              <a:t>Strategy:</a:t>
            </a:r>
          </a:p>
          <a:p>
            <a:pPr lvl="2" eaLnBrk="1" hangingPunct="1"/>
            <a:r>
              <a:rPr lang="en-US" altLang="en-US" sz="1800" smtClean="0"/>
              <a:t>Project:</a:t>
            </a:r>
          </a:p>
          <a:p>
            <a:pPr lvl="2" eaLnBrk="1" hangingPunct="1"/>
            <a:r>
              <a:rPr lang="en-US" altLang="en-US" sz="1800" smtClean="0"/>
              <a:t>Project:</a:t>
            </a:r>
          </a:p>
          <a:p>
            <a:pPr eaLnBrk="1" hangingPunct="1"/>
            <a:endParaRPr lang="th-TH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9300" y="3724275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/>
              <a:t>S4.4Introduction</a:t>
            </a:r>
            <a:r>
              <a:rPr lang="en-US" sz="3600" dirty="0"/>
              <a:t>: SOP No. 16-19: </a:t>
            </a:r>
            <a:r>
              <a:rPr lang="en-US" sz="3600" dirty="0" err="1"/>
              <a:t>DaLNA</a:t>
            </a:r>
            <a:r>
              <a:rPr lang="en-US" sz="3600" dirty="0"/>
              <a:t> report preparation</a:t>
            </a:r>
          </a:p>
        </p:txBody>
      </p:sp>
      <p:sp>
        <p:nvSpPr>
          <p:cNvPr id="56323" name="Title 3"/>
          <p:cNvSpPr txBox="1">
            <a:spLocks/>
          </p:cNvSpPr>
          <p:nvPr/>
        </p:nvSpPr>
        <p:spPr bwMode="auto">
          <a:xfrm>
            <a:off x="752475" y="2252663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S4.4 ແນະນໍາ: SOP NO. 16-19: ການກະກຽມບົດລາຍງານ DALNA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cap="all" dirty="0" smtClean="0">
                <a:latin typeface="Phetsarath OT" pitchFamily="2" charset="0"/>
                <a:cs typeface="Phetsarath OT" pitchFamily="2" charset="0"/>
              </a:rPr>
              <a:t>SOP NO.</a:t>
            </a:r>
            <a:r>
              <a:rPr lang="en-US" b="1" dirty="0" smtClean="0"/>
              <a:t> 16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87338" y="1357313"/>
          <a:ext cx="8556625" cy="2438400"/>
        </p:xfrm>
        <a:graphic>
          <a:graphicData uri="http://schemas.openxmlformats.org/drawingml/2006/table">
            <a:tbl>
              <a:tblPr/>
              <a:tblGrid>
                <a:gridCol w="679450"/>
                <a:gridCol w="4729162"/>
                <a:gridCol w="1536700"/>
                <a:gridCol w="969963"/>
                <a:gridCol w="641350"/>
              </a:tblGrid>
              <a:tr h="190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44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marL="149225" indent="-149225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49225" marR="0" lvl="0" indent="-1492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1. ຄປຄພບຂ ຈະ​ສັງ​ລວມ ​ແລະ ວິ​ເຄາະ​ບົດ​ລາຍ​ງານ DALNA ​ຂອງ​ພະ​ແນ​ກຕ່າງໆ.</a:t>
                      </a:r>
                    </a:p>
                    <a:p>
                      <a:pPr marL="149225" marR="0" lvl="0" indent="-1492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2. ຄປຄພບຂ ​ກະກຽມ​ຮ່າງ​ບົດ​ລາຍ​ງານ DALNA ທີ່​ໄດ້​ສັງ​ລວມ​ເອົາ​ຄວາມ​ເສຍ​ຫາຍ, ການ​ສູນ​ເສຍ ​ແລະ ຄວາມ​ຕ້ອງການ​ຂອງ​ຂະ​ແໜງ​ການ​ຕ່າງໆ ລວມມີຜົນ​ກະທົບ​ດ້ານ​ເສດຖະກິດ-ສັງຄົມ, ສະ​ເໜີ​ຍຸດ​ທະ​ສາດ​ສໍາລັບ​ການ​ຟື້ນຟູ ​ແລະ​ ສົ່ງ​ລາຍ​ງານ​ໃຫ້​ກັບ​ຫ້ອງ​ວ່າການ​ແຂວງ​ເພື່ອ​ອະນຸມັດ.  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ສະບັບ​ສົມບູນ ​ໄດ້​ຖືກສົ່ງ​ໃຫ້ ຫ້ອງວ່າການ​ແຂວງ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ປະທານ​ ຄປຄພຂ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5</a:t>
                      </a: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27063" y="4678363"/>
          <a:ext cx="7997825" cy="1439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871"/>
                <a:gridCol w="4326468"/>
                <a:gridCol w="1630572"/>
                <a:gridCol w="726957"/>
                <a:gridCol w="726957"/>
              </a:tblGrid>
              <a:tr h="479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No.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Activity/</a:t>
                      </a:r>
                      <a:r>
                        <a:rPr lang="en-US" sz="1000" dirty="0" err="1">
                          <a:effectLst/>
                        </a:rPr>
                        <a:t>ies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Output/s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Person and Agency Responsible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No. of days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</a:tr>
              <a:tr h="959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marL="149225" indent="-149225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 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r>
                        <a:rPr lang="en-US" sz="1000" dirty="0">
                          <a:effectLst/>
                        </a:rPr>
                        <a:t> shall consolidate and analyze the </a:t>
                      </a:r>
                      <a:r>
                        <a:rPr lang="en-US" sz="1000" dirty="0" err="1">
                          <a:effectLst/>
                        </a:rPr>
                        <a:t>DALNA</a:t>
                      </a:r>
                      <a:r>
                        <a:rPr lang="en-US" sz="1000" dirty="0">
                          <a:effectLst/>
                        </a:rPr>
                        <a:t> reports of the various Departments.</a:t>
                      </a:r>
                    </a:p>
                    <a:p>
                      <a:pPr marL="149225" indent="-149225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 The </a:t>
                      </a:r>
                      <a:r>
                        <a:rPr lang="en-US" sz="1000" dirty="0" err="1">
                          <a:effectLst/>
                        </a:rPr>
                        <a:t>PDMC</a:t>
                      </a:r>
                      <a:r>
                        <a:rPr lang="en-US" sz="1000" dirty="0">
                          <a:effectLst/>
                        </a:rPr>
                        <a:t> shall prepare the draft </a:t>
                      </a:r>
                      <a:r>
                        <a:rPr lang="en-US" sz="1000" dirty="0" err="1">
                          <a:effectLst/>
                        </a:rPr>
                        <a:t>DALNA</a:t>
                      </a:r>
                      <a:r>
                        <a:rPr lang="en-US" sz="1000" dirty="0">
                          <a:effectLst/>
                        </a:rPr>
                        <a:t> report which is a consolidation of the damages, losses and needs of the various sectors including the socio-economic impacts, proposed strategies  for recovery and submit to the Office of the Governor for approval.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 final DALNA report submitted to the Office of the Governor 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The Head of the PDMC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347" marR="2347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cap="all" dirty="0" smtClean="0">
                <a:latin typeface="Phetsarath OT" pitchFamily="2" charset="0"/>
                <a:cs typeface="Phetsarath OT" pitchFamily="2" charset="0"/>
              </a:rPr>
              <a:t>SOP NO.</a:t>
            </a:r>
            <a:r>
              <a:rPr lang="en-US" sz="3600" b="1" dirty="0" smtClean="0"/>
              <a:t> 17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25488" y="4705350"/>
          <a:ext cx="7804150" cy="1463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8756"/>
                <a:gridCol w="3324699"/>
                <a:gridCol w="2174873"/>
                <a:gridCol w="984101"/>
                <a:gridCol w="721721"/>
              </a:tblGrid>
              <a:tr h="5488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Activity/ies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Output/s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Person and Agency Responsible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days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</a:tr>
              <a:tr h="914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indent="-22225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PDMC shall organize a consultative meeting among the various Departments, national ministries and development partners to present the DALNA report approved by the Governor.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draft report validated by the various Departments and approved by the Governor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Head of the PDMC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89" marR="2289" marT="0" marB="0"/>
                </a:tc>
              </a:tr>
            </a:tbl>
          </a:graphicData>
        </a:graphic>
      </p:graphicFrame>
      <p:graphicFrame>
        <p:nvGraphicFramePr>
          <p:cNvPr id="4" name="Content Placeholder 5"/>
          <p:cNvGraphicFramePr>
            <a:graphicFrameLocks noGrp="1"/>
          </p:cNvGraphicFramePr>
          <p:nvPr/>
        </p:nvGraphicFramePr>
        <p:xfrm>
          <a:off x="327025" y="1849438"/>
          <a:ext cx="8475663" cy="2106612"/>
        </p:xfrm>
        <a:graphic>
          <a:graphicData uri="http://schemas.openxmlformats.org/drawingml/2006/table">
            <a:tbl>
              <a:tblPr/>
              <a:tblGrid>
                <a:gridCol w="673100"/>
                <a:gridCol w="3586163"/>
                <a:gridCol w="2401887"/>
                <a:gridCol w="1179513"/>
                <a:gridCol w="635000"/>
              </a:tblGrid>
              <a:tr h="7699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 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2842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17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indent="-22225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-22225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o-LA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ຄປຄພບຂ ຈັດ​ກອງ​ປະຊຸມ​ປຶກສາ​ຫາລື​ກັບ​ພະ​ແນ​ກການ​ຕ່າງໆ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, </a:t>
                      </a:r>
                      <a:r>
                        <a:rPr kumimoji="0" lang="lo-LA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ກະຊວງ​ຕ່າງໆ ​ແລະ ບັນດາ​ຄູ່​ຮ່ວມ​ພັດທະນາ ​ເພື່ອ​ນໍາ​ສະ​ເໜີ​ບົດ​ລາຍ​ງານ 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DALNA </a:t>
                      </a:r>
                      <a:r>
                        <a:rPr kumimoji="0" lang="lo-LA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ທີ່​ໄດ້​ຮັບອະນຸມັດ​ຈາກ​ເຈົ້າ​ແຂວງ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. </a:t>
                      </a: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ຮ່າງ​ບົດ​ລາຍ​ງານ​ໄດ້​ຢັ້ງຢືນ​ຄວາມ​ຖືກຕ້ອງ​ໂດຍ​ພະ​ແນ​ກ ຕ່າງໆ ​ແລະ ​ໄດ້ອະນຸມັດ ​ໂດຍ​ເຈົ້າ​ແຂວງ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ປະທານ​ ຄປຄພຂ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cap="all" dirty="0" smtClean="0">
                <a:latin typeface="Phetsarath OT" pitchFamily="2" charset="0"/>
                <a:cs typeface="Phetsarath OT" pitchFamily="2" charset="0"/>
              </a:rPr>
              <a:t>SOP NO.</a:t>
            </a:r>
            <a:r>
              <a:rPr lang="en-US" sz="3600" dirty="0" smtClean="0"/>
              <a:t> </a:t>
            </a:r>
            <a:r>
              <a:rPr lang="en-US" sz="3600" b="1" dirty="0" smtClean="0"/>
              <a:t>18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14363" y="4892675"/>
          <a:ext cx="8066087" cy="1281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9306"/>
                <a:gridCol w="4120461"/>
                <a:gridCol w="1321165"/>
                <a:gridCol w="1046550"/>
                <a:gridCol w="758605"/>
              </a:tblGrid>
              <a:tr h="549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Activity/ies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Output/s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Person and Agency Responsible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days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</a:tr>
              <a:tr h="732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indent="-22225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Based on the consultations, the PDMC shall finalize the DALNA report and submit to the Office of the Governor for review and approval.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 final DALNA report submitted to and approved by the Governor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Head of the PDMC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233" marR="2233" marT="0" marB="0"/>
                </a:tc>
              </a:tr>
            </a:tbl>
          </a:graphicData>
        </a:graphic>
      </p:graphicFrame>
      <p:graphicFrame>
        <p:nvGraphicFramePr>
          <p:cNvPr id="4" name="Content Placeholder 5"/>
          <p:cNvGraphicFramePr>
            <a:graphicFrameLocks noGrp="1"/>
          </p:cNvGraphicFramePr>
          <p:nvPr/>
        </p:nvGraphicFramePr>
        <p:xfrm>
          <a:off x="600075" y="1903413"/>
          <a:ext cx="7902575" cy="1920875"/>
        </p:xfrm>
        <a:graphic>
          <a:graphicData uri="http://schemas.openxmlformats.org/drawingml/2006/table">
            <a:tbl>
              <a:tblPr/>
              <a:tblGrid>
                <a:gridCol w="628650"/>
                <a:gridCol w="3698875"/>
                <a:gridCol w="1746250"/>
                <a:gridCol w="1236663"/>
                <a:gridCol w="592137"/>
              </a:tblGrid>
              <a:tr h="190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904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ບົນ​ພື້ນຖານ​ການ​ປຶກສາ​ຫາລື, ຄປຄພບຂ ຈະ​ສໍາ​ເລັດ​ບົດ​ລາຍ​ງານ DALNA ​ແລະ ສົ່ງ​ໃຫ້ຫ້ອງ​ວ່າການ​ແຂວງ ສໍາລັບ​ທົບ​ທວນ ​ແລະ​ອະນຸມັດຮັບຮອງ 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​ສະບັບສົມບູນສົ່ງ​ໃຫ້​ເຈົ້າ​ແຂວງ​ເພື່ອ​ອະນຸມັດ 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ປະທານ​ ຄປຄພຂ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5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cap="all" dirty="0" smtClean="0">
                <a:latin typeface="Phetsarath OT" pitchFamily="2" charset="0"/>
                <a:cs typeface="Phetsarath OT" pitchFamily="2" charset="0"/>
              </a:rPr>
              <a:t>SOP NO.</a:t>
            </a:r>
            <a:r>
              <a:rPr lang="en-US" sz="3600" b="1" dirty="0" smtClean="0"/>
              <a:t> 19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82725" y="4886325"/>
          <a:ext cx="7265988" cy="12795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377"/>
                <a:gridCol w="3796666"/>
                <a:gridCol w="1321793"/>
                <a:gridCol w="1008039"/>
                <a:gridCol w="698113"/>
              </a:tblGrid>
              <a:tr h="548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Activity/</a:t>
                      </a:r>
                      <a:r>
                        <a:rPr lang="en-US" sz="1200" dirty="0" err="1">
                          <a:effectLst/>
                        </a:rPr>
                        <a:t>ies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Output/s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Person and Agency Responsible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No. of days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</a:tr>
              <a:tr h="731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Office of the Governor shall distribute copies of the approved DALNA report to all the Departments/ agencies, the MPI and other concerned national ministries and development partners.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 signed DALNA report delivered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Office of the Governor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ngsana New"/>
                      </a:endParaRPr>
                    </a:p>
                  </a:txBody>
                  <a:tcPr marL="2166" marR="2166" marT="0" marB="0"/>
                </a:tc>
              </a:tr>
            </a:tbl>
          </a:graphicData>
        </a:graphic>
      </p:graphicFrame>
      <p:graphicFrame>
        <p:nvGraphicFramePr>
          <p:cNvPr id="4" name="Content Placeholder 5"/>
          <p:cNvGraphicFramePr>
            <a:graphicFrameLocks noGrp="1"/>
          </p:cNvGraphicFramePr>
          <p:nvPr/>
        </p:nvGraphicFramePr>
        <p:xfrm>
          <a:off x="573088" y="1466850"/>
          <a:ext cx="7902575" cy="2193925"/>
        </p:xfrm>
        <a:graphic>
          <a:graphicData uri="http://schemas.openxmlformats.org/drawingml/2006/table">
            <a:tbl>
              <a:tblPr/>
              <a:tblGrid>
                <a:gridCol w="628650"/>
                <a:gridCol w="3738562"/>
                <a:gridCol w="1679575"/>
                <a:gridCol w="1263650"/>
                <a:gridCol w="592138"/>
              </a:tblGrid>
              <a:tr h="190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ລ/ດ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ບັນດາ​ກິດຈະ​ກໍາ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ຜົນ​ໄດ້​ຮັບ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ບຸກຄົນ​ແລະ​ອົງການ​ຈັດ​ຕັ້ງ​ຮັບຜິດຊອບ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ຈໍານວນ​ວັນ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</a:tr>
              <a:tr h="107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 </a:t>
                      </a: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8A1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ຫ້ອງ​ວ່າການ​ແຂວງ​ຈະ​ແຈກ​ຢາຍ​ບົດ​ລາຍ​ງານ DALNA​ ທີ່​ໄດ້​ຮັບຮອງ​ແລ້ວ ໃຫ້​ກັບ​ທຸກໆ​ພະ​ແນ​ກການ/ອົງການ​ຈັດ​ຕັ້ງ, ກະຊວງ​​ແຜນການ​ແລະ​ການ​ລົງທຶນ ​ແລະ ກະຊວງທີ່​ກ່ຽວຂ້ອງອື່ນໆ ​ແລະ ຄູ່​ຮ່ວມ​ພັດທະນາ.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ບົດ​ລາຍ​ງານ DALNA ທີ່​ໄດ້​ເຊັນ​ອະນຸມັດ​ຮັບ​ຮອງ​ແລ້ວ ​ໄດ້​ຖືກ​ແຈກ​ຢາຍ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ຫ້ອງ​ວ່າການ​ແຂວງ 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hetsarath OT" pitchFamily="2" charset="0"/>
                          <a:cs typeface="Angsana New" pitchFamily="18" charset="-34"/>
                        </a:rPr>
                        <a:t>2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hetsarath OT" pitchFamily="2" charset="0"/>
                        <a:ea typeface="Times New Roman" pitchFamily="18" charset="0"/>
                        <a:cs typeface="Phetsarath OT" pitchFamily="2" charset="0"/>
                      </a:endParaRPr>
                    </a:p>
                  </a:txBody>
                  <a:tcPr marL="3111" marR="311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0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5"/>
          <p:cNvSpPr>
            <a:spLocks noGrp="1"/>
          </p:cNvSpPr>
          <p:nvPr>
            <p:ph type="title"/>
          </p:nvPr>
        </p:nvSpPr>
        <p:spPr>
          <a:xfrm>
            <a:off x="430213" y="287338"/>
            <a:ext cx="8229600" cy="2401887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S4.5 SOP NO. 16-19: </a:t>
            </a:r>
            <a:b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ການກະກຽມບົດລາຍງານ DALNA</a:t>
            </a:r>
            <a:b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2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S4.5 SOP No. 16-19: DaLNA report preparation</a:t>
            </a:r>
            <a: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sz="3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endParaRPr lang="th-TH" altLang="en-US" sz="36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61443" name="Content Placeholder 6"/>
          <p:cNvSpPr>
            <a:spLocks noGrp="1"/>
          </p:cNvSpPr>
          <p:nvPr>
            <p:ph sz="half" idx="1"/>
          </p:nvPr>
        </p:nvSpPr>
        <p:spPr>
          <a:xfrm>
            <a:off x="457200" y="2701925"/>
            <a:ext cx="4038600" cy="3424238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ແຕ່ລະກຸ່ມກະກຽມບົດລາຍງານ ການປະເມີນ</a:t>
            </a:r>
            <a:endParaRPr lang="th-TH" altLang="en-US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61444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701925"/>
            <a:ext cx="4038600" cy="3424238"/>
          </a:xfrm>
        </p:spPr>
        <p:txBody>
          <a:bodyPr/>
          <a:lstStyle/>
          <a:p>
            <a:pPr eaLnBrk="1" hangingPunct="1"/>
            <a:r>
              <a:rPr lang="en-US" altLang="en-US" smtClean="0"/>
              <a:t>DALNA report</a:t>
            </a:r>
            <a:endParaRPr lang="th-TH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over_S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1323975"/>
            <a:ext cx="20351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1270000" y="754063"/>
            <a:ext cx="3151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ບົດແນະນໍາຂອງຂະແໜງການ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Sector Guidance Note</a:t>
            </a:r>
          </a:p>
        </p:txBody>
      </p:sp>
      <p:sp>
        <p:nvSpPr>
          <p:cNvPr id="7172" name="TextBox 10"/>
          <p:cNvSpPr txBox="1">
            <a:spLocks noChangeArrowheads="1"/>
          </p:cNvSpPr>
          <p:nvPr/>
        </p:nvSpPr>
        <p:spPr bwMode="auto">
          <a:xfrm>
            <a:off x="4749800" y="615950"/>
            <a:ext cx="30432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ຂັ້ນຕອນດໍາເນີນງານມາດຕະຖານ (SOP)</a:t>
            </a:r>
          </a:p>
        </p:txBody>
      </p:sp>
      <p:sp>
        <p:nvSpPr>
          <p:cNvPr id="7173" name="TextBox 11"/>
          <p:cNvSpPr txBox="1">
            <a:spLocks noChangeArrowheads="1"/>
          </p:cNvSpPr>
          <p:nvPr/>
        </p:nvSpPr>
        <p:spPr bwMode="auto">
          <a:xfrm>
            <a:off x="2879725" y="5799138"/>
            <a:ext cx="3206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ສັງລວມແຜນວາດ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Phetsarath OT" pitchFamily="2" charset="0"/>
                <a:ea typeface="Phetsarath OT" pitchFamily="2" charset="0"/>
                <a:cs typeface="Phetsarath OT" pitchFamily="2" charset="0"/>
              </a:rPr>
              <a:t>Summary Chart</a:t>
            </a:r>
          </a:p>
        </p:txBody>
      </p:sp>
      <p:pic>
        <p:nvPicPr>
          <p:cNvPr id="7174" name="Picture 9" descr="Cover_kdp Guideline transpo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1392238"/>
            <a:ext cx="2087563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13" y="3490913"/>
            <a:ext cx="32734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7 Sectors Report (Khounkham, Khammouane Province)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Baseline info</a:t>
            </a:r>
          </a:p>
          <a:p>
            <a:pPr eaLnBrk="1" hangingPunct="1"/>
            <a:r>
              <a:rPr lang="en-US" altLang="en-US" smtClean="0"/>
              <a:t>D+L</a:t>
            </a:r>
          </a:p>
          <a:p>
            <a:pPr eaLnBrk="1" hangingPunct="1"/>
            <a:r>
              <a:rPr lang="en-US" altLang="en-US" smtClean="0"/>
              <a:t>Strategy A </a:t>
            </a:r>
          </a:p>
          <a:p>
            <a:pPr eaLnBrk="1" hangingPunct="1"/>
            <a:r>
              <a:rPr lang="en-US" altLang="en-US" smtClean="0"/>
              <a:t>Strategy B </a:t>
            </a:r>
          </a:p>
          <a:p>
            <a:pPr eaLnBrk="1" hangingPunct="1"/>
            <a:r>
              <a:rPr lang="en-US" altLang="en-US" smtClean="0"/>
              <a:t>Strategy C</a:t>
            </a:r>
          </a:p>
          <a:p>
            <a:pPr eaLnBrk="1" hangingPunct="1"/>
            <a:r>
              <a:rPr lang="en-US" altLang="en-US" smtClean="0"/>
              <a:t>Specific needs (Priority Projects)</a:t>
            </a:r>
          </a:p>
          <a:p>
            <a:pPr lvl="1" eaLnBrk="1" hangingPunct="1"/>
            <a:r>
              <a:rPr lang="en-US" altLang="en-US" smtClean="0"/>
              <a:t>1</a:t>
            </a:r>
          </a:p>
          <a:p>
            <a:pPr lvl="1" eaLnBrk="1" hangingPunct="1"/>
            <a:r>
              <a:rPr lang="en-US" altLang="en-US" smtClean="0"/>
              <a:t>2</a:t>
            </a:r>
          </a:p>
          <a:p>
            <a:pPr eaLnBrk="1" hangingPunct="1"/>
            <a:r>
              <a:rPr lang="en-US" altLang="en-US" smtClean="0"/>
              <a:t>Next actions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Consolidated </a:t>
            </a:r>
            <a:r>
              <a:rPr lang="en-US" dirty="0" err="1" smtClean="0"/>
              <a:t>pdmc</a:t>
            </a:r>
            <a:r>
              <a:rPr lang="en-US" dirty="0" smtClean="0"/>
              <a:t> needs example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ຍຸດທະສາດ</a:t>
            </a:r>
            <a:endParaRPr lang="th-TH" altLang="en-US" sz="36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ປັບປຸງລະບົບພື້ນຖານໂຄງລ່າງ: ໂຍທາ, ກະສິກໍາ, ສຶກສາ, ສາທາ, ອຸຕຸນິຍົມແລະອຸກທົກກະສາດເພື່ອໃຫ້ກັບສູ່ສະພາບເດີມ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ສະໜອງ ວັດຖຸອຸປະກອນປັດໄຈການຜະລິດ, ຢາປົວພະຍາດຄົນ ແລະສັດ, ແນວພັນພືດແລະສັດ, ເຄື່ອງນຸ່ງຮົ່ມ, ອຸປະກອນການຮຽນ ແລະສິ່ງປຸກສ້າງ, ສາທາລະນຸປະໂພກ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ການສ້າງຄວາມອາດສາມາດໃນການຄຸ້ມຄອງຄວາມສ່ຽງໄພພິບັດ</a:t>
            </a:r>
          </a:p>
          <a:p>
            <a:pPr marL="514350" indent="-514350" eaLnBrk="1" hangingPunct="1"/>
            <a:endParaRPr lang="th-TH" altLang="en-US" sz="1800" smtClean="0"/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Sessions 5.1 to 5.4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 spd="med">
    <p:zoom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Recovery and Reconstruction Plan</a:t>
            </a:r>
          </a:p>
        </p:txBody>
      </p:sp>
      <p:sp>
        <p:nvSpPr>
          <p:cNvPr id="66563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altLang="en-US" sz="2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ພາກ​ທີ III. ແຜນ​ການ​ຟື້ນ​ຟູ ແລະ ກໍ່ສ້າງ​ຄືນ​ໃໝ່</a:t>
            </a:r>
            <a:endParaRPr lang="en-US" altLang="en-US" sz="2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eaLnBrk="1" hangingPunct="1"/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ວິ​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ໄ</a:t>
            </a:r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ສ​ທັດ, ຈຸດ​ປະ​ສົງ, ຍຸດ​ທະ​ສາດ ແລະ ຫລັກ​ການ​ຄຳ​ແນະ​ນຳ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​ສຳ​ລັບ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​ການ​ຟື້ນ​ຟູ ແລະ ກໍ່ສ້າງຄືນ​ໃໝ່.</a:t>
            </a:r>
          </a:p>
          <a:p>
            <a:pPr eaLnBrk="1" hangingPunct="1"/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ບັນ​ດາ​ໂຄງ​ການ​ທີ່​ໄດ້​ຮັບ​ການ​ກຳ​ນົດ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​ສຳ​ລັບການ​ຟື້ນ​ຟູ ແລະ ກໍ່ສ້າງ​ຄືນ​ໃໝ່​</a:t>
            </a:r>
            <a:r>
              <a:rPr lang="lo-LA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 </a:t>
            </a:r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ໂດຍ​ຂະ​ແໜງ​ການ​ຕ່າງໆ</a:t>
            </a:r>
          </a:p>
          <a:p>
            <a:pPr eaLnBrk="1" hangingPunct="1"/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ການ​ລົງ​ທຶນ ແລະ ດ້ານ​ການ​ເງິນ</a:t>
            </a:r>
          </a:p>
          <a:p>
            <a:pPr eaLnBrk="1" hangingPunct="1"/>
            <a:r>
              <a:rPr lang="en-US" altLang="en-US" sz="24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ການ​ກະ​ກຽມ​ການ​ຈັດ​ຕັ້ງ​ປະ​ຕິ​ບັດ</a:t>
            </a:r>
          </a:p>
          <a:p>
            <a:pPr eaLnBrk="1" hangingPunct="1"/>
            <a:endParaRPr lang="en-US" altLang="en-US" sz="2400" smtClean="0"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</p:txBody>
      </p:sp>
      <p:sp>
        <p:nvSpPr>
          <p:cNvPr id="66564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altLang="en-US" sz="1800" b="1" smtClean="0"/>
              <a:t>Chapter III. Recovery and Reconstruction Plan</a:t>
            </a:r>
            <a:endParaRPr lang="en-US" altLang="en-US" sz="1800" smtClean="0"/>
          </a:p>
          <a:p>
            <a:pPr eaLnBrk="1" hangingPunct="1"/>
            <a:endParaRPr lang="en-US" altLang="en-US" sz="1800" smtClean="0"/>
          </a:p>
          <a:p>
            <a:pPr eaLnBrk="1" hangingPunct="1"/>
            <a:r>
              <a:rPr lang="en-US" altLang="en-US" sz="1800" smtClean="0"/>
              <a:t>Vision, Objectives, Strategies and guiding principles for recovery and reconstruction. </a:t>
            </a:r>
          </a:p>
          <a:p>
            <a:pPr eaLnBrk="1" hangingPunct="1"/>
            <a:r>
              <a:rPr lang="en-US" altLang="en-US" sz="1800" smtClean="0"/>
              <a:t>Projects identified for recovery and reconstruction by sectors</a:t>
            </a:r>
          </a:p>
          <a:p>
            <a:pPr eaLnBrk="1" hangingPunct="1"/>
            <a:r>
              <a:rPr lang="en-US" altLang="en-US" sz="1800" smtClean="0"/>
              <a:t>Investment and financing </a:t>
            </a:r>
          </a:p>
          <a:p>
            <a:pPr eaLnBrk="1" hangingPunct="1"/>
            <a:r>
              <a:rPr lang="en-US" altLang="en-US" sz="1800" smtClean="0"/>
              <a:t>Implementation arrangements </a:t>
            </a:r>
          </a:p>
          <a:p>
            <a:pPr eaLnBrk="1" hangingPunct="1"/>
            <a:endParaRPr lang="en-US" altLang="en-US" sz="1800" smtClean="0"/>
          </a:p>
        </p:txBody>
      </p:sp>
    </p:spTree>
  </p:cSld>
  <p:clrMapOvr>
    <a:masterClrMapping/>
  </p:clrMapOvr>
  <p:transition spd="med">
    <p:zoom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Project Proposal Template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758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ransition spd="med">
    <p:zoom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Project Monitoring and Evaluation Template</a:t>
            </a:r>
          </a:p>
        </p:txBody>
      </p:sp>
      <p:sp>
        <p:nvSpPr>
          <p:cNvPr id="6861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6861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ransition spd="med">
    <p:zoom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Wrap-up session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Wrap-Up Session</a:t>
            </a:r>
          </a:p>
        </p:txBody>
      </p:sp>
      <p:sp>
        <p:nvSpPr>
          <p:cNvPr id="706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Conclusions and vote of thanks</a:t>
            </a:r>
          </a:p>
          <a:p>
            <a:pPr eaLnBrk="1" hangingPunct="1"/>
            <a:r>
              <a:rPr lang="en-US" altLang="en-US" smtClean="0"/>
              <a:t>Key concepts: a reminder</a:t>
            </a:r>
          </a:p>
          <a:p>
            <a:pPr eaLnBrk="1" hangingPunct="1"/>
            <a:r>
              <a:rPr lang="en-US" altLang="en-US" smtClean="0"/>
              <a:t>Summary of training, day-by-day.</a:t>
            </a:r>
          </a:p>
          <a:p>
            <a:pPr eaLnBrk="1" hangingPunct="1"/>
            <a:r>
              <a:rPr lang="en-US" altLang="en-US" smtClean="0"/>
              <a:t>Recommendations and next steps</a:t>
            </a:r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363538"/>
            <a:ext cx="8642350" cy="609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390525"/>
            <a:ext cx="8620125" cy="607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1813" y="219075"/>
            <a:ext cx="6783387" cy="695325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8500" y="971550"/>
            <a:ext cx="1089025" cy="4419600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92288" y="914400"/>
            <a:ext cx="3203575" cy="1187450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92288" y="2108200"/>
            <a:ext cx="3203575" cy="1985963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95463" y="4102100"/>
            <a:ext cx="3201987" cy="1289050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49850" y="863600"/>
            <a:ext cx="3325813" cy="1289050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49850" y="2152650"/>
            <a:ext cx="3325813" cy="1941513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997450" y="4076700"/>
            <a:ext cx="3478213" cy="669925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49850" y="4746625"/>
            <a:ext cx="3325813" cy="781050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61938" y="5805488"/>
            <a:ext cx="3243262" cy="579437"/>
          </a:xfrm>
          <a:prstGeom prst="rect">
            <a:avLst/>
          </a:prstGeom>
          <a:noFill/>
          <a:ln w="5715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ຂະບວນການປະເມີນ</a:t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2800" smtClean="0">
                <a:solidFill>
                  <a:srgbClr val="FF0000"/>
                </a:solidFill>
              </a:rPr>
              <a:t>The Assessment Process</a:t>
            </a:r>
            <a:endParaRPr lang="en-US" altLang="en-US" sz="3600" smtClean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1524000"/>
          <a:ext cx="8077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ຄວາມເສຍຫາຍ</a:t>
            </a:r>
            <a:r>
              <a:rPr lang="en-US" altLang="en-US" sz="3600" smtClean="0"/>
              <a:t>Damage 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ຄວາມເສຍຫາຍ-</a:t>
            </a:r>
            <a:r>
              <a:rPr lang="en-US" altLang="en-US" sz="28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ຜົນກະທົບຕໍ່ລາຄາສິນຄ້າກ່ອນໄພພິບັດ</a:t>
            </a:r>
          </a:p>
          <a:p>
            <a:pPr eaLnBrk="1" hangingPunct="1"/>
            <a:r>
              <a:rPr lang="en-US" altLang="en-US" sz="2400" smtClean="0">
                <a:solidFill>
                  <a:srgbClr val="FF0000"/>
                </a:solidFill>
              </a:rPr>
              <a:t>Damages – effects on stock valued as the cost, in pre-disaster prices, of:</a:t>
            </a:r>
          </a:p>
          <a:p>
            <a:pPr eaLnBrk="1" hangingPunct="1"/>
            <a:endParaRPr lang="en-US" altLang="en-US" sz="1400" smtClean="0">
              <a:solidFill>
                <a:srgbClr val="FF0000"/>
              </a:solidFill>
            </a:endParaRPr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altLang="en-US" sz="24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ການສ້ອມແປງໂຄງສ້າງ, ອຸປະກອນ, ຊັບສິນຕ່າງໆ ທີ່ຖືກເສຍຫາຍບາງສ່ວນ ແມ່ນອີງໃສ່ສະພາບການກ່ອນໄພພິບັດ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24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	</a:t>
            </a:r>
            <a:r>
              <a:rPr lang="en-US" altLang="en-US" sz="1800" smtClean="0">
                <a:solidFill>
                  <a:srgbClr val="FF0000"/>
                </a:solidFill>
              </a:rPr>
              <a:t>Repair of partially destroyed structures, equipment, other assets up to their pre-disaster condition</a:t>
            </a:r>
          </a:p>
          <a:p>
            <a:pPr eaLnBrk="1" hangingPunct="1">
              <a:buFont typeface="Arial" charset="0"/>
              <a:buNone/>
            </a:pPr>
            <a:endParaRPr lang="en-US" altLang="en-US" sz="11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en-US" sz="24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2. 	ການທົດແທນໂຄງສ້າງ, ອຸປະກອນ ແລະ ຊັບສິນຕ່າງໆ ທີ່ຖືກທຳລາຍທັງໝົດ ອີງຕາມລາຄາກ່ອນໄພພິບັດ. ມູນຄ່າສາມາດຄາດຄະເນໄດ້ດັ່ງນີ້:  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24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	</a:t>
            </a:r>
            <a:r>
              <a:rPr lang="en-US" altLang="en-US" sz="1800" smtClean="0">
                <a:solidFill>
                  <a:srgbClr val="FF0000"/>
                </a:solidFill>
              </a:rPr>
              <a:t>Replacement of totally destroyed structures, equipment and   other assets, valued at pre-disaster levels. </a:t>
            </a:r>
            <a:endParaRPr lang="en-US" altLang="en-US" sz="1600" smtClean="0"/>
          </a:p>
          <a:p>
            <a:pPr lvl="1" eaLnBrk="1" hangingPunct="1"/>
            <a:endParaRPr lang="en-US" alt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ການສູນເສຍ </a:t>
            </a:r>
            <a:r>
              <a:rPr lang="en-US" altLang="en-US" sz="3600" smtClean="0">
                <a:solidFill>
                  <a:srgbClr val="FF0000"/>
                </a:solidFill>
              </a:rPr>
              <a:t>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/>
          <a:lstStyle/>
          <a:p>
            <a:pPr eaLnBrk="1" hangingPunct="1"/>
            <a:r>
              <a:rPr lang="en-US" altLang="en-US" sz="20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ການສູນເສຍ-ການປ່ຽນແປງຂອງການໄຫຼວຽນກະແສເສດຖະກິດທີ່ສາມາດແກ່ຍາວເປັນເວລາຫຼາຍປີຫຼັງຈາກປີເກີດໄພພິບັດ </a:t>
            </a:r>
            <a:r>
              <a:rPr lang="en-US" altLang="en-US" sz="1400" smtClean="0">
                <a:solidFill>
                  <a:srgbClr val="FF0000"/>
                </a:solidFill>
              </a:rPr>
              <a:t>Loss – changes in economic flows which can extend beyond the year the disaster occurred</a:t>
            </a:r>
          </a:p>
          <a:p>
            <a:pPr marL="457200" lvl="1" indent="0" eaLnBrk="1" hangingPunct="1">
              <a:buFont typeface="Arial" charset="0"/>
              <a:buNone/>
            </a:pPr>
            <a:endParaRPr lang="en-US" altLang="en-US" sz="1000" smtClean="0">
              <a:solidFill>
                <a:srgbClr val="FF0000"/>
              </a:solidFill>
            </a:endParaRPr>
          </a:p>
          <a:p>
            <a:pPr marL="457200" lvl="1" indent="0" eaLnBrk="1" hangingPunct="1"/>
            <a:r>
              <a:rPr lang="en-US" altLang="en-US" sz="16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ຈຳນວນມູນຄ່າໃນລາຄາກ່ອນໄພພິບັດ</a:t>
            </a:r>
            <a:r>
              <a:rPr lang="en-US" altLang="en-US" sz="1600" b="1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:  </a:t>
            </a:r>
            <a:r>
              <a:rPr lang="en-US" altLang="en-US" sz="1200" smtClean="0">
                <a:solidFill>
                  <a:srgbClr val="FF0000"/>
                </a:solidFill>
              </a:rPr>
              <a:t>Valued as the amount in pre-disaster prices, of: </a:t>
            </a:r>
          </a:p>
          <a:p>
            <a:pPr eaLnBrk="1" hangingPunct="1">
              <a:buFont typeface="Arial" charset="0"/>
              <a:buNone/>
            </a:pPr>
            <a:endParaRPr lang="en-US" altLang="en-US" sz="900" smtClean="0"/>
          </a:p>
          <a:p>
            <a:pPr eaLnBrk="1" hangingPunct="1">
              <a:buFont typeface="Arial" charset="0"/>
              <a:buNone/>
            </a:pPr>
            <a:r>
              <a:rPr lang="en-US" altLang="en-US" sz="2000" b="1" smtClean="0">
                <a:solidFill>
                  <a:srgbClr val="0070C0"/>
                </a:solidFill>
              </a:rPr>
              <a:t>1. 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ລາຍຮັບທີ່ຄາດຄະເນ (</a:t>
            </a:r>
            <a:r>
              <a:rPr lang="en-US" altLang="en-US" sz="2000" b="1" smtClean="0">
                <a:solidFill>
                  <a:srgbClr val="0070C0"/>
                </a:solidFill>
              </a:rPr>
              <a:t>Foregone income opportunities )</a:t>
            </a:r>
          </a:p>
          <a:p>
            <a:pPr marL="457200" lvl="1" indent="0" eaLnBrk="1" hangingPunct="1"/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ເອກະຊົນ </a:t>
            </a:r>
            <a:r>
              <a:rPr lang="en-US" altLang="en-US" sz="14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(</a:t>
            </a:r>
            <a:r>
              <a:rPr lang="en-US" altLang="en-US" sz="1400" smtClean="0">
                <a:solidFill>
                  <a:srgbClr val="FF0000"/>
                </a:solidFill>
              </a:rPr>
              <a:t>Private)</a:t>
            </a:r>
            <a:endParaRPr lang="en-US" altLang="en-US" sz="1800" smtClean="0">
              <a:solidFill>
                <a:srgbClr val="FF0000"/>
              </a:solidFill>
            </a:endParaRPr>
          </a:p>
          <a:p>
            <a:pPr marL="457200" lvl="1" indent="0" eaLnBrk="1" hangingPunct="1"/>
            <a:r>
              <a:rPr lang="en-US" altLang="en-US" sz="18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ລັດ </a:t>
            </a:r>
            <a:r>
              <a:rPr lang="en-US" altLang="en-US" sz="18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(</a:t>
            </a:r>
            <a:r>
              <a:rPr lang="en-US" altLang="en-US" sz="1800" smtClean="0">
                <a:solidFill>
                  <a:srgbClr val="FF0000"/>
                </a:solidFill>
              </a:rPr>
              <a:t>Public)</a:t>
            </a:r>
          </a:p>
          <a:p>
            <a:pPr lvl="2" eaLnBrk="1" hangingPunct="1"/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en-US" sz="2400" b="1" smtClean="0">
                <a:solidFill>
                  <a:srgbClr val="0070C0"/>
                </a:solidFill>
              </a:rPr>
              <a:t>2. </a:t>
            </a:r>
            <a:r>
              <a:rPr lang="en-US" altLang="en-US" sz="24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ຄ່າໃຊ້ຈ່າຍໃນການດຳເນີນງານສູງ </a:t>
            </a:r>
            <a:r>
              <a:rPr lang="en-US" altLang="en-US" sz="16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(</a:t>
            </a:r>
            <a:r>
              <a:rPr lang="en-US" altLang="en-US" sz="1600" b="1" smtClean="0">
                <a:solidFill>
                  <a:srgbClr val="0070C0"/>
                </a:solidFill>
              </a:rPr>
              <a:t>Higher operating costs)</a:t>
            </a:r>
            <a:endParaRPr lang="en-US" altLang="en-US" sz="2400" b="1" smtClean="0">
              <a:solidFill>
                <a:srgbClr val="0070C0"/>
              </a:solidFill>
            </a:endParaRPr>
          </a:p>
          <a:p>
            <a:pPr marL="457200" lvl="1" indent="0" eaLnBrk="1" hangingPunct="1"/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ຄ່າໃຊ້ຈ່າຍເພີ່ມເຕີມໃນການຜະລິດສິນຄ້າທີ່ຄ້າຍຄືກັນ ແລະ/ຫຼືການບໍລິການໃນຊ່ວງເວລາການຟື້ນຟູ </a:t>
            </a:r>
            <a:r>
              <a:rPr lang="en-US" altLang="en-US" sz="1400" smtClean="0">
                <a:solidFill>
                  <a:srgbClr val="FF0000"/>
                </a:solidFill>
              </a:rPr>
              <a:t>additional expenses to produce same output of goods and/or services during the recovery phase</a:t>
            </a:r>
            <a:endParaRPr lang="en-US" altLang="en-US" sz="1400" smtClean="0"/>
          </a:p>
          <a:p>
            <a:pPr lvl="2" eaLnBrk="1" hangingPunct="1"/>
            <a:endParaRPr lang="en-US" altLang="en-US" sz="10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en-US" sz="2400" b="1" smtClean="0">
                <a:solidFill>
                  <a:srgbClr val="0070C0"/>
                </a:solidFill>
              </a:rPr>
              <a:t>3. </a:t>
            </a:r>
            <a:r>
              <a:rPr lang="en-US" altLang="en-US" sz="24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ຄ່າໃຊ້ຈ່າຍທີ່ບໍ່ຄາດຄິດ </a:t>
            </a:r>
            <a:r>
              <a:rPr lang="en-US" altLang="en-US" sz="18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(</a:t>
            </a:r>
            <a:r>
              <a:rPr lang="en-US" altLang="en-US" sz="1800" b="1" smtClean="0">
                <a:solidFill>
                  <a:srgbClr val="0070C0"/>
                </a:solidFill>
              </a:rPr>
              <a:t>Unexpected expenses)</a:t>
            </a:r>
            <a:endParaRPr lang="en-US" altLang="en-US" sz="2400" b="1" smtClean="0">
              <a:solidFill>
                <a:srgbClr val="0070C0"/>
              </a:solidFill>
            </a:endParaRPr>
          </a:p>
          <a:p>
            <a:pPr marL="457200" lvl="1" indent="0" eaLnBrk="1" hangingPunct="1"/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ການອະນາໄມສິ່ງເສດເຫຼືອ </a:t>
            </a:r>
            <a:r>
              <a:rPr lang="en-US" altLang="en-US" sz="16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(</a:t>
            </a:r>
            <a:r>
              <a:rPr lang="en-US" altLang="en-US" sz="1600" smtClean="0">
                <a:solidFill>
                  <a:srgbClr val="FF0000"/>
                </a:solidFill>
              </a:rPr>
              <a:t>cleaning up of debris)</a:t>
            </a:r>
            <a:endParaRPr lang="en-US" altLang="en-US" sz="2000" smtClean="0">
              <a:solidFill>
                <a:srgbClr val="FF0000"/>
              </a:solidFill>
            </a:endParaRPr>
          </a:p>
          <a:p>
            <a:pPr marL="457200" lvl="1" indent="0" eaLnBrk="1" hangingPunct="1"/>
            <a:r>
              <a:rPr lang="en-US" altLang="en-US" sz="20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ຄ່າໃຊ້ຈ່າຍທີ່ບໍ່ຄາດຄິດຕໍ່ສະຖານທີ່ພັກພາອາໄສຊົ່ວຄາວ, ນ້ຳປະປາ, ຢາ, ອາຫານ ແລະ ອື່ນໆ. ສຳລັບລັດຖະບານ </a:t>
            </a:r>
            <a:r>
              <a:rPr lang="en-US" altLang="en-US" sz="1200" smtClean="0">
                <a:solidFill>
                  <a:srgbClr val="FF0000"/>
                </a:solidFill>
              </a:rPr>
              <a:t>unexpected expenses on temporary shelters, water supply, medicines, food supply, etc. for the government</a:t>
            </a:r>
          </a:p>
          <a:p>
            <a:pPr lvl="2" eaLnBrk="1" hangingPunct="1"/>
            <a:endParaRPr lang="en-US" altLang="en-US" sz="12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93775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ຜົນກະທົບໄພພິບັດ </a:t>
            </a:r>
            <a:r>
              <a:rPr lang="en-US" altLang="en-US" sz="2400" smtClean="0">
                <a:solidFill>
                  <a:srgbClr val="FF0000"/>
                </a:solidFill>
              </a:rPr>
              <a:t>Disaster Impacts </a:t>
            </a:r>
            <a:endParaRPr lang="en-US" altLang="en-US" sz="3200" smtClean="0">
              <a:solidFill>
                <a:srgbClr val="FF0000"/>
              </a:solidFill>
            </a:endParaRP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611188" y="838200"/>
            <a:ext cx="8229600" cy="5791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2000" b="1" smtClean="0">
                <a:solidFill>
                  <a:srgbClr val="0070C0"/>
                </a:solidFill>
              </a:rPr>
              <a:t>1. 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ລະດັບຄົວເຮືອນ(</a:t>
            </a:r>
            <a:r>
              <a:rPr lang="en-US" altLang="en-US" sz="2000" b="1" smtClean="0">
                <a:solidFill>
                  <a:srgbClr val="0070C0"/>
                </a:solidFill>
              </a:rPr>
              <a:t>Household level )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ສະພາບຄວາມທຸກຍາກ, ລາຍຮັບ, ສຸຂະພາບແລະໂພຊະນາການ, ການສືກສາຂອງເດັກນ້ອຍ, ອື່ນໆ</a:t>
            </a:r>
          </a:p>
          <a:p>
            <a:pPr lvl="1" eaLnBrk="1" hangingPunct="1"/>
            <a:r>
              <a:rPr lang="en-US" altLang="en-US" sz="1100" smtClean="0">
                <a:solidFill>
                  <a:srgbClr val="FF0000"/>
                </a:solidFill>
              </a:rPr>
              <a:t>poverty status; income; health and nutrition; children’s education, etc.</a:t>
            </a:r>
          </a:p>
          <a:p>
            <a:pPr lvl="1" eaLnBrk="1" hangingPunct="1"/>
            <a:endParaRPr lang="en-US" altLang="en-US" sz="80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en-US" sz="2000" b="1" smtClean="0">
                <a:solidFill>
                  <a:srgbClr val="0070C0"/>
                </a:solidFill>
              </a:rPr>
              <a:t>2.  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ລະດັບຂະແໜງການ(</a:t>
            </a:r>
            <a:r>
              <a:rPr lang="en-US" altLang="en-US" sz="2000" b="1" smtClean="0">
                <a:solidFill>
                  <a:srgbClr val="0070C0"/>
                </a:solidFill>
              </a:rPr>
              <a:t>Sector level )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ຜົນກະທົບຕໍ່: ການຜະລິດຂອງແຕ່ລະຂະແໜງການ, ສາທາລະນະສຸກ, ຄວາມຮູ້ໃນລະດັບຊາດ, ການຕອບສະໜອງນ້ຳ ແລະພະລັງງານໄຟຟ້າ</a:t>
            </a:r>
          </a:p>
          <a:p>
            <a:pPr lvl="1" eaLnBrk="1" hangingPunct="1"/>
            <a:r>
              <a:rPr lang="en-US" altLang="en-US" sz="1100" smtClean="0">
                <a:solidFill>
                  <a:srgbClr val="FF0000"/>
                </a:solidFill>
              </a:rPr>
              <a:t>impacts on: production in the productive sectors; public health; national literacy; water and power supply projections; etc.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ຜົນກະທົບຕໍ່: ຂະແໜງຂ້າມຜ່ານ (ການຫຼຸດລົງຂອງກຳລັງການຜະລິດໃນຂະແໜງອຸດສະຫະກຳ, ຜົນຜະລິດດ້ານກະສິກຳລຸດລົງ</a:t>
            </a:r>
          </a:p>
          <a:p>
            <a:pPr lvl="1" eaLnBrk="1" hangingPunct="1"/>
            <a:r>
              <a:rPr lang="en-US" altLang="en-US" sz="1100" smtClean="0">
                <a:solidFill>
                  <a:srgbClr val="FF0000"/>
                </a:solidFill>
              </a:rPr>
              <a:t>Impacts across sectors (power reduction on industrial production; agricultural reduction on manufacturing; etc</a:t>
            </a:r>
          </a:p>
          <a:p>
            <a:pPr lvl="1" eaLnBrk="1" hangingPunct="1"/>
            <a:endParaRPr lang="en-US" altLang="en-US" sz="900" smtClean="0"/>
          </a:p>
          <a:p>
            <a:pPr marL="0" indent="0" eaLnBrk="1" hangingPunct="1">
              <a:buFont typeface="Arial" charset="0"/>
              <a:buNone/>
            </a:pPr>
            <a:r>
              <a:rPr lang="en-US" altLang="en-US" sz="2000" b="1" smtClean="0">
                <a:solidFill>
                  <a:srgbClr val="0070C0"/>
                </a:solidFill>
              </a:rPr>
              <a:t>3. 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ລະດັບເສດຖະກີດມະຫາພາກ (</a:t>
            </a:r>
            <a:r>
              <a:rPr lang="en-US" altLang="en-US" sz="2000" b="1" smtClean="0">
                <a:solidFill>
                  <a:srgbClr val="0070C0"/>
                </a:solidFill>
              </a:rPr>
              <a:t>Macro-economy level)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ລວມຍອດຜະລິດຕະພັນພາຍໃນ, ລາຍຮັບ/ພາສີລາຍຮັບ, ການຂາດດູນງົບປະມານ, ໜີ້ສີ້ນ, ຄວາມສົມດູນຂອງການເບີກຈ່າຍ, ພາວະເງິນເຟີ້, ການຈ້າງງານ, ແລະອື່ນໆ</a:t>
            </a:r>
          </a:p>
          <a:p>
            <a:pPr lvl="1" eaLnBrk="1" hangingPunct="1"/>
            <a:r>
              <a:rPr lang="en-US" altLang="en-US" sz="1100" smtClean="0">
                <a:solidFill>
                  <a:srgbClr val="FF0000"/>
                </a:solidFill>
              </a:rPr>
              <a:t>GDP; income/tax revenues; budget deficit; debt; balance of payment; inflation; employment; etc. </a:t>
            </a:r>
          </a:p>
          <a:p>
            <a:pPr lvl="1" eaLnBrk="1" hangingPunct="1"/>
            <a:endParaRPr lang="en-US" altLang="en-US" sz="900" smtClean="0"/>
          </a:p>
          <a:p>
            <a:pPr marL="0" indent="0" eaLnBrk="1" hangingPunct="1">
              <a:buFont typeface="Arial" charset="0"/>
              <a:buNone/>
            </a:pPr>
            <a:r>
              <a:rPr lang="en-US" altLang="en-US" sz="2000" b="1" smtClean="0">
                <a:solidFill>
                  <a:srgbClr val="0070C0"/>
                </a:solidFill>
              </a:rPr>
              <a:t>4. 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ລະດັບຂະແໜງການຂ້າມຜ່ານ (</a:t>
            </a:r>
            <a:r>
              <a:rPr lang="en-US" altLang="en-US" sz="2000" b="1" smtClean="0">
                <a:solidFill>
                  <a:srgbClr val="0070C0"/>
                </a:solidFill>
              </a:rPr>
              <a:t>Cross-cutting level)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ແມ່ຍິງ, ເດັກນ້ອຍ, ຜູ້ເຖົ້າ, ຊົນເຜົ່າພື້ນເມືອງ</a:t>
            </a:r>
          </a:p>
          <a:p>
            <a:pPr lvl="1" eaLnBrk="1" hangingPunct="1"/>
            <a:r>
              <a:rPr lang="en-US" altLang="en-US" sz="1100" smtClean="0">
                <a:solidFill>
                  <a:srgbClr val="FF0000"/>
                </a:solidFill>
              </a:rPr>
              <a:t>women; children; elderly; indigenous peoples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ສິ່ງແວດລ້ອມ-ລະບົບນິເວດວິທະຍາ, ປ່າໄມ້</a:t>
            </a:r>
          </a:p>
          <a:p>
            <a:pPr lvl="1" eaLnBrk="1" hangingPunct="1"/>
            <a:r>
              <a:rPr lang="en-US" altLang="en-US" sz="1100" smtClean="0">
                <a:solidFill>
                  <a:srgbClr val="FF0000"/>
                </a:solidFill>
              </a:rPr>
              <a:t>environment – ecosystem; forestry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ຄວາມຕ້ອງການ (</a:t>
            </a:r>
            <a:r>
              <a:rPr lang="en-US" altLang="en-US" sz="3200" smtClean="0">
                <a:solidFill>
                  <a:srgbClr val="FF0000"/>
                </a:solidFill>
              </a:rPr>
              <a:t>Needs)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62950" cy="5638800"/>
          </a:xfrm>
        </p:spPr>
        <p:txBody>
          <a:bodyPr/>
          <a:lstStyle/>
          <a:p>
            <a:pPr eaLnBrk="1" hangingPunct="1"/>
            <a:r>
              <a:rPr lang="en-US" altLang="en-US" sz="1600" b="1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ຄວາມຕ້ອງການ </a:t>
            </a:r>
            <a:r>
              <a:rPr lang="en-US" altLang="en-US" sz="16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- ມີຈຸດປະສົງເພື່ອເຮັດໃຫ້ສະຖານະການກັບຄືນສູ່ສະພາບປົກກະຕິ, ມູນຄ່າໃນການພິຈາລະນາຂອງອັດຕາເງິນເຟີ້ ແລະລາຄາໃນລະດັບສາກົນ, ຖ້າຫາກວ່າຈຳເປັນ</a:t>
            </a:r>
          </a:p>
          <a:p>
            <a:pPr eaLnBrk="1" hangingPunct="1"/>
            <a:r>
              <a:rPr lang="en-US" altLang="en-US" sz="1200" smtClean="0">
                <a:solidFill>
                  <a:srgbClr val="FF0000"/>
                </a:solidFill>
              </a:rPr>
              <a:t>Needs – amount needed to bring back normalcy, valued in consideration of inflation and international prices, as necessary.</a:t>
            </a:r>
          </a:p>
          <a:p>
            <a:pPr eaLnBrk="1" hangingPunct="1"/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AutoNum type="arabicPeriod"/>
            </a:pPr>
            <a:r>
              <a:rPr lang="en-US" altLang="en-US" sz="1600" b="1" u="sng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ຄວາມຕ້ອງການຟື້ນຟູ</a:t>
            </a:r>
            <a:r>
              <a:rPr lang="en-US" altLang="en-US" sz="1600" b="1" smtClean="0"/>
              <a:t>– </a:t>
            </a:r>
            <a:r>
              <a:rPr lang="en-US" altLang="en-US" sz="16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ຕອບສະໜອງຄວາມຕ້ອງການແບບຮິບດ່ວນໃນໄລຍະສັ້ນເພື່ອພື້ນຟູສະພາບການໃຫ້ກັບຄືນສູ່ສະພາບເດີມເທົ່າທີ່ຈະໄວໄດ້</a:t>
            </a:r>
            <a:endParaRPr lang="en-US" altLang="en-US" sz="6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en-US" sz="1600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	</a:t>
            </a:r>
            <a:r>
              <a:rPr lang="en-US" altLang="en-US" sz="1200" smtClean="0">
                <a:solidFill>
                  <a:srgbClr val="FF0000"/>
                </a:solidFill>
              </a:rPr>
              <a:t>Recovery needs) - usually urgent short-term needs to restore pre-disaster conditions as soon as possible</a:t>
            </a:r>
            <a:endParaRPr lang="en-US" altLang="en-US" sz="160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ການຟື້ນຟູການບໍລິການຂັ້ນພື້ນຖານ (ເຄຫາສະຖານ, ນ້ຳ, ພະລັງງານໄຟຟ້າ</a:t>
            </a:r>
            <a:r>
              <a:rPr lang="en-US" altLang="en-US" sz="1400" b="1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)</a:t>
            </a:r>
          </a:p>
          <a:p>
            <a:pPr lvl="1" eaLnBrk="1" hangingPunct="1"/>
            <a:r>
              <a:rPr lang="en-US" altLang="en-US" sz="1200" smtClean="0">
                <a:solidFill>
                  <a:srgbClr val="FF0000"/>
                </a:solidFill>
              </a:rPr>
              <a:t>Restoration of basic services (housing, water, power, etc.)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ເຮັດໃຫ້ຊາວກະສິກອນສາມາດລົງມືເຮັດການຜະລິດ</a:t>
            </a:r>
          </a:p>
          <a:p>
            <a:pPr lvl="1" eaLnBrk="1" hangingPunct="1"/>
            <a:r>
              <a:rPr lang="en-US" altLang="en-US" sz="1200" smtClean="0">
                <a:solidFill>
                  <a:srgbClr val="FF0000"/>
                </a:solidFill>
              </a:rPr>
              <a:t>Enabling farmers to start replanting)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ການກໍ່ສ້າງຄືນໃໝ່ຂອງສິ່ງອຳນວຍຄວາມສະດວກໃນການຂົນສົ່ງ</a:t>
            </a:r>
          </a:p>
          <a:p>
            <a:pPr lvl="1" eaLnBrk="1" hangingPunct="1"/>
            <a:r>
              <a:rPr lang="en-US" altLang="en-US" sz="1200" smtClean="0">
                <a:solidFill>
                  <a:srgbClr val="FF0000"/>
                </a:solidFill>
              </a:rPr>
              <a:t>Resumption of transportation facilities 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ການເປີດທຸລະກີດຄືນໃໝ່</a:t>
            </a:r>
            <a:endParaRPr lang="en-US" altLang="en-US" sz="1400" b="1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1" eaLnBrk="1" hangingPunct="1"/>
            <a:r>
              <a:rPr lang="en-US" altLang="en-US" sz="1200" smtClean="0">
                <a:solidFill>
                  <a:srgbClr val="FF0000"/>
                </a:solidFill>
              </a:rPr>
              <a:t>Re-opening of businesses</a:t>
            </a:r>
          </a:p>
          <a:p>
            <a:pPr lvl="1" eaLnBrk="1" hangingPunct="1"/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en-US" sz="1600" b="1" smtClean="0">
                <a:solidFill>
                  <a:srgbClr val="FF0000"/>
                </a:solidFill>
              </a:rPr>
              <a:t>2.	</a:t>
            </a:r>
            <a:r>
              <a:rPr lang="en-US" altLang="en-US" sz="1600" b="1" u="sng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ຄວາມຕ້ອງການກໍ່ສ້າງຄືນໃໝ່</a:t>
            </a:r>
            <a:r>
              <a:rPr lang="en-US" altLang="en-US" sz="1600" b="1" smtClean="0">
                <a:solidFill>
                  <a:srgbClr val="FF000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 -</a:t>
            </a:r>
            <a:r>
              <a:rPr lang="en-US" altLang="en-US" sz="16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ຄວາມຕ້ອງການໃນໄລຍະຍາວ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1400" smtClean="0">
                <a:solidFill>
                  <a:srgbClr val="FF0000"/>
                </a:solidFill>
              </a:rPr>
              <a:t> Reconstruction needs </a:t>
            </a:r>
            <a:r>
              <a:rPr lang="en-US" altLang="en-US" sz="1400" smtClean="0"/>
              <a:t>– longer-term needs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ໂຄງລ່າງພື້ນຖານໃໝ່ເຊັ່ນວ່າການຍົກຍ້າຍອາຄານ, ສະໜາມບິນ, ບ້ານ, ຫົນທາງສາຍໃໝ່</a:t>
            </a:r>
            <a:endParaRPr lang="en-US" altLang="en-US" sz="1400" b="1" smtClean="0">
              <a:solidFill>
                <a:srgbClr val="FF0000"/>
              </a:solidFill>
              <a:latin typeface="Phetsarath OT" pitchFamily="2" charset="0"/>
              <a:ea typeface="Phetsarath OT" pitchFamily="2" charset="0"/>
              <a:cs typeface="Phetsarath OT" pitchFamily="2" charset="0"/>
            </a:endParaRPr>
          </a:p>
          <a:p>
            <a:pPr lvl="1" eaLnBrk="1" hangingPunct="1"/>
            <a:r>
              <a:rPr lang="en-US" altLang="en-US" sz="1200" smtClean="0">
                <a:solidFill>
                  <a:srgbClr val="FF0000"/>
                </a:solidFill>
              </a:rPr>
              <a:t>new infrastructure like relocation of buildings, airports, houses; new road diversions, etc.</a:t>
            </a:r>
          </a:p>
          <a:p>
            <a:pPr lvl="1" eaLnBrk="1" hangingPunct="1"/>
            <a:r>
              <a:rPr lang="en-US" altLang="en-US" sz="1400" b="1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ການກະກຽມ ແລະ ຫຼຸດຜ່ອນເຊັ່ນວ່າ: ການພະຍາກອນອາກາດ, ການພັດທະນາລະຫັດອາຄານໃໝ່ . ການວາງແຜນການຳໃຊ້ທີ່ດິນ </a:t>
            </a:r>
          </a:p>
          <a:p>
            <a:pPr lvl="1" eaLnBrk="1" hangingPunct="1"/>
            <a:r>
              <a:rPr lang="en-US" altLang="en-US" sz="1200" smtClean="0">
                <a:solidFill>
                  <a:srgbClr val="FF0000"/>
                </a:solidFill>
              </a:rPr>
              <a:t>Preparedness and mitigation like dikes, weather forecasting, development of new building codes, land use plans, etc.</a:t>
            </a:r>
          </a:p>
          <a:p>
            <a:pPr eaLnBrk="1" hangingPunct="1"/>
            <a:endParaRPr lang="en-US" altLang="en-US" sz="1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ຜົນຂອງການປະເມີນ</a:t>
            </a:r>
            <a: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/>
            </a:r>
            <a:br>
              <a:rPr lang="en-US" altLang="en-US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100" smtClean="0">
                <a:solidFill>
                  <a:srgbClr val="FF0000"/>
                </a:solidFill>
              </a:rPr>
              <a:t>Results of the Assessment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ລວມມູນຄ່າ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ຂອງຊັບສິນທີ່ຖືກທຳລາຍ(</a:t>
            </a: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ຄວາມເສຍຫາຍ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) ແລະ ການປ່ຽນແປງ(</a:t>
            </a: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ການສູນເສຍ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)ການໄຫຼວຽນກະແສເສດຖະກິດ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smtClean="0">
                <a:solidFill>
                  <a:srgbClr val="FF0000"/>
                </a:solidFill>
              </a:rPr>
              <a:t>Total value of destruction in physical assets (damage) and changes (losses) in flows of the economy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ເຈົ້າຂອງກຳມະສິດ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ທີ່ໄດ້ຮັບຄວາມເສຍຫາຍ ແລະ ການສູນເສຍ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smtClean="0">
                <a:solidFill>
                  <a:srgbClr val="FF0000"/>
                </a:solidFill>
              </a:rPr>
              <a:t>Distribution of damages and losses by ownership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ການກໍານົດ</a:t>
            </a: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ຂະແໜງການ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ທີ່ໄດ້ຮັບຜົນກະທົບ</a:t>
            </a: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ຫຼາຍທີ່ສຸດ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smtClean="0">
                <a:solidFill>
                  <a:srgbClr val="FF0000"/>
                </a:solidFill>
              </a:rPr>
              <a:t>Identification of most affected sectors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ຜົນກະທົບ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ຂອງໄພພິບັດອີງຕາມ</a:t>
            </a: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ພູມີປະເທດ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smtClean="0">
                <a:solidFill>
                  <a:srgbClr val="FF0000"/>
                </a:solidFill>
              </a:rPr>
              <a:t>Geographic distribution of disaster effects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ຜົນກະທົບ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ຂອງໄພພິບັດຕໍ່</a:t>
            </a: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ເສດຖະກິດມະຫາພາກແລະລະດັບບຸກຄົນ/ຄົວເຮືອນ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smtClean="0">
                <a:solidFill>
                  <a:srgbClr val="FF0000"/>
                </a:solidFill>
              </a:rPr>
              <a:t>Impact of disaster at macro-economic and at personal/household levels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u="sng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ຄາດຄະເນຄວາມຕ້ອງການ</a:t>
            </a:r>
            <a:r>
              <a:rPr lang="en-US" altLang="en-US" sz="2000" b="1" smtClean="0">
                <a:solidFill>
                  <a:srgbClr val="0070C0"/>
                </a:solidFill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ຟື້ນຟູຫຼັງໄພພິບັດ, ການກໍ່ສ້າງຄືນ   ໃໝ່ ແລະ ການຫຼຸດຜ່ອນໄພພິບັດ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200" smtClean="0">
                <a:solidFill>
                  <a:srgbClr val="FF0000"/>
                </a:solidFill>
              </a:rPr>
              <a:t>Estimates of post-disaster needs for recovery, reconstruction and disaster risk reduction</a:t>
            </a:r>
          </a:p>
          <a:p>
            <a:pPr eaLnBrk="1" hangingPunct="1">
              <a:lnSpc>
                <a:spcPct val="90000"/>
              </a:lnSpc>
            </a:pPr>
            <a:endParaRPr lang="en-US" altLang="en-US" sz="180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363538"/>
            <a:ext cx="8642350" cy="609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ຂະແໜງສາທາລະນະສຸກ</a:t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Health Sector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1287463"/>
            <a:ext cx="7378700" cy="525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ຂະແໜງເຄຫະສະຖານ</a:t>
            </a:r>
            <a:b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</a:br>
            <a:r>
              <a:rPr lang="en-US" altLang="en-US" sz="3600" smtClean="0">
                <a:latin typeface="Phetsarath OT" pitchFamily="2" charset="0"/>
                <a:ea typeface="Phetsarath OT" pitchFamily="2" charset="0"/>
                <a:cs typeface="Phetsarath OT" pitchFamily="2" charset="0"/>
              </a:rPr>
              <a:t>Housing Sector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1341438"/>
            <a:ext cx="71342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DP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KDP theme</Template>
  <TotalTime>4992</TotalTime>
  <Words>7910</Words>
  <Application>Microsoft Office PowerPoint</Application>
  <PresentationFormat>On-screen Show (4:3)</PresentationFormat>
  <Paragraphs>853</Paragraphs>
  <Slides>76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Angsana New</vt:lpstr>
      <vt:lpstr>Calibri</vt:lpstr>
      <vt:lpstr>Cordia New</vt:lpstr>
      <vt:lpstr>Phetsarath OT</vt:lpstr>
      <vt:lpstr>Saysettha OT</vt:lpstr>
      <vt:lpstr>Times New Roman</vt:lpstr>
      <vt:lpstr>Wingdings</vt:lpstr>
      <vt:lpstr>KDP theme</vt:lpstr>
      <vt:lpstr>ການຝຶກອົບຮົມໄລຍະສັ້ນສຳລັບກິດຈະກຳການກໍ່ສ້າງຄືນໃໝ່ ຫຼັງໄພພິບັດໃນແຂວງຄຳມ່ວນ Comprehensive Short Training Program for Post-Disaster Activities in Khammouane Province</vt:lpstr>
      <vt:lpstr>ຈຸດປະສົງ  Session Objectives</vt:lpstr>
      <vt:lpstr>ຄວາມເປັນມາແລະຈຸດປະສົງຂອງ DaLNA SOP Background and Objectives of DaLNA SOP</vt:lpstr>
      <vt:lpstr>DaLNA SOP ຂອງແຂວງຄໍາມ່ວນ.  DaLNA SOP in Khammouane</vt:lpstr>
      <vt:lpstr>DaLNA SOP ຂອງແຂວງຄໍາມ່ວນ.  DaLNA SOP in Khammouane</vt:lpstr>
      <vt:lpstr>PowerPoint Presentation</vt:lpstr>
      <vt:lpstr>PowerPoint Presentation</vt:lpstr>
      <vt:lpstr>ຂະແໜງສາທາລະນະສຸກ Health Sector</vt:lpstr>
      <vt:lpstr>ຂະແໜງເຄຫະສະຖານ Housing Sector</vt:lpstr>
      <vt:lpstr>ຂະແໜງສຶກສາທິການ Education Sector</vt:lpstr>
      <vt:lpstr>ຂະແໜງນໍ້າປະປາ Water Supply Sector</vt:lpstr>
      <vt:lpstr>ຂະແໜງກະສິກໍາ Agriculture Sector</vt:lpstr>
      <vt:lpstr>S2.2 Standard Operating Procedures for DaLNA: Initiate SOP (No. 1-6): process and template letters</vt:lpstr>
      <vt:lpstr>SOP No. 1</vt:lpstr>
      <vt:lpstr>SOP No. 2</vt:lpstr>
      <vt:lpstr>SOP No. 3</vt:lpstr>
      <vt:lpstr>SOP No.4</vt:lpstr>
      <vt:lpstr>SOP No. 5</vt:lpstr>
      <vt:lpstr>SOP No. 6</vt:lpstr>
      <vt:lpstr>S2.3 Introduction: SOP No. 7, </vt:lpstr>
      <vt:lpstr> SOP No. 7</vt:lpstr>
      <vt:lpstr>S2.4 ວຽກກຸ່ມ: SOP NO. 7:  ພະແນກຕ່າງໆເກັບກໍາຂໍ້ມູນພື້ນຖານ S2.4Groupwork: SOP No. 7: Departments input baseline data</vt:lpstr>
      <vt:lpstr>S2.5 Group presentations </vt:lpstr>
      <vt:lpstr>S3.1 introduction SOP No. 8, 9, 10: Participants conduct damage &amp; loss assessment at disaster site(s) – in sector groups</vt:lpstr>
      <vt:lpstr>PowerPoint Presentation</vt:lpstr>
      <vt:lpstr>SOP No. 8</vt:lpstr>
      <vt:lpstr>SOP No. 9</vt:lpstr>
      <vt:lpstr>SOP No. 10</vt:lpstr>
      <vt:lpstr>S3.1 ວຽກກຸ່ມຂອງຂະແໜງການ SOP NO. 8, 9, 10:  ຜູ້ເຂົ້າຮ່ວມປະເມີນຄວາມເສຍຫາຍແລະການສູນເສຍ ທີ່ຂັ້ນເມືອງ S3.1 Group work SOP No. 8, 9, 10: Participants conduct damage &amp; loss assessment at disaster site(s) – in sector groups </vt:lpstr>
      <vt:lpstr>S3.2 Introduction SOP No. 11: Sector validation</vt:lpstr>
      <vt:lpstr>SOP No. 11</vt:lpstr>
      <vt:lpstr>S3.2 Group work SOP No. 11: Sector validation</vt:lpstr>
      <vt:lpstr>S4.1 Introduction: SOP No. 12: PDMC validation</vt:lpstr>
      <vt:lpstr>SOP No. 12</vt:lpstr>
      <vt:lpstr>S4.1 ວຽກກຸ່ມ: SOP NO. 12:  ຄປຄພບຂ ຢັ້ງຢືນຄວາມຖືກຕ້ອງຂອງຂໍ້ມູນ S4.1Group work: SOP No. 12: PDMC validation </vt:lpstr>
      <vt:lpstr>S4.2 Introduction: SOP No. 13-15: Sector strategy</vt:lpstr>
      <vt:lpstr>SOP No. 13</vt:lpstr>
      <vt:lpstr>SOP No. 14</vt:lpstr>
      <vt:lpstr>SOP No. 15</vt:lpstr>
      <vt:lpstr>S4.3 ວຽກກຸ່ມ: SOP NO. 13-15: ຍຸດທະສາດຂອງຂະແໜງການ S4.3Group work: SOP No. 13-15: Sector strategy  </vt:lpstr>
      <vt:lpstr>ບາດກ້າວທີ 5.1: ກໍານົດຍຸດທະສາດລວມການຟື້ນຟູແລະກໍ່ສ້າງຄືນໃໝ່</vt:lpstr>
      <vt:lpstr>ຕາຕະລາງ 17: ສັງລວມການຄາດຄະເນຄວາມຕ້ອງການໃນການຟື້ນຟູ ແລະ ກໍ່ສ້າງຄືນໃໝ່ຫຼັງໄພພິບັດ  ໃນຂະແໜງການກະສິກຳ </vt:lpstr>
      <vt:lpstr>Sector Examples</vt:lpstr>
      <vt:lpstr>Sector Strategy</vt:lpstr>
      <vt:lpstr>ກຳນົດ​​ແຜນ​ຍຸດ​ທະ​ສາດການຟື້ນຟູແລະກໍ່ສ້າງຄືນໃໝ່ ຂອງ ຂົນສົ່ງ</vt:lpstr>
      <vt:lpstr>ກຳນົດ​​ແຜນ​ຢຸດ​ທະ​ສາດການຟື້ນຟູແລະກໍ່ສ້າງຄືນໃໝ່ ຂອງ ສາທາລະນະ​ສຸກ</vt:lpstr>
      <vt:lpstr>ຍຸດທະສາດລວມ ການຟື້ນຟູ ແລະ ກໍ່ສ້າງຄືນໃໝ່ ຂອງຂະແໜງກະສິກໍາ</vt:lpstr>
      <vt:lpstr>ຍຸດທະສາດລວມ ການຟື້ນຟູ ແລະ ກໍ່ສ້າງຄືນໃໝ່ຂອງຂະແໜງກະສິກໍາ(ຕໍ່)</vt:lpstr>
      <vt:lpstr>ຍຸດທະສາດລວມ ການຟື້ນຟູ ແລະ ກໍ່ສ້າງຄືນໃໝ່ຂອງຂະແໜງກະສິກໍາ</vt:lpstr>
      <vt:lpstr>ຍຸດທະສາດລວມ ການຟື້ນຟູ ແລະ ກໍ່ສ້າງຄືນໃໝ່ຂອງຂະແໜງກະສິກໍາ (ຕໍ່)</vt:lpstr>
      <vt:lpstr>ກຳນົດ​​ແຜນ​ຢຸດ​ທະ​ສາດການຟື້ນຟູແລະກໍ່ສ້າງຄືນໃໝ່ ຂອງ ສຶກສາທິການ</vt:lpstr>
      <vt:lpstr>ກຳນົດ​​ແຜນ​ຢຸດ​ທະ​ສາດການຟື້ນຟູແລະກໍ່ສ້າງຄືນໃໝ່ ຂອງ ນໍ້າປະປາ</vt:lpstr>
      <vt:lpstr>PowerPoint Presentation</vt:lpstr>
      <vt:lpstr>S4.4Introduction: SOP No. 16-19: DaLNA report preparation</vt:lpstr>
      <vt:lpstr>SOP NO. 16</vt:lpstr>
      <vt:lpstr>SOP NO. 17</vt:lpstr>
      <vt:lpstr>SOP NO. 18</vt:lpstr>
      <vt:lpstr>SOP NO. 19</vt:lpstr>
      <vt:lpstr>S4.5 SOP NO. 16-19:  ການກະກຽມບົດລາຍງານ DALNA S4.5 SOP No. 16-19: DaLNA report preparation </vt:lpstr>
      <vt:lpstr>7 Sectors Report (Khounkham, Khammouane Province)</vt:lpstr>
      <vt:lpstr>Consolidated pdmc needs example</vt:lpstr>
      <vt:lpstr>ຍຸດທະສາດ</vt:lpstr>
      <vt:lpstr>Sessions 5.1 to 5.4</vt:lpstr>
      <vt:lpstr>Recovery and Reconstruction Plan</vt:lpstr>
      <vt:lpstr>Project Proposal Template</vt:lpstr>
      <vt:lpstr>Project Monitoring and Evaluation Template</vt:lpstr>
      <vt:lpstr>Wrap-up session</vt:lpstr>
      <vt:lpstr>Wrap-Up Session</vt:lpstr>
      <vt:lpstr>PowerPoint Presentation</vt:lpstr>
      <vt:lpstr>ຂະບວນການປະເມີນ The Assessment Process</vt:lpstr>
      <vt:lpstr>ຄວາມເສຍຫາຍDamage </vt:lpstr>
      <vt:lpstr>ການສູນເສຍ Loss</vt:lpstr>
      <vt:lpstr>ຜົນກະທົບໄພພິບັດ Disaster Impacts </vt:lpstr>
      <vt:lpstr>ຄວາມຕ້ອງການ (Needs)</vt:lpstr>
      <vt:lpstr>ຜົນຂອງການປະເມີນ Results of the Assessment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SOP</dc:title>
  <dc:creator>GTP</dc:creator>
  <cp:lastModifiedBy>Pearn</cp:lastModifiedBy>
  <cp:revision>495</cp:revision>
  <dcterms:created xsi:type="dcterms:W3CDTF">2013-02-19T08:09:02Z</dcterms:created>
  <dcterms:modified xsi:type="dcterms:W3CDTF">2013-11-29T10:15:46Z</dcterms:modified>
</cp:coreProperties>
</file>