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423" r:id="rId2"/>
    <p:sldId id="384" r:id="rId3"/>
    <p:sldId id="261" r:id="rId4"/>
    <p:sldId id="406" r:id="rId5"/>
    <p:sldId id="409" r:id="rId6"/>
    <p:sldId id="410" r:id="rId7"/>
    <p:sldId id="424" r:id="rId8"/>
    <p:sldId id="271" r:id="rId9"/>
    <p:sldId id="411" r:id="rId10"/>
    <p:sldId id="412" r:id="rId11"/>
    <p:sldId id="413" r:id="rId12"/>
    <p:sldId id="414" r:id="rId13"/>
    <p:sldId id="415" r:id="rId14"/>
    <p:sldId id="417" r:id="rId15"/>
    <p:sldId id="418" r:id="rId16"/>
    <p:sldId id="419" r:id="rId17"/>
    <p:sldId id="427" r:id="rId18"/>
    <p:sldId id="420" r:id="rId19"/>
    <p:sldId id="421" r:id="rId20"/>
    <p:sldId id="425" r:id="rId21"/>
    <p:sldId id="426"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761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37" autoAdjust="0"/>
  </p:normalViewPr>
  <p:slideViewPr>
    <p:cSldViewPr>
      <p:cViewPr varScale="1">
        <p:scale>
          <a:sx n="65" d="100"/>
          <a:sy n="65" d="100"/>
        </p:scale>
        <p:origin x="-145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7730"/>
    </p:cViewPr>
  </p:sorterViewPr>
  <p:notesViewPr>
    <p:cSldViewPr>
      <p:cViewPr varScale="1">
        <p:scale>
          <a:sx n="39" d="100"/>
          <a:sy n="39" d="100"/>
        </p:scale>
        <p:origin x="-223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662D1715-450E-4147-BD86-AA8777F1F066}" type="datetimeFigureOut">
              <a:rPr lang="en-US"/>
              <a:pPr>
                <a:defRPr/>
              </a:pPr>
              <a:t>11/23/2013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DD74C1A-161F-420D-A698-8D9FDC6FB5E7}" type="slidenum">
              <a:rPr lang="en-US"/>
              <a:pPr>
                <a:defRPr/>
              </a:pPr>
              <a:t>‹#›</a:t>
            </a:fld>
            <a:endParaRPr lang="en-US"/>
          </a:p>
        </p:txBody>
      </p:sp>
    </p:spTree>
    <p:extLst>
      <p:ext uri="{BB962C8B-B14F-4D97-AF65-F5344CB8AC3E}">
        <p14:creationId xmlns="" xmlns:p14="http://schemas.microsoft.com/office/powerpoint/2010/main" val="5107730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20BEF736-B90B-4CB0-95A8-DD8C18E62B1A}" type="slidenum">
              <a:rPr lang="en-US" smtClean="0"/>
              <a:pPr>
                <a:defRPr/>
              </a:pPr>
              <a:t>16</a:t>
            </a:fld>
            <a:endParaRPr lang="en-US"/>
          </a:p>
        </p:txBody>
      </p:sp>
    </p:spTree>
    <p:extLst>
      <p:ext uri="{BB962C8B-B14F-4D97-AF65-F5344CB8AC3E}">
        <p14:creationId xmlns="" xmlns:p14="http://schemas.microsoft.com/office/powerpoint/2010/main" val="1633595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1FF9E60F-93EF-4BDE-A9FB-42FB20EEE6F9}" type="slidenum">
              <a:rPr lang="en-US" smtClean="0"/>
              <a:pPr>
                <a:defRPr/>
              </a:pPr>
              <a:t>18</a:t>
            </a:fld>
            <a:endParaRPr lang="en-US"/>
          </a:p>
        </p:txBody>
      </p:sp>
    </p:spTree>
    <p:extLst>
      <p:ext uri="{BB962C8B-B14F-4D97-AF65-F5344CB8AC3E}">
        <p14:creationId xmlns="" xmlns:p14="http://schemas.microsoft.com/office/powerpoint/2010/main" val="6256240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0AE838AF-F0B5-4316-BA53-3B4EC25882F9}" type="slidenum">
              <a:rPr lang="en-US" smtClean="0"/>
              <a:pPr>
                <a:defRPr/>
              </a:pPr>
              <a:t>19</a:t>
            </a:fld>
            <a:endParaRPr lang="en-US"/>
          </a:p>
        </p:txBody>
      </p:sp>
    </p:spTree>
    <p:extLst>
      <p:ext uri="{BB962C8B-B14F-4D97-AF65-F5344CB8AC3E}">
        <p14:creationId xmlns="" xmlns:p14="http://schemas.microsoft.com/office/powerpoint/2010/main" val="885785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29227BC-5406-41E9-B72C-6A82074607DA}" type="datetime3">
              <a:rPr lang="en-US" smtClean="0"/>
              <a:pPr>
                <a:defRPr/>
              </a:pPr>
              <a:t>23 November 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6" name="Slide Number Placeholder 5"/>
          <p:cNvSpPr>
            <a:spLocks noGrp="1"/>
          </p:cNvSpPr>
          <p:nvPr>
            <p:ph type="sldNum" sz="quarter" idx="12"/>
          </p:nvPr>
        </p:nvSpPr>
        <p:spPr/>
        <p:txBody>
          <a:bodyPr/>
          <a:lstStyle>
            <a:lvl1pPr>
              <a:defRPr/>
            </a:lvl1pPr>
          </a:lstStyle>
          <a:p>
            <a:pPr>
              <a:defRPr/>
            </a:pPr>
            <a:fld id="{8182EB52-CB39-4B5F-84A6-29F082C89999}" type="slidenum">
              <a:rPr lang="en-US" smtClean="0"/>
              <a:pPr>
                <a:defRPr/>
              </a:pPr>
              <a:t>‹#›</a:t>
            </a:fld>
            <a:endParaRPr lang="en-US"/>
          </a:p>
        </p:txBody>
      </p:sp>
    </p:spTree>
    <p:extLst>
      <p:ext uri="{BB962C8B-B14F-4D97-AF65-F5344CB8AC3E}">
        <p14:creationId xmlns="" xmlns:p14="http://schemas.microsoft.com/office/powerpoint/2010/main" val="1438808668"/>
      </p:ext>
    </p:extLst>
  </p:cSld>
  <p:clrMapOvr>
    <a:masterClrMapping/>
  </p:clrMapOvr>
  <p:transition spd="med">
    <p:zo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1FB9965-6F67-47BF-8D84-749ACCBA6EC3}" type="datetime3">
              <a:rPr lang="en-US" smtClean="0"/>
              <a:pPr>
                <a:defRPr/>
              </a:pPr>
              <a:t>23 November 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6" name="Slide Number Placeholder 5"/>
          <p:cNvSpPr>
            <a:spLocks noGrp="1"/>
          </p:cNvSpPr>
          <p:nvPr>
            <p:ph type="sldNum" sz="quarter" idx="12"/>
          </p:nvPr>
        </p:nvSpPr>
        <p:spPr/>
        <p:txBody>
          <a:bodyPr/>
          <a:lstStyle>
            <a:lvl1pPr>
              <a:defRPr/>
            </a:lvl1pPr>
          </a:lstStyle>
          <a:p>
            <a:pPr>
              <a:defRPr/>
            </a:pPr>
            <a:fld id="{9FB1D6A9-3C5C-4993-B37C-AE96E3D47E9A}" type="slidenum">
              <a:rPr lang="en-US" smtClean="0"/>
              <a:pPr>
                <a:defRPr/>
              </a:pPr>
              <a:t>‹#›</a:t>
            </a:fld>
            <a:endParaRPr lang="en-US"/>
          </a:p>
        </p:txBody>
      </p:sp>
    </p:spTree>
    <p:extLst>
      <p:ext uri="{BB962C8B-B14F-4D97-AF65-F5344CB8AC3E}">
        <p14:creationId xmlns="" xmlns:p14="http://schemas.microsoft.com/office/powerpoint/2010/main" val="1595877974"/>
      </p:ext>
    </p:extLst>
  </p:cSld>
  <p:clrMapOvr>
    <a:masterClrMapping/>
  </p:clrMapOvr>
  <p:transition spd="med">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64E53EA-6DC5-4EC3-A315-1972027147AB}" type="datetime3">
              <a:rPr lang="en-US" smtClean="0"/>
              <a:pPr>
                <a:defRPr/>
              </a:pPr>
              <a:t>23 November 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6" name="Slide Number Placeholder 5"/>
          <p:cNvSpPr>
            <a:spLocks noGrp="1"/>
          </p:cNvSpPr>
          <p:nvPr>
            <p:ph type="sldNum" sz="quarter" idx="12"/>
          </p:nvPr>
        </p:nvSpPr>
        <p:spPr/>
        <p:txBody>
          <a:bodyPr/>
          <a:lstStyle>
            <a:lvl1pPr>
              <a:defRPr/>
            </a:lvl1pPr>
          </a:lstStyle>
          <a:p>
            <a:pPr>
              <a:defRPr/>
            </a:pPr>
            <a:fld id="{5C9C2D45-568E-4363-AB7B-F6B55AB8E036}" type="slidenum">
              <a:rPr lang="en-US" smtClean="0"/>
              <a:pPr>
                <a:defRPr/>
              </a:pPr>
              <a:t>‹#›</a:t>
            </a:fld>
            <a:endParaRPr lang="en-US"/>
          </a:p>
        </p:txBody>
      </p:sp>
    </p:spTree>
    <p:extLst>
      <p:ext uri="{BB962C8B-B14F-4D97-AF65-F5344CB8AC3E}">
        <p14:creationId xmlns="" xmlns:p14="http://schemas.microsoft.com/office/powerpoint/2010/main" val="3359030626"/>
      </p:ext>
    </p:extLst>
  </p:cSld>
  <p:clrMapOvr>
    <a:masterClrMapping/>
  </p:clrMapOvr>
  <p:transition spd="med">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3096B53-C8C7-4FC4-8074-A6077DD1E5FD}" type="datetime3">
              <a:rPr lang="en-US" smtClean="0"/>
              <a:pPr>
                <a:defRPr/>
              </a:pPr>
              <a:t>23 November 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6" name="Slide Number Placeholder 5"/>
          <p:cNvSpPr>
            <a:spLocks noGrp="1"/>
          </p:cNvSpPr>
          <p:nvPr>
            <p:ph type="sldNum" sz="quarter" idx="12"/>
          </p:nvPr>
        </p:nvSpPr>
        <p:spPr/>
        <p:txBody>
          <a:bodyPr/>
          <a:lstStyle>
            <a:lvl1pPr>
              <a:defRPr/>
            </a:lvl1pPr>
          </a:lstStyle>
          <a:p>
            <a:pPr>
              <a:defRPr/>
            </a:pPr>
            <a:fld id="{01F8A85D-7FCB-41AB-99C6-72D5D61DB86D}" type="slidenum">
              <a:rPr lang="en-US" smtClean="0"/>
              <a:pPr>
                <a:defRPr/>
              </a:pPr>
              <a:t>‹#›</a:t>
            </a:fld>
            <a:endParaRPr lang="en-US"/>
          </a:p>
        </p:txBody>
      </p:sp>
    </p:spTree>
    <p:extLst>
      <p:ext uri="{BB962C8B-B14F-4D97-AF65-F5344CB8AC3E}">
        <p14:creationId xmlns="" xmlns:p14="http://schemas.microsoft.com/office/powerpoint/2010/main" val="1369563582"/>
      </p:ext>
    </p:extLst>
  </p:cSld>
  <p:clrMapOvr>
    <a:masterClrMapping/>
  </p:clrMapOvr>
  <p:transition spd="med">
    <p:zo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A57968C-10A2-4766-AED3-52BD65D662BE}" type="datetime3">
              <a:rPr lang="en-US" smtClean="0"/>
              <a:pPr>
                <a:defRPr/>
              </a:pPr>
              <a:t>23 November 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6" name="Slide Number Placeholder 5"/>
          <p:cNvSpPr>
            <a:spLocks noGrp="1"/>
          </p:cNvSpPr>
          <p:nvPr>
            <p:ph type="sldNum" sz="quarter" idx="12"/>
          </p:nvPr>
        </p:nvSpPr>
        <p:spPr/>
        <p:txBody>
          <a:bodyPr/>
          <a:lstStyle>
            <a:lvl1pPr>
              <a:defRPr/>
            </a:lvl1pPr>
          </a:lstStyle>
          <a:p>
            <a:pPr>
              <a:defRPr/>
            </a:pPr>
            <a:fld id="{3F029D0B-2BDC-4F6F-B477-51A2A4BA0957}" type="slidenum">
              <a:rPr lang="en-US" smtClean="0"/>
              <a:pPr>
                <a:defRPr/>
              </a:pPr>
              <a:t>‹#›</a:t>
            </a:fld>
            <a:endParaRPr lang="en-US"/>
          </a:p>
        </p:txBody>
      </p:sp>
    </p:spTree>
    <p:extLst>
      <p:ext uri="{BB962C8B-B14F-4D97-AF65-F5344CB8AC3E}">
        <p14:creationId xmlns="" xmlns:p14="http://schemas.microsoft.com/office/powerpoint/2010/main" val="3728666957"/>
      </p:ext>
    </p:extLst>
  </p:cSld>
  <p:clrMapOvr>
    <a:masterClrMapping/>
  </p:clrMapOvr>
  <p:transition spd="med">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86A5B3A-28CC-4508-A4C3-9DBAB750E27C}" type="datetime3">
              <a:rPr lang="en-US" smtClean="0"/>
              <a:pPr>
                <a:defRPr/>
              </a:pPr>
              <a:t>23 November 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7" name="Slide Number Placeholder 5"/>
          <p:cNvSpPr>
            <a:spLocks noGrp="1"/>
          </p:cNvSpPr>
          <p:nvPr>
            <p:ph type="sldNum" sz="quarter" idx="12"/>
          </p:nvPr>
        </p:nvSpPr>
        <p:spPr/>
        <p:txBody>
          <a:bodyPr/>
          <a:lstStyle>
            <a:lvl1pPr>
              <a:defRPr/>
            </a:lvl1pPr>
          </a:lstStyle>
          <a:p>
            <a:pPr>
              <a:defRPr/>
            </a:pPr>
            <a:fld id="{9D6691E6-78C7-4969-96F7-703A7DE71CDD}" type="slidenum">
              <a:rPr lang="en-US" smtClean="0"/>
              <a:pPr>
                <a:defRPr/>
              </a:pPr>
              <a:t>‹#›</a:t>
            </a:fld>
            <a:endParaRPr lang="en-US"/>
          </a:p>
        </p:txBody>
      </p:sp>
    </p:spTree>
    <p:extLst>
      <p:ext uri="{BB962C8B-B14F-4D97-AF65-F5344CB8AC3E}">
        <p14:creationId xmlns="" xmlns:p14="http://schemas.microsoft.com/office/powerpoint/2010/main" val="2729225891"/>
      </p:ext>
    </p:extLst>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C8B4E17-AEB1-4DB3-B841-9BCB20B44141}" type="datetime3">
              <a:rPr lang="en-US" smtClean="0"/>
              <a:pPr>
                <a:defRPr/>
              </a:pPr>
              <a:t>23 November 2013</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9" name="Slide Number Placeholder 5"/>
          <p:cNvSpPr>
            <a:spLocks noGrp="1"/>
          </p:cNvSpPr>
          <p:nvPr>
            <p:ph type="sldNum" sz="quarter" idx="12"/>
          </p:nvPr>
        </p:nvSpPr>
        <p:spPr/>
        <p:txBody>
          <a:bodyPr/>
          <a:lstStyle>
            <a:lvl1pPr>
              <a:defRPr/>
            </a:lvl1pPr>
          </a:lstStyle>
          <a:p>
            <a:pPr>
              <a:defRPr/>
            </a:pPr>
            <a:fld id="{D1BC05CD-3C84-4640-A899-3D56391AF90D}" type="slidenum">
              <a:rPr lang="en-US" smtClean="0"/>
              <a:pPr>
                <a:defRPr/>
              </a:pPr>
              <a:t>‹#›</a:t>
            </a:fld>
            <a:endParaRPr lang="en-US"/>
          </a:p>
        </p:txBody>
      </p:sp>
    </p:spTree>
    <p:extLst>
      <p:ext uri="{BB962C8B-B14F-4D97-AF65-F5344CB8AC3E}">
        <p14:creationId xmlns="" xmlns:p14="http://schemas.microsoft.com/office/powerpoint/2010/main" val="3141401443"/>
      </p:ext>
    </p:extLst>
  </p:cSld>
  <p:clrMapOvr>
    <a:masterClrMapping/>
  </p:clrMapOvr>
  <p:transition spd="med">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3838236-7985-4F58-B244-5C939AE400C7}" type="datetime3">
              <a:rPr lang="en-US" smtClean="0"/>
              <a:pPr>
                <a:defRPr/>
              </a:pPr>
              <a:t>23 November 2013</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5" name="Slide Number Placeholder 5"/>
          <p:cNvSpPr>
            <a:spLocks noGrp="1"/>
          </p:cNvSpPr>
          <p:nvPr>
            <p:ph type="sldNum" sz="quarter" idx="12"/>
          </p:nvPr>
        </p:nvSpPr>
        <p:spPr/>
        <p:txBody>
          <a:bodyPr/>
          <a:lstStyle>
            <a:lvl1pPr>
              <a:defRPr/>
            </a:lvl1pPr>
          </a:lstStyle>
          <a:p>
            <a:pPr>
              <a:defRPr/>
            </a:pPr>
            <a:fld id="{263C4384-6397-44CB-9EEA-3F50A7FEE4AC}" type="slidenum">
              <a:rPr lang="en-US" smtClean="0"/>
              <a:pPr>
                <a:defRPr/>
              </a:pPr>
              <a:t>‹#›</a:t>
            </a:fld>
            <a:endParaRPr lang="en-US"/>
          </a:p>
        </p:txBody>
      </p:sp>
    </p:spTree>
    <p:extLst>
      <p:ext uri="{BB962C8B-B14F-4D97-AF65-F5344CB8AC3E}">
        <p14:creationId xmlns="" xmlns:p14="http://schemas.microsoft.com/office/powerpoint/2010/main" val="3261382719"/>
      </p:ext>
    </p:extLst>
  </p:cSld>
  <p:clrMapOvr>
    <a:masterClrMapping/>
  </p:clrMapOvr>
  <p:transition spd="med">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52FACC3-D775-40C0-BBBE-5A0B8E988D2E}" type="datetime3">
              <a:rPr lang="en-US" smtClean="0"/>
              <a:pPr>
                <a:defRPr/>
              </a:pPr>
              <a:t>23 November 2013</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4" name="Slide Number Placeholder 5"/>
          <p:cNvSpPr>
            <a:spLocks noGrp="1"/>
          </p:cNvSpPr>
          <p:nvPr>
            <p:ph type="sldNum" sz="quarter" idx="12"/>
          </p:nvPr>
        </p:nvSpPr>
        <p:spPr/>
        <p:txBody>
          <a:bodyPr/>
          <a:lstStyle>
            <a:lvl1pPr>
              <a:defRPr/>
            </a:lvl1pPr>
          </a:lstStyle>
          <a:p>
            <a:pPr>
              <a:defRPr/>
            </a:pPr>
            <a:fld id="{29D402FC-A25C-41CD-91E1-A4F5E1F6BC34}" type="slidenum">
              <a:rPr lang="en-US" smtClean="0"/>
              <a:pPr>
                <a:defRPr/>
              </a:pPr>
              <a:t>‹#›</a:t>
            </a:fld>
            <a:endParaRPr lang="en-US"/>
          </a:p>
        </p:txBody>
      </p:sp>
    </p:spTree>
    <p:extLst>
      <p:ext uri="{BB962C8B-B14F-4D97-AF65-F5344CB8AC3E}">
        <p14:creationId xmlns="" xmlns:p14="http://schemas.microsoft.com/office/powerpoint/2010/main" val="1863701776"/>
      </p:ext>
    </p:extLst>
  </p:cSld>
  <p:clrMapOvr>
    <a:masterClrMapping/>
  </p:clrMapOvr>
  <p:transition spd="med">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500A1D8-B5A5-411B-946D-06438A0D04D5}" type="datetime3">
              <a:rPr lang="en-US" smtClean="0"/>
              <a:pPr>
                <a:defRPr/>
              </a:pPr>
              <a:t>23 November 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7" name="Slide Number Placeholder 5"/>
          <p:cNvSpPr>
            <a:spLocks noGrp="1"/>
          </p:cNvSpPr>
          <p:nvPr>
            <p:ph type="sldNum" sz="quarter" idx="12"/>
          </p:nvPr>
        </p:nvSpPr>
        <p:spPr/>
        <p:txBody>
          <a:bodyPr/>
          <a:lstStyle>
            <a:lvl1pPr>
              <a:defRPr/>
            </a:lvl1pPr>
          </a:lstStyle>
          <a:p>
            <a:pPr>
              <a:defRPr/>
            </a:pPr>
            <a:fld id="{4BBA021B-DBDB-40DA-958E-B51370C29EB8}" type="slidenum">
              <a:rPr lang="en-US" smtClean="0"/>
              <a:pPr>
                <a:defRPr/>
              </a:pPr>
              <a:t>‹#›</a:t>
            </a:fld>
            <a:endParaRPr lang="en-US"/>
          </a:p>
        </p:txBody>
      </p:sp>
    </p:spTree>
    <p:extLst>
      <p:ext uri="{BB962C8B-B14F-4D97-AF65-F5344CB8AC3E}">
        <p14:creationId xmlns="" xmlns:p14="http://schemas.microsoft.com/office/powerpoint/2010/main" val="627640820"/>
      </p:ext>
    </p:extLst>
  </p:cSld>
  <p:clrMapOvr>
    <a:masterClrMapping/>
  </p:clrMapOvr>
  <p:transition spd="med">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BB90787-0D74-4C7C-BAE0-0BFE31124092}" type="datetime3">
              <a:rPr lang="en-US" smtClean="0"/>
              <a:pPr>
                <a:defRPr/>
              </a:pPr>
              <a:t>23 November 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7" name="Slide Number Placeholder 5"/>
          <p:cNvSpPr>
            <a:spLocks noGrp="1"/>
          </p:cNvSpPr>
          <p:nvPr>
            <p:ph type="sldNum" sz="quarter" idx="12"/>
          </p:nvPr>
        </p:nvSpPr>
        <p:spPr/>
        <p:txBody>
          <a:bodyPr/>
          <a:lstStyle>
            <a:lvl1pPr>
              <a:defRPr/>
            </a:lvl1pPr>
          </a:lstStyle>
          <a:p>
            <a:pPr>
              <a:defRPr/>
            </a:pPr>
            <a:fld id="{593C16C3-40DC-4032-9477-0D82BC6D8D70}" type="slidenum">
              <a:rPr lang="en-US" smtClean="0"/>
              <a:pPr>
                <a:defRPr/>
              </a:pPr>
              <a:t>‹#›</a:t>
            </a:fld>
            <a:endParaRPr lang="en-US"/>
          </a:p>
        </p:txBody>
      </p:sp>
    </p:spTree>
    <p:extLst>
      <p:ext uri="{BB962C8B-B14F-4D97-AF65-F5344CB8AC3E}">
        <p14:creationId xmlns="" xmlns:p14="http://schemas.microsoft.com/office/powerpoint/2010/main" val="3496630513"/>
      </p:ext>
    </p:extLst>
  </p:cSld>
  <p:clrMapOvr>
    <a:masterClrMapping/>
  </p:clrMapOvr>
  <p:transition spd="med">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cs typeface="Arial" charset="0"/>
              </a:defRPr>
            </a:lvl1pPr>
          </a:lstStyle>
          <a:p>
            <a:pPr>
              <a:defRPr/>
            </a:pPr>
            <a:fld id="{82E977C6-239D-4C14-9965-8C8E7F676CBE}" type="datetime3">
              <a:rPr lang="en-US" smtClean="0"/>
              <a:pPr>
                <a:defRPr/>
              </a:pPr>
              <a:t>23 November 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cs typeface="Arial" charset="0"/>
              </a:defRPr>
            </a:lvl1pPr>
          </a:lstStyle>
          <a:p>
            <a:pPr>
              <a:defRPr/>
            </a:pPr>
            <a:r>
              <a:rPr lang="en-US" smtClean="0"/>
              <a:t>Power Sector_Lao PDR</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cs typeface="Arial" charset="0"/>
              </a:defRPr>
            </a:lvl1pPr>
          </a:lstStyle>
          <a:p>
            <a:pPr>
              <a:defRPr/>
            </a:pPr>
            <a:fld id="{0A1A5F62-C269-4D80-A5A1-EC7DF36B9CEF}" type="slidenum">
              <a:rPr lang="en-US" smtClean="0"/>
              <a:pPr>
                <a:defRPr/>
              </a:pPr>
              <a:t>‹#›</a:t>
            </a:fld>
            <a:endParaRPr lang="en-US"/>
          </a:p>
        </p:txBody>
      </p:sp>
      <p:pic>
        <p:nvPicPr>
          <p:cNvPr id="7" name="Picture 10"/>
          <p:cNvPicPr>
            <a:picLocks noChangeAspect="1" noChangeArrowheads="1"/>
          </p:cNvPicPr>
          <p:nvPr/>
        </p:nvPicPr>
        <p:blipFill rotWithShape="1">
          <a:blip r:embed="rId13">
            <a:extLst>
              <a:ext uri="{28A0092B-C50C-407E-A947-70E740481C1C}">
                <a14:useLocalDpi xmlns="" xmlns:a14="http://schemas.microsoft.com/office/drawing/2010/main" val="0"/>
              </a:ext>
            </a:extLst>
          </a:blip>
          <a:srcRect b="85676"/>
          <a:stretch/>
        </p:blipFill>
        <p:spPr bwMode="auto">
          <a:xfrm>
            <a:off x="0" y="6576067"/>
            <a:ext cx="9144000" cy="2908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zoom/>
  </p:transition>
  <p:timing>
    <p:tnLst>
      <p:par>
        <p:cTn id="1" dur="indefinite" restart="never" nodeType="tmRoot"/>
      </p:par>
    </p:tnLst>
  </p:timing>
  <p:hf sldNum="0"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720975"/>
            <a:ext cx="7772400" cy="1470025"/>
          </a:xfrm>
        </p:spPr>
        <p:txBody>
          <a:bodyPr>
            <a:noAutofit/>
          </a:bodyPr>
          <a:lstStyle/>
          <a:p>
            <a:r>
              <a:rPr lang="en-US" sz="2400" b="1" dirty="0" err="1">
                <a:solidFill>
                  <a:srgbClr val="002060"/>
                </a:solidFill>
                <a:latin typeface="Phetsarath OT" panose="02000500000000020004" pitchFamily="2" charset="0"/>
                <a:cs typeface="Phetsarath OT" panose="02000500000000020004" pitchFamily="2" charset="0"/>
              </a:rPr>
              <a:t>ການຝຶກອົບຮົມໄລຍະ</a:t>
            </a:r>
            <a:r>
              <a:rPr lang="en-US" sz="2400" b="1" dirty="0" err="1" smtClean="0">
                <a:solidFill>
                  <a:srgbClr val="002060"/>
                </a:solidFill>
                <a:latin typeface="Phetsarath OT" panose="02000500000000020004" pitchFamily="2" charset="0"/>
                <a:cs typeface="Phetsarath OT" panose="02000500000000020004" pitchFamily="2" charset="0"/>
              </a:rPr>
              <a:t>ສັ້ນສຳລັບ</a:t>
            </a:r>
            <a:r>
              <a:rPr lang="en-US" sz="2400" b="1" dirty="0" err="1">
                <a:solidFill>
                  <a:srgbClr val="002060"/>
                </a:solidFill>
                <a:latin typeface="Phetsarath OT" panose="02000500000000020004" pitchFamily="2" charset="0"/>
                <a:cs typeface="Phetsarath OT" panose="02000500000000020004" pitchFamily="2" charset="0"/>
              </a:rPr>
              <a:t>ກິດຈະກຳການກໍ່ສ້າງຄືນໃໝ</a:t>
            </a:r>
            <a:r>
              <a:rPr lang="en-US" sz="2400" b="1" dirty="0">
                <a:solidFill>
                  <a:srgbClr val="002060"/>
                </a:solidFill>
                <a:latin typeface="Phetsarath OT" panose="02000500000000020004" pitchFamily="2" charset="0"/>
                <a:cs typeface="Phetsarath OT" panose="02000500000000020004" pitchFamily="2" charset="0"/>
              </a:rPr>
              <a:t>່</a:t>
            </a:r>
            <a:br>
              <a:rPr lang="en-US" sz="2400" b="1" dirty="0">
                <a:solidFill>
                  <a:srgbClr val="002060"/>
                </a:solidFill>
                <a:latin typeface="Phetsarath OT" panose="02000500000000020004" pitchFamily="2" charset="0"/>
                <a:cs typeface="Phetsarath OT" panose="02000500000000020004" pitchFamily="2" charset="0"/>
              </a:rPr>
            </a:br>
            <a:r>
              <a:rPr lang="en-US" sz="2400" b="1" dirty="0" err="1">
                <a:solidFill>
                  <a:srgbClr val="002060"/>
                </a:solidFill>
                <a:latin typeface="Phetsarath OT" panose="02000500000000020004" pitchFamily="2" charset="0"/>
                <a:cs typeface="Phetsarath OT" panose="02000500000000020004" pitchFamily="2" charset="0"/>
              </a:rPr>
              <a:t>ຫຼັງໄພພິບັດໃນແຂວງຄຳມ່ວນ</a:t>
            </a:r>
            <a:r>
              <a:rPr lang="en-US" sz="2400" dirty="0" smtClean="0"/>
              <a:t/>
            </a:r>
            <a:br>
              <a:rPr lang="en-US" sz="2400" dirty="0" smtClean="0"/>
            </a:br>
            <a:r>
              <a:rPr lang="en-US" sz="2400" dirty="0" smtClean="0"/>
              <a:t>Comprehensive Short Training Program for Post-Disaster Activities in </a:t>
            </a:r>
            <a:r>
              <a:rPr lang="en-US" sz="2400" dirty="0" err="1" smtClean="0"/>
              <a:t>Khammouane</a:t>
            </a:r>
            <a:r>
              <a:rPr lang="en-US" sz="2400" dirty="0" smtClean="0"/>
              <a:t> Province</a:t>
            </a:r>
            <a:endParaRPr lang="en-US" sz="2400" dirty="0"/>
          </a:p>
        </p:txBody>
      </p:sp>
      <p:sp>
        <p:nvSpPr>
          <p:cNvPr id="3" name="Subtitle 2"/>
          <p:cNvSpPr>
            <a:spLocks noGrp="1"/>
          </p:cNvSpPr>
          <p:nvPr>
            <p:ph type="subTitle" idx="1"/>
          </p:nvPr>
        </p:nvSpPr>
        <p:spPr>
          <a:xfrm>
            <a:off x="1371600" y="4572000"/>
            <a:ext cx="6400800" cy="1752600"/>
          </a:xfrm>
        </p:spPr>
        <p:txBody>
          <a:bodyPr/>
          <a:lstStyle/>
          <a:p>
            <a:r>
              <a:rPr lang="en-US" dirty="0" smtClean="0">
                <a:solidFill>
                  <a:srgbClr val="C00000"/>
                </a:solidFill>
              </a:rPr>
              <a:t>S1.5 </a:t>
            </a:r>
            <a:r>
              <a:rPr lang="en-US" dirty="0" err="1" smtClean="0">
                <a:solidFill>
                  <a:srgbClr val="C00000"/>
                </a:solidFill>
                <a:latin typeface="Phetsarath OT" panose="02000500000000020004" pitchFamily="2" charset="0"/>
                <a:cs typeface="Phetsarath OT" panose="02000500000000020004" pitchFamily="2" charset="0"/>
              </a:rPr>
              <a:t>ການປະເມີນຜົນກະທົບດ້າສັງຄົມ</a:t>
            </a:r>
            <a:endParaRPr lang="en-US" dirty="0" smtClean="0">
              <a:solidFill>
                <a:srgbClr val="C00000"/>
              </a:solidFill>
              <a:latin typeface="Phetsarath OT" panose="02000500000000020004" pitchFamily="2" charset="0"/>
              <a:cs typeface="Phetsarath OT" panose="02000500000000020004" pitchFamily="2" charset="0"/>
            </a:endParaRPr>
          </a:p>
          <a:p>
            <a:r>
              <a:rPr lang="en-US" dirty="0" smtClean="0"/>
              <a:t>S1.5 Social Impact Assessment</a:t>
            </a:r>
            <a:endParaRPr lang="en-US" dirty="0"/>
          </a:p>
        </p:txBody>
      </p:sp>
      <p:sp>
        <p:nvSpPr>
          <p:cNvPr id="4" name="Rectangle 25"/>
          <p:cNvSpPr>
            <a:spLocks noChangeArrowheads="1"/>
          </p:cNvSpPr>
          <p:nvPr/>
        </p:nvSpPr>
        <p:spPr bwMode="auto">
          <a:xfrm>
            <a:off x="1396206" y="6278563"/>
            <a:ext cx="6413500"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r>
              <a:rPr lang="en-US" sz="1600" b="1"/>
              <a:t>Asian Disaster Preparedness Center (ADPC)</a:t>
            </a:r>
            <a:endParaRPr lang="en-US" sz="1600"/>
          </a:p>
        </p:txBody>
      </p:sp>
      <p:pic>
        <p:nvPicPr>
          <p:cNvPr id="5" name="Picture 8" descr="ADPC Logo"/>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247356" y="5913438"/>
            <a:ext cx="711200"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descr="KDP Logo"/>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945704" y="699599"/>
            <a:ext cx="1469358" cy="722489"/>
          </a:xfrm>
          <a:prstGeom prst="rect">
            <a:avLst/>
          </a:prstGeom>
          <a:noFill/>
          <a:ln>
            <a:noFill/>
          </a:ln>
        </p:spPr>
      </p:pic>
      <p:sp>
        <p:nvSpPr>
          <p:cNvPr id="8" name="TextBox 7"/>
          <p:cNvSpPr txBox="1"/>
          <p:nvPr/>
        </p:nvSpPr>
        <p:spPr>
          <a:xfrm>
            <a:off x="1638300" y="1548825"/>
            <a:ext cx="5867400" cy="646331"/>
          </a:xfrm>
          <a:prstGeom prst="rect">
            <a:avLst/>
          </a:prstGeom>
          <a:noFill/>
        </p:spPr>
        <p:txBody>
          <a:bodyPr wrap="square" rtlCol="0">
            <a:spAutoFit/>
          </a:bodyPr>
          <a:lstStyle/>
          <a:p>
            <a:pPr algn="ctr"/>
            <a:r>
              <a:rPr lang="lo-LA" sz="1800" kern="1200" dirty="0" smtClean="0">
                <a:solidFill>
                  <a:schemeClr val="tx1"/>
                </a:solidFill>
                <a:effectLst/>
                <a:latin typeface="Phetsarath OT" panose="02000500000000000000" pitchFamily="2" charset="0"/>
                <a:ea typeface="+mn-ea"/>
                <a:cs typeface="Phetsarath OT" panose="02000500000000000000" pitchFamily="2" charset="0"/>
              </a:rPr>
              <a:t>ໂຄງການສະໜັບສະໜູນການສ້າງຄວາມອາດສາມາດໃຫ້ກັບອົງການຈັດຕັ້ງ </a:t>
            </a:r>
            <a:endParaRPr lang="en-US" sz="1800" kern="1200" dirty="0" smtClean="0">
              <a:solidFill>
                <a:schemeClr val="tx1"/>
              </a:solidFill>
              <a:effectLst/>
              <a:latin typeface="Phetsarath OT" panose="02000500000000000000" pitchFamily="2" charset="0"/>
              <a:ea typeface="+mn-ea"/>
              <a:cs typeface="Phetsarath OT" panose="02000500000000000000" pitchFamily="2" charset="0"/>
            </a:endParaRPr>
          </a:p>
          <a:p>
            <a:pPr algn="ctr"/>
            <a:r>
              <a:rPr lang="lo-LA" sz="1800" kern="1200" dirty="0" smtClean="0">
                <a:solidFill>
                  <a:schemeClr val="tx1"/>
                </a:solidFill>
                <a:effectLst/>
                <a:latin typeface="Phetsarath OT" panose="02000500000000000000" pitchFamily="2" charset="0"/>
                <a:ea typeface="+mn-ea"/>
                <a:cs typeface="Phetsarath OT" panose="02000500000000000000" pitchFamily="2" charset="0"/>
              </a:rPr>
              <a:t>ສໍາ ລັບກິດຈະກໍາ ການກໍ່ສ້າງຄືນໃໝ່ຫຼັງໄພພິບັດ</a:t>
            </a:r>
            <a:endParaRPr lang="en-US" sz="1800" kern="1200" dirty="0">
              <a:solidFill>
                <a:schemeClr val="tx1"/>
              </a:solidFill>
              <a:effectLst/>
              <a:latin typeface="Phetsarath OT" panose="02000500000000000000" pitchFamily="2" charset="0"/>
              <a:ea typeface="+mn-ea"/>
              <a:cs typeface="Phetsarath OT" panose="02000500000000000000" pitchFamily="2" charset="0"/>
            </a:endParaRPr>
          </a:p>
        </p:txBody>
      </p:sp>
      <p:pic>
        <p:nvPicPr>
          <p:cNvPr id="9" name="Picture 7" descr="D:\ADPC\LOGO\images.jpg"/>
          <p:cNvPicPr>
            <a:picLocks noChangeAspect="1" noChangeArrowheads="1"/>
          </p:cNvPicPr>
          <p:nvPr/>
        </p:nvPicPr>
        <p:blipFill>
          <a:blip r:embed="rId4"/>
          <a:srcRect/>
          <a:stretch>
            <a:fillRect/>
          </a:stretch>
        </p:blipFill>
        <p:spPr bwMode="auto">
          <a:xfrm>
            <a:off x="4724400" y="699600"/>
            <a:ext cx="712898" cy="722489"/>
          </a:xfrm>
          <a:prstGeom prst="rect">
            <a:avLst/>
          </a:prstGeom>
          <a:noFill/>
        </p:spPr>
      </p:pic>
    </p:spTree>
    <p:extLst>
      <p:ext uri="{BB962C8B-B14F-4D97-AF65-F5344CB8AC3E}">
        <p14:creationId xmlns="" xmlns:p14="http://schemas.microsoft.com/office/powerpoint/2010/main" val="4209771663"/>
      </p:ext>
    </p:extLst>
  </p:cSld>
  <p:clrMapOvr>
    <a:masterClrMapping/>
  </p:clrMapOvr>
  <p:transition spd="med">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313765"/>
            <a:ext cx="7772400" cy="646331"/>
          </a:xfrm>
          <a:prstGeom prst="rect">
            <a:avLst/>
          </a:prstGeom>
          <a:noFill/>
        </p:spPr>
        <p:txBody>
          <a:bodyPr wrap="square" rtlCol="0">
            <a:spAutoFit/>
          </a:bodyPr>
          <a:lstStyle/>
          <a:p>
            <a:r>
              <a:rPr lang="en-PH" b="1" dirty="0" err="1">
                <a:latin typeface="Phetsarath OT" panose="02000500000000020004" pitchFamily="2" charset="0"/>
                <a:cs typeface="Phetsarath OT" panose="02000500000000020004" pitchFamily="2" charset="0"/>
              </a:rPr>
              <a:t>ຕາຕະລາງ</a:t>
            </a:r>
            <a:r>
              <a:rPr lang="en-PH" b="1" dirty="0">
                <a:latin typeface="Phetsarath OT" panose="02000500000000020004" pitchFamily="2" charset="0"/>
                <a:cs typeface="Phetsarath OT" panose="02000500000000020004" pitchFamily="2" charset="0"/>
              </a:rPr>
              <a:t> 3. </a:t>
            </a:r>
            <a:r>
              <a:rPr lang="en-PH" b="1" dirty="0" err="1">
                <a:latin typeface="Phetsarath OT" panose="02000500000000020004" pitchFamily="2" charset="0"/>
                <a:cs typeface="Phetsarath OT" panose="02000500000000020004" pitchFamily="2" charset="0"/>
              </a:rPr>
              <a:t>ແຫຼ່ງລາຍຮັບຕົ້ນຕໍຂອງຄົວເຮືອນ</a:t>
            </a:r>
            <a:endParaRPr lang="en-US" dirty="0">
              <a:latin typeface="Phetsarath OT" panose="02000500000000020004" pitchFamily="2" charset="0"/>
              <a:cs typeface="Phetsarath OT" panose="02000500000000020004" pitchFamily="2" charset="0"/>
            </a:endParaRPr>
          </a:p>
          <a:p>
            <a:endParaRPr lang="en-US" dirty="0">
              <a:latin typeface="Phetsarath OT" panose="02000500000000020004" pitchFamily="2" charset="0"/>
              <a:cs typeface="Phetsarath OT" panose="02000500000000020004"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1315412813"/>
              </p:ext>
            </p:extLst>
          </p:nvPr>
        </p:nvGraphicFramePr>
        <p:xfrm>
          <a:off x="457199" y="1828800"/>
          <a:ext cx="8229601" cy="4695952"/>
        </p:xfrm>
        <a:graphic>
          <a:graphicData uri="http://schemas.openxmlformats.org/drawingml/2006/table">
            <a:tbl>
              <a:tblPr firstRow="1" firstCol="1" bandRow="1"/>
              <a:tblGrid>
                <a:gridCol w="2286183"/>
                <a:gridCol w="1461577"/>
                <a:gridCol w="1400678"/>
                <a:gridCol w="1400678"/>
                <a:gridCol w="852587"/>
                <a:gridCol w="827898"/>
              </a:tblGrid>
              <a:tr h="176530">
                <a:tc rowSpan="2">
                  <a:txBody>
                    <a:bodyPr/>
                    <a:lstStyle/>
                    <a:p>
                      <a:pPr algn="ctr">
                        <a:lnSpc>
                          <a:spcPct val="107000"/>
                        </a:lnSpc>
                        <a:spcAft>
                          <a:spcPts val="0"/>
                        </a:spcAft>
                      </a:pPr>
                      <a:r>
                        <a:rPr lang="en-PH" sz="1800" dirty="0" err="1">
                          <a:effectLst/>
                          <a:latin typeface="Phetsarath OT" panose="02000500000000020004" pitchFamily="2" charset="0"/>
                          <a:ea typeface="Calibri"/>
                          <a:cs typeface="Phetsarath OT" panose="02000500000000020004" pitchFamily="2" charset="0"/>
                        </a:rPr>
                        <a:t>ກິດຈະກຳດ້ານເສດຖະກິດຕົ້ນ</a:t>
                      </a:r>
                      <a:r>
                        <a:rPr lang="en-PH" sz="1800" dirty="0">
                          <a:effectLst/>
                          <a:latin typeface="Phetsarath OT" panose="02000500000000020004" pitchFamily="2" charset="0"/>
                          <a:ea typeface="Calibri"/>
                          <a:cs typeface="Phetsarath OT" panose="02000500000000020004" pitchFamily="2" charset="0"/>
                        </a:rPr>
                        <a:t> </a:t>
                      </a:r>
                      <a:r>
                        <a:rPr lang="en-PH" sz="1800" dirty="0" err="1">
                          <a:effectLst/>
                          <a:latin typeface="Phetsarath OT" panose="02000500000000020004" pitchFamily="2" charset="0"/>
                          <a:ea typeface="Calibri"/>
                          <a:cs typeface="Phetsarath OT" panose="02000500000000020004" pitchFamily="2" charset="0"/>
                        </a:rPr>
                        <a:t>ຫຼື</a:t>
                      </a:r>
                      <a:endParaRPr lang="en-US" sz="2400" dirty="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PH" sz="1800" dirty="0" err="1">
                          <a:effectLst/>
                          <a:latin typeface="Phetsarath OT" panose="02000500000000020004" pitchFamily="2" charset="0"/>
                          <a:ea typeface="Calibri"/>
                          <a:cs typeface="Phetsarath OT" panose="02000500000000020004" pitchFamily="2" charset="0"/>
                        </a:rPr>
                        <a:t>ແຫຼ່ງລາຍຮັບ</a:t>
                      </a:r>
                      <a:endParaRPr lang="en-US" sz="24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ລາຍຮັບຕໍ່ປີໂດຍສະເລ່ຍ</a:t>
                      </a:r>
                      <a:endParaRPr lang="en-US" sz="24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(ກີບ)</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ຈຳນວນຄົວເຮືອນ</a:t>
                      </a:r>
                      <a:endParaRPr lang="en-US" sz="24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ທີ່ເຮັດວຽກ</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07000"/>
                        </a:lnSpc>
                        <a:spcAft>
                          <a:spcPts val="0"/>
                        </a:spcAft>
                      </a:pPr>
                      <a:r>
                        <a:rPr lang="en-PH" sz="1800" dirty="0" err="1">
                          <a:effectLst/>
                          <a:latin typeface="Phetsarath OT" panose="02000500000000020004" pitchFamily="2" charset="0"/>
                          <a:ea typeface="Calibri"/>
                          <a:cs typeface="Phetsarath OT" panose="02000500000000020004" pitchFamily="2" charset="0"/>
                        </a:rPr>
                        <a:t>ມູນຄ່າຊັບສິນຕໍ</a:t>
                      </a:r>
                      <a:r>
                        <a:rPr lang="en-PH" sz="1800" dirty="0">
                          <a:effectLst/>
                          <a:latin typeface="Phetsarath OT" panose="02000500000000020004" pitchFamily="2" charset="0"/>
                          <a:ea typeface="Calibri"/>
                          <a:cs typeface="Phetsarath OT" panose="02000500000000020004" pitchFamily="2" charset="0"/>
                        </a:rPr>
                        <a:t>່</a:t>
                      </a:r>
                      <a:endParaRPr lang="en-US" sz="2400" dirty="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PH" sz="1800" dirty="0" err="1">
                          <a:effectLst/>
                          <a:latin typeface="Phetsarath OT" panose="02000500000000020004" pitchFamily="2" charset="0"/>
                          <a:ea typeface="Calibri"/>
                          <a:cs typeface="Phetsarath OT" panose="02000500000000020004" pitchFamily="2" charset="0"/>
                        </a:rPr>
                        <a:t>ຄົວເຮືອນໂດຍສະເລ່ຍ</a:t>
                      </a:r>
                      <a:endParaRPr lang="en-US" sz="24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ຈຳນວນປະຊາຊົນ</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7589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ຊາຍ</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ຍິງ</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63068">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ກ. ການກະສິກຳ</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ຂ. ການຫາປາ</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dirty="0">
                          <a:effectLst/>
                          <a:latin typeface="Phetsarath OT" panose="02000500000000020004" pitchFamily="2" charset="0"/>
                          <a:ea typeface="Calibri"/>
                          <a:cs typeface="Phetsarath OT" panose="02000500000000020004" pitchFamily="2" charset="0"/>
                        </a:rPr>
                        <a:t> </a:t>
                      </a:r>
                      <a:endParaRPr lang="en-US" sz="24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ຄ. ການລ້ຽງສັດ</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ງ. ການລ້ຽງສັດປີກ</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ຈ. ວິສະຫະກິດຂະໜາດນ້ອຍ</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ສ. ຄ່າຈ້າງປະຈຳວັນ</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ຊ. ຄ່າແຮງງານຂົນສົ່ງ</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ຍ. ສືມືແຮງງານ</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ດ. (ຮ້ານຄ້າຂາຍ)</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ຕ. ການບໍລິການ</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ຖ. ອາຊີບ</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ທ. ອື່ນໆ</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800" dirty="0">
                          <a:effectLst/>
                          <a:latin typeface="Phetsarath OT" panose="02000500000000020004" pitchFamily="2" charset="0"/>
                          <a:ea typeface="Calibri"/>
                          <a:cs typeface="Phetsarath OT" panose="02000500000000020004" pitchFamily="2" charset="0"/>
                        </a:rPr>
                        <a:t> </a:t>
                      </a:r>
                      <a:endParaRPr lang="en-US" sz="24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itle 4"/>
          <p:cNvSpPr>
            <a:spLocks noGrp="1"/>
          </p:cNvSpPr>
          <p:nvPr>
            <p:ph type="title"/>
          </p:nvPr>
        </p:nvSpPr>
        <p:spPr>
          <a:xfrm>
            <a:off x="457200" y="76200"/>
            <a:ext cx="8229600" cy="1143000"/>
          </a:xfrm>
        </p:spPr>
        <p:txBody>
          <a:bodyPr/>
          <a:lstStyle/>
          <a:p>
            <a:r>
              <a:rPr lang="en-PH" altLang="en-US" sz="2800" b="1" dirty="0" smtClean="0">
                <a:solidFill>
                  <a:srgbClr val="7030A0"/>
                </a:solidFill>
                <a:latin typeface="Phetsarath OT" panose="02000500000000000000" pitchFamily="2" charset="0"/>
                <a:cs typeface="Phetsarath OT" panose="02000500000000000000" pitchFamily="2" charset="0"/>
              </a:rPr>
              <a:t>ບາດກ້າວ1.ຂໍ້ມູນພື້ນຖານ3. </a:t>
            </a:r>
            <a:r>
              <a:rPr lang="en-PH" altLang="en-US" sz="2800" b="1" dirty="0" err="1" smtClean="0">
                <a:solidFill>
                  <a:srgbClr val="7030A0"/>
                </a:solidFill>
                <a:latin typeface="Phetsarath OT" panose="02000500000000000000" pitchFamily="2" charset="0"/>
                <a:cs typeface="Phetsarath OT" panose="02000500000000000000" pitchFamily="2" charset="0"/>
              </a:rPr>
              <a:t>ແຫຼ່ງລາຍຮັບ</a:t>
            </a:r>
            <a:r>
              <a:rPr lang="en-PH" altLang="en-US" sz="2800" b="1" dirty="0" smtClean="0">
                <a:solidFill>
                  <a:schemeClr val="accent2"/>
                </a:solidFill>
                <a:latin typeface="Phetsarath OT" panose="02000500000000000000" pitchFamily="2" charset="0"/>
                <a:cs typeface="Phetsarath OT" panose="02000500000000000000" pitchFamily="2" charset="0"/>
              </a:rPr>
              <a:t/>
            </a:r>
            <a:br>
              <a:rPr lang="en-PH" altLang="en-US" sz="2800" b="1" dirty="0" smtClean="0">
                <a:solidFill>
                  <a:schemeClr val="accent2"/>
                </a:solidFill>
                <a:latin typeface="Phetsarath OT" panose="02000500000000000000" pitchFamily="2" charset="0"/>
                <a:cs typeface="Phetsarath OT" panose="02000500000000000000" pitchFamily="2" charset="0"/>
              </a:rPr>
            </a:br>
            <a:r>
              <a:rPr lang="en-PH" altLang="en-US" sz="1800" dirty="0" smtClean="0">
                <a:solidFill>
                  <a:schemeClr val="accent2"/>
                </a:solidFill>
                <a:latin typeface="Phetsarath OT" panose="02000500000000000000" pitchFamily="2" charset="0"/>
                <a:cs typeface="Phetsarath OT" panose="02000500000000000000" pitchFamily="2" charset="0"/>
              </a:rPr>
              <a:t>Step </a:t>
            </a:r>
            <a:r>
              <a:rPr lang="en-PH" altLang="en-US" sz="1800" dirty="0">
                <a:solidFill>
                  <a:schemeClr val="accent2"/>
                </a:solidFill>
                <a:latin typeface="Phetsarath OT" panose="02000500000000000000" pitchFamily="2" charset="0"/>
                <a:cs typeface="Phetsarath OT" panose="02000500000000000000" pitchFamily="2" charset="0"/>
              </a:rPr>
              <a:t>1.  Baseline Info No. 3. Sources of </a:t>
            </a:r>
            <a:r>
              <a:rPr lang="en-PH" altLang="en-US" sz="1800" dirty="0" smtClean="0">
                <a:solidFill>
                  <a:schemeClr val="accent2"/>
                </a:solidFill>
                <a:latin typeface="Phetsarath OT" panose="02000500000000000000" pitchFamily="2" charset="0"/>
                <a:cs typeface="Phetsarath OT" panose="02000500000000000000" pitchFamily="2" charset="0"/>
              </a:rPr>
              <a:t>Income</a:t>
            </a:r>
            <a:endParaRPr lang="en-US" sz="2800" dirty="0">
              <a:solidFill>
                <a:schemeClr val="accent2"/>
              </a:solidFill>
              <a:latin typeface="Phetsarath OT" panose="02000500000000000000" pitchFamily="2" charset="0"/>
              <a:cs typeface="Phetsarath OT" panose="02000500000000000000" pitchFamily="2" charset="0"/>
            </a:endParaRPr>
          </a:p>
        </p:txBody>
      </p:sp>
    </p:spTree>
  </p:cSld>
  <p:clrMapOvr>
    <a:masterClrMapping/>
  </p:clrMapOvr>
  <p:transition spd="med">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2057400"/>
            <a:ext cx="7848600" cy="369332"/>
          </a:xfrm>
          <a:prstGeom prst="rect">
            <a:avLst/>
          </a:prstGeom>
          <a:noFill/>
        </p:spPr>
        <p:txBody>
          <a:bodyPr wrap="square" rtlCol="0">
            <a:spAutoFit/>
          </a:bodyPr>
          <a:lstStyle/>
          <a:p>
            <a:r>
              <a:rPr lang="en-US" b="1" dirty="0" err="1">
                <a:latin typeface="Phetsarath OT" panose="02000500000000020004" pitchFamily="2" charset="0"/>
                <a:cs typeface="Phetsarath OT" panose="02000500000000020004" pitchFamily="2" charset="0"/>
              </a:rPr>
              <a:t>ຕາຕະລາງ</a:t>
            </a:r>
            <a:r>
              <a:rPr lang="en-US" b="1" dirty="0">
                <a:latin typeface="Phetsarath OT" panose="02000500000000020004" pitchFamily="2" charset="0"/>
                <a:cs typeface="Phetsarath OT" panose="02000500000000020004" pitchFamily="2" charset="0"/>
              </a:rPr>
              <a:t> 4. </a:t>
            </a:r>
            <a:r>
              <a:rPr lang="en-US" b="1" dirty="0" err="1">
                <a:latin typeface="Phetsarath OT" panose="02000500000000020004" pitchFamily="2" charset="0"/>
                <a:cs typeface="Phetsarath OT" panose="02000500000000020004" pitchFamily="2" charset="0"/>
              </a:rPr>
              <a:t>ການຝາກປະຢັດ</a:t>
            </a:r>
            <a:r>
              <a:rPr lang="en-US" b="1" dirty="0">
                <a:latin typeface="Phetsarath OT" panose="02000500000000020004" pitchFamily="2" charset="0"/>
                <a:cs typeface="Phetsarath OT" panose="02000500000000020004" pitchFamily="2" charset="0"/>
              </a:rPr>
              <a:t> </a:t>
            </a:r>
            <a:r>
              <a:rPr lang="en-US" b="1" dirty="0" err="1">
                <a:latin typeface="Phetsarath OT" panose="02000500000000020004" pitchFamily="2" charset="0"/>
                <a:cs typeface="Phetsarath OT" panose="02000500000000020004" pitchFamily="2" charset="0"/>
              </a:rPr>
              <a:t>ແລະ</a:t>
            </a:r>
            <a:r>
              <a:rPr lang="en-US" b="1" dirty="0">
                <a:latin typeface="Phetsarath OT" panose="02000500000000020004" pitchFamily="2" charset="0"/>
                <a:cs typeface="Phetsarath OT" panose="02000500000000020004" pitchFamily="2" charset="0"/>
              </a:rPr>
              <a:t> </a:t>
            </a:r>
            <a:r>
              <a:rPr lang="en-US" b="1" dirty="0" err="1">
                <a:latin typeface="Phetsarath OT" panose="02000500000000020004" pitchFamily="2" charset="0"/>
                <a:cs typeface="Phetsarath OT" panose="02000500000000020004" pitchFamily="2" charset="0"/>
              </a:rPr>
              <a:t>ການເຮັດປະກັນຂອງຄົວ</a:t>
            </a:r>
            <a:r>
              <a:rPr lang="en-US" b="1" dirty="0" err="1" smtClean="0">
                <a:latin typeface="Phetsarath OT" panose="02000500000000020004" pitchFamily="2" charset="0"/>
                <a:cs typeface="Phetsarath OT" panose="02000500000000020004" pitchFamily="2" charset="0"/>
              </a:rPr>
              <a:t>ເຮືອນ</a:t>
            </a:r>
            <a:endParaRPr lang="en-US" dirty="0">
              <a:latin typeface="Phetsarath OT" panose="02000500000000020004" pitchFamily="2" charset="0"/>
              <a:cs typeface="Phetsarath OT" panose="02000500000000020004"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3317154642"/>
              </p:ext>
            </p:extLst>
          </p:nvPr>
        </p:nvGraphicFramePr>
        <p:xfrm>
          <a:off x="457200" y="2819400"/>
          <a:ext cx="8229599" cy="3522157"/>
        </p:xfrm>
        <a:graphic>
          <a:graphicData uri="http://schemas.openxmlformats.org/drawingml/2006/table">
            <a:tbl>
              <a:tblPr firstRow="1" firstCol="1" bandRow="1"/>
              <a:tblGrid>
                <a:gridCol w="2407981"/>
                <a:gridCol w="1217981"/>
                <a:gridCol w="1217981"/>
                <a:gridCol w="1224564"/>
                <a:gridCol w="1224564"/>
                <a:gridCol w="936528"/>
              </a:tblGrid>
              <a:tr h="133350">
                <a:tc rowSpan="2">
                  <a:txBody>
                    <a:bodyPr/>
                    <a:lstStyle/>
                    <a:p>
                      <a:pPr algn="ctr">
                        <a:lnSpc>
                          <a:spcPct val="107000"/>
                        </a:lnSpc>
                        <a:spcAft>
                          <a:spcPts val="0"/>
                        </a:spcAft>
                      </a:pPr>
                      <a:r>
                        <a:rPr lang="en-US" sz="2400" dirty="0" err="1">
                          <a:effectLst/>
                          <a:latin typeface="Phetsarath OT" panose="02000500000000020004" pitchFamily="2" charset="0"/>
                          <a:ea typeface="Calibri"/>
                          <a:cs typeface="Phetsarath OT" panose="02000500000000020004" pitchFamily="2" charset="0"/>
                        </a:rPr>
                        <a:t>ຄົວເຮືອນ</a:t>
                      </a:r>
                      <a:r>
                        <a:rPr lang="en-US" sz="2400" dirty="0">
                          <a:effectLst/>
                          <a:latin typeface="Phetsarath OT" panose="02000500000000020004" pitchFamily="2" charset="0"/>
                          <a:ea typeface="Calibri"/>
                          <a:cs typeface="Phetsarath OT" panose="02000500000000020004" pitchFamily="2" charset="0"/>
                        </a:rPr>
                        <a:t> </a:t>
                      </a:r>
                      <a:r>
                        <a:rPr lang="en-US" sz="2400" dirty="0" err="1">
                          <a:effectLst/>
                          <a:latin typeface="Phetsarath OT" panose="02000500000000020004" pitchFamily="2" charset="0"/>
                          <a:ea typeface="Calibri"/>
                          <a:cs typeface="Phetsarath OT" panose="02000500000000020004" pitchFamily="2" charset="0"/>
                        </a:rPr>
                        <a:t>ແລະ</a:t>
                      </a:r>
                      <a:r>
                        <a:rPr lang="en-US" sz="2400" dirty="0">
                          <a:effectLst/>
                          <a:latin typeface="Phetsarath OT" panose="02000500000000020004" pitchFamily="2" charset="0"/>
                          <a:ea typeface="Calibri"/>
                          <a:cs typeface="Phetsarath OT" panose="02000500000000020004" pitchFamily="2" charset="0"/>
                        </a:rPr>
                        <a:t> </a:t>
                      </a:r>
                      <a:r>
                        <a:rPr lang="en-US" sz="2400" dirty="0" err="1">
                          <a:effectLst/>
                          <a:latin typeface="Phetsarath OT" panose="02000500000000020004" pitchFamily="2" charset="0"/>
                          <a:ea typeface="Calibri"/>
                          <a:cs typeface="Phetsarath OT" panose="02000500000000020004" pitchFamily="2" charset="0"/>
                        </a:rPr>
                        <a:t>ຈຳນວນເງິນ</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5">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ປະເພດການປະກັນໄພ</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3350">
                <a:tc vMerge="1">
                  <a:txBody>
                    <a:bodyPr/>
                    <a:lstStyle/>
                    <a:p>
                      <a:endParaRPr lang="en-US"/>
                    </a:p>
                  </a:txBody>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ສຸຂະພາບ</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ຊີວິດ</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ການຜະລິດ</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ຊັບສິນ</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ອື່ນໆ</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gn="just">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ຈຳນວນຄົວເຮືອນ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ຈຳນວນເງີນ (ກີບ)</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6">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ການຝາກປະຢັດ</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lgn="just">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ຈຳນວນຄົວເຮືອນ</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ຈຳນວນເງິນໂດຍສະເລ່ຍຕໍ່ຄົວເຮືອນ (ກີບ)</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0">
                <a:tc>
                  <a:txBody>
                    <a:bodyPr/>
                    <a:lstStyle/>
                    <a:p>
                      <a:pPr algn="just">
                        <a:lnSpc>
                          <a:spcPct val="107000"/>
                        </a:lnSpc>
                        <a:spcAft>
                          <a:spcPts val="0"/>
                        </a:spcAft>
                      </a:pPr>
                      <a:r>
                        <a:rPr lang="en-US" sz="2400" dirty="0" err="1">
                          <a:effectLst/>
                          <a:latin typeface="Phetsarath OT" panose="02000500000000020004" pitchFamily="2" charset="0"/>
                          <a:ea typeface="Calibri"/>
                          <a:cs typeface="Phetsarath OT" panose="02000500000000020004" pitchFamily="2" charset="0"/>
                        </a:rPr>
                        <a:t>ການຝາກປະຢັດ</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3">
                  <a:txBody>
                    <a:bodyPr/>
                    <a:lstStyle/>
                    <a:p>
                      <a:pPr algn="just">
                        <a:lnSpc>
                          <a:spcPct val="107000"/>
                        </a:lnSpc>
                        <a:spcAft>
                          <a:spcPts val="0"/>
                        </a:spcAft>
                      </a:pPr>
                      <a:r>
                        <a:rPr lang="en-US" sz="2400" dirty="0">
                          <a:effectLst/>
                          <a:latin typeface="Phetsarath OT" panose="02000500000000020004" pitchFamily="2" charset="0"/>
                          <a:ea typeface="Calibri"/>
                          <a:cs typeface="Phetsarath OT" panose="02000500000000020004" pitchFamily="2" charset="0"/>
                        </a:rPr>
                        <a:t> </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
        <p:nvSpPr>
          <p:cNvPr id="4" name="Title 3"/>
          <p:cNvSpPr>
            <a:spLocks noGrp="1"/>
          </p:cNvSpPr>
          <p:nvPr>
            <p:ph type="title"/>
          </p:nvPr>
        </p:nvSpPr>
        <p:spPr/>
        <p:txBody>
          <a:bodyPr/>
          <a:lstStyle/>
          <a:p>
            <a:r>
              <a:rPr lang="en-PH" altLang="en-US" sz="2800" b="1" dirty="0" smtClean="0">
                <a:solidFill>
                  <a:srgbClr val="7030A0"/>
                </a:solidFill>
                <a:latin typeface="Phetsarath OT" panose="02000500000000000000" pitchFamily="2" charset="0"/>
                <a:cs typeface="Phetsarath OT" panose="02000500000000000000" pitchFamily="2" charset="0"/>
              </a:rPr>
              <a:t>ບາດກ້າວ1. ຂໍ້ມູນພື້ນຖານ4.ການຝາກເງິນແລະການປະກັນໄພ</a:t>
            </a:r>
            <a:r>
              <a:rPr lang="en-PH" altLang="en-US" sz="2800" b="1" dirty="0" smtClean="0">
                <a:solidFill>
                  <a:schemeClr val="accent2"/>
                </a:solidFill>
                <a:latin typeface="Phetsarath OT" panose="02000500000000000000" pitchFamily="2" charset="0"/>
                <a:cs typeface="Phetsarath OT" panose="02000500000000000000" pitchFamily="2" charset="0"/>
              </a:rPr>
              <a:t/>
            </a:r>
            <a:br>
              <a:rPr lang="en-PH" altLang="en-US" sz="2800" b="1" dirty="0" smtClean="0">
                <a:solidFill>
                  <a:schemeClr val="accent2"/>
                </a:solidFill>
                <a:latin typeface="Phetsarath OT" panose="02000500000000000000" pitchFamily="2" charset="0"/>
                <a:cs typeface="Phetsarath OT" panose="02000500000000000000" pitchFamily="2" charset="0"/>
              </a:rPr>
            </a:br>
            <a:r>
              <a:rPr lang="en-PH" altLang="en-US" sz="2000" dirty="0" smtClean="0">
                <a:solidFill>
                  <a:schemeClr val="accent2"/>
                </a:solidFill>
                <a:latin typeface="Phetsarath OT" panose="02000500000000000000" pitchFamily="2" charset="0"/>
                <a:cs typeface="Phetsarath OT" panose="02000500000000000000" pitchFamily="2" charset="0"/>
              </a:rPr>
              <a:t>Step </a:t>
            </a:r>
            <a:r>
              <a:rPr lang="en-PH" altLang="en-US" sz="2000" dirty="0">
                <a:solidFill>
                  <a:schemeClr val="accent2"/>
                </a:solidFill>
                <a:latin typeface="Phetsarath OT" panose="02000500000000000000" pitchFamily="2" charset="0"/>
                <a:cs typeface="Phetsarath OT" panose="02000500000000000000" pitchFamily="2" charset="0"/>
              </a:rPr>
              <a:t>1.  Baseline Info No. 4. Savings and </a:t>
            </a:r>
            <a:r>
              <a:rPr lang="en-PH" altLang="en-US" sz="2000" dirty="0" smtClean="0">
                <a:solidFill>
                  <a:schemeClr val="accent2"/>
                </a:solidFill>
                <a:latin typeface="Phetsarath OT" panose="02000500000000000000" pitchFamily="2" charset="0"/>
                <a:cs typeface="Phetsarath OT" panose="02000500000000000000" pitchFamily="2" charset="0"/>
              </a:rPr>
              <a:t>Insurance</a:t>
            </a:r>
            <a:endParaRPr lang="en-US" sz="2800" dirty="0">
              <a:solidFill>
                <a:schemeClr val="accent2"/>
              </a:solidFill>
              <a:latin typeface="Phetsarath OT" panose="02000500000000000000" pitchFamily="2" charset="0"/>
              <a:cs typeface="Phetsarath OT" panose="02000500000000000000" pitchFamily="2" charset="0"/>
            </a:endParaRPr>
          </a:p>
        </p:txBody>
      </p:sp>
    </p:spTree>
  </p:cSld>
  <p:clrMapOvr>
    <a:masterClrMapping/>
  </p:clrMapOvr>
  <p:transition spd="med">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493931"/>
            <a:ext cx="8305800" cy="646331"/>
          </a:xfrm>
          <a:prstGeom prst="rect">
            <a:avLst/>
          </a:prstGeom>
          <a:noFill/>
        </p:spPr>
        <p:txBody>
          <a:bodyPr wrap="square" rtlCol="0">
            <a:spAutoFit/>
          </a:bodyPr>
          <a:lstStyle/>
          <a:p>
            <a:r>
              <a:rPr lang="en-US" b="1" dirty="0" err="1">
                <a:latin typeface="Phetsarath OT" panose="02000500000000020004" pitchFamily="2" charset="0"/>
                <a:cs typeface="Phetsarath OT" panose="02000500000000020004" pitchFamily="2" charset="0"/>
              </a:rPr>
              <a:t>ຕາຕະລາງ</a:t>
            </a:r>
            <a:r>
              <a:rPr lang="en-US" b="1" dirty="0">
                <a:latin typeface="Phetsarath OT" panose="02000500000000020004" pitchFamily="2" charset="0"/>
                <a:cs typeface="Phetsarath OT" panose="02000500000000020004" pitchFamily="2" charset="0"/>
              </a:rPr>
              <a:t> 5. </a:t>
            </a:r>
            <a:r>
              <a:rPr lang="en-US" b="1" dirty="0" err="1">
                <a:latin typeface="Phetsarath OT" panose="02000500000000020004" pitchFamily="2" charset="0"/>
                <a:cs typeface="Phetsarath OT" panose="02000500000000020004" pitchFamily="2" charset="0"/>
              </a:rPr>
              <a:t>ແຫຼ່ງການໃຫ້ສິນເຊື່ອພາຍໃນບ້ານໂດຍຈຳແນກຕາມແພດ</a:t>
            </a:r>
            <a:endParaRPr lang="en-US" dirty="0">
              <a:latin typeface="Phetsarath OT" panose="02000500000000020004" pitchFamily="2" charset="0"/>
              <a:cs typeface="Phetsarath OT" panose="02000500000000020004" pitchFamily="2" charset="0"/>
            </a:endParaRPr>
          </a:p>
          <a:p>
            <a:endParaRPr lang="en-US" dirty="0">
              <a:latin typeface="Phetsarath OT" panose="02000500000000020004" pitchFamily="2" charset="0"/>
              <a:cs typeface="Phetsarath OT" panose="02000500000000020004"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198671465"/>
              </p:ext>
            </p:extLst>
          </p:nvPr>
        </p:nvGraphicFramePr>
        <p:xfrm>
          <a:off x="457200" y="1905000"/>
          <a:ext cx="8229600" cy="4565904"/>
        </p:xfrm>
        <a:graphic>
          <a:graphicData uri="http://schemas.openxmlformats.org/drawingml/2006/table">
            <a:tbl>
              <a:tblPr firstRow="1" firstCol="1" bandRow="1"/>
              <a:tblGrid>
                <a:gridCol w="2258202"/>
                <a:gridCol w="618866"/>
                <a:gridCol w="618866"/>
                <a:gridCol w="618866"/>
                <a:gridCol w="618866"/>
                <a:gridCol w="618866"/>
                <a:gridCol w="618866"/>
                <a:gridCol w="618866"/>
                <a:gridCol w="618866"/>
                <a:gridCol w="556321"/>
                <a:gridCol w="464149"/>
              </a:tblGrid>
              <a:tr h="133350">
                <a:tc rowSpan="3">
                  <a:txBody>
                    <a:bodyPr/>
                    <a:lstStyle/>
                    <a:p>
                      <a:pPr algn="just">
                        <a:lnSpc>
                          <a:spcPct val="107000"/>
                        </a:lnSpc>
                        <a:spcAft>
                          <a:spcPts val="0"/>
                        </a:spcAft>
                      </a:pPr>
                      <a:r>
                        <a:rPr lang="en-US" sz="2000" dirty="0" err="1">
                          <a:effectLst/>
                          <a:latin typeface="Phetsarath OT" panose="02000500000000020004" pitchFamily="2" charset="0"/>
                          <a:ea typeface="Calibri"/>
                          <a:cs typeface="Phetsarath OT" panose="02000500000000020004" pitchFamily="2" charset="0"/>
                        </a:rPr>
                        <a:t>ແຫຼ່ງກູ້ຢືມ</a:t>
                      </a:r>
                      <a:r>
                        <a:rPr lang="en-US" sz="2000" dirty="0">
                          <a:effectLst/>
                          <a:latin typeface="Phetsarath OT" panose="02000500000000020004" pitchFamily="2" charset="0"/>
                          <a:ea typeface="Calibri"/>
                          <a:cs typeface="Phetsarath OT" panose="02000500000000020004" pitchFamily="2" charset="0"/>
                        </a:rPr>
                        <a:t>/</a:t>
                      </a:r>
                      <a:r>
                        <a:rPr lang="en-US" sz="2000" dirty="0" err="1">
                          <a:effectLst/>
                          <a:latin typeface="Phetsarath OT" panose="02000500000000020004" pitchFamily="2" charset="0"/>
                          <a:ea typeface="Calibri"/>
                          <a:cs typeface="Phetsarath OT" panose="02000500000000020004" pitchFamily="2" charset="0"/>
                        </a:rPr>
                        <a:t>ການປ່ອຍສິນເຊື່ອ</a:t>
                      </a:r>
                      <a:r>
                        <a:rPr lang="en-US" sz="2000" dirty="0">
                          <a:effectLst/>
                          <a:latin typeface="Phetsarath OT" panose="02000500000000020004" pitchFamily="2" charset="0"/>
                          <a:ea typeface="Calibri"/>
                          <a:cs typeface="Phetsarath OT" panose="02000500000000020004" pitchFamily="2" charset="0"/>
                        </a:rPr>
                        <a:t> </a:t>
                      </a:r>
                      <a:endParaRPr lang="en-US" sz="28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10">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ປະເພດການໃຫ້ກູ້ຢືມ/ການປ່ອຍສິນເຊື່ອໂດຍຕຳແນກຕາມເພດ</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0820">
                <a:tc vMerge="1">
                  <a:txBody>
                    <a:bodyPr/>
                    <a:lstStyle/>
                    <a:p>
                      <a:endParaRPr lang="en-US"/>
                    </a:p>
                  </a:txBody>
                  <a:tcPr/>
                </a:tc>
                <a:tc gridSpan="2">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ການຜະລິດ</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0"/>
                        </a:spcAft>
                      </a:pPr>
                      <a:r>
                        <a:rPr lang="en-US" sz="2000" dirty="0" err="1">
                          <a:effectLst/>
                          <a:latin typeface="Phetsarath OT" panose="02000500000000020004" pitchFamily="2" charset="0"/>
                          <a:ea typeface="Calibri"/>
                          <a:cs typeface="Phetsarath OT" panose="02000500000000020004" pitchFamily="2" charset="0"/>
                        </a:rPr>
                        <a:t>ການສຶກສາ</a:t>
                      </a:r>
                      <a:endParaRPr lang="en-US" sz="28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ເຄື່ອງມື</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ກຊລະນີສຸກເສີນ</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ອື່ນໆ</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222250">
                <a:tc vMerge="1">
                  <a:txBody>
                    <a:bodyPr/>
                    <a:lstStyle/>
                    <a:p>
                      <a:endParaRPr lang="en-US"/>
                    </a:p>
                  </a:txBody>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ຊ</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ຍ</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ຊ</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ຍ</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ຊ</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ຍ</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ຊ</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ຍ</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ຊ</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ຍ</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 ສະຖາບັນຂອງລັດ</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ຂ. ທະນາຄານຂອງເອກະຊົນ</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ຄ. ການຮ່ວມມື</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ງ. ການເງິນຈຸລະພາກ NGOs</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ຈ. ໂຮງຈຳນຳ</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ສ. ຜູ້ໃຫ້ກູ້ຢືມນອກລະບົບ</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ຊ. ອື່ນໆ</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dirty="0">
                          <a:effectLst/>
                          <a:latin typeface="Phetsarath OT" panose="02000500000000020004" pitchFamily="2" charset="0"/>
                          <a:ea typeface="Calibri"/>
                          <a:cs typeface="Phetsarath OT" panose="02000500000000020004" pitchFamily="2" charset="0"/>
                        </a:rPr>
                        <a:t> </a:t>
                      </a:r>
                      <a:endParaRPr lang="en-US" sz="28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itle 4"/>
          <p:cNvSpPr>
            <a:spLocks noGrp="1"/>
          </p:cNvSpPr>
          <p:nvPr>
            <p:ph type="title"/>
          </p:nvPr>
        </p:nvSpPr>
        <p:spPr>
          <a:xfrm>
            <a:off x="457200" y="76200"/>
            <a:ext cx="8229600" cy="1143000"/>
          </a:xfrm>
        </p:spPr>
        <p:txBody>
          <a:bodyPr/>
          <a:lstStyle/>
          <a:p>
            <a:r>
              <a:rPr lang="en-PH" altLang="en-US" sz="2800" b="1" dirty="0" smtClean="0">
                <a:solidFill>
                  <a:srgbClr val="7030A0"/>
                </a:solidFill>
                <a:latin typeface="Phetsarath OT" panose="02000500000000000000" pitchFamily="2" charset="0"/>
                <a:cs typeface="Phetsarath OT" panose="02000500000000000000" pitchFamily="2" charset="0"/>
              </a:rPr>
              <a:t>ບາດກ້າວ1. </a:t>
            </a:r>
            <a:r>
              <a:rPr lang="en-PH" altLang="en-US" sz="2800" b="1" dirty="0" err="1" smtClean="0">
                <a:solidFill>
                  <a:srgbClr val="7030A0"/>
                </a:solidFill>
                <a:latin typeface="Phetsarath OT" panose="02000500000000000000" pitchFamily="2" charset="0"/>
                <a:cs typeface="Phetsarath OT" panose="02000500000000000000" pitchFamily="2" charset="0"/>
              </a:rPr>
              <a:t>ຂໍ້ມູນພື້ນຖານ</a:t>
            </a:r>
            <a:r>
              <a:rPr lang="en-PH" altLang="en-US" sz="2800" b="1" dirty="0" smtClean="0">
                <a:solidFill>
                  <a:srgbClr val="7030A0"/>
                </a:solidFill>
                <a:latin typeface="Phetsarath OT" panose="02000500000000000000" pitchFamily="2" charset="0"/>
                <a:cs typeface="Phetsarath OT" panose="02000500000000000000" pitchFamily="2" charset="0"/>
              </a:rPr>
              <a:t> 5. </a:t>
            </a:r>
            <a:r>
              <a:rPr lang="en-PH" altLang="en-US" sz="2800" b="1" dirty="0" err="1" smtClean="0">
                <a:solidFill>
                  <a:srgbClr val="7030A0"/>
                </a:solidFill>
                <a:latin typeface="Phetsarath OT" panose="02000500000000000000" pitchFamily="2" charset="0"/>
                <a:cs typeface="Phetsarath OT" panose="02000500000000000000" pitchFamily="2" charset="0"/>
              </a:rPr>
              <a:t>ແຫຼ່ງການໃຫ້ສິນເຊື່ອ</a:t>
            </a:r>
            <a:r>
              <a:rPr lang="en-PH" altLang="en-US" sz="2800" b="1" dirty="0" smtClean="0">
                <a:solidFill>
                  <a:schemeClr val="accent2"/>
                </a:solidFill>
                <a:latin typeface="Phetsarath OT" panose="02000500000000000000" pitchFamily="2" charset="0"/>
                <a:cs typeface="Phetsarath OT" panose="02000500000000000000" pitchFamily="2" charset="0"/>
              </a:rPr>
              <a:t/>
            </a:r>
            <a:br>
              <a:rPr lang="en-PH" altLang="en-US" sz="2800" b="1" dirty="0" smtClean="0">
                <a:solidFill>
                  <a:schemeClr val="accent2"/>
                </a:solidFill>
                <a:latin typeface="Phetsarath OT" panose="02000500000000000000" pitchFamily="2" charset="0"/>
                <a:cs typeface="Phetsarath OT" panose="02000500000000000000" pitchFamily="2" charset="0"/>
              </a:rPr>
            </a:br>
            <a:r>
              <a:rPr lang="en-PH" altLang="en-US" sz="2000" dirty="0" smtClean="0">
                <a:solidFill>
                  <a:schemeClr val="accent2"/>
                </a:solidFill>
                <a:latin typeface="Phetsarath OT" panose="02000500000000000000" pitchFamily="2" charset="0"/>
                <a:cs typeface="Phetsarath OT" panose="02000500000000000000" pitchFamily="2" charset="0"/>
              </a:rPr>
              <a:t>Step </a:t>
            </a:r>
            <a:r>
              <a:rPr lang="en-PH" altLang="en-US" sz="2000" dirty="0">
                <a:solidFill>
                  <a:schemeClr val="accent2"/>
                </a:solidFill>
                <a:latin typeface="Phetsarath OT" panose="02000500000000000000" pitchFamily="2" charset="0"/>
                <a:cs typeface="Phetsarath OT" panose="02000500000000000000" pitchFamily="2" charset="0"/>
              </a:rPr>
              <a:t>1.  Baseline Info No. 5. Sources of </a:t>
            </a:r>
            <a:r>
              <a:rPr lang="en-PH" altLang="en-US" sz="2000" dirty="0" smtClean="0">
                <a:solidFill>
                  <a:schemeClr val="accent2"/>
                </a:solidFill>
                <a:latin typeface="Phetsarath OT" panose="02000500000000000000" pitchFamily="2" charset="0"/>
                <a:cs typeface="Phetsarath OT" panose="02000500000000000000" pitchFamily="2" charset="0"/>
              </a:rPr>
              <a:t>Credit</a:t>
            </a:r>
            <a:endParaRPr lang="en-US" sz="2800" dirty="0">
              <a:solidFill>
                <a:schemeClr val="accent2"/>
              </a:solidFill>
              <a:latin typeface="Phetsarath OT" panose="02000500000000000000" pitchFamily="2" charset="0"/>
              <a:cs typeface="Phetsarath OT" panose="02000500000000000000" pitchFamily="2" charset="0"/>
            </a:endParaRPr>
          </a:p>
        </p:txBody>
      </p:sp>
    </p:spTree>
  </p:cSld>
  <p:clrMapOvr>
    <a:masterClrMapping/>
  </p:clrMapOvr>
  <p:transition spd="med">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altLang="en-US" sz="3200" b="1" dirty="0" err="1" smtClean="0">
                <a:solidFill>
                  <a:srgbClr val="7030A0"/>
                </a:solidFill>
                <a:latin typeface="Phetsarath OT" panose="02000500000000000000" pitchFamily="2" charset="0"/>
                <a:cs typeface="Phetsarath OT" panose="02000500000000000000" pitchFamily="2" charset="0"/>
              </a:rPr>
              <a:t>ບາດກ້າວ</a:t>
            </a:r>
            <a:r>
              <a:rPr lang="en-PH" altLang="en-US" sz="3200" b="1" dirty="0" smtClean="0">
                <a:solidFill>
                  <a:srgbClr val="7030A0"/>
                </a:solidFill>
                <a:latin typeface="Phetsarath OT" panose="02000500000000000000" pitchFamily="2" charset="0"/>
                <a:cs typeface="Phetsarath OT" panose="02000500000000000000" pitchFamily="2" charset="0"/>
              </a:rPr>
              <a:t> 2. </a:t>
            </a:r>
            <a:r>
              <a:rPr lang="en-PH" altLang="en-US" sz="3200" b="1" dirty="0" err="1" smtClean="0">
                <a:solidFill>
                  <a:srgbClr val="7030A0"/>
                </a:solidFill>
                <a:latin typeface="Phetsarath OT" panose="02000500000000000000" pitchFamily="2" charset="0"/>
                <a:cs typeface="Phetsarath OT" panose="02000500000000000000" pitchFamily="2" charset="0"/>
              </a:rPr>
              <a:t>ການຕັດສິນໃຈຄັດເລືອກພື້ນທີ່ຢ້ຽມຢາມ</a:t>
            </a:r>
            <a:r>
              <a:rPr lang="en-PH" altLang="en-US" sz="3200" b="1" dirty="0" smtClean="0">
                <a:solidFill>
                  <a:schemeClr val="accent3"/>
                </a:solidFill>
                <a:latin typeface="Phetsarath OT" panose="02000500000000000000" pitchFamily="2" charset="0"/>
                <a:cs typeface="Phetsarath OT" panose="02000500000000000000" pitchFamily="2" charset="0"/>
              </a:rPr>
              <a:t/>
            </a:r>
            <a:br>
              <a:rPr lang="en-PH" altLang="en-US" sz="3200" b="1" dirty="0" smtClean="0">
                <a:solidFill>
                  <a:schemeClr val="accent3"/>
                </a:solidFill>
                <a:latin typeface="Phetsarath OT" panose="02000500000000000000" pitchFamily="2" charset="0"/>
                <a:cs typeface="Phetsarath OT" panose="02000500000000000000" pitchFamily="2" charset="0"/>
              </a:rPr>
            </a:br>
            <a:r>
              <a:rPr lang="en-PH" altLang="en-US" sz="2000" dirty="0" smtClean="0">
                <a:solidFill>
                  <a:srgbClr val="FF0000"/>
                </a:solidFill>
                <a:latin typeface="Phetsarath OT" panose="02000500000000000000" pitchFamily="2" charset="0"/>
                <a:cs typeface="Phetsarath OT" panose="02000500000000000000" pitchFamily="2" charset="0"/>
              </a:rPr>
              <a:t>Step </a:t>
            </a:r>
            <a:r>
              <a:rPr lang="en-PH" altLang="en-US" sz="2000" dirty="0">
                <a:solidFill>
                  <a:srgbClr val="FF0000"/>
                </a:solidFill>
                <a:latin typeface="Phetsarath OT" panose="02000500000000000000" pitchFamily="2" charset="0"/>
                <a:cs typeface="Phetsarath OT" panose="02000500000000000000" pitchFamily="2" charset="0"/>
              </a:rPr>
              <a:t>2.  Decide on Areas to Visit </a:t>
            </a:r>
            <a:endParaRPr lang="en-US" sz="3200" dirty="0">
              <a:solidFill>
                <a:srgbClr val="FF0000"/>
              </a:solidFill>
              <a:latin typeface="Phetsarath OT" panose="02000500000000000000" pitchFamily="2" charset="0"/>
              <a:cs typeface="Phetsarath OT" panose="02000500000000000000" pitchFamily="2" charset="0"/>
            </a:endParaRPr>
          </a:p>
        </p:txBody>
      </p:sp>
      <p:sp>
        <p:nvSpPr>
          <p:cNvPr id="14340" name="Content Placeholder 5"/>
          <p:cNvSpPr>
            <a:spLocks noGrp="1"/>
          </p:cNvSpPr>
          <p:nvPr>
            <p:ph sz="half" idx="1"/>
          </p:nvPr>
        </p:nvSpPr>
        <p:spPr>
          <a:xfrm>
            <a:off x="228600" y="1722437"/>
            <a:ext cx="5638800" cy="4906963"/>
          </a:xfrm>
        </p:spPr>
        <p:txBody>
          <a:bodyPr/>
          <a:lstStyle/>
          <a:p>
            <a:r>
              <a:rPr lang="en-US" altLang="en-US" sz="2400" dirty="0" err="1" smtClean="0">
                <a:solidFill>
                  <a:srgbClr val="7030A0"/>
                </a:solidFill>
                <a:latin typeface="Phetsarath OT" panose="02000500000000020004" pitchFamily="2" charset="0"/>
                <a:cs typeface="Phetsarath OT" panose="02000500000000020004" pitchFamily="2" charset="0"/>
              </a:rPr>
              <a:t>ທີມງານປະເມີນ</a:t>
            </a:r>
            <a:r>
              <a:rPr lang="en-US" altLang="en-US" sz="2400" dirty="0" err="1" smtClean="0">
                <a:solidFill>
                  <a:srgbClr val="7030A0"/>
                </a:solidFill>
                <a:latin typeface="Phetsarath OT" panose="02000500000000020004" pitchFamily="2" charset="0"/>
                <a:cs typeface="Phetsarath OT" panose="02000500000000020004" pitchFamily="2" charset="0"/>
              </a:rPr>
              <a:t>ຄວນກຳນົດ</a:t>
            </a:r>
            <a:r>
              <a:rPr lang="en-US" altLang="en-US" sz="2400" dirty="0" err="1" smtClean="0">
                <a:solidFill>
                  <a:srgbClr val="7030A0"/>
                </a:solidFill>
                <a:latin typeface="Phetsarath OT" panose="02000500000000020004" pitchFamily="2" charset="0"/>
                <a:cs typeface="Phetsarath OT" panose="02000500000000020004" pitchFamily="2" charset="0"/>
              </a:rPr>
              <a:t>ພື້ນທີ່ທີ່ຕ້ອງການຢ້ຽມຢາມ</a:t>
            </a:r>
            <a:r>
              <a:rPr lang="en-US" altLang="en-US" sz="2400" dirty="0" smtClean="0">
                <a:solidFill>
                  <a:srgbClr val="7030A0"/>
                </a:solidFill>
                <a:latin typeface="Phetsarath OT" panose="02000500000000020004" pitchFamily="2" charset="0"/>
                <a:cs typeface="Phetsarath OT" panose="02000500000000020004" pitchFamily="2" charset="0"/>
              </a:rPr>
              <a:t>. ເຊິ່ງມີຄວາມເປັນໄປໄດ້ທີ່ຈະບໍ່ໄດ້ມີການ</a:t>
            </a:r>
            <a:r>
              <a:rPr lang="en-US" altLang="en-US" sz="2400" dirty="0" smtClean="0">
                <a:solidFill>
                  <a:srgbClr val="7030A0"/>
                </a:solidFill>
                <a:latin typeface="Phetsarath OT" panose="02000500000000020004" pitchFamily="2" charset="0"/>
                <a:cs typeface="Phetsarath OT" panose="02000500000000020004" pitchFamily="2" charset="0"/>
              </a:rPr>
              <a:t>ລົງຢ້ຽມທຸກພື້ນທີ່ໂດຍ</a:t>
            </a:r>
            <a:r>
              <a:rPr lang="en-US" altLang="en-US" sz="2400" dirty="0" smtClean="0">
                <a:solidFill>
                  <a:srgbClr val="7030A0"/>
                </a:solidFill>
                <a:latin typeface="Phetsarath OT" panose="02000500000000020004" pitchFamily="2" charset="0"/>
                <a:cs typeface="Phetsarath OT" panose="02000500000000020004" pitchFamily="2" charset="0"/>
              </a:rPr>
              <a:t>ສະເພາະໃນກໍລະນີບ່ອນທີເກີດ</a:t>
            </a:r>
            <a:r>
              <a:rPr lang="en-US" altLang="en-US" sz="2400" dirty="0" smtClean="0">
                <a:solidFill>
                  <a:srgbClr val="7030A0"/>
                </a:solidFill>
                <a:latin typeface="Phetsarath OT" panose="02000500000000020004" pitchFamily="2" charset="0"/>
                <a:cs typeface="Phetsarath OT" panose="02000500000000020004" pitchFamily="2" charset="0"/>
              </a:rPr>
              <a:t>ໄພພິບັດຂະໜາດໃຫຍ່.</a:t>
            </a:r>
            <a:endParaRPr lang="en-US" altLang="en-US" sz="2400" dirty="0" smtClean="0">
              <a:solidFill>
                <a:srgbClr val="7030A0"/>
              </a:solidFill>
              <a:latin typeface="Phetsarath OT" panose="02000500000000020004" pitchFamily="2" charset="0"/>
              <a:cs typeface="Phetsarath OT" panose="02000500000000020004" pitchFamily="2" charset="0"/>
            </a:endParaRPr>
          </a:p>
          <a:p>
            <a:endParaRPr lang="en-US" altLang="en-US" sz="800" dirty="0" smtClean="0">
              <a:solidFill>
                <a:srgbClr val="7030A0"/>
              </a:solidFill>
              <a:latin typeface="Phetsarath OT" panose="02000500000000020004" pitchFamily="2" charset="0"/>
              <a:cs typeface="Phetsarath OT" panose="02000500000000020004" pitchFamily="2" charset="0"/>
            </a:endParaRPr>
          </a:p>
          <a:p>
            <a:r>
              <a:rPr lang="en-US" altLang="en-US" sz="2400" dirty="0" err="1" smtClean="0">
                <a:solidFill>
                  <a:srgbClr val="7030A0"/>
                </a:solidFill>
                <a:latin typeface="Phetsarath OT" panose="02000500000000020004" pitchFamily="2" charset="0"/>
                <a:cs typeface="Phetsarath OT" panose="02000500000000020004" pitchFamily="2" charset="0"/>
              </a:rPr>
              <a:t>ຫຼັງ</a:t>
            </a:r>
            <a:r>
              <a:rPr lang="en-US" altLang="en-US" sz="2400" dirty="0" err="1" smtClean="0">
                <a:solidFill>
                  <a:srgbClr val="7030A0"/>
                </a:solidFill>
                <a:latin typeface="Phetsarath OT" panose="02000500000000020004" pitchFamily="2" charset="0"/>
                <a:cs typeface="Phetsarath OT" panose="02000500000000020004" pitchFamily="2" charset="0"/>
              </a:rPr>
              <a:t>ຈາກກຳນົດ</a:t>
            </a:r>
            <a:r>
              <a:rPr lang="en-US" altLang="en-US" sz="2400" dirty="0" err="1" smtClean="0">
                <a:solidFill>
                  <a:srgbClr val="7030A0"/>
                </a:solidFill>
                <a:latin typeface="Phetsarath OT" panose="02000500000000020004" pitchFamily="2" charset="0"/>
                <a:cs typeface="Phetsarath OT" panose="02000500000000020004" pitchFamily="2" charset="0"/>
              </a:rPr>
              <a:t>ພື້ນທີ່ລົງ</a:t>
            </a:r>
            <a:r>
              <a:rPr lang="en-US" altLang="en-US" sz="2400" dirty="0" err="1" smtClean="0">
                <a:solidFill>
                  <a:srgbClr val="7030A0"/>
                </a:solidFill>
                <a:latin typeface="Phetsarath OT" panose="02000500000000020004" pitchFamily="2" charset="0"/>
                <a:cs typeface="Phetsarath OT" panose="02000500000000020004" pitchFamily="2" charset="0"/>
              </a:rPr>
              <a:t>ຢ້ຽມຢາມແລ້ວ</a:t>
            </a:r>
            <a:r>
              <a:rPr lang="en-US" altLang="en-US" sz="2400" dirty="0" smtClean="0">
                <a:solidFill>
                  <a:srgbClr val="7030A0"/>
                </a:solidFill>
                <a:latin typeface="Phetsarath OT" panose="02000500000000020004" pitchFamily="2" charset="0"/>
                <a:cs typeface="Phetsarath OT" panose="02000500000000020004" pitchFamily="2" charset="0"/>
              </a:rPr>
              <a:t>, </a:t>
            </a:r>
            <a:r>
              <a:rPr lang="en-US" altLang="en-US" sz="2400" dirty="0" err="1" smtClean="0">
                <a:solidFill>
                  <a:srgbClr val="7030A0"/>
                </a:solidFill>
                <a:latin typeface="Phetsarath OT" panose="02000500000000020004" pitchFamily="2" charset="0"/>
                <a:cs typeface="Phetsarath OT" panose="02000500000000020004" pitchFamily="2" charset="0"/>
              </a:rPr>
              <a:t>ທີມ</a:t>
            </a:r>
            <a:r>
              <a:rPr lang="en-US" altLang="en-US" sz="2400" dirty="0" err="1" smtClean="0">
                <a:solidFill>
                  <a:srgbClr val="7030A0"/>
                </a:solidFill>
                <a:latin typeface="Phetsarath OT" panose="02000500000000020004" pitchFamily="2" charset="0"/>
                <a:cs typeface="Phetsarath OT" panose="02000500000000020004" pitchFamily="2" charset="0"/>
              </a:rPr>
              <a:t>ງານປະເມີນຕ້ອງປະ</a:t>
            </a:r>
            <a:r>
              <a:rPr lang="en-US" altLang="en-US" sz="2400" dirty="0" err="1" smtClean="0">
                <a:solidFill>
                  <a:srgbClr val="7030A0"/>
                </a:solidFill>
                <a:latin typeface="Phetsarath OT" panose="02000500000000020004" pitchFamily="2" charset="0"/>
                <a:cs typeface="Phetsarath OT" panose="02000500000000020004" pitchFamily="2" charset="0"/>
              </a:rPr>
              <a:t>ເມີນຜົນເຄື່ອງມື</a:t>
            </a:r>
            <a:r>
              <a:rPr lang="en-US" altLang="en-US" sz="2400" dirty="0" err="1" smtClean="0">
                <a:solidFill>
                  <a:srgbClr val="7030A0"/>
                </a:solidFill>
                <a:latin typeface="Phetsarath OT" panose="02000500000000020004" pitchFamily="2" charset="0"/>
                <a:cs typeface="Phetsarath OT" panose="02000500000000020004" pitchFamily="2" charset="0"/>
              </a:rPr>
              <a:t>ທີ່ເໝາະສົມທີ່</a:t>
            </a:r>
            <a:r>
              <a:rPr lang="en-US" altLang="en-US" sz="2400" dirty="0" err="1" smtClean="0">
                <a:solidFill>
                  <a:srgbClr val="7030A0"/>
                </a:solidFill>
                <a:latin typeface="Phetsarath OT" panose="02000500000000020004" pitchFamily="2" charset="0"/>
                <a:cs typeface="Phetsarath OT" panose="02000500000000020004" pitchFamily="2" charset="0"/>
              </a:rPr>
              <a:t>ສຸດ</a:t>
            </a:r>
            <a:r>
              <a:rPr lang="en-US" altLang="en-US" sz="2400" dirty="0" smtClean="0">
                <a:solidFill>
                  <a:srgbClr val="7030A0"/>
                </a:solidFill>
                <a:latin typeface="Phetsarath OT" panose="02000500000000020004" pitchFamily="2" charset="0"/>
                <a:cs typeface="Phetsarath OT" panose="02000500000000020004" pitchFamily="2" charset="0"/>
              </a:rPr>
              <a:t> </a:t>
            </a:r>
            <a:r>
              <a:rPr lang="en-US" altLang="en-US" sz="2400" dirty="0" err="1" smtClean="0">
                <a:solidFill>
                  <a:srgbClr val="7030A0"/>
                </a:solidFill>
                <a:latin typeface="Phetsarath OT" panose="02000500000000020004" pitchFamily="2" charset="0"/>
                <a:cs typeface="Phetsarath OT" panose="02000500000000020004" pitchFamily="2" charset="0"/>
              </a:rPr>
              <a:t>ເພື່ອໃຊ້ໃນການຂໍ້</a:t>
            </a:r>
            <a:r>
              <a:rPr lang="en-US" altLang="en-US" sz="2400" dirty="0" err="1" smtClean="0">
                <a:solidFill>
                  <a:srgbClr val="7030A0"/>
                </a:solidFill>
                <a:latin typeface="Phetsarath OT" panose="02000500000000020004" pitchFamily="2" charset="0"/>
                <a:cs typeface="Phetsarath OT" panose="02000500000000020004" pitchFamily="2" charset="0"/>
              </a:rPr>
              <a:t>ມູນທີ່ຕ້ອງການ</a:t>
            </a:r>
            <a:r>
              <a:rPr lang="en-US" altLang="en-US" sz="2400" dirty="0" smtClean="0">
                <a:solidFill>
                  <a:srgbClr val="7030A0"/>
                </a:solidFill>
                <a:latin typeface="Phetsarath OT" panose="02000500000000020004" pitchFamily="2" charset="0"/>
                <a:cs typeface="Phetsarath OT" panose="02000500000000020004" pitchFamily="2" charset="0"/>
              </a:rPr>
              <a:t>. (</a:t>
            </a:r>
            <a:r>
              <a:rPr lang="en-US" altLang="en-US" sz="2400" dirty="0" err="1" smtClean="0">
                <a:solidFill>
                  <a:srgbClr val="7030A0"/>
                </a:solidFill>
                <a:latin typeface="Phetsarath OT" panose="02000500000000020004" pitchFamily="2" charset="0"/>
                <a:cs typeface="Phetsarath OT" panose="02000500000000020004" pitchFamily="2" charset="0"/>
              </a:rPr>
              <a:t>ອິງໃສ່ເຄື່ອງມືທີ່ໄດ້ເວົ້າມາໃນ</a:t>
            </a:r>
            <a:r>
              <a:rPr lang="en-US" altLang="en-US" sz="2400" dirty="0" err="1" smtClean="0">
                <a:solidFill>
                  <a:srgbClr val="7030A0"/>
                </a:solidFill>
                <a:latin typeface="Phetsarath OT" panose="02000500000000020004" pitchFamily="2" charset="0"/>
                <a:cs typeface="Phetsarath OT" panose="02000500000000020004" pitchFamily="2" charset="0"/>
              </a:rPr>
              <a:t>ຂ້າງເທິງ</a:t>
            </a:r>
            <a:r>
              <a:rPr lang="en-US" altLang="en-US" sz="2400" dirty="0" smtClean="0">
                <a:solidFill>
                  <a:srgbClr val="7030A0"/>
                </a:solidFill>
                <a:latin typeface="Phetsarath OT" panose="02000500000000020004" pitchFamily="2" charset="0"/>
                <a:cs typeface="Phetsarath OT" panose="02000500000000020004" pitchFamily="2" charset="0"/>
              </a:rPr>
              <a:t>. </a:t>
            </a:r>
            <a:r>
              <a:rPr lang="en-US" altLang="en-US" sz="2400" dirty="0" err="1" smtClean="0">
                <a:solidFill>
                  <a:srgbClr val="7030A0"/>
                </a:solidFill>
                <a:latin typeface="Phetsarath OT" panose="02000500000000020004" pitchFamily="2" charset="0"/>
                <a:cs typeface="Phetsarath OT" panose="02000500000000020004" pitchFamily="2" charset="0"/>
              </a:rPr>
              <a:t>ສຳລັບລາຍລະອຽດຄົບຖ້ວນຂອງເຄື່ອງມືເຫຼົ່ານີ</a:t>
            </a:r>
            <a:r>
              <a:rPr lang="en-US" altLang="en-US" sz="2400" dirty="0" smtClean="0">
                <a:solidFill>
                  <a:srgbClr val="7030A0"/>
                </a:solidFill>
                <a:latin typeface="Phetsarath OT" panose="02000500000000020004" pitchFamily="2" charset="0"/>
                <a:cs typeface="Phetsarath OT" panose="02000500000000020004" pitchFamily="2" charset="0"/>
              </a:rPr>
              <a:t>້, </a:t>
            </a:r>
            <a:r>
              <a:rPr lang="en-US" altLang="en-US" sz="2400" dirty="0" err="1" smtClean="0">
                <a:solidFill>
                  <a:srgbClr val="7030A0"/>
                </a:solidFill>
                <a:latin typeface="Phetsarath OT" panose="02000500000000020004" pitchFamily="2" charset="0"/>
                <a:cs typeface="Phetsarath OT" panose="02000500000000020004" pitchFamily="2" charset="0"/>
              </a:rPr>
              <a:t>ກະລຸນາ</a:t>
            </a:r>
            <a:r>
              <a:rPr lang="en-US" altLang="en-US" sz="2400" dirty="0" err="1" smtClean="0">
                <a:solidFill>
                  <a:srgbClr val="7030A0"/>
                </a:solidFill>
                <a:latin typeface="Phetsarath OT" panose="02000500000000020004" pitchFamily="2" charset="0"/>
                <a:cs typeface="Phetsarath OT" panose="02000500000000020004" pitchFamily="2" charset="0"/>
              </a:rPr>
              <a:t>ເບິ່ງ</a:t>
            </a:r>
            <a:r>
              <a:rPr lang="en-US" altLang="en-US" sz="2400" dirty="0" smtClean="0">
                <a:solidFill>
                  <a:srgbClr val="7030A0"/>
                </a:solidFill>
                <a:latin typeface="Phetsarath OT" panose="02000500000000020004" pitchFamily="2" charset="0"/>
                <a:cs typeface="Phetsarath OT" panose="02000500000000020004" pitchFamily="2" charset="0"/>
              </a:rPr>
              <a:t> “</a:t>
            </a:r>
            <a:r>
              <a:rPr lang="en-US" altLang="en-US" sz="2400" dirty="0" err="1" smtClean="0">
                <a:solidFill>
                  <a:srgbClr val="7030A0"/>
                </a:solidFill>
                <a:latin typeface="Phetsarath OT" panose="02000500000000020004" pitchFamily="2" charset="0"/>
                <a:cs typeface="Phetsarath OT" panose="02000500000000020004" pitchFamily="2" charset="0"/>
              </a:rPr>
              <a:t>ເຄື່ອງມື</a:t>
            </a:r>
            <a:r>
              <a:rPr lang="en-US" altLang="en-US" sz="2400" dirty="0" err="1" smtClean="0">
                <a:solidFill>
                  <a:srgbClr val="7030A0"/>
                </a:solidFill>
                <a:latin typeface="Phetsarath OT" panose="02000500000000020004" pitchFamily="2" charset="0"/>
                <a:cs typeface="Phetsarath OT" panose="02000500000000020004" pitchFamily="2" charset="0"/>
              </a:rPr>
              <a:t>ໃນ</a:t>
            </a:r>
            <a:r>
              <a:rPr lang="en-US" altLang="en-US" sz="2400" dirty="0" err="1" smtClean="0">
                <a:solidFill>
                  <a:srgbClr val="7030A0"/>
                </a:solidFill>
                <a:latin typeface="Phetsarath OT" panose="02000500000000020004" pitchFamily="2" charset="0"/>
                <a:cs typeface="Phetsarath OT" panose="02000500000000020004" pitchFamily="2" charset="0"/>
              </a:rPr>
              <a:t>ການວິເຄາະຜົນກະທົບດ້ານສັງຄົມຂອງ</a:t>
            </a:r>
            <a:r>
              <a:rPr lang="en-US" altLang="en-US" sz="2400" dirty="0" err="1" smtClean="0">
                <a:solidFill>
                  <a:srgbClr val="7030A0"/>
                </a:solidFill>
                <a:latin typeface="Phetsarath OT" panose="02000500000000020004" pitchFamily="2" charset="0"/>
                <a:cs typeface="Phetsarath OT" panose="02000500000000020004" pitchFamily="2" charset="0"/>
              </a:rPr>
              <a:t>ໄພພິບັດ</a:t>
            </a:r>
            <a:r>
              <a:rPr lang="en-US" altLang="en-US" sz="2400" dirty="0" smtClean="0">
                <a:solidFill>
                  <a:srgbClr val="7030A0"/>
                </a:solidFill>
                <a:latin typeface="Phetsarath OT" panose="02000500000000020004" pitchFamily="2" charset="0"/>
                <a:cs typeface="Phetsarath OT" panose="02000500000000020004" pitchFamily="2" charset="0"/>
              </a:rPr>
              <a:t>” </a:t>
            </a:r>
            <a:r>
              <a:rPr lang="en-US" altLang="en-US" sz="2400" dirty="0" err="1" smtClean="0">
                <a:solidFill>
                  <a:srgbClr val="7030A0"/>
                </a:solidFill>
                <a:latin typeface="Phetsarath OT" panose="02000500000000020004" pitchFamily="2" charset="0"/>
                <a:cs typeface="Phetsarath OT" panose="02000500000000020004" pitchFamily="2" charset="0"/>
              </a:rPr>
              <a:t>ສະບັບທີ</a:t>
            </a:r>
            <a:r>
              <a:rPr lang="en-US" altLang="en-US" sz="2400" dirty="0" smtClean="0">
                <a:solidFill>
                  <a:srgbClr val="7030A0"/>
                </a:solidFill>
                <a:latin typeface="Phetsarath OT" panose="02000500000000020004" pitchFamily="2" charset="0"/>
                <a:cs typeface="Phetsarath OT" panose="02000500000000020004" pitchFamily="2" charset="0"/>
              </a:rPr>
              <a:t> 1ແລະ2 </a:t>
            </a:r>
            <a:r>
              <a:rPr lang="en-US" altLang="en-US" sz="2400" dirty="0" err="1" smtClean="0">
                <a:solidFill>
                  <a:srgbClr val="7030A0"/>
                </a:solidFill>
                <a:latin typeface="Phetsarath OT" panose="02000500000000020004" pitchFamily="2" charset="0"/>
                <a:cs typeface="Phetsarath OT" panose="02000500000000020004" pitchFamily="2" charset="0"/>
              </a:rPr>
              <a:t>ທີ່ຈັດພິມ</a:t>
            </a:r>
            <a:r>
              <a:rPr lang="en-US" altLang="en-US" sz="2400" dirty="0" err="1" smtClean="0">
                <a:solidFill>
                  <a:srgbClr val="7030A0"/>
                </a:solidFill>
                <a:latin typeface="Phetsarath OT" panose="02000500000000020004" pitchFamily="2" charset="0"/>
                <a:cs typeface="Phetsarath OT" panose="02000500000000020004" pitchFamily="2" charset="0"/>
              </a:rPr>
              <a:t>ໂດຍ</a:t>
            </a:r>
            <a:r>
              <a:rPr lang="en-US" altLang="en-US" sz="2400" dirty="0" smtClean="0">
                <a:solidFill>
                  <a:srgbClr val="7030A0"/>
                </a:solidFill>
                <a:latin typeface="Phetsarath OT" panose="02000500000000020004" pitchFamily="2" charset="0"/>
                <a:cs typeface="Phetsarath OT" panose="02000500000000020004" pitchFamily="2" charset="0"/>
              </a:rPr>
              <a:t>(WB-GFDRR) </a:t>
            </a:r>
            <a:r>
              <a:rPr lang="en-US" altLang="en-US" sz="2400" dirty="0" err="1" smtClean="0">
                <a:solidFill>
                  <a:srgbClr val="7030A0"/>
                </a:solidFill>
                <a:latin typeface="Phetsarath OT" panose="02000500000000020004" pitchFamily="2" charset="0"/>
                <a:cs typeface="Phetsarath OT" panose="02000500000000020004" pitchFamily="2" charset="0"/>
              </a:rPr>
              <a:t>ໃນປີ</a:t>
            </a:r>
            <a:r>
              <a:rPr lang="en-US" altLang="en-US" sz="2400" dirty="0" smtClean="0">
                <a:solidFill>
                  <a:srgbClr val="7030A0"/>
                </a:solidFill>
                <a:latin typeface="Phetsarath OT" panose="02000500000000020004" pitchFamily="2" charset="0"/>
                <a:cs typeface="Phetsarath OT" panose="02000500000000020004" pitchFamily="2" charset="0"/>
              </a:rPr>
              <a:t> 2011)</a:t>
            </a:r>
          </a:p>
        </p:txBody>
      </p:sp>
      <p:sp>
        <p:nvSpPr>
          <p:cNvPr id="3" name="Content Placeholder 2"/>
          <p:cNvSpPr>
            <a:spLocks noGrp="1"/>
          </p:cNvSpPr>
          <p:nvPr>
            <p:ph sz="half" idx="2"/>
          </p:nvPr>
        </p:nvSpPr>
        <p:spPr>
          <a:xfrm>
            <a:off x="5943600" y="1828801"/>
            <a:ext cx="3124200" cy="4648200"/>
          </a:xfrm>
        </p:spPr>
        <p:txBody>
          <a:bodyPr/>
          <a:lstStyle/>
          <a:p>
            <a:pPr marL="236538" indent="-236538"/>
            <a:r>
              <a:rPr lang="en-US" altLang="en-US" sz="1400" dirty="0"/>
              <a:t>The assessment team should determine which areas should be visited. It is possible that not all areas can be visited especially in instances where the scope and extent of the disaster are widespread. </a:t>
            </a:r>
            <a:endParaRPr lang="en-US" altLang="en-US" sz="1400" dirty="0" smtClean="0"/>
          </a:p>
          <a:p>
            <a:pPr marL="236538" indent="-236538"/>
            <a:endParaRPr lang="en-US" altLang="en-US" sz="1400" dirty="0"/>
          </a:p>
          <a:p>
            <a:pPr marL="236538" indent="-236538"/>
            <a:r>
              <a:rPr lang="en-US" altLang="en-US" sz="1400" dirty="0"/>
              <a:t>After determining which areas will be visited, the team must evaluate the most appropriate tools to be used in generating the information required. (Refer to the tools mentioned earlier. For a complete description of these tools, please see “Analyzing Social Impacts of Disasters Tools, Volumes 1 and 2” published by the World Bank Global Facility for Disaster </a:t>
            </a:r>
            <a:r>
              <a:rPr lang="en-US" altLang="en-US" sz="1200" dirty="0"/>
              <a:t>Risk Reduction (WB-</a:t>
            </a:r>
            <a:r>
              <a:rPr lang="en-US" altLang="en-US" sz="1200" dirty="0" err="1"/>
              <a:t>GFDRR</a:t>
            </a:r>
            <a:r>
              <a:rPr lang="en-US" altLang="en-US" sz="1200" dirty="0"/>
              <a:t>) in 2011).</a:t>
            </a:r>
          </a:p>
          <a:p>
            <a:endParaRPr lang="en-US" sz="2400" dirty="0"/>
          </a:p>
        </p:txBody>
      </p:sp>
    </p:spTree>
  </p:cSld>
  <p:clrMapOvr>
    <a:masterClrMapping/>
  </p:clrMapOvr>
  <p:transition spd="med">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1143000"/>
          </a:xfrm>
        </p:spPr>
        <p:txBody>
          <a:bodyPr/>
          <a:lstStyle/>
          <a:p>
            <a:r>
              <a:rPr lang="en-PH" altLang="en-US" sz="3200" b="1" dirty="0" err="1">
                <a:solidFill>
                  <a:srgbClr val="7030A0"/>
                </a:solidFill>
                <a:latin typeface="Phetsarath OT" panose="02000500000000000000" pitchFamily="2" charset="0"/>
                <a:cs typeface="Phetsarath OT" panose="02000500000000000000" pitchFamily="2" charset="0"/>
              </a:rPr>
              <a:t>ບາດກ້າວ</a:t>
            </a:r>
            <a:r>
              <a:rPr lang="en-PH" altLang="en-US" sz="3200" b="1" dirty="0">
                <a:solidFill>
                  <a:srgbClr val="7030A0"/>
                </a:solidFill>
                <a:latin typeface="Phetsarath OT" panose="02000500000000000000" pitchFamily="2" charset="0"/>
                <a:cs typeface="Phetsarath OT" panose="02000500000000000000" pitchFamily="2" charset="0"/>
              </a:rPr>
              <a:t> 3. </a:t>
            </a:r>
            <a:r>
              <a:rPr lang="en-PH" altLang="en-US" sz="3200" b="1" dirty="0" err="1">
                <a:solidFill>
                  <a:srgbClr val="7030A0"/>
                </a:solidFill>
                <a:latin typeface="Phetsarath OT" panose="02000500000000000000" pitchFamily="2" charset="0"/>
                <a:cs typeface="Phetsarath OT" panose="02000500000000000000" pitchFamily="2" charset="0"/>
              </a:rPr>
              <a:t>ການປ້ຽມຢາມສະໜາມ</a:t>
            </a:r>
            <a:r>
              <a:rPr lang="en-PH" altLang="en-US" sz="3600" b="1" dirty="0">
                <a:solidFill>
                  <a:schemeClr val="accent2"/>
                </a:solidFill>
                <a:latin typeface="Phetsarath OT" panose="02000500000000000000" pitchFamily="2" charset="0"/>
                <a:cs typeface="Phetsarath OT" panose="02000500000000000000" pitchFamily="2" charset="0"/>
              </a:rPr>
              <a:t/>
            </a:r>
            <a:br>
              <a:rPr lang="en-PH" altLang="en-US" sz="3600" b="1" dirty="0">
                <a:solidFill>
                  <a:schemeClr val="accent2"/>
                </a:solidFill>
                <a:latin typeface="Phetsarath OT" panose="02000500000000000000" pitchFamily="2" charset="0"/>
                <a:cs typeface="Phetsarath OT" panose="02000500000000000000" pitchFamily="2" charset="0"/>
              </a:rPr>
            </a:br>
            <a:r>
              <a:rPr lang="en-PH" altLang="en-US" sz="2000" dirty="0">
                <a:solidFill>
                  <a:schemeClr val="accent2"/>
                </a:solidFill>
                <a:latin typeface="Phetsarath OT" panose="02000500000000000000" pitchFamily="2" charset="0"/>
                <a:cs typeface="Phetsarath OT" panose="02000500000000000000" pitchFamily="2" charset="0"/>
              </a:rPr>
              <a:t>Step 3.  Conduct Field Visits</a:t>
            </a:r>
            <a:endParaRPr lang="en-US" sz="3600" dirty="0">
              <a:solidFill>
                <a:schemeClr val="accent2"/>
              </a:solidFill>
              <a:latin typeface="Phetsarath OT" panose="02000500000000000000" pitchFamily="2" charset="0"/>
              <a:cs typeface="Phetsarath OT" panose="02000500000000000000" pitchFamily="2" charset="0"/>
            </a:endParaRPr>
          </a:p>
        </p:txBody>
      </p:sp>
      <p:sp>
        <p:nvSpPr>
          <p:cNvPr id="16388" name="Content Placeholder 5"/>
          <p:cNvSpPr>
            <a:spLocks noGrp="1"/>
          </p:cNvSpPr>
          <p:nvPr>
            <p:ph sz="half" idx="1"/>
          </p:nvPr>
        </p:nvSpPr>
        <p:spPr>
          <a:xfrm>
            <a:off x="228600" y="990600"/>
            <a:ext cx="5486400" cy="5638800"/>
          </a:xfrm>
        </p:spPr>
        <p:txBody>
          <a:bodyPr/>
          <a:lstStyle/>
          <a:p>
            <a:pPr>
              <a:buFont typeface="Arial" pitchFamily="34" charset="0"/>
              <a:buNone/>
            </a:pPr>
            <a:r>
              <a:rPr lang="en-US" altLang="en-US" sz="1600" b="1" dirty="0" err="1" smtClean="0">
                <a:latin typeface="Phetsarath OT" panose="02000500000000020004" pitchFamily="2" charset="0"/>
                <a:cs typeface="Phetsarath OT" panose="02000500000000020004" pitchFamily="2" charset="0"/>
              </a:rPr>
              <a:t>ບັນຫາທີ່ຕ້ອງໄດ້ມີການປະເມີນ</a:t>
            </a:r>
            <a:endParaRPr lang="en-US" altLang="en-US" sz="1600" b="1" dirty="0" smtClean="0">
              <a:latin typeface="Phetsarath OT" panose="02000500000000020004" pitchFamily="2" charset="0"/>
              <a:cs typeface="Phetsarath OT" panose="02000500000000020004" pitchFamily="2" charset="0"/>
            </a:endParaRPr>
          </a:p>
          <a:p>
            <a:pPr marL="0" indent="0">
              <a:buFont typeface="Arial" pitchFamily="34" charset="0"/>
              <a:buNone/>
            </a:pPr>
            <a:r>
              <a:rPr lang="en-US" altLang="en-US" sz="1600" dirty="0" err="1" smtClean="0">
                <a:latin typeface="Phetsarath OT" panose="02000500000000020004" pitchFamily="2" charset="0"/>
                <a:cs typeface="Phetsarath OT" panose="02000500000000020004" pitchFamily="2" charset="0"/>
              </a:rPr>
              <a:t>ຈຳນວນ</a:t>
            </a:r>
            <a:r>
              <a:rPr lang="en-US" altLang="en-US" sz="1600" dirty="0" err="1" smtClean="0">
                <a:latin typeface="Phetsarath OT" panose="02000500000000020004" pitchFamily="2" charset="0"/>
                <a:cs typeface="Phetsarath OT" panose="02000500000000020004" pitchFamily="2" charset="0"/>
              </a:rPr>
              <a:t>ປະຊາຊົນທີ່</a:t>
            </a:r>
            <a:r>
              <a:rPr lang="en-US" altLang="en-US" sz="1600" dirty="0" err="1" smtClean="0">
                <a:latin typeface="Phetsarath OT" panose="02000500000000020004" pitchFamily="2" charset="0"/>
                <a:cs typeface="Phetsarath OT" panose="02000500000000020004" pitchFamily="2" charset="0"/>
              </a:rPr>
              <a:t>ໄດ້ຮັບຜົນກະທົບຈາກໄພພິບັດ</a:t>
            </a:r>
            <a:r>
              <a:rPr lang="en-US" altLang="en-US" sz="1600" dirty="0" smtClean="0">
                <a:latin typeface="Phetsarath OT" panose="02000500000000020004" pitchFamily="2" charset="0"/>
                <a:cs typeface="Phetsarath OT" panose="02000500000000020004" pitchFamily="2" charset="0"/>
              </a:rPr>
              <a:t> </a:t>
            </a:r>
            <a:r>
              <a:rPr lang="en-US" altLang="en-US" sz="1600" dirty="0" err="1" smtClean="0">
                <a:latin typeface="Phetsarath OT" panose="02000500000000020004" pitchFamily="2" charset="0"/>
                <a:cs typeface="Phetsarath OT" panose="02000500000000020004" pitchFamily="2" charset="0"/>
              </a:rPr>
              <a:t>ແລະ</a:t>
            </a:r>
            <a:r>
              <a:rPr lang="en-US" altLang="en-US" sz="1600" dirty="0" smtClean="0">
                <a:latin typeface="Phetsarath OT" panose="02000500000000020004" pitchFamily="2" charset="0"/>
                <a:cs typeface="Phetsarath OT" panose="02000500000000020004" pitchFamily="2" charset="0"/>
              </a:rPr>
              <a:t> </a:t>
            </a:r>
            <a:r>
              <a:rPr lang="en-US" altLang="en-US" sz="1600" dirty="0" err="1" smtClean="0">
                <a:latin typeface="Phetsarath OT" panose="02000500000000020004" pitchFamily="2" charset="0"/>
                <a:cs typeface="Phetsarath OT" panose="02000500000000020004" pitchFamily="2" charset="0"/>
              </a:rPr>
              <a:t>ສະພາບຂອງ</a:t>
            </a:r>
            <a:r>
              <a:rPr lang="en-US" altLang="en-US" sz="1600" dirty="0" err="1" smtClean="0">
                <a:latin typeface="Phetsarath OT" panose="02000500000000020004" pitchFamily="2" charset="0"/>
                <a:cs typeface="Phetsarath OT" panose="02000500000000020004" pitchFamily="2" charset="0"/>
              </a:rPr>
              <a:t>ເຂົາເຈົ້າໃນປະຈຸ</a:t>
            </a:r>
            <a:r>
              <a:rPr lang="en-US" altLang="en-US" sz="1600" dirty="0" err="1" smtClean="0">
                <a:latin typeface="Phetsarath OT" panose="02000500000000020004" pitchFamily="2" charset="0"/>
                <a:cs typeface="Phetsarath OT" panose="02000500000000020004" pitchFamily="2" charset="0"/>
              </a:rPr>
              <a:t>ບັນ</a:t>
            </a:r>
            <a:r>
              <a:rPr lang="en-US" altLang="en-US" sz="1600" dirty="0" smtClean="0">
                <a:latin typeface="Phetsarath OT" panose="02000500000000020004" pitchFamily="2" charset="0"/>
                <a:cs typeface="Phetsarath OT" panose="02000500000000020004" pitchFamily="2" charset="0"/>
              </a:rPr>
              <a:t>:</a:t>
            </a:r>
            <a:endParaRPr lang="en-US" altLang="en-US" sz="1600" dirty="0" smtClean="0">
              <a:latin typeface="Phetsarath OT" panose="02000500000000020004" pitchFamily="2" charset="0"/>
              <a:cs typeface="Phetsarath OT" panose="02000500000000020004" pitchFamily="2" charset="0"/>
            </a:endParaRPr>
          </a:p>
          <a:p>
            <a:r>
              <a:rPr lang="en-US" altLang="en-US" sz="1400" dirty="0" err="1" smtClean="0">
                <a:latin typeface="Phetsarath OT" panose="02000500000000020004" pitchFamily="2" charset="0"/>
                <a:cs typeface="Phetsarath OT" panose="02000500000000020004" pitchFamily="2" charset="0"/>
              </a:rPr>
              <a:t>ຈຳນວນ</a:t>
            </a:r>
            <a:r>
              <a:rPr lang="en-US" altLang="en-US" sz="1400" dirty="0" err="1" smtClean="0">
                <a:latin typeface="Phetsarath OT" panose="02000500000000020004" pitchFamily="2" charset="0"/>
                <a:cs typeface="Phetsarath OT" panose="02000500000000020004" pitchFamily="2" charset="0"/>
              </a:rPr>
              <a:t>ປະຊາຊົນທີ່</a:t>
            </a:r>
            <a:r>
              <a:rPr lang="en-US" altLang="en-US" sz="1400" dirty="0" err="1" smtClean="0">
                <a:latin typeface="Phetsarath OT" panose="02000500000000020004" pitchFamily="2" charset="0"/>
                <a:cs typeface="Phetsarath OT" panose="02000500000000020004" pitchFamily="2" charset="0"/>
              </a:rPr>
              <a:t>ອາໄສຢູ່</a:t>
            </a:r>
            <a:r>
              <a:rPr lang="en-US" altLang="en-US" sz="1400" dirty="0" err="1" smtClean="0">
                <a:latin typeface="Phetsarath OT" panose="02000500000000020004" pitchFamily="2" charset="0"/>
                <a:cs typeface="Phetsarath OT" panose="02000500000000020004" pitchFamily="2" charset="0"/>
              </a:rPr>
              <a:t>ສູູນ</a:t>
            </a:r>
            <a:r>
              <a:rPr lang="en-US" altLang="en-US" sz="1400" dirty="0" err="1" smtClean="0">
                <a:latin typeface="Phetsarath OT" panose="02000500000000020004" pitchFamily="2" charset="0"/>
                <a:cs typeface="Phetsarath OT" panose="02000500000000020004" pitchFamily="2" charset="0"/>
              </a:rPr>
              <a:t>ອົບພະຍົບ</a:t>
            </a:r>
            <a:r>
              <a:rPr lang="en-US" altLang="en-US" sz="1400" dirty="0" smtClean="0">
                <a:latin typeface="Phetsarath OT" panose="02000500000000020004" pitchFamily="2" charset="0"/>
                <a:cs typeface="Phetsarath OT" panose="02000500000000020004" pitchFamily="2" charset="0"/>
              </a:rPr>
              <a:t> </a:t>
            </a:r>
            <a:r>
              <a:rPr lang="en-US" altLang="en-US" sz="1400" dirty="0" err="1" smtClean="0">
                <a:latin typeface="Phetsarath OT" panose="02000500000000020004" pitchFamily="2" charset="0"/>
                <a:cs typeface="Phetsarath OT" panose="02000500000000020004" pitchFamily="2" charset="0"/>
              </a:rPr>
              <a:t>ແລະ</a:t>
            </a:r>
            <a:r>
              <a:rPr lang="en-US" altLang="en-US" sz="1400" dirty="0" smtClean="0">
                <a:latin typeface="Phetsarath OT" panose="02000500000000020004" pitchFamily="2" charset="0"/>
                <a:cs typeface="Phetsarath OT" panose="02000500000000020004" pitchFamily="2" charset="0"/>
              </a:rPr>
              <a:t> </a:t>
            </a:r>
            <a:r>
              <a:rPr lang="en-US" altLang="en-US" sz="1400" dirty="0" err="1" smtClean="0">
                <a:latin typeface="Phetsarath OT" panose="02000500000000020004" pitchFamily="2" charset="0"/>
                <a:cs typeface="Phetsarath OT" panose="02000500000000020004" pitchFamily="2" charset="0"/>
              </a:rPr>
              <a:t>ຄາດຄະເນເວລາ</a:t>
            </a:r>
            <a:r>
              <a:rPr lang="en-US" altLang="en-US" sz="1400" dirty="0" err="1" smtClean="0">
                <a:latin typeface="Phetsarath OT" panose="02000500000000020004" pitchFamily="2" charset="0"/>
                <a:cs typeface="Phetsarath OT" panose="02000500000000020004" pitchFamily="2" charset="0"/>
              </a:rPr>
              <a:t>ທີ່ເຂົາເຈົ້າ</a:t>
            </a:r>
            <a:r>
              <a:rPr lang="en-US" altLang="en-US" sz="1400" dirty="0" err="1" smtClean="0">
                <a:latin typeface="Phetsarath OT" panose="02000500000000020004" pitchFamily="2" charset="0"/>
                <a:cs typeface="Phetsarath OT" panose="02000500000000020004" pitchFamily="2" charset="0"/>
              </a:rPr>
              <a:t>ອາໄສທີ່ນັ້ນ</a:t>
            </a:r>
            <a:endParaRPr lang="en-US" altLang="en-US" sz="1400" dirty="0" smtClean="0">
              <a:latin typeface="Phetsarath OT" panose="02000500000000020004" pitchFamily="2" charset="0"/>
              <a:cs typeface="Phetsarath OT" panose="02000500000000020004" pitchFamily="2" charset="0"/>
            </a:endParaRPr>
          </a:p>
          <a:p>
            <a:r>
              <a:rPr lang="en-US" altLang="en-US" sz="1400" dirty="0" err="1" smtClean="0">
                <a:latin typeface="Phetsarath OT" panose="02000500000000020004" pitchFamily="2" charset="0"/>
                <a:cs typeface="Phetsarath OT" panose="02000500000000020004" pitchFamily="2" charset="0"/>
              </a:rPr>
              <a:t>ຄວາມພຽງພໍຂອງ</a:t>
            </a:r>
            <a:r>
              <a:rPr lang="en-US" altLang="en-US" sz="1400" dirty="0" err="1" smtClean="0">
                <a:latin typeface="Phetsarath OT" panose="02000500000000020004" pitchFamily="2" charset="0"/>
                <a:cs typeface="Phetsarath OT" panose="02000500000000020004" pitchFamily="2" charset="0"/>
              </a:rPr>
              <a:t>ການສະ</a:t>
            </a:r>
            <a:r>
              <a:rPr lang="en-US" altLang="en-US" sz="1400" dirty="0" err="1" smtClean="0">
                <a:latin typeface="Phetsarath OT" panose="02000500000000020004" pitchFamily="2" charset="0"/>
                <a:cs typeface="Phetsarath OT" panose="02000500000000020004" pitchFamily="2" charset="0"/>
              </a:rPr>
              <a:t>ໜອງສະບຽງອາຫານ</a:t>
            </a:r>
            <a:r>
              <a:rPr lang="en-US" altLang="en-US" sz="1400" dirty="0" smtClean="0">
                <a:latin typeface="Phetsarath OT" panose="02000500000000020004" pitchFamily="2" charset="0"/>
                <a:cs typeface="Phetsarath OT" panose="02000500000000020004" pitchFamily="2" charset="0"/>
              </a:rPr>
              <a:t> </a:t>
            </a:r>
            <a:r>
              <a:rPr lang="en-US" altLang="en-US" sz="1400" dirty="0" err="1" smtClean="0">
                <a:latin typeface="Phetsarath OT" panose="02000500000000020004" pitchFamily="2" charset="0"/>
                <a:cs typeface="Phetsarath OT" panose="02000500000000020004" pitchFamily="2" charset="0"/>
              </a:rPr>
              <a:t>ແລະ</a:t>
            </a:r>
            <a:r>
              <a:rPr lang="en-US" altLang="en-US" sz="1400" dirty="0" err="1" smtClean="0">
                <a:latin typeface="Phetsarath OT" panose="02000500000000020004" pitchFamily="2" charset="0"/>
                <a:cs typeface="Phetsarath OT" panose="02000500000000020004" pitchFamily="2" charset="0"/>
              </a:rPr>
              <a:t>ນ້ຳ</a:t>
            </a:r>
            <a:r>
              <a:rPr lang="en-US" altLang="en-US" sz="1400" dirty="0" smtClean="0">
                <a:latin typeface="Phetsarath OT" panose="02000500000000020004" pitchFamily="2" charset="0"/>
                <a:cs typeface="Phetsarath OT" panose="02000500000000020004" pitchFamily="2" charset="0"/>
              </a:rPr>
              <a:t> </a:t>
            </a:r>
            <a:r>
              <a:rPr lang="en-US" altLang="en-US" sz="1400" dirty="0" err="1" smtClean="0">
                <a:latin typeface="Phetsarath OT" panose="02000500000000020004" pitchFamily="2" charset="0"/>
                <a:cs typeface="Phetsarath OT" panose="02000500000000020004" pitchFamily="2" charset="0"/>
              </a:rPr>
              <a:t>ແລະ</a:t>
            </a:r>
            <a:r>
              <a:rPr lang="en-US" altLang="en-US" sz="1400" dirty="0" smtClean="0">
                <a:latin typeface="Phetsarath OT" panose="02000500000000020004" pitchFamily="2" charset="0"/>
                <a:cs typeface="Phetsarath OT" panose="02000500000000020004" pitchFamily="2" charset="0"/>
              </a:rPr>
              <a:t> </a:t>
            </a:r>
            <a:r>
              <a:rPr lang="en-US" altLang="en-US" sz="1400" dirty="0" err="1" smtClean="0">
                <a:latin typeface="Phetsarath OT" panose="02000500000000020004" pitchFamily="2" charset="0"/>
                <a:cs typeface="Phetsarath OT" panose="02000500000000020004" pitchFamily="2" charset="0"/>
              </a:rPr>
              <a:t>ປອດ</a:t>
            </a:r>
            <a:r>
              <a:rPr lang="en-US" altLang="en-US" sz="1400" dirty="0" err="1" smtClean="0">
                <a:latin typeface="Phetsarath OT" panose="02000500000000020004" pitchFamily="2" charset="0"/>
                <a:cs typeface="Phetsarath OT" panose="02000500000000020004" pitchFamily="2" charset="0"/>
              </a:rPr>
              <a:t>ໄພ</a:t>
            </a:r>
            <a:endParaRPr lang="en-US" altLang="en-US" sz="1400" dirty="0" smtClean="0">
              <a:latin typeface="Phetsarath OT" panose="02000500000000020004" pitchFamily="2" charset="0"/>
              <a:cs typeface="Phetsarath OT" panose="02000500000000020004" pitchFamily="2" charset="0"/>
            </a:endParaRPr>
          </a:p>
          <a:p>
            <a:r>
              <a:rPr lang="en-US" altLang="en-US" sz="1400" dirty="0" err="1" smtClean="0">
                <a:latin typeface="Phetsarath OT" panose="02000500000000020004" pitchFamily="2" charset="0"/>
                <a:cs typeface="Phetsarath OT" panose="02000500000000020004" pitchFamily="2" charset="0"/>
              </a:rPr>
              <a:t>ການແຜ່ລະບາດຂອງພະຍາດ</a:t>
            </a:r>
            <a:r>
              <a:rPr lang="en-US" altLang="en-US" sz="1400" dirty="0" smtClean="0">
                <a:latin typeface="Phetsarath OT" panose="02000500000000020004" pitchFamily="2" charset="0"/>
                <a:cs typeface="Phetsarath OT" panose="02000500000000020004" pitchFamily="2" charset="0"/>
              </a:rPr>
              <a:t> </a:t>
            </a:r>
            <a:r>
              <a:rPr lang="en-US" altLang="en-US" sz="1400" dirty="0" err="1" smtClean="0">
                <a:latin typeface="Phetsarath OT" panose="02000500000000020004" pitchFamily="2" charset="0"/>
                <a:cs typeface="Phetsarath OT" panose="02000500000000020004" pitchFamily="2" charset="0"/>
              </a:rPr>
              <a:t>ແລະຄວາມສາມາດທາງ</a:t>
            </a:r>
            <a:r>
              <a:rPr lang="en-US" altLang="en-US" sz="1400" dirty="0" err="1" smtClean="0">
                <a:latin typeface="Phetsarath OT" panose="02000500000000020004" pitchFamily="2" charset="0"/>
                <a:cs typeface="Phetsarath OT" panose="02000500000000020004" pitchFamily="2" charset="0"/>
              </a:rPr>
              <a:t>ການແພດ</a:t>
            </a:r>
            <a:r>
              <a:rPr lang="en-US" altLang="en-US" sz="1400" dirty="0" smtClean="0">
                <a:latin typeface="Phetsarath OT" panose="02000500000000020004" pitchFamily="2" charset="0"/>
                <a:cs typeface="Phetsarath OT" panose="02000500000000020004" pitchFamily="2" charset="0"/>
              </a:rPr>
              <a:t>;</a:t>
            </a:r>
          </a:p>
          <a:p>
            <a:r>
              <a:rPr lang="en-US" altLang="en-US" sz="1400" dirty="0" err="1" smtClean="0">
                <a:latin typeface="Phetsarath OT" panose="02000500000000020004" pitchFamily="2" charset="0"/>
                <a:cs typeface="Phetsarath OT" panose="02000500000000020004" pitchFamily="2" charset="0"/>
              </a:rPr>
              <a:t>ກົນໄກການຮັບມືຂອງ</a:t>
            </a:r>
            <a:r>
              <a:rPr lang="en-US" altLang="en-US" sz="1400" dirty="0" err="1" smtClean="0">
                <a:latin typeface="Phetsarath OT" panose="02000500000000020004" pitchFamily="2" charset="0"/>
                <a:cs typeface="Phetsarath OT" panose="02000500000000020004" pitchFamily="2" charset="0"/>
              </a:rPr>
              <a:t>ປະຊາຊົນທີ່ໄດ້ຮັບຜົນກະທົບ</a:t>
            </a:r>
            <a:r>
              <a:rPr lang="en-US" altLang="en-US" sz="1400" dirty="0" smtClean="0">
                <a:latin typeface="Phetsarath OT" panose="02000500000000020004" pitchFamily="2" charset="0"/>
                <a:cs typeface="Phetsarath OT" panose="02000500000000020004" pitchFamily="2" charset="0"/>
              </a:rPr>
              <a:t>;</a:t>
            </a:r>
            <a:endParaRPr lang="en-US" altLang="en-US" sz="1400" dirty="0" smtClean="0">
              <a:latin typeface="Phetsarath OT" panose="02000500000000020004" pitchFamily="2" charset="0"/>
              <a:cs typeface="Phetsarath OT" panose="02000500000000020004" pitchFamily="2" charset="0"/>
            </a:endParaRPr>
          </a:p>
          <a:p>
            <a:r>
              <a:rPr lang="en-US" altLang="en-US" sz="1400" dirty="0" err="1" smtClean="0">
                <a:latin typeface="Phetsarath OT" panose="02000500000000020004" pitchFamily="2" charset="0"/>
                <a:cs typeface="Phetsarath OT" panose="02000500000000020004" pitchFamily="2" charset="0"/>
              </a:rPr>
              <a:t>ສະພາບ</a:t>
            </a:r>
            <a:r>
              <a:rPr lang="en-US" altLang="en-US" sz="1400" dirty="0" err="1" smtClean="0">
                <a:latin typeface="Phetsarath OT" panose="02000500000000020004" pitchFamily="2" charset="0"/>
                <a:cs typeface="Phetsarath OT" panose="02000500000000020004" pitchFamily="2" charset="0"/>
              </a:rPr>
              <a:t>ຂອງແມ່ຍິງແລະເດັກນ້ອຍ</a:t>
            </a:r>
            <a:r>
              <a:rPr lang="en-US" altLang="en-US" sz="1400" dirty="0" smtClean="0">
                <a:latin typeface="Phetsarath OT" panose="02000500000000020004" pitchFamily="2" charset="0"/>
                <a:cs typeface="Phetsarath OT" panose="02000500000000020004" pitchFamily="2" charset="0"/>
              </a:rPr>
              <a:t>; </a:t>
            </a:r>
            <a:r>
              <a:rPr lang="en-US" altLang="en-US" sz="1400" dirty="0" err="1" smtClean="0">
                <a:latin typeface="Phetsarath OT" panose="02000500000000020004" pitchFamily="2" charset="0"/>
                <a:cs typeface="Phetsarath OT" panose="02000500000000020004" pitchFamily="2" charset="0"/>
              </a:rPr>
              <a:t>ແລະ</a:t>
            </a:r>
            <a:endParaRPr lang="en-US" altLang="en-US" sz="1400" dirty="0" smtClean="0">
              <a:latin typeface="Phetsarath OT" panose="02000500000000020004" pitchFamily="2" charset="0"/>
              <a:cs typeface="Phetsarath OT" panose="02000500000000020004" pitchFamily="2" charset="0"/>
            </a:endParaRPr>
          </a:p>
          <a:p>
            <a:r>
              <a:rPr lang="en-US" altLang="en-US" sz="1400" dirty="0" err="1" smtClean="0">
                <a:latin typeface="Phetsarath OT" panose="02000500000000020004" pitchFamily="2" charset="0"/>
                <a:cs typeface="Phetsarath OT" panose="02000500000000020004" pitchFamily="2" charset="0"/>
              </a:rPr>
              <a:t>ຄວາມຕ້ານທານຕໍາຂອງ</a:t>
            </a:r>
            <a:r>
              <a:rPr lang="en-US" altLang="en-US" sz="1400" dirty="0" err="1" smtClean="0">
                <a:latin typeface="Phetsarath OT" panose="02000500000000020004" pitchFamily="2" charset="0"/>
                <a:cs typeface="Phetsarath OT" panose="02000500000000020004" pitchFamily="2" charset="0"/>
              </a:rPr>
              <a:t>ປະຊາຊົນເນື່ອງຈາກໄພພິບັດ</a:t>
            </a:r>
            <a:endParaRPr lang="en-US" altLang="en-US" sz="1400" dirty="0" smtClean="0">
              <a:latin typeface="Phetsarath OT" panose="02000500000000020004" pitchFamily="2" charset="0"/>
              <a:cs typeface="Phetsarath OT" panose="02000500000000020004" pitchFamily="2" charset="0"/>
            </a:endParaRPr>
          </a:p>
          <a:p>
            <a:endParaRPr lang="en-US" altLang="en-US" sz="800" dirty="0" smtClean="0">
              <a:latin typeface="Phetsarath OT" panose="02000500000000020004" pitchFamily="2" charset="0"/>
              <a:cs typeface="Phetsarath OT" panose="02000500000000020004" pitchFamily="2" charset="0"/>
            </a:endParaRPr>
          </a:p>
          <a:p>
            <a:pPr marL="0" indent="0">
              <a:buNone/>
            </a:pPr>
            <a:r>
              <a:rPr lang="en-US" altLang="en-US" sz="1600" b="1" dirty="0" err="1" smtClean="0">
                <a:latin typeface="Phetsarath OT" panose="02000500000000020004" pitchFamily="2" charset="0"/>
                <a:cs typeface="Phetsarath OT" panose="02000500000000020004" pitchFamily="2" charset="0"/>
              </a:rPr>
              <a:t>ຜົນ</a:t>
            </a:r>
            <a:r>
              <a:rPr lang="en-US" altLang="en-US" sz="1600" b="1" dirty="0" err="1" smtClean="0">
                <a:latin typeface="Phetsarath OT" panose="02000500000000020004" pitchFamily="2" charset="0"/>
                <a:cs typeface="Phetsarath OT" panose="02000500000000020004" pitchFamily="2" charset="0"/>
              </a:rPr>
              <a:t>ກະທົບຕໍ່ຄອບຄົວ</a:t>
            </a:r>
            <a:r>
              <a:rPr lang="en-US" altLang="en-US" sz="1600" b="1" dirty="0" err="1" smtClean="0">
                <a:latin typeface="Phetsarath OT" panose="02000500000000020004" pitchFamily="2" charset="0"/>
                <a:cs typeface="Phetsarath OT" panose="02000500000000020004" pitchFamily="2" charset="0"/>
              </a:rPr>
              <a:t>ໃນຮູບແບບຂອງ</a:t>
            </a:r>
            <a:r>
              <a:rPr lang="en-US" altLang="en-US" sz="1600" b="1" dirty="0" smtClean="0">
                <a:latin typeface="Phetsarath OT" panose="02000500000000020004" pitchFamily="2" charset="0"/>
                <a:cs typeface="Phetsarath OT" panose="02000500000000020004" pitchFamily="2" charset="0"/>
              </a:rPr>
              <a:t>:</a:t>
            </a:r>
          </a:p>
          <a:p>
            <a:r>
              <a:rPr lang="en-US" altLang="en-US" sz="1600" dirty="0" err="1" smtClean="0">
                <a:latin typeface="Phetsarath OT" panose="02000500000000020004" pitchFamily="2" charset="0"/>
                <a:cs typeface="Phetsarath OT" panose="02000500000000020004" pitchFamily="2" charset="0"/>
              </a:rPr>
              <a:t>ສຸຂະພາບແລະໂພຊະນາ</a:t>
            </a:r>
            <a:r>
              <a:rPr lang="en-US" altLang="en-US" sz="1600" dirty="0" err="1" smtClean="0">
                <a:latin typeface="Phetsarath OT" panose="02000500000000020004" pitchFamily="2" charset="0"/>
                <a:cs typeface="Phetsarath OT" panose="02000500000000020004" pitchFamily="2" charset="0"/>
              </a:rPr>
              <a:t>ການ</a:t>
            </a:r>
            <a:r>
              <a:rPr lang="en-US" altLang="en-US" sz="1600" dirty="0" smtClean="0">
                <a:latin typeface="Phetsarath OT" panose="02000500000000020004" pitchFamily="2" charset="0"/>
                <a:cs typeface="Phetsarath OT" panose="02000500000000020004" pitchFamily="2" charset="0"/>
              </a:rPr>
              <a:t> </a:t>
            </a:r>
            <a:r>
              <a:rPr lang="en-US" altLang="en-US" sz="1600" dirty="0" err="1" smtClean="0">
                <a:latin typeface="Phetsarath OT" panose="02000500000000020004" pitchFamily="2" charset="0"/>
                <a:cs typeface="Phetsarath OT" panose="02000500000000020004" pitchFamily="2" charset="0"/>
              </a:rPr>
              <a:t>ໂດຍ</a:t>
            </a:r>
            <a:r>
              <a:rPr lang="en-US" altLang="en-US" sz="1600" dirty="0" err="1" smtClean="0">
                <a:latin typeface="Phetsarath OT" panose="02000500000000020004" pitchFamily="2" charset="0"/>
                <a:cs typeface="Phetsarath OT" panose="02000500000000020004" pitchFamily="2" charset="0"/>
              </a:rPr>
              <a:t>ສະເພາະກຸ່ມຄົນທີ່ມີຄວາມຕ້ານທານຕ່ຳ</a:t>
            </a:r>
            <a:r>
              <a:rPr lang="en-US" altLang="en-US" sz="1600" dirty="0" err="1" smtClean="0">
                <a:latin typeface="Phetsarath OT" panose="02000500000000020004" pitchFamily="2" charset="0"/>
                <a:cs typeface="Phetsarath OT" panose="02000500000000020004" pitchFamily="2" charset="0"/>
              </a:rPr>
              <a:t>ສຸດ</a:t>
            </a:r>
            <a:r>
              <a:rPr lang="en-US" altLang="en-US" sz="1600" dirty="0" smtClean="0">
                <a:latin typeface="Phetsarath OT" panose="02000500000000020004" pitchFamily="2" charset="0"/>
                <a:cs typeface="Phetsarath OT" panose="02000500000000020004" pitchFamily="2" charset="0"/>
              </a:rPr>
              <a:t> </a:t>
            </a:r>
            <a:r>
              <a:rPr lang="en-US" altLang="en-US" sz="1600" dirty="0" err="1" smtClean="0">
                <a:latin typeface="Phetsarath OT" panose="02000500000000020004" pitchFamily="2" charset="0"/>
                <a:cs typeface="Phetsarath OT" panose="02000500000000020004" pitchFamily="2" charset="0"/>
              </a:rPr>
              <a:t>ເຊັ່ນ</a:t>
            </a:r>
            <a:r>
              <a:rPr lang="en-US" altLang="en-US" sz="1600" dirty="0" err="1" smtClean="0">
                <a:latin typeface="Phetsarath OT" panose="02000500000000020004" pitchFamily="2" charset="0"/>
                <a:cs typeface="Phetsarath OT" panose="02000500000000020004" pitchFamily="2" charset="0"/>
              </a:rPr>
              <a:t>ວ່າ</a:t>
            </a:r>
            <a:r>
              <a:rPr lang="en-US" altLang="en-US" sz="1600" dirty="0" smtClean="0">
                <a:latin typeface="Phetsarath OT" panose="02000500000000020004" pitchFamily="2" charset="0"/>
                <a:cs typeface="Phetsarath OT" panose="02000500000000020004" pitchFamily="2" charset="0"/>
              </a:rPr>
              <a:t>: </a:t>
            </a:r>
            <a:r>
              <a:rPr lang="en-US" altLang="en-US" sz="1600" dirty="0" err="1" smtClean="0">
                <a:latin typeface="Phetsarath OT" panose="02000500000000020004" pitchFamily="2" charset="0"/>
                <a:cs typeface="Phetsarath OT" panose="02000500000000020004" pitchFamily="2" charset="0"/>
              </a:rPr>
              <a:t>ແມ່ຍິງຖືພາ</a:t>
            </a:r>
            <a:r>
              <a:rPr lang="en-US" altLang="en-US" sz="1600" dirty="0" smtClean="0">
                <a:latin typeface="Phetsarath OT" panose="02000500000000020004" pitchFamily="2" charset="0"/>
                <a:cs typeface="Phetsarath OT" panose="02000500000000020004" pitchFamily="2" charset="0"/>
              </a:rPr>
              <a:t>, </a:t>
            </a:r>
            <a:r>
              <a:rPr lang="en-US" altLang="en-US" sz="1600" dirty="0" err="1" smtClean="0">
                <a:latin typeface="Phetsarath OT" panose="02000500000000020004" pitchFamily="2" charset="0"/>
                <a:cs typeface="Phetsarath OT" panose="02000500000000020004" pitchFamily="2" charset="0"/>
              </a:rPr>
              <a:t>ແມ່ລູກອ່ອນ</a:t>
            </a:r>
            <a:r>
              <a:rPr lang="en-US" altLang="en-US" sz="1600" dirty="0" smtClean="0">
                <a:latin typeface="Phetsarath OT" panose="02000500000000020004" pitchFamily="2" charset="0"/>
                <a:cs typeface="Phetsarath OT" panose="02000500000000020004" pitchFamily="2" charset="0"/>
              </a:rPr>
              <a:t>, </a:t>
            </a:r>
            <a:r>
              <a:rPr lang="en-US" altLang="en-US" sz="1600" dirty="0" err="1" smtClean="0">
                <a:latin typeface="Phetsarath OT" panose="02000500000000020004" pitchFamily="2" charset="0"/>
                <a:cs typeface="Phetsarath OT" panose="02000500000000020004" pitchFamily="2" charset="0"/>
              </a:rPr>
              <a:t>ເດັກນ້ອຍ</a:t>
            </a:r>
            <a:r>
              <a:rPr lang="en-US" altLang="en-US" sz="1600" dirty="0" smtClean="0">
                <a:latin typeface="Phetsarath OT" panose="02000500000000020004" pitchFamily="2" charset="0"/>
                <a:cs typeface="Phetsarath OT" panose="02000500000000020004" pitchFamily="2" charset="0"/>
              </a:rPr>
              <a:t>, </a:t>
            </a:r>
            <a:r>
              <a:rPr lang="en-US" altLang="en-US" sz="1600" dirty="0" err="1" smtClean="0">
                <a:latin typeface="Phetsarath OT" panose="02000500000000020004" pitchFamily="2" charset="0"/>
                <a:cs typeface="Phetsarath OT" panose="02000500000000020004" pitchFamily="2" charset="0"/>
              </a:rPr>
              <a:t>ແລະຜູ້ເຖົ້າ,ອື່ນ</a:t>
            </a:r>
            <a:r>
              <a:rPr lang="en-US" altLang="en-US" sz="1600" dirty="0" smtClean="0">
                <a:latin typeface="Phetsarath OT" panose="02000500000000020004" pitchFamily="2" charset="0"/>
                <a:cs typeface="Phetsarath OT" panose="02000500000000020004" pitchFamily="2" charset="0"/>
              </a:rPr>
              <a:t>ໆ</a:t>
            </a:r>
          </a:p>
          <a:p>
            <a:r>
              <a:rPr lang="en-US" altLang="en-US" sz="1600" dirty="0" err="1" smtClean="0">
                <a:latin typeface="Phetsarath OT" panose="02000500000000020004" pitchFamily="2" charset="0"/>
                <a:cs typeface="Phetsarath OT" panose="02000500000000020004" pitchFamily="2" charset="0"/>
              </a:rPr>
              <a:t>ການສຶກສາຂອງເດັກນ້ອຍ</a:t>
            </a:r>
            <a:endParaRPr lang="en-US" altLang="en-US" sz="1600" dirty="0" smtClean="0">
              <a:latin typeface="Phetsarath OT" panose="02000500000000020004" pitchFamily="2" charset="0"/>
              <a:cs typeface="Phetsarath OT" panose="02000500000000020004" pitchFamily="2" charset="0"/>
            </a:endParaRPr>
          </a:p>
          <a:p>
            <a:r>
              <a:rPr lang="en-US" altLang="en-US" sz="1600" dirty="0" err="1" smtClean="0">
                <a:latin typeface="Phetsarath OT" panose="02000500000000020004" pitchFamily="2" charset="0"/>
                <a:cs typeface="Phetsarath OT" panose="02000500000000020004" pitchFamily="2" charset="0"/>
              </a:rPr>
              <a:t>ໜີສິນ</a:t>
            </a:r>
            <a:r>
              <a:rPr lang="en-US" altLang="en-US" sz="1600" dirty="0" smtClean="0">
                <a:latin typeface="Phetsarath OT" panose="02000500000000020004" pitchFamily="2" charset="0"/>
                <a:cs typeface="Phetsarath OT" panose="02000500000000020004" pitchFamily="2" charset="0"/>
              </a:rPr>
              <a:t>;</a:t>
            </a:r>
          </a:p>
          <a:p>
            <a:r>
              <a:rPr lang="en-US" altLang="en-US" sz="1600" dirty="0" err="1" smtClean="0">
                <a:latin typeface="Phetsarath OT" panose="02000500000000020004" pitchFamily="2" charset="0"/>
                <a:cs typeface="Phetsarath OT" panose="02000500000000020004" pitchFamily="2" charset="0"/>
              </a:rPr>
              <a:t>ຄວາມສາມັກຄີພາຍໃນຄອບຄົວ</a:t>
            </a:r>
            <a:endParaRPr lang="en-US" altLang="en-US" sz="1600" dirty="0" smtClean="0">
              <a:latin typeface="Phetsarath OT" panose="02000500000000020004" pitchFamily="2" charset="0"/>
              <a:cs typeface="Phetsarath OT" panose="02000500000000020004" pitchFamily="2" charset="0"/>
            </a:endParaRPr>
          </a:p>
          <a:p>
            <a:r>
              <a:rPr lang="en-US" altLang="en-US" sz="1600" dirty="0" err="1" smtClean="0">
                <a:latin typeface="Phetsarath OT" panose="02000500000000020004" pitchFamily="2" charset="0"/>
                <a:cs typeface="Phetsarath OT" panose="02000500000000020004" pitchFamily="2" charset="0"/>
              </a:rPr>
              <a:t>ອົງການຈັດຕັ້ງທາງ</a:t>
            </a:r>
            <a:r>
              <a:rPr lang="en-US" altLang="en-US" sz="1600" dirty="0" err="1" smtClean="0">
                <a:latin typeface="Phetsarath OT" panose="02000500000000020004" pitchFamily="2" charset="0"/>
                <a:cs typeface="Phetsarath OT" panose="02000500000000020004" pitchFamily="2" charset="0"/>
              </a:rPr>
              <a:t>ສັງຄົມລວມ</a:t>
            </a:r>
            <a:r>
              <a:rPr lang="en-US" altLang="en-US" sz="1600" dirty="0" err="1" smtClean="0">
                <a:latin typeface="Phetsarath OT" panose="02000500000000020004" pitchFamily="2" charset="0"/>
                <a:cs typeface="Phetsarath OT" panose="02000500000000020004" pitchFamily="2" charset="0"/>
              </a:rPr>
              <a:t>ທັງຜົນ</a:t>
            </a:r>
            <a:r>
              <a:rPr lang="en-US" altLang="en-US" sz="1600" dirty="0" err="1" smtClean="0">
                <a:latin typeface="Phetsarath OT" panose="02000500000000020004" pitchFamily="2" charset="0"/>
                <a:cs typeface="Phetsarath OT" panose="02000500000000020004" pitchFamily="2" charset="0"/>
              </a:rPr>
              <a:t>ກະທົບຕໍ</a:t>
            </a:r>
            <a:r>
              <a:rPr lang="en-US" altLang="en-US" sz="1600" dirty="0" smtClean="0">
                <a:latin typeface="Phetsarath OT" panose="02000500000000020004" pitchFamily="2" charset="0"/>
                <a:cs typeface="Phetsarath OT" panose="02000500000000020004" pitchFamily="2" charset="0"/>
              </a:rPr>
              <a:t>່ </a:t>
            </a:r>
            <a:r>
              <a:rPr lang="en-US" altLang="en-US" sz="1600" dirty="0" err="1" smtClean="0">
                <a:latin typeface="Phetsarath OT" panose="02000500000000020004" pitchFamily="2" charset="0"/>
                <a:cs typeface="Phetsarath OT" panose="02000500000000020004" pitchFamily="2" charset="0"/>
              </a:rPr>
              <a:t>ຜູ້ຄົນພື້ນເມືອງ</a:t>
            </a:r>
            <a:r>
              <a:rPr lang="en-US" altLang="en-US" sz="1600" dirty="0" smtClean="0">
                <a:latin typeface="Phetsarath OT" panose="02000500000000020004" pitchFamily="2" charset="0"/>
                <a:cs typeface="Phetsarath OT" panose="02000500000000020004" pitchFamily="2" charset="0"/>
              </a:rPr>
              <a:t>;</a:t>
            </a:r>
            <a:endParaRPr lang="en-US" altLang="en-US" sz="1600" dirty="0" smtClean="0">
              <a:latin typeface="Phetsarath OT" panose="02000500000000020004" pitchFamily="2" charset="0"/>
              <a:cs typeface="Phetsarath OT" panose="02000500000000020004" pitchFamily="2" charset="0"/>
            </a:endParaRPr>
          </a:p>
          <a:p>
            <a:r>
              <a:rPr lang="en-US" altLang="en-US" sz="1600" dirty="0" err="1" smtClean="0">
                <a:latin typeface="Phetsarath OT" panose="02000500000000020004" pitchFamily="2" charset="0"/>
                <a:cs typeface="Phetsarath OT" panose="02000500000000020004" pitchFamily="2" charset="0"/>
              </a:rPr>
              <a:t>ຜົນກະທົບທີ່ອາດເປັນໄປໄດ້ຕໍ່ເປົ້າໝາຍການພັດທະນາສະຫັດສະ</a:t>
            </a:r>
            <a:r>
              <a:rPr lang="en-US" altLang="en-US" sz="1600" dirty="0" err="1" smtClean="0">
                <a:latin typeface="Phetsarath OT" panose="02000500000000020004" pitchFamily="2" charset="0"/>
                <a:cs typeface="Phetsarath OT" panose="02000500000000020004" pitchFamily="2" charset="0"/>
              </a:rPr>
              <a:t>ວັດ</a:t>
            </a:r>
            <a:r>
              <a:rPr lang="en-US" altLang="en-US" sz="1600" dirty="0" smtClean="0">
                <a:latin typeface="Phetsarath OT" panose="02000500000000020004" pitchFamily="2" charset="0"/>
                <a:cs typeface="Phetsarath OT" panose="02000500000000020004" pitchFamily="2" charset="0"/>
              </a:rPr>
              <a:t> </a:t>
            </a:r>
            <a:r>
              <a:rPr lang="en-US" altLang="en-US" sz="1600" dirty="0" smtClean="0"/>
              <a:t>(MDG) </a:t>
            </a:r>
            <a:endParaRPr lang="en-US" altLang="en-US" sz="1600" dirty="0" smtClean="0">
              <a:latin typeface="Phetsarath OT" panose="02000500000000020004" pitchFamily="2" charset="0"/>
              <a:cs typeface="Phetsarath OT" panose="02000500000000020004" pitchFamily="2" charset="0"/>
            </a:endParaRPr>
          </a:p>
          <a:p>
            <a:endParaRPr lang="en-US" altLang="en-US" sz="1600" dirty="0" smtClean="0">
              <a:latin typeface="Phetsarath OT" panose="02000500000000020004" pitchFamily="2" charset="0"/>
              <a:cs typeface="Phetsarath OT" panose="02000500000000020004" pitchFamily="2" charset="0"/>
            </a:endParaRPr>
          </a:p>
          <a:p>
            <a:endParaRPr lang="en-US" altLang="en-US" sz="1600" dirty="0" smtClean="0">
              <a:latin typeface="Phetsarath OT" panose="02000500000000020004" pitchFamily="2" charset="0"/>
              <a:cs typeface="Phetsarath OT" panose="02000500000000020004" pitchFamily="2" charset="0"/>
            </a:endParaRPr>
          </a:p>
        </p:txBody>
      </p:sp>
      <p:sp>
        <p:nvSpPr>
          <p:cNvPr id="4" name="Content Placeholder 3"/>
          <p:cNvSpPr>
            <a:spLocks noGrp="1"/>
          </p:cNvSpPr>
          <p:nvPr>
            <p:ph sz="half" idx="2"/>
          </p:nvPr>
        </p:nvSpPr>
        <p:spPr>
          <a:xfrm>
            <a:off x="5638800" y="990600"/>
            <a:ext cx="3352800" cy="5638800"/>
          </a:xfrm>
        </p:spPr>
        <p:txBody>
          <a:bodyPr/>
          <a:lstStyle/>
          <a:p>
            <a:pPr>
              <a:buFont typeface="Arial" pitchFamily="34" charset="0"/>
              <a:buNone/>
            </a:pPr>
            <a:r>
              <a:rPr lang="en-US" altLang="en-US" sz="1600" b="1" dirty="0"/>
              <a:t>Issues to be assessed:</a:t>
            </a:r>
          </a:p>
          <a:p>
            <a:pPr>
              <a:buFont typeface="Arial" pitchFamily="34" charset="0"/>
              <a:buNone/>
            </a:pPr>
            <a:r>
              <a:rPr lang="en-US" altLang="en-US" sz="1200" dirty="0"/>
              <a:t>The number of people affected by the disaster and their present situation, such as:</a:t>
            </a:r>
          </a:p>
          <a:p>
            <a:pPr marL="236538" indent="-236538"/>
            <a:r>
              <a:rPr lang="en-US" altLang="en-US" sz="1200" dirty="0"/>
              <a:t>The number of people in evacuation centers and the expected duration of their stay over time;</a:t>
            </a:r>
          </a:p>
          <a:p>
            <a:pPr marL="236538" indent="-236538"/>
            <a:r>
              <a:rPr lang="en-US" altLang="en-US" sz="1200" dirty="0"/>
              <a:t>Adequacy of food supply and potable water as well as physical security</a:t>
            </a:r>
          </a:p>
          <a:p>
            <a:pPr marL="236538" indent="-236538"/>
            <a:r>
              <a:rPr lang="en-US" altLang="en-US" sz="1200" dirty="0"/>
              <a:t>Prevalence of diseases and availability of medical care; </a:t>
            </a:r>
          </a:p>
          <a:p>
            <a:pPr marL="236538" indent="-236538"/>
            <a:r>
              <a:rPr lang="en-US" altLang="en-US" sz="1200" dirty="0"/>
              <a:t>The coping mechanisms of the affected people;</a:t>
            </a:r>
          </a:p>
          <a:p>
            <a:pPr marL="236538" indent="-236538"/>
            <a:r>
              <a:rPr lang="en-US" altLang="en-US" sz="1200" dirty="0"/>
              <a:t>The situation of women and children; and</a:t>
            </a:r>
          </a:p>
          <a:p>
            <a:pPr marL="236538" indent="-236538"/>
            <a:r>
              <a:rPr lang="en-US" altLang="en-US" sz="1200" dirty="0"/>
              <a:t>The vulnerabilities of the people due to the disaster. </a:t>
            </a:r>
          </a:p>
          <a:p>
            <a:pPr>
              <a:buFont typeface="Arial" pitchFamily="34" charset="0"/>
              <a:buNone/>
            </a:pPr>
            <a:r>
              <a:rPr lang="en-US" altLang="en-US" sz="1200" dirty="0"/>
              <a:t> </a:t>
            </a:r>
          </a:p>
          <a:p>
            <a:pPr>
              <a:buFont typeface="Arial" pitchFamily="34" charset="0"/>
              <a:buNone/>
            </a:pPr>
            <a:r>
              <a:rPr lang="en-US" altLang="en-US" sz="1200" b="1" dirty="0"/>
              <a:t>The impacts on families in terms of: </a:t>
            </a:r>
          </a:p>
          <a:p>
            <a:pPr marL="236538" indent="-236538"/>
            <a:r>
              <a:rPr lang="en-US" altLang="en-US" sz="1200" dirty="0"/>
              <a:t>Health and nutrition especially the vulnerable groups like pregnant women, lactating mothers, children, the elderly, </a:t>
            </a:r>
            <a:r>
              <a:rPr lang="en-US" altLang="en-US" sz="1200" dirty="0" err="1"/>
              <a:t>etc</a:t>
            </a:r>
            <a:r>
              <a:rPr lang="en-US" altLang="en-US" sz="1200" dirty="0"/>
              <a:t>;</a:t>
            </a:r>
          </a:p>
          <a:p>
            <a:pPr marL="236538" indent="-236538"/>
            <a:r>
              <a:rPr lang="en-US" altLang="en-US" sz="1200" dirty="0"/>
              <a:t>Education of children;</a:t>
            </a:r>
          </a:p>
          <a:p>
            <a:pPr marL="236538" indent="-236538"/>
            <a:r>
              <a:rPr lang="en-US" altLang="en-US" sz="1200" dirty="0"/>
              <a:t>Indebtedness;</a:t>
            </a:r>
          </a:p>
          <a:p>
            <a:pPr marL="236538" indent="-236538"/>
            <a:r>
              <a:rPr lang="en-US" altLang="en-US" sz="1200" dirty="0"/>
              <a:t>Family cohesion;</a:t>
            </a:r>
          </a:p>
          <a:p>
            <a:pPr marL="236538" indent="-236538"/>
            <a:r>
              <a:rPr lang="en-US" altLang="en-US" sz="1200" dirty="0"/>
              <a:t>Social institutions including effects on indigenous peoples; and</a:t>
            </a:r>
          </a:p>
          <a:p>
            <a:pPr marL="236538" indent="-236538"/>
            <a:r>
              <a:rPr lang="en-US" altLang="en-US" sz="1200" dirty="0"/>
              <a:t>Possible effects on the millennium development goals (</a:t>
            </a:r>
            <a:r>
              <a:rPr lang="en-US" altLang="en-US" sz="1200" dirty="0" err="1"/>
              <a:t>MDG</a:t>
            </a:r>
            <a:r>
              <a:rPr lang="en-US" altLang="en-US" sz="1200" dirty="0"/>
              <a:t>) targets.</a:t>
            </a:r>
          </a:p>
          <a:p>
            <a:endParaRPr lang="en-US" dirty="0"/>
          </a:p>
        </p:txBody>
      </p:sp>
    </p:spTree>
  </p:cSld>
  <p:clrMapOvr>
    <a:masterClrMapping/>
  </p:clrMapOvr>
  <p:transition spd="med">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itle 4"/>
          <p:cNvSpPr>
            <a:spLocks noGrp="1"/>
          </p:cNvSpPr>
          <p:nvPr>
            <p:ph type="title"/>
          </p:nvPr>
        </p:nvSpPr>
        <p:spPr/>
        <p:txBody>
          <a:bodyPr/>
          <a:lstStyle/>
          <a:p>
            <a:r>
              <a:rPr lang="en-PH" altLang="en-US" sz="3200" b="1" dirty="0" smtClean="0">
                <a:solidFill>
                  <a:schemeClr val="accent2"/>
                </a:solidFill>
                <a:latin typeface="Lucida Sans Unicode" pitchFamily="34" charset="0"/>
                <a:cs typeface="Lucida Sans Unicode" pitchFamily="34" charset="0"/>
              </a:rPr>
              <a:t/>
            </a:r>
            <a:br>
              <a:rPr lang="en-PH" altLang="en-US" sz="3200" b="1" dirty="0" smtClean="0">
                <a:solidFill>
                  <a:schemeClr val="accent2"/>
                </a:solidFill>
                <a:latin typeface="Lucida Sans Unicode" pitchFamily="34" charset="0"/>
                <a:cs typeface="Lucida Sans Unicode" pitchFamily="34" charset="0"/>
              </a:rPr>
            </a:br>
            <a:r>
              <a:rPr lang="en-PH" altLang="en-US" sz="3200" b="1" dirty="0" err="1">
                <a:solidFill>
                  <a:srgbClr val="7030A0"/>
                </a:solidFill>
                <a:latin typeface="Phetsarath OT" panose="02000500000000000000" pitchFamily="2" charset="0"/>
                <a:cs typeface="Phetsarath OT" panose="02000500000000000000" pitchFamily="2" charset="0"/>
              </a:rPr>
              <a:t>ບາດກ້າວ</a:t>
            </a:r>
            <a:r>
              <a:rPr lang="en-PH" altLang="en-US" sz="3200" b="1" dirty="0">
                <a:solidFill>
                  <a:srgbClr val="7030A0"/>
                </a:solidFill>
                <a:latin typeface="Phetsarath OT" panose="02000500000000000000" pitchFamily="2" charset="0"/>
                <a:cs typeface="Phetsarath OT" panose="02000500000000000000" pitchFamily="2" charset="0"/>
              </a:rPr>
              <a:t> 3. </a:t>
            </a:r>
            <a:r>
              <a:rPr lang="en-PH" altLang="en-US" sz="3200" b="1" dirty="0" err="1">
                <a:solidFill>
                  <a:srgbClr val="7030A0"/>
                </a:solidFill>
                <a:latin typeface="Phetsarath OT" panose="02000500000000000000" pitchFamily="2" charset="0"/>
                <a:cs typeface="Phetsarath OT" panose="02000500000000000000" pitchFamily="2" charset="0"/>
              </a:rPr>
              <a:t>ການປ້ຽມຢາມສະໜາມ</a:t>
            </a:r>
            <a:r>
              <a:rPr lang="en-PH" altLang="en-US" sz="3200" b="1" dirty="0" smtClean="0">
                <a:solidFill>
                  <a:schemeClr val="accent2"/>
                </a:solidFill>
                <a:latin typeface="Lucida Sans Unicode" pitchFamily="34" charset="0"/>
                <a:cs typeface="Lucida Sans Unicode" pitchFamily="34" charset="0"/>
              </a:rPr>
              <a:t/>
            </a:r>
            <a:br>
              <a:rPr lang="en-PH" altLang="en-US" sz="3200" b="1" dirty="0" smtClean="0">
                <a:solidFill>
                  <a:schemeClr val="accent2"/>
                </a:solidFill>
                <a:latin typeface="Lucida Sans Unicode" pitchFamily="34" charset="0"/>
                <a:cs typeface="Lucida Sans Unicode" pitchFamily="34" charset="0"/>
              </a:rPr>
            </a:br>
            <a:r>
              <a:rPr lang="en-PH" altLang="en-US" sz="1800" dirty="0" smtClean="0">
                <a:solidFill>
                  <a:schemeClr val="accent2"/>
                </a:solidFill>
                <a:latin typeface="Phetsarath OT" panose="02000500000000000000" pitchFamily="2" charset="0"/>
                <a:cs typeface="Phetsarath OT" panose="02000500000000000000" pitchFamily="2" charset="0"/>
              </a:rPr>
              <a:t>Step </a:t>
            </a:r>
            <a:r>
              <a:rPr lang="en-PH" altLang="en-US" sz="1800" dirty="0">
                <a:solidFill>
                  <a:schemeClr val="accent2"/>
                </a:solidFill>
                <a:latin typeface="Phetsarath OT" panose="02000500000000000000" pitchFamily="2" charset="0"/>
                <a:cs typeface="Phetsarath OT" panose="02000500000000000000" pitchFamily="2" charset="0"/>
              </a:rPr>
              <a:t>3.  Conduct Field Visits</a:t>
            </a:r>
            <a:r>
              <a:rPr lang="en-PH" altLang="en-US" sz="3200" b="1" dirty="0" smtClean="0">
                <a:solidFill>
                  <a:schemeClr val="accent2"/>
                </a:solidFill>
                <a:latin typeface="Lucida Sans Unicode" pitchFamily="34" charset="0"/>
                <a:cs typeface="Lucida Sans Unicode" pitchFamily="34" charset="0"/>
              </a:rPr>
              <a:t/>
            </a:r>
            <a:br>
              <a:rPr lang="en-PH" altLang="en-US" sz="3200" b="1" dirty="0" smtClean="0">
                <a:solidFill>
                  <a:schemeClr val="accent2"/>
                </a:solidFill>
                <a:latin typeface="Lucida Sans Unicode" pitchFamily="34" charset="0"/>
                <a:cs typeface="Lucida Sans Unicode" pitchFamily="34" charset="0"/>
              </a:rPr>
            </a:br>
            <a:endParaRPr lang="en-US" altLang="en-US" dirty="0" smtClean="0">
              <a:solidFill>
                <a:schemeClr val="accent2"/>
              </a:solidFill>
            </a:endParaRPr>
          </a:p>
        </p:txBody>
      </p:sp>
      <p:sp>
        <p:nvSpPr>
          <p:cNvPr id="17412" name="Content Placeholder 5"/>
          <p:cNvSpPr>
            <a:spLocks noGrp="1"/>
          </p:cNvSpPr>
          <p:nvPr>
            <p:ph sz="half" idx="1"/>
          </p:nvPr>
        </p:nvSpPr>
        <p:spPr>
          <a:xfrm>
            <a:off x="457200" y="1371600"/>
            <a:ext cx="5181600" cy="5257800"/>
          </a:xfrm>
        </p:spPr>
        <p:txBody>
          <a:bodyPr/>
          <a:lstStyle/>
          <a:p>
            <a:pPr>
              <a:buFont typeface="Arial" pitchFamily="34" charset="0"/>
              <a:buNone/>
            </a:pPr>
            <a:r>
              <a:rPr lang="en-US" altLang="en-US" sz="2000" b="1" dirty="0" err="1" smtClean="0">
                <a:solidFill>
                  <a:schemeClr val="accent2"/>
                </a:solidFill>
                <a:latin typeface="Phetsarath OT" panose="02000500000000020004" pitchFamily="2" charset="0"/>
                <a:cs typeface="Phetsarath OT" panose="02000500000000020004" pitchFamily="2" charset="0"/>
              </a:rPr>
              <a:t>ບັນຫາທີ່ຕ້ອງປະເມີນ</a:t>
            </a:r>
            <a:r>
              <a:rPr lang="en-US" altLang="en-US" sz="2000" b="1" dirty="0" smtClean="0">
                <a:solidFill>
                  <a:schemeClr val="accent2"/>
                </a:solidFill>
                <a:latin typeface="Phetsarath OT" panose="02000500000000020004" pitchFamily="2" charset="0"/>
                <a:cs typeface="Phetsarath OT" panose="02000500000000020004" pitchFamily="2" charset="0"/>
              </a:rPr>
              <a:t>:</a:t>
            </a:r>
          </a:p>
          <a:p>
            <a:pPr>
              <a:buFont typeface="Arial" pitchFamily="34" charset="0"/>
              <a:buNone/>
            </a:pPr>
            <a:r>
              <a:rPr lang="en-US" altLang="en-US" sz="2000" b="1" dirty="0" err="1" smtClean="0">
                <a:latin typeface="Phetsarath OT" panose="02000500000000020004" pitchFamily="2" charset="0"/>
                <a:cs typeface="Phetsarath OT" panose="02000500000000020004" pitchFamily="2" charset="0"/>
              </a:rPr>
              <a:t>ຄວາມຮັບຮູ້ຂອງປະຊາຊົນກ່ຽວກັບ</a:t>
            </a:r>
            <a:r>
              <a:rPr lang="en-US" altLang="en-US" sz="2000" b="1" dirty="0" smtClean="0">
                <a:latin typeface="Phetsarath OT" panose="02000500000000020004" pitchFamily="2" charset="0"/>
                <a:cs typeface="Phetsarath OT" panose="02000500000000020004" pitchFamily="2" charset="0"/>
              </a:rPr>
              <a:t>:</a:t>
            </a:r>
          </a:p>
          <a:p>
            <a:r>
              <a:rPr lang="en-US" altLang="en-US" sz="2000" dirty="0" err="1" smtClean="0">
                <a:latin typeface="Phetsarath OT" panose="02000500000000020004" pitchFamily="2" charset="0"/>
                <a:cs typeface="Phetsarath OT" panose="02000500000000020004" pitchFamily="2" charset="0"/>
              </a:rPr>
              <a:t>ຄວາມເໝາະສົມຂອງການ</a:t>
            </a:r>
            <a:r>
              <a:rPr lang="en-US" altLang="en-US" sz="2000" dirty="0" err="1" smtClean="0">
                <a:latin typeface="Phetsarath OT" panose="02000500000000020004" pitchFamily="2" charset="0"/>
                <a:cs typeface="Phetsarath OT" panose="02000500000000020004" pitchFamily="2" charset="0"/>
              </a:rPr>
              <a:t>ໃຫ້ການຊ່ວຍເຫຼືອ</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ເຊັ່ນ</a:t>
            </a:r>
            <a:r>
              <a:rPr lang="en-US" altLang="en-US" sz="2000" dirty="0" err="1" smtClean="0">
                <a:latin typeface="Phetsarath OT" panose="02000500000000020004" pitchFamily="2" charset="0"/>
                <a:cs typeface="Phetsarath OT" panose="02000500000000020004" pitchFamily="2" charset="0"/>
              </a:rPr>
              <a:t>ສິນຄ້າທີ່ໃຫ້ໄປແລ້ວ</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ຂະບວນ</a:t>
            </a:r>
            <a:r>
              <a:rPr lang="en-US" altLang="en-US" sz="2000" dirty="0" err="1" smtClean="0">
                <a:latin typeface="Phetsarath OT" panose="02000500000000020004" pitchFamily="2" charset="0"/>
                <a:cs typeface="Phetsarath OT" panose="02000500000000020004" pitchFamily="2" charset="0"/>
              </a:rPr>
              <a:t>ການໃນ</a:t>
            </a:r>
            <a:r>
              <a:rPr lang="en-US" altLang="en-US" sz="2000" dirty="0" err="1" smtClean="0">
                <a:latin typeface="Phetsarath OT" panose="02000500000000020004" pitchFamily="2" charset="0"/>
                <a:cs typeface="Phetsarath OT" panose="02000500000000020004" pitchFamily="2" charset="0"/>
              </a:rPr>
              <a:t>ການແຈກຢາຍ</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ແລະອື່ນ</a:t>
            </a:r>
            <a:r>
              <a:rPr lang="en-US" altLang="en-US" sz="2000" dirty="0" smtClean="0">
                <a:latin typeface="Phetsarath OT" panose="02000500000000020004" pitchFamily="2" charset="0"/>
                <a:cs typeface="Phetsarath OT" panose="02000500000000020004" pitchFamily="2" charset="0"/>
              </a:rPr>
              <a:t>ໆ</a:t>
            </a:r>
            <a:r>
              <a:rPr lang="en-US" altLang="en-US" sz="2000" dirty="0" smtClean="0">
                <a:latin typeface="Phetsarath OT" panose="02000500000000020004" pitchFamily="2" charset="0"/>
                <a:cs typeface="Phetsarath OT" panose="02000500000000020004" pitchFamily="2" charset="0"/>
              </a:rPr>
              <a:t>;</a:t>
            </a:r>
          </a:p>
          <a:p>
            <a:r>
              <a:rPr lang="en-US" altLang="en-US" sz="2000" dirty="0" err="1" smtClean="0">
                <a:latin typeface="Phetsarath OT" panose="02000500000000020004" pitchFamily="2" charset="0"/>
                <a:cs typeface="Phetsarath OT" panose="02000500000000020004" pitchFamily="2" charset="0"/>
              </a:rPr>
              <a:t>ການພາ</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ແລະ</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ການບໍລິຫານຄຸ້ມຄອງຫຼັງ</a:t>
            </a:r>
            <a:r>
              <a:rPr lang="en-US" altLang="en-US" sz="2000" dirty="0" err="1" smtClean="0">
                <a:latin typeface="Phetsarath OT" panose="02000500000000020004" pitchFamily="2" charset="0"/>
                <a:cs typeface="Phetsarath OT" panose="02000500000000020004" pitchFamily="2" charset="0"/>
              </a:rPr>
              <a:t>ໄພພິບັດ</a:t>
            </a:r>
            <a:r>
              <a:rPr lang="en-US" altLang="en-US" sz="2000" dirty="0" smtClean="0">
                <a:latin typeface="Phetsarath OT" panose="02000500000000020004" pitchFamily="2" charset="0"/>
                <a:cs typeface="Phetsarath OT" panose="02000500000000020004" pitchFamily="2" charset="0"/>
              </a:rPr>
              <a:t>;</a:t>
            </a:r>
          </a:p>
          <a:p>
            <a:r>
              <a:rPr lang="en-US" altLang="en-US" sz="2000" dirty="0" err="1" smtClean="0">
                <a:latin typeface="Phetsarath OT" panose="02000500000000020004" pitchFamily="2" charset="0"/>
                <a:cs typeface="Phetsarath OT" panose="02000500000000020004" pitchFamily="2" charset="0"/>
              </a:rPr>
              <a:t>ລາຍຮັບ</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ຄຸນນະພາບຊີວິດ</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ຄວາມທຸກຍາກ</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ແລະ</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ອານາຄົດຂອງເດັກນ້ອຍ</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ແລະອື່ນ</a:t>
            </a:r>
            <a:r>
              <a:rPr lang="en-US" altLang="en-US" sz="2000" dirty="0" smtClean="0">
                <a:latin typeface="Phetsarath OT" panose="02000500000000020004" pitchFamily="2" charset="0"/>
                <a:cs typeface="Phetsarath OT" panose="02000500000000020004" pitchFamily="2" charset="0"/>
              </a:rPr>
              <a:t>ໆ </a:t>
            </a:r>
            <a:r>
              <a:rPr lang="en-US" altLang="en-US" sz="2000" dirty="0" err="1" smtClean="0">
                <a:latin typeface="Phetsarath OT" panose="02000500000000020004" pitchFamily="2" charset="0"/>
                <a:cs typeface="Phetsarath OT" panose="02000500000000020004" pitchFamily="2" charset="0"/>
              </a:rPr>
              <a:t>ຫຼັງ</a:t>
            </a:r>
            <a:r>
              <a:rPr lang="en-US" altLang="en-US" sz="2000" dirty="0" err="1" smtClean="0">
                <a:latin typeface="Phetsarath OT" panose="02000500000000020004" pitchFamily="2" charset="0"/>
                <a:cs typeface="Phetsarath OT" panose="02000500000000020004" pitchFamily="2" charset="0"/>
              </a:rPr>
              <a:t>ໄພພິບັດ</a:t>
            </a:r>
            <a:endParaRPr lang="en-US" altLang="en-US" sz="2000" dirty="0" smtClean="0">
              <a:latin typeface="Phetsarath OT" panose="02000500000000020004" pitchFamily="2" charset="0"/>
              <a:cs typeface="Phetsarath OT" panose="02000500000000020004" pitchFamily="2" charset="0"/>
            </a:endParaRPr>
          </a:p>
          <a:p>
            <a:endParaRPr lang="en-US" altLang="en-US" sz="2000" dirty="0" smtClean="0">
              <a:latin typeface="Phetsarath OT" panose="02000500000000020004" pitchFamily="2" charset="0"/>
              <a:cs typeface="Phetsarath OT" panose="02000500000000020004" pitchFamily="2" charset="0"/>
            </a:endParaRPr>
          </a:p>
          <a:p>
            <a:pPr marL="0" indent="0">
              <a:buNone/>
            </a:pPr>
            <a:r>
              <a:rPr lang="en-US" altLang="en-US" sz="2000" b="1" dirty="0" err="1" smtClean="0">
                <a:latin typeface="Phetsarath OT" panose="02000500000000020004" pitchFamily="2" charset="0"/>
                <a:cs typeface="Phetsarath OT" panose="02000500000000020004" pitchFamily="2" charset="0"/>
              </a:rPr>
              <a:t>ແຜນການຂອງປະຊາຊົນແລະຄວາມຄາດຫວັງ</a:t>
            </a:r>
            <a:endParaRPr lang="en-US" altLang="en-US" sz="2000" b="1" dirty="0" smtClean="0">
              <a:latin typeface="Phetsarath OT" panose="02000500000000020004" pitchFamily="2" charset="0"/>
              <a:cs typeface="Phetsarath OT" panose="02000500000000020004" pitchFamily="2" charset="0"/>
            </a:endParaRPr>
          </a:p>
          <a:p>
            <a:r>
              <a:rPr lang="en-US" altLang="en-US" sz="2000" dirty="0" err="1" smtClean="0">
                <a:latin typeface="Phetsarath OT" panose="02000500000000020004" pitchFamily="2" charset="0"/>
                <a:cs typeface="Phetsarath OT" panose="02000500000000020004" pitchFamily="2" charset="0"/>
              </a:rPr>
              <a:t>ການຊ່ວຍເຫຼືອ</a:t>
            </a:r>
            <a:r>
              <a:rPr lang="en-US" altLang="en-US" sz="2000" dirty="0" err="1" smtClean="0">
                <a:latin typeface="Phetsarath OT" panose="02000500000000020004" pitchFamily="2" charset="0"/>
                <a:cs typeface="Phetsarath OT" panose="02000500000000020004" pitchFamily="2" charset="0"/>
              </a:rPr>
              <a:t>ຂອງລັດຖະບານ</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ແລະ</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ພາຍນອກ</a:t>
            </a:r>
            <a:r>
              <a:rPr lang="en-US" altLang="en-US" sz="2000" dirty="0" smtClean="0">
                <a:latin typeface="Phetsarath OT" panose="02000500000000020004" pitchFamily="2" charset="0"/>
                <a:cs typeface="Phetsarath OT" panose="02000500000000020004" pitchFamily="2" charset="0"/>
              </a:rPr>
              <a:t>;</a:t>
            </a:r>
          </a:p>
          <a:p>
            <a:r>
              <a:rPr lang="en-US" altLang="en-US" sz="2000" dirty="0" err="1" smtClean="0">
                <a:latin typeface="Phetsarath OT" panose="02000500000000020004" pitchFamily="2" charset="0"/>
                <a:cs typeface="Phetsarath OT" panose="02000500000000020004" pitchFamily="2" charset="0"/>
              </a:rPr>
              <a:t>ການຈ້າງງານແລະການດຳລົງຊີວິດ</a:t>
            </a:r>
            <a:endParaRPr lang="en-US" altLang="en-US" sz="2000" dirty="0" smtClean="0">
              <a:latin typeface="Phetsarath OT" panose="02000500000000020004" pitchFamily="2" charset="0"/>
              <a:cs typeface="Phetsarath OT" panose="02000500000000020004" pitchFamily="2" charset="0"/>
            </a:endParaRPr>
          </a:p>
          <a:p>
            <a:r>
              <a:rPr lang="en-US" altLang="en-US" sz="2000" dirty="0" smtClean="0">
                <a:latin typeface="Phetsarath OT" panose="02000500000000020004" pitchFamily="2" charset="0"/>
                <a:cs typeface="Phetsarath OT" panose="02000500000000020004" pitchFamily="2" charset="0"/>
              </a:rPr>
              <a:t>ໄລຍະ</a:t>
            </a:r>
            <a:r>
              <a:rPr lang="en-US" altLang="en-US" sz="2000" dirty="0" smtClean="0">
                <a:latin typeface="Phetsarath OT" panose="02000500000000020004" pitchFamily="2" charset="0"/>
                <a:cs typeface="Phetsarath OT" panose="02000500000000020004" pitchFamily="2" charset="0"/>
              </a:rPr>
              <a:t>ເວລາກ່ອນທີ່ການ</a:t>
            </a:r>
            <a:r>
              <a:rPr lang="en-US" altLang="en-US" sz="2000" dirty="0" smtClean="0">
                <a:latin typeface="Phetsarath OT" panose="02000500000000020004" pitchFamily="2" charset="0"/>
                <a:cs typeface="Phetsarath OT" panose="02000500000000020004" pitchFamily="2" charset="0"/>
              </a:rPr>
              <a:t>ດຳລົງ</a:t>
            </a:r>
            <a:r>
              <a:rPr lang="en-US" altLang="en-US" sz="2000" dirty="0" smtClean="0">
                <a:latin typeface="Phetsarath OT" panose="02000500000000020004" pitchFamily="2" charset="0"/>
                <a:cs typeface="Phetsarath OT" panose="02000500000000020004" pitchFamily="2" charset="0"/>
              </a:rPr>
              <a:t>ຊິວິດຂອງເຂົາເຈົ້າຈະກັບ</a:t>
            </a:r>
            <a:r>
              <a:rPr lang="en-US" altLang="en-US" sz="2000" dirty="0" smtClean="0">
                <a:latin typeface="Phetsarath OT" panose="02000500000000020004" pitchFamily="2" charset="0"/>
                <a:cs typeface="Phetsarath OT" panose="02000500000000020004" pitchFamily="2" charset="0"/>
              </a:rPr>
              <a:t>ຄືນສູ່ສະພາບປົກກະຕິຫຼັງໄພພິບັດ</a:t>
            </a:r>
          </a:p>
        </p:txBody>
      </p:sp>
      <p:sp>
        <p:nvSpPr>
          <p:cNvPr id="2" name="Content Placeholder 1"/>
          <p:cNvSpPr>
            <a:spLocks noGrp="1"/>
          </p:cNvSpPr>
          <p:nvPr>
            <p:ph sz="half" idx="2"/>
          </p:nvPr>
        </p:nvSpPr>
        <p:spPr>
          <a:xfrm>
            <a:off x="5638800" y="1447800"/>
            <a:ext cx="3352800" cy="5105400"/>
          </a:xfrm>
        </p:spPr>
        <p:txBody>
          <a:bodyPr/>
          <a:lstStyle/>
          <a:p>
            <a:pPr>
              <a:buFont typeface="Arial" pitchFamily="34" charset="0"/>
              <a:buNone/>
            </a:pPr>
            <a:r>
              <a:rPr lang="en-US" altLang="en-US" sz="1800" dirty="0"/>
              <a:t>Issues to be assessed:</a:t>
            </a:r>
          </a:p>
          <a:p>
            <a:pPr>
              <a:buFont typeface="Arial" pitchFamily="34" charset="0"/>
              <a:buNone/>
            </a:pPr>
            <a:r>
              <a:rPr lang="en-US" altLang="en-US" sz="800" dirty="0"/>
              <a:t> </a:t>
            </a:r>
          </a:p>
          <a:p>
            <a:pPr>
              <a:buFont typeface="Arial" pitchFamily="34" charset="0"/>
              <a:buNone/>
            </a:pPr>
            <a:r>
              <a:rPr lang="en-US" altLang="en-US" sz="1600" dirty="0"/>
              <a:t>People’s perceptions on:</a:t>
            </a:r>
          </a:p>
          <a:p>
            <a:r>
              <a:rPr lang="en-US" altLang="en-US" sz="1600" dirty="0"/>
              <a:t>The appropriateness of aid/assistance extended in terms of the goods provided, the process of distribution, etc.</a:t>
            </a:r>
          </a:p>
          <a:p>
            <a:r>
              <a:rPr lang="en-US" altLang="en-US" sz="1600" dirty="0"/>
              <a:t>Post-disaster leadership and governance;</a:t>
            </a:r>
          </a:p>
          <a:p>
            <a:r>
              <a:rPr lang="en-US" altLang="en-US" sz="1600" dirty="0"/>
              <a:t>Post-disaster income, quality of life, poverty and future of children, among others.</a:t>
            </a:r>
          </a:p>
          <a:p>
            <a:pPr>
              <a:buFont typeface="Arial" pitchFamily="34" charset="0"/>
              <a:buNone/>
            </a:pPr>
            <a:r>
              <a:rPr lang="en-US" altLang="en-US" sz="1600" dirty="0"/>
              <a:t> </a:t>
            </a:r>
          </a:p>
          <a:p>
            <a:pPr>
              <a:buFont typeface="Arial" pitchFamily="34" charset="0"/>
              <a:buNone/>
            </a:pPr>
            <a:r>
              <a:rPr lang="en-US" altLang="en-US" sz="1600" dirty="0"/>
              <a:t>The people’s plans and </a:t>
            </a:r>
            <a:r>
              <a:rPr lang="en-US" altLang="en-US" sz="1600" dirty="0" smtClean="0"/>
              <a:t>aspirations </a:t>
            </a:r>
            <a:r>
              <a:rPr lang="en-US" altLang="en-US" sz="1600" dirty="0"/>
              <a:t>on:</a:t>
            </a:r>
          </a:p>
          <a:p>
            <a:r>
              <a:rPr lang="en-US" altLang="en-US" sz="1600" dirty="0"/>
              <a:t>Government’s and outsiders’ assistance;</a:t>
            </a:r>
          </a:p>
          <a:p>
            <a:r>
              <a:rPr lang="en-US" altLang="en-US" sz="1600" dirty="0"/>
              <a:t>Employment and livelihood;</a:t>
            </a:r>
          </a:p>
          <a:p>
            <a:r>
              <a:rPr lang="en-US" altLang="en-US" sz="1600" dirty="0"/>
              <a:t>Duration before their lives will return to normal.   </a:t>
            </a:r>
          </a:p>
          <a:p>
            <a:endParaRPr lang="en-US" sz="1600" dirty="0"/>
          </a:p>
        </p:txBody>
      </p:sp>
    </p:spTree>
  </p:cSld>
  <p:clrMapOvr>
    <a:masterClrMapping/>
  </p:clrMapOvr>
  <p:transition spd="med">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smtClean="0">
                <a:solidFill>
                  <a:srgbClr val="7030A0"/>
                </a:solidFill>
                <a:latin typeface="Phetsarath OT" panose="02000500000000020004" pitchFamily="2" charset="0"/>
                <a:cs typeface="Phetsarath OT" panose="02000500000000020004" pitchFamily="2" charset="0"/>
              </a:rPr>
              <a:t>ບາດກ້າວ4. </a:t>
            </a:r>
            <a:r>
              <a:rPr lang="en-US" sz="2400" b="1" dirty="0" err="1" smtClean="0">
                <a:solidFill>
                  <a:srgbClr val="7030A0"/>
                </a:solidFill>
                <a:latin typeface="Phetsarath OT" panose="02000500000000020004" pitchFamily="2" charset="0"/>
                <a:cs typeface="Phetsarath OT" panose="02000500000000020004" pitchFamily="2" charset="0"/>
              </a:rPr>
              <a:t>ສັງລວມຂໍ້ມູນທີ່ທີມ</a:t>
            </a:r>
            <a:r>
              <a:rPr lang="en-US" sz="2400" b="1" dirty="0" err="1">
                <a:solidFill>
                  <a:srgbClr val="7030A0"/>
                </a:solidFill>
                <a:latin typeface="Phetsarath OT" panose="02000500000000020004" pitchFamily="2" charset="0"/>
                <a:cs typeface="Phetsarath OT" panose="02000500000000020004" pitchFamily="2" charset="0"/>
              </a:rPr>
              <a:t>ງານປະເມີນລະຫວ່າງຂະແໜ</a:t>
            </a:r>
            <a:r>
              <a:rPr lang="en-US" sz="2400" b="1" dirty="0" err="1" smtClean="0">
                <a:solidFill>
                  <a:srgbClr val="7030A0"/>
                </a:solidFill>
                <a:latin typeface="Phetsarath OT" panose="02000500000000020004" pitchFamily="2" charset="0"/>
                <a:cs typeface="Phetsarath OT" panose="02000500000000020004" pitchFamily="2" charset="0"/>
              </a:rPr>
              <a:t>ງການອື່ນ</a:t>
            </a:r>
            <a:r>
              <a:rPr lang="en-US" sz="2400" b="1" dirty="0" smtClean="0">
                <a:solidFill>
                  <a:srgbClr val="7030A0"/>
                </a:solidFill>
                <a:latin typeface="Phetsarath OT" panose="02000500000000020004" pitchFamily="2" charset="0"/>
                <a:cs typeface="Phetsarath OT" panose="02000500000000020004" pitchFamily="2" charset="0"/>
              </a:rPr>
              <a:t>ໆ </a:t>
            </a:r>
            <a:r>
              <a:rPr lang="en-US" sz="2400" b="1" dirty="0" err="1" smtClean="0">
                <a:solidFill>
                  <a:srgbClr val="7030A0"/>
                </a:solidFill>
                <a:latin typeface="Phetsarath OT" panose="02000500000000020004" pitchFamily="2" charset="0"/>
                <a:cs typeface="Phetsarath OT" panose="02000500000000020004" pitchFamily="2" charset="0"/>
              </a:rPr>
              <a:t>ເກັບກໍາມາ</a:t>
            </a:r>
            <a:r>
              <a:rPr lang="en-US" sz="2000" b="1" dirty="0">
                <a:latin typeface="Phetsarath OT" panose="02000500000000020004" pitchFamily="2" charset="0"/>
                <a:cs typeface="Phetsarath OT" panose="02000500000000020004" pitchFamily="2" charset="0"/>
              </a:rPr>
              <a:t/>
            </a:r>
            <a:br>
              <a:rPr lang="en-US" sz="2000" b="1" dirty="0">
                <a:latin typeface="Phetsarath OT" panose="02000500000000020004" pitchFamily="2" charset="0"/>
                <a:cs typeface="Phetsarath OT" panose="02000500000000020004" pitchFamily="2" charset="0"/>
              </a:rPr>
            </a:br>
            <a:r>
              <a:rPr lang="en-PH" altLang="en-US" sz="2000" dirty="0" smtClean="0">
                <a:solidFill>
                  <a:srgbClr val="FF0000"/>
                </a:solidFill>
                <a:latin typeface="Phetsarath OT" panose="02000500000000000000" pitchFamily="2" charset="0"/>
                <a:cs typeface="Phetsarath OT" panose="02000500000000000000" pitchFamily="2" charset="0"/>
              </a:rPr>
              <a:t>Step </a:t>
            </a:r>
            <a:r>
              <a:rPr lang="en-PH" altLang="en-US" sz="2000" dirty="0">
                <a:solidFill>
                  <a:srgbClr val="FF0000"/>
                </a:solidFill>
                <a:latin typeface="Phetsarath OT" panose="02000500000000000000" pitchFamily="2" charset="0"/>
                <a:cs typeface="Phetsarath OT" panose="02000500000000000000" pitchFamily="2" charset="0"/>
              </a:rPr>
              <a:t>4. Obtain Inputs from the Assessment team of the Other Sectors   </a:t>
            </a:r>
            <a:endParaRPr lang="en-US" sz="2000" dirty="0">
              <a:solidFill>
                <a:srgbClr val="FF0000"/>
              </a:solidFill>
              <a:latin typeface="Phetsarath OT" panose="02000500000000000000" pitchFamily="2" charset="0"/>
              <a:cs typeface="Phetsarath OT" panose="02000500000000000000" pitchFamily="2" charset="0"/>
            </a:endParaRPr>
          </a:p>
        </p:txBody>
      </p:sp>
      <p:sp>
        <p:nvSpPr>
          <p:cNvPr id="6" name="Content Placeholder 5"/>
          <p:cNvSpPr>
            <a:spLocks noGrp="1"/>
          </p:cNvSpPr>
          <p:nvPr>
            <p:ph sz="half" idx="1"/>
          </p:nvPr>
        </p:nvSpPr>
        <p:spPr>
          <a:xfrm>
            <a:off x="609600" y="1447800"/>
            <a:ext cx="5334000" cy="5257800"/>
          </a:xfrm>
        </p:spPr>
        <p:txBody>
          <a:bodyPr/>
          <a:lstStyle/>
          <a:p>
            <a:pPr>
              <a:defRPr/>
            </a:pPr>
            <a:r>
              <a:rPr lang="en-US" sz="2400" b="1" dirty="0" err="1" smtClean="0">
                <a:solidFill>
                  <a:srgbClr val="C00000"/>
                </a:solidFill>
                <a:latin typeface="Phetsarath OT" panose="02000500000000020004" pitchFamily="2" charset="0"/>
                <a:cs typeface="Phetsarath OT" panose="02000500000000020004" pitchFamily="2" charset="0"/>
              </a:rPr>
              <a:t>ບັນຫາທີ່ຕ້ອງປະເມີນ</a:t>
            </a:r>
            <a:endParaRPr lang="en-US" sz="2400" b="1" dirty="0" smtClean="0">
              <a:solidFill>
                <a:srgbClr val="C00000"/>
              </a:solidFill>
              <a:latin typeface="Phetsarath OT" panose="02000500000000020004" pitchFamily="2" charset="0"/>
              <a:cs typeface="Phetsarath OT" panose="02000500000000020004" pitchFamily="2" charset="0"/>
            </a:endParaRPr>
          </a:p>
          <a:p>
            <a:pPr>
              <a:buFont typeface="+mj-lt"/>
              <a:buAutoNum type="arabicPeriod"/>
              <a:defRPr/>
            </a:pPr>
            <a:r>
              <a:rPr lang="en-US" sz="2400" dirty="0" err="1" smtClean="0">
                <a:latin typeface="Phetsarath OT" panose="02000500000000020004" pitchFamily="2" charset="0"/>
                <a:cs typeface="Phetsarath OT" panose="02000500000000020004" pitchFamily="2" charset="0"/>
              </a:rPr>
              <a:t>ລາຍຮັບ</a:t>
            </a:r>
            <a:endParaRPr lang="en-US" sz="2400" dirty="0" smtClean="0">
              <a:latin typeface="Phetsarath OT" panose="02000500000000020004" pitchFamily="2" charset="0"/>
              <a:cs typeface="Phetsarath OT" panose="02000500000000020004" pitchFamily="2" charset="0"/>
            </a:endParaRPr>
          </a:p>
          <a:p>
            <a:pPr>
              <a:buFont typeface="+mj-lt"/>
              <a:buAutoNum type="arabicPeriod"/>
              <a:defRPr/>
            </a:pPr>
            <a:r>
              <a:rPr lang="en-US" sz="2400" dirty="0" err="1" smtClean="0">
                <a:latin typeface="Phetsarath OT" panose="02000500000000020004" pitchFamily="2" charset="0"/>
                <a:cs typeface="Phetsarath OT" panose="02000500000000020004" pitchFamily="2" charset="0"/>
              </a:rPr>
              <a:t>ຄວາມປອດໄພ</a:t>
            </a:r>
            <a:endParaRPr lang="en-US" sz="2400" dirty="0" smtClean="0">
              <a:latin typeface="Phetsarath OT" panose="02000500000000020004" pitchFamily="2" charset="0"/>
              <a:cs typeface="Phetsarath OT" panose="02000500000000020004" pitchFamily="2" charset="0"/>
            </a:endParaRPr>
          </a:p>
          <a:p>
            <a:pPr>
              <a:buFont typeface="+mj-lt"/>
              <a:buAutoNum type="arabicPeriod"/>
              <a:defRPr/>
            </a:pPr>
            <a:r>
              <a:rPr lang="en-US" sz="2400" dirty="0" err="1" smtClean="0">
                <a:latin typeface="Phetsarath OT" panose="02000500000000020004" pitchFamily="2" charset="0"/>
                <a:cs typeface="Phetsarath OT" panose="02000500000000020004" pitchFamily="2" charset="0"/>
              </a:rPr>
              <a:t>ສຸຂະພາບ</a:t>
            </a:r>
            <a:r>
              <a:rPr lang="en-US" sz="2400" dirty="0" err="1" smtClean="0">
                <a:latin typeface="Phetsarath OT" panose="02000500000000020004" pitchFamily="2" charset="0"/>
                <a:cs typeface="Phetsarath OT" panose="02000500000000020004" pitchFamily="2" charset="0"/>
              </a:rPr>
              <a:t>ແລະສຸຂະອະນາໄມ</a:t>
            </a:r>
            <a:endParaRPr lang="en-US" sz="2400" dirty="0" smtClean="0">
              <a:latin typeface="Phetsarath OT" panose="02000500000000020004" pitchFamily="2" charset="0"/>
              <a:cs typeface="Phetsarath OT" panose="02000500000000020004" pitchFamily="2" charset="0"/>
            </a:endParaRPr>
          </a:p>
          <a:p>
            <a:pPr>
              <a:buFont typeface="+mj-lt"/>
              <a:buAutoNum type="arabicPeriod"/>
              <a:defRPr/>
            </a:pPr>
            <a:r>
              <a:rPr lang="en-US" sz="2400" dirty="0" err="1" smtClean="0">
                <a:latin typeface="Phetsarath OT" panose="02000500000000020004" pitchFamily="2" charset="0"/>
                <a:cs typeface="Phetsarath OT" panose="02000500000000020004" pitchFamily="2" charset="0"/>
              </a:rPr>
              <a:t>ການສຶກສາ</a:t>
            </a:r>
            <a:endParaRPr lang="en-US" sz="2400" dirty="0" smtClean="0">
              <a:latin typeface="Phetsarath OT" panose="02000500000000020004" pitchFamily="2" charset="0"/>
              <a:cs typeface="Phetsarath OT" panose="02000500000000020004" pitchFamily="2" charset="0"/>
            </a:endParaRPr>
          </a:p>
          <a:p>
            <a:pPr>
              <a:buFont typeface="+mj-lt"/>
              <a:buAutoNum type="arabicPeriod"/>
              <a:defRPr/>
            </a:pPr>
            <a:r>
              <a:rPr lang="en-US" sz="2400" dirty="0" err="1" smtClean="0">
                <a:latin typeface="Phetsarath OT" panose="02000500000000020004" pitchFamily="2" charset="0"/>
                <a:cs typeface="Phetsarath OT" panose="02000500000000020004" pitchFamily="2" charset="0"/>
              </a:rPr>
              <a:t>ກົນໄກການຮັບມື</a:t>
            </a:r>
            <a:endParaRPr lang="en-US" sz="2400" dirty="0" smtClean="0">
              <a:latin typeface="Phetsarath OT" panose="02000500000000020004" pitchFamily="2" charset="0"/>
              <a:cs typeface="Phetsarath OT" panose="02000500000000020004" pitchFamily="2" charset="0"/>
            </a:endParaRPr>
          </a:p>
          <a:p>
            <a:pPr>
              <a:buFont typeface="+mj-lt"/>
              <a:buAutoNum type="arabicPeriod"/>
              <a:defRPr/>
            </a:pPr>
            <a:r>
              <a:rPr lang="en-US" sz="2400" dirty="0" err="1" smtClean="0">
                <a:latin typeface="Phetsarath OT" panose="02000500000000020004" pitchFamily="2" charset="0"/>
                <a:cs typeface="Phetsarath OT" panose="02000500000000020004" pitchFamily="2" charset="0"/>
              </a:rPr>
              <a:t>ຄວາມຕ້ານທານຕໍ່າ</a:t>
            </a:r>
            <a:endParaRPr lang="en-US" sz="2400" dirty="0" smtClean="0">
              <a:latin typeface="Phetsarath OT" panose="02000500000000020004" pitchFamily="2" charset="0"/>
              <a:cs typeface="Phetsarath OT" panose="02000500000000020004" pitchFamily="2" charset="0"/>
            </a:endParaRPr>
          </a:p>
          <a:p>
            <a:pPr>
              <a:buFont typeface="+mj-lt"/>
              <a:buAutoNum type="arabicPeriod"/>
              <a:defRPr/>
            </a:pPr>
            <a:r>
              <a:rPr lang="en-US" sz="2400" dirty="0" err="1" smtClean="0">
                <a:latin typeface="Phetsarath OT" panose="02000500000000020004" pitchFamily="2" charset="0"/>
                <a:cs typeface="Phetsarath OT" panose="02000500000000020004" pitchFamily="2" charset="0"/>
              </a:rPr>
              <a:t>ສະພາບ</a:t>
            </a:r>
            <a:r>
              <a:rPr lang="en-US" sz="2400" dirty="0" err="1" smtClean="0">
                <a:latin typeface="Phetsarath OT" panose="02000500000000020004" pitchFamily="2" charset="0"/>
                <a:cs typeface="Phetsarath OT" panose="02000500000000020004" pitchFamily="2" charset="0"/>
              </a:rPr>
              <a:t>ຂອງ</a:t>
            </a:r>
            <a:r>
              <a:rPr lang="en-US" sz="2400" dirty="0" err="1" smtClean="0">
                <a:latin typeface="Phetsarath OT" panose="02000500000000020004" pitchFamily="2" charset="0"/>
                <a:cs typeface="Phetsarath OT" panose="02000500000000020004" pitchFamily="2" charset="0"/>
              </a:rPr>
              <a:t>ແມ່ຍິງ</a:t>
            </a:r>
            <a:r>
              <a:rPr lang="en-US" sz="2400" dirty="0" smtClean="0">
                <a:latin typeface="Phetsarath OT" panose="02000500000000020004" pitchFamily="2" charset="0"/>
                <a:cs typeface="Phetsarath OT" panose="02000500000000020004" pitchFamily="2" charset="0"/>
              </a:rPr>
              <a:t> ,</a:t>
            </a:r>
            <a:r>
              <a:rPr lang="en-US" sz="2400" dirty="0" err="1" smtClean="0">
                <a:latin typeface="Phetsarath OT" panose="02000500000000020004" pitchFamily="2" charset="0"/>
                <a:cs typeface="Phetsarath OT" panose="02000500000000020004" pitchFamily="2" charset="0"/>
              </a:rPr>
              <a:t>ເດັກນ້ອຍ</a:t>
            </a:r>
            <a:r>
              <a:rPr lang="en-US" sz="2400" dirty="0" smtClean="0">
                <a:latin typeface="Phetsarath OT" panose="02000500000000020004" pitchFamily="2" charset="0"/>
                <a:cs typeface="Phetsarath OT" panose="02000500000000020004" pitchFamily="2" charset="0"/>
              </a:rPr>
              <a:t> </a:t>
            </a:r>
            <a:r>
              <a:rPr lang="en-US" sz="2400" dirty="0" err="1" smtClean="0">
                <a:latin typeface="Phetsarath OT" panose="02000500000000020004" pitchFamily="2" charset="0"/>
                <a:cs typeface="Phetsarath OT" panose="02000500000000020004" pitchFamily="2" charset="0"/>
              </a:rPr>
              <a:t>ແລະ</a:t>
            </a:r>
            <a:r>
              <a:rPr lang="en-US" sz="2400" dirty="0" smtClean="0">
                <a:latin typeface="Phetsarath OT" panose="02000500000000020004" pitchFamily="2" charset="0"/>
                <a:cs typeface="Phetsarath OT" panose="02000500000000020004" pitchFamily="2" charset="0"/>
              </a:rPr>
              <a:t> </a:t>
            </a:r>
            <a:r>
              <a:rPr lang="en-US" sz="2400" dirty="0" err="1" smtClean="0">
                <a:latin typeface="Phetsarath OT" panose="02000500000000020004" pitchFamily="2" charset="0"/>
                <a:cs typeface="Phetsarath OT" panose="02000500000000020004" pitchFamily="2" charset="0"/>
              </a:rPr>
              <a:t>ຜູ້ເຖົ້າ</a:t>
            </a:r>
            <a:endParaRPr lang="en-US" sz="2400" dirty="0" smtClean="0">
              <a:latin typeface="Phetsarath OT" panose="02000500000000020004" pitchFamily="2" charset="0"/>
              <a:cs typeface="Phetsarath OT" panose="02000500000000020004" pitchFamily="2" charset="0"/>
            </a:endParaRPr>
          </a:p>
          <a:p>
            <a:pPr>
              <a:buFont typeface="+mj-lt"/>
              <a:buAutoNum type="arabicPeriod"/>
              <a:defRPr/>
            </a:pPr>
            <a:r>
              <a:rPr lang="en-US" sz="2400" dirty="0" err="1" smtClean="0">
                <a:latin typeface="Phetsarath OT" panose="02000500000000020004" pitchFamily="2" charset="0"/>
                <a:cs typeface="Phetsarath OT" panose="02000500000000020004" pitchFamily="2" charset="0"/>
              </a:rPr>
              <a:t>ຄວາມສາມັກຄີພາຍໃນຄອບຄົວ</a:t>
            </a:r>
            <a:r>
              <a:rPr lang="en-US" sz="2400" dirty="0" smtClean="0">
                <a:latin typeface="Phetsarath OT" panose="02000500000000020004" pitchFamily="2" charset="0"/>
                <a:cs typeface="Phetsarath OT" panose="02000500000000020004" pitchFamily="2" charset="0"/>
              </a:rPr>
              <a:t> </a:t>
            </a:r>
            <a:r>
              <a:rPr lang="en-US" sz="2400" dirty="0" err="1" smtClean="0">
                <a:latin typeface="Phetsarath OT" panose="02000500000000020004" pitchFamily="2" charset="0"/>
                <a:cs typeface="Phetsarath OT" panose="02000500000000020004" pitchFamily="2" charset="0"/>
              </a:rPr>
              <a:t>ແລະ</a:t>
            </a:r>
            <a:r>
              <a:rPr lang="en-US" sz="2400" dirty="0" smtClean="0">
                <a:latin typeface="Phetsarath OT" panose="02000500000000020004" pitchFamily="2" charset="0"/>
                <a:cs typeface="Phetsarath OT" panose="02000500000000020004" pitchFamily="2" charset="0"/>
              </a:rPr>
              <a:t> </a:t>
            </a:r>
            <a:r>
              <a:rPr lang="en-US" sz="2400" dirty="0" err="1" smtClean="0">
                <a:latin typeface="Phetsarath OT" panose="02000500000000020004" pitchFamily="2" charset="0"/>
                <a:cs typeface="Phetsarath OT" panose="02000500000000020004" pitchFamily="2" charset="0"/>
              </a:rPr>
              <a:t>ອົງການຈັດຕັ້ງທາງ</a:t>
            </a:r>
            <a:r>
              <a:rPr lang="en-US" sz="2400" dirty="0" err="1" smtClean="0">
                <a:latin typeface="Phetsarath OT" panose="02000500000000020004" pitchFamily="2" charset="0"/>
                <a:cs typeface="Phetsarath OT" panose="02000500000000020004" pitchFamily="2" charset="0"/>
              </a:rPr>
              <a:t>ສັງຄົມ</a:t>
            </a:r>
            <a:endParaRPr lang="en-US" sz="2400" dirty="0" smtClean="0">
              <a:latin typeface="Phetsarath OT" panose="02000500000000020004" pitchFamily="2" charset="0"/>
              <a:cs typeface="Phetsarath OT" panose="02000500000000020004" pitchFamily="2" charset="0"/>
            </a:endParaRPr>
          </a:p>
          <a:p>
            <a:pPr>
              <a:buFont typeface="+mj-lt"/>
              <a:buAutoNum type="arabicPeriod"/>
              <a:defRPr/>
            </a:pPr>
            <a:r>
              <a:rPr lang="en-US" sz="2400" dirty="0" err="1" smtClean="0">
                <a:latin typeface="Phetsarath OT" panose="02000500000000020004" pitchFamily="2" charset="0"/>
                <a:cs typeface="Phetsarath OT" panose="02000500000000020004" pitchFamily="2" charset="0"/>
              </a:rPr>
              <a:t>ຄວາມເຂົ້າໃຈຂອງ</a:t>
            </a:r>
            <a:r>
              <a:rPr lang="en-US" sz="2400" dirty="0" err="1" smtClean="0">
                <a:latin typeface="Phetsarath OT" panose="02000500000000020004" pitchFamily="2" charset="0"/>
                <a:cs typeface="Phetsarath OT" panose="02000500000000020004" pitchFamily="2" charset="0"/>
              </a:rPr>
              <a:t>ປະຊາຊົນ</a:t>
            </a:r>
            <a:endParaRPr lang="en-US" sz="2400" dirty="0" smtClean="0">
              <a:latin typeface="Phetsarath OT" panose="02000500000000020004" pitchFamily="2" charset="0"/>
              <a:cs typeface="Phetsarath OT" panose="02000500000000020004" pitchFamily="2" charset="0"/>
            </a:endParaRPr>
          </a:p>
          <a:p>
            <a:pPr>
              <a:buFont typeface="+mj-lt"/>
              <a:buAutoNum type="arabicPeriod"/>
              <a:defRPr/>
            </a:pPr>
            <a:r>
              <a:rPr lang="en-US" sz="2400" dirty="0" err="1" smtClean="0">
                <a:latin typeface="Phetsarath OT" panose="02000500000000020004" pitchFamily="2" charset="0"/>
                <a:cs typeface="Phetsarath OT" panose="02000500000000020004" pitchFamily="2" charset="0"/>
              </a:rPr>
              <a:t>ແຜນການແລະຄວາມ</a:t>
            </a:r>
            <a:r>
              <a:rPr lang="en-US" sz="2400" dirty="0" err="1" smtClean="0">
                <a:latin typeface="Phetsarath OT" panose="02000500000000020004" pitchFamily="2" charset="0"/>
                <a:cs typeface="Phetsarath OT" panose="02000500000000020004" pitchFamily="2" charset="0"/>
              </a:rPr>
              <a:t>ຄາດຫວັງຂອງປະຊາຊົນ</a:t>
            </a:r>
            <a:endParaRPr lang="en-US" sz="2400" dirty="0" smtClean="0">
              <a:latin typeface="Phetsarath OT" panose="02000500000000020004" pitchFamily="2" charset="0"/>
              <a:cs typeface="Phetsarath OT" panose="02000500000000020004" pitchFamily="2" charset="0"/>
            </a:endParaRPr>
          </a:p>
          <a:p>
            <a:pPr>
              <a:buFont typeface="+mj-lt"/>
              <a:buAutoNum type="arabicPeriod"/>
              <a:defRPr/>
            </a:pPr>
            <a:endParaRPr lang="en-US" sz="2400" dirty="0">
              <a:solidFill>
                <a:schemeClr val="accent2"/>
              </a:solidFill>
              <a:latin typeface="Phetsarath OT" panose="02000500000000020004" pitchFamily="2" charset="0"/>
              <a:cs typeface="Phetsarath OT" panose="02000500000000020004" pitchFamily="2" charset="0"/>
            </a:endParaRPr>
          </a:p>
        </p:txBody>
      </p:sp>
      <p:sp>
        <p:nvSpPr>
          <p:cNvPr id="3" name="Content Placeholder 2"/>
          <p:cNvSpPr>
            <a:spLocks noGrp="1"/>
          </p:cNvSpPr>
          <p:nvPr>
            <p:ph sz="half" idx="2"/>
          </p:nvPr>
        </p:nvSpPr>
        <p:spPr>
          <a:xfrm>
            <a:off x="6019800" y="1722437"/>
            <a:ext cx="2971800" cy="4525963"/>
          </a:xfrm>
        </p:spPr>
        <p:txBody>
          <a:bodyPr/>
          <a:lstStyle/>
          <a:p>
            <a:pPr>
              <a:buFont typeface="Arial" pitchFamily="34" charset="0"/>
              <a:buNone/>
              <a:defRPr/>
            </a:pPr>
            <a:r>
              <a:rPr lang="en-US" sz="1800" dirty="0"/>
              <a:t>Issues to be analyzed</a:t>
            </a:r>
          </a:p>
          <a:p>
            <a:pPr marL="457200" indent="-457200">
              <a:buFont typeface="Arial" pitchFamily="34" charset="0"/>
              <a:buAutoNum type="arabicPeriod"/>
              <a:defRPr/>
            </a:pPr>
            <a:r>
              <a:rPr lang="en-US" sz="1600" dirty="0"/>
              <a:t>Income</a:t>
            </a:r>
          </a:p>
          <a:p>
            <a:pPr marL="457200" indent="-457200">
              <a:buFont typeface="Arial" pitchFamily="34" charset="0"/>
              <a:buAutoNum type="arabicPeriod"/>
              <a:defRPr/>
            </a:pPr>
            <a:r>
              <a:rPr lang="en-US" sz="1600" dirty="0"/>
              <a:t>Security</a:t>
            </a:r>
          </a:p>
          <a:p>
            <a:pPr marL="457200" indent="-457200">
              <a:buFont typeface="Arial" pitchFamily="34" charset="0"/>
              <a:buAutoNum type="arabicPeriod"/>
              <a:defRPr/>
            </a:pPr>
            <a:r>
              <a:rPr lang="en-US" sz="1600" dirty="0"/>
              <a:t>Health and Sanitation</a:t>
            </a:r>
          </a:p>
          <a:p>
            <a:pPr marL="457200" indent="-457200">
              <a:buFont typeface="Arial" pitchFamily="34" charset="0"/>
              <a:buAutoNum type="arabicPeriod"/>
              <a:defRPr/>
            </a:pPr>
            <a:r>
              <a:rPr lang="en-US" sz="1600" dirty="0"/>
              <a:t>Education</a:t>
            </a:r>
          </a:p>
          <a:p>
            <a:pPr marL="457200" indent="-457200">
              <a:buFont typeface="Arial" pitchFamily="34" charset="0"/>
              <a:buAutoNum type="arabicPeriod"/>
              <a:defRPr/>
            </a:pPr>
            <a:r>
              <a:rPr lang="en-US" sz="1600" dirty="0"/>
              <a:t>Coping mechanisms</a:t>
            </a:r>
          </a:p>
          <a:p>
            <a:pPr marL="457200" indent="-457200">
              <a:buFont typeface="Arial" pitchFamily="34" charset="0"/>
              <a:buAutoNum type="arabicPeriod"/>
              <a:defRPr/>
            </a:pPr>
            <a:r>
              <a:rPr lang="en-US" sz="1600" dirty="0"/>
              <a:t>Vulnerabilities</a:t>
            </a:r>
          </a:p>
          <a:p>
            <a:pPr marL="457200" indent="-457200">
              <a:buFont typeface="Arial" pitchFamily="34" charset="0"/>
              <a:buAutoNum type="arabicPeriod"/>
              <a:defRPr/>
            </a:pPr>
            <a:r>
              <a:rPr lang="en-US" sz="1600" dirty="0"/>
              <a:t>Situation of women, children and the elderly</a:t>
            </a:r>
          </a:p>
          <a:p>
            <a:pPr marL="457200" indent="-457200">
              <a:buFont typeface="Arial" pitchFamily="34" charset="0"/>
              <a:buAutoNum type="arabicPeriod"/>
              <a:defRPr/>
            </a:pPr>
            <a:r>
              <a:rPr lang="en-US" sz="1600" dirty="0"/>
              <a:t>Family cohesion and social institutions</a:t>
            </a:r>
          </a:p>
          <a:p>
            <a:pPr marL="457200" indent="-457200">
              <a:buFont typeface="Arial" pitchFamily="34" charset="0"/>
              <a:buAutoNum type="arabicPeriod"/>
              <a:defRPr/>
            </a:pPr>
            <a:r>
              <a:rPr lang="en-US" sz="1600" dirty="0"/>
              <a:t>People’s perception</a:t>
            </a:r>
          </a:p>
          <a:p>
            <a:pPr marL="457200" indent="-457200">
              <a:buFont typeface="Arial" pitchFamily="34" charset="0"/>
              <a:buAutoNum type="arabicPeriod"/>
              <a:defRPr/>
            </a:pPr>
            <a:r>
              <a:rPr lang="en-US" sz="1600" dirty="0"/>
              <a:t>People’s plan and aspirations</a:t>
            </a:r>
          </a:p>
          <a:p>
            <a:endParaRPr lang="en-US" sz="1600" dirty="0"/>
          </a:p>
        </p:txBody>
      </p:sp>
    </p:spTree>
  </p:cSld>
  <p:clrMapOvr>
    <a:masterClrMapping/>
  </p:clrMapOvr>
  <p:transition spd="med">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err="1">
                <a:solidFill>
                  <a:srgbClr val="7030A0"/>
                </a:solidFill>
                <a:latin typeface="Phetsarath OT" panose="02000500000000020004" pitchFamily="2" charset="0"/>
                <a:cs typeface="Phetsarath OT" panose="02000500000000020004" pitchFamily="2" charset="0"/>
              </a:rPr>
              <a:t>ບາດກ້າວທີ</a:t>
            </a:r>
            <a:r>
              <a:rPr lang="en-US" sz="2400" b="1" dirty="0">
                <a:solidFill>
                  <a:srgbClr val="7030A0"/>
                </a:solidFill>
                <a:latin typeface="Phetsarath OT" panose="02000500000000020004" pitchFamily="2" charset="0"/>
                <a:cs typeface="Phetsarath OT" panose="02000500000000020004" pitchFamily="2" charset="0"/>
              </a:rPr>
              <a:t> 5. </a:t>
            </a:r>
            <a:r>
              <a:rPr lang="en-US" sz="2400" b="1" dirty="0" err="1">
                <a:solidFill>
                  <a:srgbClr val="7030A0"/>
                </a:solidFill>
                <a:latin typeface="Phetsarath OT" panose="02000500000000020004" pitchFamily="2" charset="0"/>
                <a:cs typeface="Phetsarath OT" panose="02000500000000020004" pitchFamily="2" charset="0"/>
              </a:rPr>
              <a:t>ວິເຄາະຜົນກະທົບທາງດ້ານ</a:t>
            </a:r>
            <a:r>
              <a:rPr lang="en-US" sz="2400" b="1" dirty="0" err="1" smtClean="0">
                <a:solidFill>
                  <a:srgbClr val="7030A0"/>
                </a:solidFill>
                <a:latin typeface="Phetsarath OT" panose="02000500000000020004" pitchFamily="2" charset="0"/>
                <a:cs typeface="Phetsarath OT" panose="02000500000000020004" pitchFamily="2" charset="0"/>
              </a:rPr>
              <a:t>ສັງຄົມທີ່</a:t>
            </a:r>
            <a:r>
              <a:rPr lang="en-US" sz="2400" b="1" dirty="0" err="1">
                <a:solidFill>
                  <a:srgbClr val="7030A0"/>
                </a:solidFill>
                <a:latin typeface="Phetsarath OT" panose="02000500000000020004" pitchFamily="2" charset="0"/>
                <a:cs typeface="Phetsarath OT" panose="02000500000000020004" pitchFamily="2" charset="0"/>
              </a:rPr>
              <a:t>ສົ່ງຜົນກະທົບຕໍ່</a:t>
            </a:r>
            <a:r>
              <a:rPr lang="en-US" sz="2400" b="1" dirty="0" err="1" smtClean="0">
                <a:solidFill>
                  <a:srgbClr val="7030A0"/>
                </a:solidFill>
                <a:latin typeface="Phetsarath OT" panose="02000500000000020004" pitchFamily="2" charset="0"/>
                <a:cs typeface="Phetsarath OT" panose="02000500000000020004" pitchFamily="2" charset="0"/>
              </a:rPr>
              <a:t>ປະຊາຊົນໂດຍລວມ</a:t>
            </a:r>
            <a:r>
              <a:rPr lang="en-US" sz="2400" b="1" i="1" dirty="0"/>
              <a:t/>
            </a:r>
            <a:br>
              <a:rPr lang="en-US" sz="2400" b="1" i="1" dirty="0"/>
            </a:br>
            <a:r>
              <a:rPr lang="en-US" sz="2000" dirty="0" smtClean="0">
                <a:solidFill>
                  <a:schemeClr val="accent2"/>
                </a:solidFill>
                <a:latin typeface="Phetsarath OT" panose="02000500000000000000" pitchFamily="2" charset="0"/>
                <a:cs typeface="Phetsarath OT" panose="02000500000000000000" pitchFamily="2" charset="0"/>
              </a:rPr>
              <a:t>Step </a:t>
            </a:r>
            <a:r>
              <a:rPr lang="en-US" sz="2000" dirty="0">
                <a:solidFill>
                  <a:schemeClr val="accent2"/>
                </a:solidFill>
                <a:latin typeface="Phetsarath OT" panose="02000500000000000000" pitchFamily="2" charset="0"/>
                <a:cs typeface="Phetsarath OT" panose="02000500000000000000" pitchFamily="2" charset="0"/>
              </a:rPr>
              <a:t>5. Analyze the overall social impacts to the affected population</a:t>
            </a:r>
            <a:endParaRPr lang="en-US" sz="2400" dirty="0">
              <a:solidFill>
                <a:schemeClr val="accent2"/>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sz="half" idx="1"/>
          </p:nvPr>
        </p:nvSpPr>
        <p:spPr>
          <a:xfrm>
            <a:off x="152400" y="1600200"/>
            <a:ext cx="6019800" cy="5029200"/>
          </a:xfrm>
        </p:spPr>
        <p:txBody>
          <a:bodyPr/>
          <a:lstStyle/>
          <a:p>
            <a:r>
              <a:rPr lang="en-US" sz="2000" dirty="0" err="1">
                <a:latin typeface="Phetsarath OT" panose="02000500000000000000" pitchFamily="2" charset="0"/>
                <a:cs typeface="Phetsarath OT" panose="02000500000000000000" pitchFamily="2" charset="0"/>
              </a:rPr>
              <a:t>ທີມງານປະເມີນ</a:t>
            </a:r>
            <a:r>
              <a:rPr lang="en-US" sz="2000" dirty="0">
                <a:latin typeface="Phetsarath OT" panose="02000500000000000000" pitchFamily="2" charset="0"/>
                <a:cs typeface="Phetsarath OT" panose="02000500000000000000" pitchFamily="2" charset="0"/>
              </a:rPr>
              <a:t> SIA  </a:t>
            </a:r>
            <a:r>
              <a:rPr lang="en-US" sz="2000" dirty="0" err="1">
                <a:latin typeface="Phetsarath OT" panose="02000500000000000000" pitchFamily="2" charset="0"/>
                <a:cs typeface="Phetsarath OT" panose="02000500000000000000" pitchFamily="2" charset="0"/>
              </a:rPr>
              <a:t>ຕ້ອງສາມາດວິເຄາະຜົນກະທົບທາງດ້ານ</a:t>
            </a:r>
            <a:r>
              <a:rPr lang="en-US" sz="2000" dirty="0" err="1" smtClean="0">
                <a:latin typeface="Phetsarath OT" panose="02000500000000000000" pitchFamily="2" charset="0"/>
                <a:cs typeface="Phetsarath OT" panose="02000500000000000000" pitchFamily="2" charset="0"/>
              </a:rPr>
              <a:t>ສັງຄົມຈາກຄວາມ</a:t>
            </a:r>
            <a:r>
              <a:rPr lang="en-US" sz="2000" dirty="0" err="1">
                <a:latin typeface="Phetsarath OT" panose="02000500000000000000" pitchFamily="2" charset="0"/>
                <a:cs typeface="Phetsarath OT" panose="02000500000000000000" pitchFamily="2" charset="0"/>
              </a:rPr>
              <a:t>ເສຍຫາຍ</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ແລະ</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ການສູນເສຍ</a:t>
            </a:r>
            <a:r>
              <a:rPr lang="en-US" sz="2000" dirty="0" err="1" smtClean="0">
                <a:latin typeface="Phetsarath OT" panose="02000500000000000000" pitchFamily="2" charset="0"/>
                <a:cs typeface="Phetsarath OT" panose="02000500000000000000" pitchFamily="2" charset="0"/>
              </a:rPr>
              <a:t>ຂອງຂະແ</a:t>
            </a:r>
            <a:r>
              <a:rPr lang="en-US" sz="2000" dirty="0" err="1">
                <a:latin typeface="Phetsarath OT" panose="02000500000000000000" pitchFamily="2" charset="0"/>
                <a:cs typeface="Phetsarath OT" panose="02000500000000000000" pitchFamily="2" charset="0"/>
              </a:rPr>
              <a:t>ໜ</a:t>
            </a:r>
            <a:r>
              <a:rPr lang="en-US" sz="2000" dirty="0" err="1" smtClean="0">
                <a:latin typeface="Phetsarath OT" panose="02000500000000000000" pitchFamily="2" charset="0"/>
                <a:cs typeface="Phetsarath OT" panose="02000500000000000000" pitchFamily="2" charset="0"/>
              </a:rPr>
              <a:t>ງ</a:t>
            </a:r>
            <a:r>
              <a:rPr lang="en-US" sz="2000" dirty="0" smtClean="0">
                <a:latin typeface="Phetsarath OT" panose="02000500000000000000" pitchFamily="2" charset="0"/>
                <a:cs typeface="Phetsarath OT" panose="02000500000000000000" pitchFamily="2" charset="0"/>
              </a:rPr>
              <a:t> </a:t>
            </a:r>
            <a:r>
              <a:rPr lang="en-US" sz="2000" dirty="0" err="1" smtClean="0">
                <a:latin typeface="Phetsarath OT" panose="02000500000000000000" pitchFamily="2" charset="0"/>
                <a:cs typeface="Phetsarath OT" panose="02000500000000000000" pitchFamily="2" charset="0"/>
              </a:rPr>
              <a:t>ຕ່າງ</a:t>
            </a:r>
            <a:r>
              <a:rPr lang="en-US" sz="2000" dirty="0" smtClean="0">
                <a:latin typeface="Phetsarath OT" panose="02000500000000000000" pitchFamily="2" charset="0"/>
                <a:cs typeface="Phetsarath OT" panose="02000500000000000000" pitchFamily="2" charset="0"/>
              </a:rPr>
              <a:t>ໆ </a:t>
            </a:r>
            <a:r>
              <a:rPr lang="en-US" sz="2000" dirty="0" err="1" smtClean="0">
                <a:latin typeface="Phetsarath OT" panose="02000500000000000000" pitchFamily="2" charset="0"/>
                <a:cs typeface="Phetsarath OT" panose="02000500000000000000" pitchFamily="2" charset="0"/>
              </a:rPr>
              <a:t>ຕໍ່ການ</a:t>
            </a:r>
            <a:r>
              <a:rPr lang="en-US" sz="2000" dirty="0" err="1">
                <a:latin typeface="Phetsarath OT" panose="02000500000000000000" pitchFamily="2" charset="0"/>
                <a:cs typeface="Phetsarath OT" panose="02000500000000000000" pitchFamily="2" charset="0"/>
              </a:rPr>
              <a:t>ດຳລົງຊີວິດຂອງປະຊາຊົນພາຍຫຼັງໄພພິບັດ</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ທີມງານປະເມີນ</a:t>
            </a:r>
            <a:r>
              <a:rPr lang="en-US" sz="2000" dirty="0" err="1" smtClean="0">
                <a:latin typeface="Phetsarath OT" panose="02000500000000000000" pitchFamily="2" charset="0"/>
                <a:cs typeface="Phetsarath OT" panose="02000500000000000000" pitchFamily="2" charset="0"/>
              </a:rPr>
              <a:t>ຕ້ອງສົມທົບ</a:t>
            </a:r>
            <a:r>
              <a:rPr lang="en-US" sz="2000" dirty="0" err="1">
                <a:latin typeface="Phetsarath OT" panose="02000500000000000000" pitchFamily="2" charset="0"/>
                <a:cs typeface="Phetsarath OT" panose="02000500000000000000" pitchFamily="2" charset="0"/>
              </a:rPr>
              <a:t>ຂໍ້ມູນທີ່ໄດ້ຈາກສະໜ</a:t>
            </a:r>
            <a:r>
              <a:rPr lang="en-US" sz="2000" dirty="0" err="1" smtClean="0">
                <a:latin typeface="Phetsarath OT" panose="02000500000000000000" pitchFamily="2" charset="0"/>
                <a:cs typeface="Phetsarath OT" panose="02000500000000000000" pitchFamily="2" charset="0"/>
              </a:rPr>
              <a:t>າມ</a:t>
            </a:r>
            <a:r>
              <a:rPr lang="en-US" sz="2000" dirty="0" smtClean="0">
                <a:latin typeface="Phetsarath OT" panose="02000500000000000000" pitchFamily="2" charset="0"/>
                <a:cs typeface="Phetsarath OT" panose="02000500000000000000" pitchFamily="2" charset="0"/>
              </a:rPr>
              <a:t> </a:t>
            </a:r>
            <a:r>
              <a:rPr lang="en-US" sz="2000" dirty="0" err="1" smtClean="0">
                <a:latin typeface="Phetsarath OT" panose="02000500000000000000" pitchFamily="2" charset="0"/>
                <a:cs typeface="Phetsarath OT" panose="02000500000000000000" pitchFamily="2" charset="0"/>
              </a:rPr>
              <a:t>ກັບບົດ</a:t>
            </a:r>
            <a:r>
              <a:rPr lang="en-US" sz="2000" dirty="0" err="1">
                <a:latin typeface="Phetsarath OT" panose="02000500000000000000" pitchFamily="2" charset="0"/>
                <a:cs typeface="Phetsarath OT" panose="02000500000000000000" pitchFamily="2" charset="0"/>
              </a:rPr>
              <a:t>ລາຍງານທີ່</a:t>
            </a:r>
            <a:r>
              <a:rPr lang="en-US" sz="2000" dirty="0" err="1" smtClean="0">
                <a:latin typeface="Phetsarath OT" panose="02000500000000000000" pitchFamily="2" charset="0"/>
                <a:cs typeface="Phetsarath OT" panose="02000500000000000000" pitchFamily="2" charset="0"/>
              </a:rPr>
              <a:t>ໄດ້ສົ່ງຈາກຂະແ</a:t>
            </a:r>
            <a:r>
              <a:rPr lang="en-US" sz="2000" dirty="0" err="1">
                <a:latin typeface="Phetsarath OT" panose="02000500000000000000" pitchFamily="2" charset="0"/>
                <a:cs typeface="Phetsarath OT" panose="02000500000000000000" pitchFamily="2" charset="0"/>
              </a:rPr>
              <a:t>ໜ</a:t>
            </a:r>
            <a:r>
              <a:rPr lang="en-US" sz="2000" dirty="0" err="1" smtClean="0">
                <a:latin typeface="Phetsarath OT" panose="02000500000000000000" pitchFamily="2" charset="0"/>
                <a:cs typeface="Phetsarath OT" panose="02000500000000000000" pitchFamily="2" charset="0"/>
              </a:rPr>
              <a:t>ງ</a:t>
            </a:r>
            <a:r>
              <a:rPr lang="en-US" sz="2000" dirty="0" smtClean="0">
                <a:latin typeface="Phetsarath OT" panose="02000500000000000000" pitchFamily="2" charset="0"/>
                <a:cs typeface="Phetsarath OT" panose="02000500000000000000" pitchFamily="2" charset="0"/>
              </a:rPr>
              <a:t> </a:t>
            </a:r>
            <a:r>
              <a:rPr lang="en-US" sz="2000" dirty="0" err="1" smtClean="0">
                <a:latin typeface="Phetsarath OT" panose="02000500000000000000" pitchFamily="2" charset="0"/>
                <a:cs typeface="Phetsarath OT" panose="02000500000000000000" pitchFamily="2" charset="0"/>
              </a:rPr>
              <a:t>ເພື່ອວິເຄາະເພີ້ມ</a:t>
            </a:r>
            <a:r>
              <a:rPr lang="en-US" sz="2000" dirty="0" smtClean="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ຂໍ້ມູນພື້ນຖານກ່ອນໄພພິ</a:t>
            </a:r>
            <a:r>
              <a:rPr lang="en-US" sz="2000" dirty="0">
                <a:latin typeface="Phetsarath OT" panose="02000500000000000000" pitchFamily="2" charset="0"/>
                <a:cs typeface="Phetsarath OT" panose="02000500000000000000" pitchFamily="2" charset="0"/>
              </a:rPr>
              <a:t> </a:t>
            </a:r>
            <a:r>
              <a:rPr lang="en-US" sz="2000" dirty="0" err="1" smtClean="0">
                <a:latin typeface="Phetsarath OT" panose="02000500000000000000" pitchFamily="2" charset="0"/>
                <a:cs typeface="Phetsarath OT" panose="02000500000000000000" pitchFamily="2" charset="0"/>
              </a:rPr>
              <a:t>ບັດຄວນເປັນທິດທາງໃຫ້ກັບທິມງານໃນການປະເມີນດ້ານສັງຄົມຫຼັງໄພພິບັດ</a:t>
            </a:r>
            <a:r>
              <a:rPr lang="en-US" sz="2000" dirty="0" smtClean="0">
                <a:latin typeface="Phetsarath OT" panose="02000500000000000000" pitchFamily="2" charset="0"/>
                <a:cs typeface="Phetsarath OT" panose="02000500000000000000" pitchFamily="2" charset="0"/>
              </a:rPr>
              <a:t>.</a:t>
            </a:r>
            <a:endParaRPr lang="en-US" sz="2000" dirty="0" smtClean="0">
              <a:latin typeface="Phetsarath OT" panose="02000500000000000000" pitchFamily="2" charset="0"/>
              <a:cs typeface="Phetsarath OT" panose="02000500000000000000" pitchFamily="2" charset="0"/>
            </a:endParaRPr>
          </a:p>
          <a:p>
            <a:r>
              <a:rPr lang="en-US" sz="2000" dirty="0" err="1">
                <a:latin typeface="Phetsarath OT" panose="02000500000000000000" pitchFamily="2" charset="0"/>
                <a:cs typeface="Phetsarath OT" panose="02000500000000000000" pitchFamily="2" charset="0"/>
              </a:rPr>
              <a:t>ລາຍຮັບ</a:t>
            </a:r>
            <a:r>
              <a:rPr lang="en-US" sz="2000" dirty="0">
                <a:latin typeface="Phetsarath OT" panose="02000500000000000000" pitchFamily="2" charset="0"/>
                <a:cs typeface="Phetsarath OT" panose="02000500000000000000" pitchFamily="2" charset="0"/>
              </a:rPr>
              <a:t>. </a:t>
            </a:r>
            <a:endParaRPr lang="en-US" sz="2000" dirty="0" smtClean="0">
              <a:latin typeface="Phetsarath OT" panose="02000500000000000000" pitchFamily="2" charset="0"/>
              <a:cs typeface="Phetsarath OT" panose="02000500000000000000" pitchFamily="2" charset="0"/>
            </a:endParaRPr>
          </a:p>
          <a:p>
            <a:r>
              <a:rPr lang="en-US" sz="2000" dirty="0" err="1">
                <a:latin typeface="Phetsarath OT" panose="02000500000000000000" pitchFamily="2" charset="0"/>
                <a:cs typeface="Phetsarath OT" panose="02000500000000000000" pitchFamily="2" charset="0"/>
              </a:rPr>
              <a:t>ຄວາມປອດໄພ</a:t>
            </a:r>
            <a:r>
              <a:rPr lang="en-US" sz="2000" dirty="0">
                <a:latin typeface="Phetsarath OT" panose="02000500000000000000" pitchFamily="2" charset="0"/>
                <a:cs typeface="Phetsarath OT" panose="02000500000000000000" pitchFamily="2" charset="0"/>
              </a:rPr>
              <a:t>. </a:t>
            </a:r>
            <a:endParaRPr lang="en-US" sz="2000" dirty="0" smtClean="0">
              <a:latin typeface="Phetsarath OT" panose="02000500000000000000" pitchFamily="2" charset="0"/>
              <a:cs typeface="Phetsarath OT" panose="02000500000000000000" pitchFamily="2" charset="0"/>
            </a:endParaRPr>
          </a:p>
          <a:p>
            <a:r>
              <a:rPr lang="en-US" sz="2000" dirty="0" err="1">
                <a:latin typeface="Phetsarath OT" panose="02000500000000000000" pitchFamily="2" charset="0"/>
                <a:cs typeface="Phetsarath OT" panose="02000500000000000000" pitchFamily="2" charset="0"/>
              </a:rPr>
              <a:t>ສຸຂະພາບ</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ແລະ</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ສຸຂະພິບານ</a:t>
            </a:r>
            <a:r>
              <a:rPr lang="en-US" sz="2000" dirty="0">
                <a:latin typeface="Phetsarath OT" panose="02000500000000000000" pitchFamily="2" charset="0"/>
                <a:cs typeface="Phetsarath OT" panose="02000500000000000000" pitchFamily="2" charset="0"/>
              </a:rPr>
              <a:t>. </a:t>
            </a:r>
            <a:endParaRPr lang="en-US" sz="2000" dirty="0" smtClean="0">
              <a:latin typeface="Phetsarath OT" panose="02000500000000000000" pitchFamily="2" charset="0"/>
              <a:cs typeface="Phetsarath OT" panose="02000500000000000000" pitchFamily="2" charset="0"/>
            </a:endParaRPr>
          </a:p>
          <a:p>
            <a:r>
              <a:rPr lang="en-US" sz="2000" dirty="0" err="1">
                <a:latin typeface="Phetsarath OT" panose="02000500000000000000" pitchFamily="2" charset="0"/>
                <a:cs typeface="Phetsarath OT" panose="02000500000000000000" pitchFamily="2" charset="0"/>
              </a:rPr>
              <a:t>ການສຶກ</a:t>
            </a:r>
            <a:r>
              <a:rPr lang="en-US" sz="2000" dirty="0" err="1" smtClean="0">
                <a:latin typeface="Phetsarath OT" panose="02000500000000000000" pitchFamily="2" charset="0"/>
                <a:cs typeface="Phetsarath OT" panose="02000500000000000000" pitchFamily="2" charset="0"/>
              </a:rPr>
              <a:t>ສາ</a:t>
            </a:r>
            <a:r>
              <a:rPr lang="en-US" sz="2000" dirty="0" smtClean="0">
                <a:latin typeface="Phetsarath OT" panose="02000500000000000000" pitchFamily="2" charset="0"/>
                <a:cs typeface="Phetsarath OT" panose="02000500000000000000" pitchFamily="2" charset="0"/>
              </a:rPr>
              <a:t>.</a:t>
            </a:r>
          </a:p>
          <a:p>
            <a:r>
              <a:rPr lang="en-US" sz="2000" dirty="0" err="1">
                <a:latin typeface="Phetsarath OT" panose="02000500000000000000" pitchFamily="2" charset="0"/>
                <a:cs typeface="Phetsarath OT" panose="02000500000000000000" pitchFamily="2" charset="0"/>
              </a:rPr>
              <a:t>ກົນໄກການຮັບມືຕໍ່ໄພພິບັດ</a:t>
            </a:r>
            <a:r>
              <a:rPr lang="en-US" sz="2000" dirty="0">
                <a:latin typeface="Phetsarath OT" panose="02000500000000000000" pitchFamily="2" charset="0"/>
                <a:cs typeface="Phetsarath OT" panose="02000500000000000000" pitchFamily="2" charset="0"/>
              </a:rPr>
              <a:t>. </a:t>
            </a:r>
            <a:endParaRPr lang="en-US" sz="2000" dirty="0" smtClean="0">
              <a:latin typeface="Phetsarath OT" panose="02000500000000000000" pitchFamily="2" charset="0"/>
              <a:cs typeface="Phetsarath OT" panose="02000500000000000000" pitchFamily="2" charset="0"/>
            </a:endParaRPr>
          </a:p>
          <a:p>
            <a:r>
              <a:rPr lang="en-US" sz="2000" dirty="0" err="1" smtClean="0">
                <a:latin typeface="Phetsarath OT" panose="02000500000000000000" pitchFamily="2" charset="0"/>
                <a:cs typeface="Phetsarath OT" panose="02000500000000000000" pitchFamily="2" charset="0"/>
              </a:rPr>
              <a:t>ຄວາມຕ້ານທານຕໍ່າ</a:t>
            </a:r>
            <a:r>
              <a:rPr lang="en-US" sz="2000" dirty="0" smtClean="0">
                <a:latin typeface="Phetsarath OT" panose="02000500000000000000" pitchFamily="2" charset="0"/>
                <a:cs typeface="Phetsarath OT" panose="02000500000000000000" pitchFamily="2" charset="0"/>
              </a:rPr>
              <a:t>. </a:t>
            </a:r>
            <a:endParaRPr lang="en-US" sz="2000" dirty="0">
              <a:latin typeface="Phetsarath OT" panose="02000500000000000000" pitchFamily="2" charset="0"/>
              <a:cs typeface="Phetsarath OT" panose="02000500000000000000" pitchFamily="2" charset="0"/>
            </a:endParaRPr>
          </a:p>
          <a:p>
            <a:endParaRPr lang="en-US" sz="2000" dirty="0">
              <a:latin typeface="Phetsarath OT" panose="02000500000000000000" pitchFamily="2" charset="0"/>
              <a:cs typeface="Phetsarath OT" panose="02000500000000000000" pitchFamily="2" charset="0"/>
            </a:endParaRPr>
          </a:p>
        </p:txBody>
      </p:sp>
      <p:sp>
        <p:nvSpPr>
          <p:cNvPr id="4" name="Content Placeholder 3"/>
          <p:cNvSpPr>
            <a:spLocks noGrp="1"/>
          </p:cNvSpPr>
          <p:nvPr>
            <p:ph sz="half" idx="2"/>
          </p:nvPr>
        </p:nvSpPr>
        <p:spPr>
          <a:xfrm>
            <a:off x="6172200" y="1600200"/>
            <a:ext cx="2819400" cy="4953000"/>
          </a:xfrm>
        </p:spPr>
        <p:txBody>
          <a:bodyPr/>
          <a:lstStyle/>
          <a:p>
            <a:pPr marL="236538" indent="-236538"/>
            <a:r>
              <a:rPr lang="en-US" sz="1400" dirty="0"/>
              <a:t>The </a:t>
            </a:r>
            <a:r>
              <a:rPr lang="en-US" sz="1400" dirty="0" err="1"/>
              <a:t>SIA</a:t>
            </a:r>
            <a:r>
              <a:rPr lang="en-US" sz="1400" dirty="0"/>
              <a:t> team must be able to analyze the likely social impacts of the damages and losses of the sectors to the post-disaster lives of the people. The team must combine their field findings with the reports submitted by the sector assessment teams to come up with their analysis. The pre-disaster baseline information should guide the team in assessing the post-disaster social impacts</a:t>
            </a:r>
            <a:r>
              <a:rPr lang="en-US" sz="1400" dirty="0" smtClean="0"/>
              <a:t>.</a:t>
            </a:r>
          </a:p>
          <a:p>
            <a:pPr marL="236538" indent="-236538"/>
            <a:r>
              <a:rPr lang="en-US" sz="1400" i="1" dirty="0"/>
              <a:t>Income.</a:t>
            </a:r>
            <a:r>
              <a:rPr lang="en-US" sz="1400" dirty="0"/>
              <a:t> </a:t>
            </a:r>
            <a:endParaRPr lang="en-US" sz="1400" dirty="0" smtClean="0"/>
          </a:p>
          <a:p>
            <a:pPr marL="236538" indent="-236538"/>
            <a:r>
              <a:rPr lang="en-US" sz="1400" i="1" dirty="0"/>
              <a:t>Security</a:t>
            </a:r>
            <a:r>
              <a:rPr lang="en-US" sz="1400" dirty="0"/>
              <a:t>. </a:t>
            </a:r>
            <a:endParaRPr lang="en-US" sz="1400" dirty="0" smtClean="0"/>
          </a:p>
          <a:p>
            <a:pPr marL="236538" indent="-236538"/>
            <a:r>
              <a:rPr lang="en-US" sz="1400" i="1" dirty="0"/>
              <a:t>Health and sanitation</a:t>
            </a:r>
            <a:r>
              <a:rPr lang="en-US" sz="1400" dirty="0"/>
              <a:t>. </a:t>
            </a:r>
            <a:endParaRPr lang="en-US" sz="1400" dirty="0" smtClean="0"/>
          </a:p>
          <a:p>
            <a:pPr marL="236538" indent="-236538"/>
            <a:r>
              <a:rPr lang="en-US" sz="1400" i="1" dirty="0"/>
              <a:t>Education</a:t>
            </a:r>
            <a:r>
              <a:rPr lang="en-US" sz="1400" dirty="0"/>
              <a:t>. </a:t>
            </a:r>
            <a:endParaRPr lang="en-US" sz="1400" dirty="0" smtClean="0"/>
          </a:p>
          <a:p>
            <a:pPr marL="236538" indent="-236538"/>
            <a:r>
              <a:rPr lang="en-US" sz="1400" i="1" dirty="0"/>
              <a:t>Coping mechanisms</a:t>
            </a:r>
            <a:r>
              <a:rPr lang="en-US" sz="1400" dirty="0"/>
              <a:t>. </a:t>
            </a:r>
            <a:endParaRPr lang="en-US" sz="1400" dirty="0" smtClean="0"/>
          </a:p>
          <a:p>
            <a:pPr marL="236538" indent="-236538"/>
            <a:r>
              <a:rPr lang="en-US" sz="1400" i="1" dirty="0"/>
              <a:t>Vulnerabilities</a:t>
            </a:r>
            <a:r>
              <a:rPr lang="en-US" sz="1400" dirty="0"/>
              <a:t>. </a:t>
            </a:r>
            <a:r>
              <a:rPr lang="en-US" sz="1400" dirty="0" smtClean="0"/>
              <a:t> </a:t>
            </a:r>
            <a:endParaRPr lang="en-US" sz="1400" dirty="0"/>
          </a:p>
          <a:p>
            <a:endParaRPr lang="en-US" sz="1400" dirty="0"/>
          </a:p>
        </p:txBody>
      </p:sp>
    </p:spTree>
    <p:extLst>
      <p:ext uri="{BB962C8B-B14F-4D97-AF65-F5344CB8AC3E}">
        <p14:creationId xmlns="" xmlns:p14="http://schemas.microsoft.com/office/powerpoint/2010/main" val="2254139319"/>
      </p:ext>
    </p:extLst>
  </p:cSld>
  <p:clrMapOvr>
    <a:masterClrMapping/>
  </p:clrMapOvr>
  <p:transition spd="med">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2800" b="1" dirty="0" err="1">
                <a:solidFill>
                  <a:srgbClr val="7030A0"/>
                </a:solidFill>
                <a:latin typeface="Phetsarath OT" panose="02000500000000020004" pitchFamily="2" charset="0"/>
                <a:cs typeface="Phetsarath OT" panose="02000500000000020004" pitchFamily="2" charset="0"/>
              </a:rPr>
              <a:t>ບາດກ້າວທີ</a:t>
            </a:r>
            <a:r>
              <a:rPr lang="en-US" sz="2800" b="1" dirty="0">
                <a:solidFill>
                  <a:srgbClr val="7030A0"/>
                </a:solidFill>
                <a:latin typeface="Phetsarath OT" panose="02000500000000020004" pitchFamily="2" charset="0"/>
                <a:cs typeface="Phetsarath OT" panose="02000500000000020004" pitchFamily="2" charset="0"/>
              </a:rPr>
              <a:t> 6.</a:t>
            </a:r>
            <a:r>
              <a:rPr lang="en-US" sz="2800" b="1" dirty="0" smtClean="0">
                <a:solidFill>
                  <a:srgbClr val="7030A0"/>
                </a:solidFill>
                <a:latin typeface="Phetsarath OT" panose="02000500000000020004" pitchFamily="2" charset="0"/>
                <a:cs typeface="Phetsarath OT" panose="02000500000000020004" pitchFamily="2" charset="0"/>
              </a:rPr>
              <a:t>​ </a:t>
            </a:r>
            <a:r>
              <a:rPr lang="en-US" sz="2800" b="1" dirty="0" err="1" smtClean="0">
                <a:solidFill>
                  <a:srgbClr val="7030A0"/>
                </a:solidFill>
                <a:latin typeface="Phetsarath OT" panose="02000500000000020004" pitchFamily="2" charset="0"/>
                <a:cs typeface="Phetsarath OT" panose="02000500000000020004" pitchFamily="2" charset="0"/>
              </a:rPr>
              <a:t>ສັງລວມ</a:t>
            </a:r>
            <a:r>
              <a:rPr lang="en-US" sz="2800" b="1" dirty="0" err="1">
                <a:solidFill>
                  <a:srgbClr val="7030A0"/>
                </a:solidFill>
                <a:latin typeface="Phetsarath OT" panose="02000500000000020004" pitchFamily="2" charset="0"/>
                <a:cs typeface="Phetsarath OT" panose="02000500000000020004" pitchFamily="2" charset="0"/>
              </a:rPr>
              <a:t>ຜົນຂອງການປະເມີນ</a:t>
            </a:r>
            <a:r>
              <a:rPr lang="en-US" sz="2800" b="1" dirty="0">
                <a:solidFill>
                  <a:srgbClr val="7030A0"/>
                </a:solidFill>
                <a:latin typeface="Phetsarath OT" panose="02000500000000020004" pitchFamily="2" charset="0"/>
                <a:cs typeface="Phetsarath OT" panose="02000500000000020004" pitchFamily="2" charset="0"/>
              </a:rPr>
              <a:t> SIA</a:t>
            </a:r>
            <a:r>
              <a:rPr lang="en-US" sz="3600" b="1" i="1" dirty="0"/>
              <a:t/>
            </a:r>
            <a:br>
              <a:rPr lang="en-US" sz="3600" b="1" i="1" dirty="0"/>
            </a:br>
            <a:r>
              <a:rPr lang="en-PH" altLang="en-US" sz="2000" dirty="0" smtClean="0">
                <a:solidFill>
                  <a:srgbClr val="FF0000"/>
                </a:solidFill>
                <a:latin typeface="Phetsarath OT" panose="02000500000000000000" pitchFamily="2" charset="0"/>
                <a:cs typeface="Phetsarath OT" panose="02000500000000000000" pitchFamily="2" charset="0"/>
              </a:rPr>
              <a:t>Step </a:t>
            </a:r>
            <a:r>
              <a:rPr lang="en-PH" altLang="en-US" sz="2000" dirty="0">
                <a:solidFill>
                  <a:srgbClr val="FF0000"/>
                </a:solidFill>
                <a:latin typeface="Phetsarath OT" panose="02000500000000000000" pitchFamily="2" charset="0"/>
                <a:cs typeface="Phetsarath OT" panose="02000500000000000000" pitchFamily="2" charset="0"/>
              </a:rPr>
              <a:t>6. Consolidate </a:t>
            </a:r>
            <a:r>
              <a:rPr lang="en-PH" altLang="en-US" sz="2000" dirty="0" err="1">
                <a:solidFill>
                  <a:srgbClr val="FF0000"/>
                </a:solidFill>
                <a:latin typeface="Phetsarath OT" panose="02000500000000000000" pitchFamily="2" charset="0"/>
                <a:cs typeface="Phetsarath OT" panose="02000500000000000000" pitchFamily="2" charset="0"/>
              </a:rPr>
              <a:t>SIA</a:t>
            </a:r>
            <a:r>
              <a:rPr lang="en-PH" altLang="en-US" sz="2000" dirty="0">
                <a:solidFill>
                  <a:srgbClr val="FF0000"/>
                </a:solidFill>
                <a:latin typeface="Phetsarath OT" panose="02000500000000000000" pitchFamily="2" charset="0"/>
                <a:cs typeface="Phetsarath OT" panose="02000500000000000000" pitchFamily="2" charset="0"/>
              </a:rPr>
              <a:t> Results   </a:t>
            </a:r>
            <a:endParaRPr lang="en-US" sz="3600" dirty="0">
              <a:solidFill>
                <a:srgbClr val="FF0000"/>
              </a:solidFill>
              <a:latin typeface="Phetsarath OT" panose="02000500000000000000" pitchFamily="2" charset="0"/>
              <a:cs typeface="Phetsarath OT" panose="02000500000000000000" pitchFamily="2" charset="0"/>
            </a:endParaRPr>
          </a:p>
        </p:txBody>
      </p:sp>
      <p:sp>
        <p:nvSpPr>
          <p:cNvPr id="19460" name="Content Placeholder 5"/>
          <p:cNvSpPr>
            <a:spLocks noGrp="1"/>
          </p:cNvSpPr>
          <p:nvPr>
            <p:ph sz="half" idx="1"/>
          </p:nvPr>
        </p:nvSpPr>
        <p:spPr>
          <a:xfrm>
            <a:off x="457200" y="1600200"/>
            <a:ext cx="5943600" cy="4800599"/>
          </a:xfrm>
        </p:spPr>
        <p:txBody>
          <a:bodyPr/>
          <a:lstStyle/>
          <a:p>
            <a:r>
              <a:rPr lang="en-US" altLang="en-US" b="1" dirty="0" err="1" smtClean="0">
                <a:solidFill>
                  <a:srgbClr val="0070C0"/>
                </a:solidFill>
                <a:latin typeface="Phetsarath OT" panose="02000500000000020004" pitchFamily="2" charset="0"/>
                <a:cs typeface="Phetsarath OT" panose="02000500000000020004" pitchFamily="2" charset="0"/>
              </a:rPr>
              <a:t>ທີມງານປະເມີນ</a:t>
            </a:r>
            <a:r>
              <a:rPr lang="en-US" altLang="en-US" b="1" dirty="0" smtClean="0">
                <a:solidFill>
                  <a:srgbClr val="0070C0"/>
                </a:solidFill>
                <a:latin typeface="Phetsarath OT" panose="02000500000000020004" pitchFamily="2" charset="0"/>
                <a:cs typeface="Phetsarath OT" panose="02000500000000020004" pitchFamily="2" charset="0"/>
              </a:rPr>
              <a:t> SIA </a:t>
            </a:r>
            <a:r>
              <a:rPr lang="en-US" altLang="en-US" b="1" dirty="0" err="1" smtClean="0">
                <a:solidFill>
                  <a:srgbClr val="0070C0"/>
                </a:solidFill>
                <a:latin typeface="Phetsarath OT" panose="02000500000000020004" pitchFamily="2" charset="0"/>
                <a:cs typeface="Phetsarath OT" panose="02000500000000020004" pitchFamily="2" charset="0"/>
              </a:rPr>
              <a:t>ຕ້ອງລວບລວມການປະເມີນຂອງແຕ່</a:t>
            </a:r>
            <a:r>
              <a:rPr lang="en-US" altLang="en-US" b="1" dirty="0" err="1" smtClean="0">
                <a:solidFill>
                  <a:srgbClr val="0070C0"/>
                </a:solidFill>
                <a:latin typeface="Phetsarath OT" panose="02000500000000020004" pitchFamily="2" charset="0"/>
                <a:cs typeface="Phetsarath OT" panose="02000500000000020004" pitchFamily="2" charset="0"/>
              </a:rPr>
              <a:t>ລະບ້ານທີລົງຢ້ຽມຢາມ</a:t>
            </a:r>
            <a:r>
              <a:rPr lang="en-US" altLang="en-US" b="1" dirty="0" smtClean="0">
                <a:solidFill>
                  <a:srgbClr val="0070C0"/>
                </a:solidFill>
                <a:latin typeface="Phetsarath OT" panose="02000500000000020004" pitchFamily="2" charset="0"/>
                <a:cs typeface="Phetsarath OT" panose="02000500000000020004" pitchFamily="2" charset="0"/>
              </a:rPr>
              <a:t> (</a:t>
            </a:r>
            <a:r>
              <a:rPr lang="en-US" altLang="en-US" b="1" dirty="0" err="1" smtClean="0">
                <a:solidFill>
                  <a:srgbClr val="0070C0"/>
                </a:solidFill>
                <a:latin typeface="Phetsarath OT" panose="02000500000000020004" pitchFamily="2" charset="0"/>
                <a:cs typeface="Phetsarath OT" panose="02000500000000020004" pitchFamily="2" charset="0"/>
              </a:rPr>
              <a:t>ຫຼື</a:t>
            </a:r>
            <a:r>
              <a:rPr lang="en-US" altLang="en-US" b="1" dirty="0" err="1" smtClean="0">
                <a:solidFill>
                  <a:srgbClr val="0070C0"/>
                </a:solidFill>
                <a:latin typeface="Phetsarath OT" panose="02000500000000020004" pitchFamily="2" charset="0"/>
                <a:cs typeface="Phetsarath OT" panose="02000500000000020004" pitchFamily="2" charset="0"/>
              </a:rPr>
              <a:t>ບັນດາ</a:t>
            </a:r>
            <a:r>
              <a:rPr lang="en-US" altLang="en-US" b="1" dirty="0" err="1" smtClean="0">
                <a:solidFill>
                  <a:srgbClr val="0070C0"/>
                </a:solidFill>
                <a:latin typeface="Phetsarath OT" panose="02000500000000020004" pitchFamily="2" charset="0"/>
                <a:cs typeface="Phetsarath OT" panose="02000500000000020004" pitchFamily="2" charset="0"/>
              </a:rPr>
              <a:t>ບ້ານ</a:t>
            </a:r>
            <a:r>
              <a:rPr lang="en-US" altLang="en-US" b="1" dirty="0" err="1" smtClean="0">
                <a:solidFill>
                  <a:srgbClr val="0070C0"/>
                </a:solidFill>
                <a:latin typeface="Phetsarath OT" panose="02000500000000020004" pitchFamily="2" charset="0"/>
                <a:cs typeface="Phetsarath OT" panose="02000500000000020004" pitchFamily="2" charset="0"/>
              </a:rPr>
              <a:t>ທີ່ໄດ້ຄັດເລືອກ</a:t>
            </a:r>
            <a:r>
              <a:rPr lang="en-US" altLang="en-US" b="1" dirty="0" smtClean="0">
                <a:solidFill>
                  <a:srgbClr val="0070C0"/>
                </a:solidFill>
                <a:latin typeface="Phetsarath OT" panose="02000500000000020004" pitchFamily="2" charset="0"/>
                <a:cs typeface="Phetsarath OT" panose="02000500000000020004" pitchFamily="2" charset="0"/>
              </a:rPr>
              <a:t>, </a:t>
            </a:r>
            <a:r>
              <a:rPr lang="en-US" altLang="en-US" b="1" dirty="0" err="1" smtClean="0">
                <a:solidFill>
                  <a:srgbClr val="0070C0"/>
                </a:solidFill>
                <a:latin typeface="Phetsarath OT" panose="02000500000000020004" pitchFamily="2" charset="0"/>
                <a:cs typeface="Phetsarath OT" panose="02000500000000020004" pitchFamily="2" charset="0"/>
              </a:rPr>
              <a:t>ໃນກໍລະນີໄດ້ຮັບຜົນກ</a:t>
            </a:r>
            <a:r>
              <a:rPr lang="en-US" altLang="en-US" b="1" dirty="0" err="1" smtClean="0">
                <a:solidFill>
                  <a:srgbClr val="0070C0"/>
                </a:solidFill>
                <a:latin typeface="Phetsarath OT" panose="02000500000000020004" pitchFamily="2" charset="0"/>
                <a:cs typeface="Phetsarath OT" panose="02000500000000020004" pitchFamily="2" charset="0"/>
              </a:rPr>
              <a:t>ທົບຈາກໄພພິບັດຢ່າງ</a:t>
            </a:r>
            <a:r>
              <a:rPr lang="en-US" altLang="en-US" b="1" dirty="0" err="1" smtClean="0">
                <a:solidFill>
                  <a:srgbClr val="0070C0"/>
                </a:solidFill>
                <a:latin typeface="Phetsarath OT" panose="02000500000000020004" pitchFamily="2" charset="0"/>
                <a:cs typeface="Phetsarath OT" panose="02000500000000020004" pitchFamily="2" charset="0"/>
              </a:rPr>
              <a:t>ໃຫ່ຍຫຼວງ</a:t>
            </a:r>
            <a:r>
              <a:rPr lang="en-US" altLang="en-US" b="1" dirty="0" smtClean="0">
                <a:solidFill>
                  <a:srgbClr val="0070C0"/>
                </a:solidFill>
                <a:latin typeface="Phetsarath OT" panose="02000500000000020004" pitchFamily="2" charset="0"/>
                <a:cs typeface="Phetsarath OT" panose="02000500000000020004" pitchFamily="2" charset="0"/>
              </a:rPr>
              <a:t>) </a:t>
            </a:r>
            <a:r>
              <a:rPr lang="en-US" altLang="en-US" b="1" dirty="0" err="1" smtClean="0">
                <a:solidFill>
                  <a:srgbClr val="0070C0"/>
                </a:solidFill>
                <a:latin typeface="Phetsarath OT" panose="02000500000000020004" pitchFamily="2" charset="0"/>
                <a:cs typeface="Phetsarath OT" panose="02000500000000020004" pitchFamily="2" charset="0"/>
              </a:rPr>
              <a:t>ເພື່ອສັງລວມເປັນບົດລາຍງານ</a:t>
            </a:r>
            <a:r>
              <a:rPr lang="en-US" altLang="en-US" b="1" dirty="0" smtClean="0">
                <a:solidFill>
                  <a:srgbClr val="0070C0"/>
                </a:solidFill>
                <a:latin typeface="Phetsarath OT" panose="02000500000000020004" pitchFamily="2" charset="0"/>
                <a:cs typeface="Phetsarath OT" panose="02000500000000020004" pitchFamily="2" charset="0"/>
              </a:rPr>
              <a:t> SIA </a:t>
            </a:r>
            <a:r>
              <a:rPr lang="en-US" altLang="en-US" b="1" dirty="0" err="1" smtClean="0">
                <a:solidFill>
                  <a:srgbClr val="0070C0"/>
                </a:solidFill>
                <a:latin typeface="Phetsarath OT" panose="02000500000000020004" pitchFamily="2" charset="0"/>
                <a:cs typeface="Phetsarath OT" panose="02000500000000020004" pitchFamily="2" charset="0"/>
              </a:rPr>
              <a:t>ຂັ້ນ</a:t>
            </a:r>
            <a:r>
              <a:rPr lang="en-US" altLang="en-US" b="1" dirty="0" err="1" smtClean="0">
                <a:solidFill>
                  <a:srgbClr val="0070C0"/>
                </a:solidFill>
                <a:latin typeface="Phetsarath OT" panose="02000500000000020004" pitchFamily="2" charset="0"/>
                <a:cs typeface="Phetsarath OT" panose="02000500000000020004" pitchFamily="2" charset="0"/>
              </a:rPr>
              <a:t>ເມືອງ</a:t>
            </a:r>
            <a:r>
              <a:rPr lang="en-US" altLang="en-US" b="1" dirty="0" smtClean="0">
                <a:solidFill>
                  <a:srgbClr val="0070C0"/>
                </a:solidFill>
                <a:latin typeface="Phetsarath OT" panose="02000500000000020004" pitchFamily="2" charset="0"/>
                <a:cs typeface="Phetsarath OT" panose="02000500000000020004" pitchFamily="2" charset="0"/>
              </a:rPr>
              <a:t>.</a:t>
            </a:r>
            <a:endParaRPr lang="en-US" altLang="en-US" b="1" dirty="0" smtClean="0">
              <a:solidFill>
                <a:srgbClr val="0070C0"/>
              </a:solidFill>
              <a:latin typeface="Phetsarath OT" panose="02000500000000020004" pitchFamily="2" charset="0"/>
              <a:cs typeface="Phetsarath OT" panose="02000500000000020004" pitchFamily="2" charset="0"/>
            </a:endParaRPr>
          </a:p>
          <a:p>
            <a:endParaRPr lang="en-US" altLang="en-US" b="1" dirty="0" smtClean="0">
              <a:solidFill>
                <a:srgbClr val="0070C0"/>
              </a:solidFill>
              <a:latin typeface="Phetsarath OT" panose="02000500000000020004" pitchFamily="2" charset="0"/>
              <a:cs typeface="Phetsarath OT" panose="02000500000000020004" pitchFamily="2" charset="0"/>
            </a:endParaRPr>
          </a:p>
          <a:p>
            <a:r>
              <a:rPr lang="en-US" altLang="en-US" b="1" dirty="0" err="1" smtClean="0">
                <a:solidFill>
                  <a:srgbClr val="0070C0"/>
                </a:solidFill>
                <a:latin typeface="Phetsarath OT" panose="02000500000000020004" pitchFamily="2" charset="0"/>
                <a:cs typeface="Phetsarath OT" panose="02000500000000020004" pitchFamily="2" charset="0"/>
              </a:rPr>
              <a:t>ບົດລາຍງານ</a:t>
            </a:r>
            <a:r>
              <a:rPr lang="en-US" altLang="en-US" b="1" dirty="0" smtClean="0">
                <a:solidFill>
                  <a:srgbClr val="0070C0"/>
                </a:solidFill>
                <a:latin typeface="Phetsarath OT" panose="02000500000000020004" pitchFamily="2" charset="0"/>
                <a:cs typeface="Phetsarath OT" panose="02000500000000020004" pitchFamily="2" charset="0"/>
              </a:rPr>
              <a:t> SIA </a:t>
            </a:r>
            <a:r>
              <a:rPr lang="en-US" altLang="en-US" b="1" dirty="0" err="1" smtClean="0">
                <a:solidFill>
                  <a:srgbClr val="0070C0"/>
                </a:solidFill>
                <a:latin typeface="Phetsarath OT" panose="02000500000000020004" pitchFamily="2" charset="0"/>
                <a:cs typeface="Phetsarath OT" panose="02000500000000020004" pitchFamily="2" charset="0"/>
              </a:rPr>
              <a:t>ຂັ້ນເມືອງ</a:t>
            </a:r>
            <a:r>
              <a:rPr lang="en-US" altLang="en-US" b="1" dirty="0" smtClean="0">
                <a:solidFill>
                  <a:srgbClr val="0070C0"/>
                </a:solidFill>
                <a:latin typeface="Phetsarath OT" panose="02000500000000020004" pitchFamily="2" charset="0"/>
                <a:cs typeface="Phetsarath OT" panose="02000500000000020004" pitchFamily="2" charset="0"/>
              </a:rPr>
              <a:t> </a:t>
            </a:r>
            <a:r>
              <a:rPr lang="en-US" altLang="en-US" b="1" dirty="0" err="1" smtClean="0">
                <a:solidFill>
                  <a:srgbClr val="0070C0"/>
                </a:solidFill>
                <a:latin typeface="Phetsarath OT" panose="02000500000000020004" pitchFamily="2" charset="0"/>
                <a:cs typeface="Phetsarath OT" panose="02000500000000020004" pitchFamily="2" charset="0"/>
              </a:rPr>
              <a:t>ຈະປະກອບເປັນບົດລາຍງານຂັ້ນແຂວງ</a:t>
            </a:r>
            <a:endParaRPr lang="en-US" altLang="en-US" b="1" dirty="0" smtClean="0">
              <a:solidFill>
                <a:srgbClr val="0070C0"/>
              </a:solidFill>
              <a:latin typeface="Phetsarath OT" panose="02000500000000020004" pitchFamily="2" charset="0"/>
              <a:cs typeface="Phetsarath OT" panose="02000500000000020004" pitchFamily="2" charset="0"/>
            </a:endParaRPr>
          </a:p>
        </p:txBody>
      </p:sp>
      <p:sp>
        <p:nvSpPr>
          <p:cNvPr id="3" name="Content Placeholder 2"/>
          <p:cNvSpPr>
            <a:spLocks noGrp="1"/>
          </p:cNvSpPr>
          <p:nvPr>
            <p:ph sz="half" idx="2"/>
          </p:nvPr>
        </p:nvSpPr>
        <p:spPr>
          <a:xfrm>
            <a:off x="6477000" y="1676400"/>
            <a:ext cx="2590800" cy="4449763"/>
          </a:xfrm>
        </p:spPr>
        <p:txBody>
          <a:bodyPr/>
          <a:lstStyle/>
          <a:p>
            <a:r>
              <a:rPr lang="en-US" altLang="en-US" sz="1600" dirty="0"/>
              <a:t>The SIA team must consolidate the assessment for each village they have visited (or the selected villages, in case of massive disaster impacts) to come up with the district or city SIA. </a:t>
            </a:r>
            <a:endParaRPr lang="en-US" altLang="en-US" sz="1600" dirty="0" smtClean="0"/>
          </a:p>
          <a:p>
            <a:endParaRPr lang="en-US" altLang="en-US" sz="1600" dirty="0"/>
          </a:p>
          <a:p>
            <a:r>
              <a:rPr lang="en-US" altLang="en-US" sz="1600" dirty="0"/>
              <a:t>The consolidated city/district </a:t>
            </a:r>
            <a:r>
              <a:rPr lang="en-US" altLang="en-US" sz="1600" dirty="0" err="1"/>
              <a:t>SIA</a:t>
            </a:r>
            <a:r>
              <a:rPr lang="en-US" altLang="en-US" sz="1600" dirty="0"/>
              <a:t> will comprise the provincial </a:t>
            </a:r>
            <a:r>
              <a:rPr lang="en-US" altLang="en-US" sz="1600" dirty="0" err="1"/>
              <a:t>SIA</a:t>
            </a:r>
            <a:r>
              <a:rPr lang="en-US" altLang="en-US" sz="1600" dirty="0"/>
              <a:t>. </a:t>
            </a:r>
          </a:p>
          <a:p>
            <a:endParaRPr lang="en-US" altLang="en-US" sz="1600" dirty="0"/>
          </a:p>
          <a:p>
            <a:endParaRPr lang="en-US" sz="1600" dirty="0"/>
          </a:p>
        </p:txBody>
      </p:sp>
    </p:spTree>
  </p:cSld>
  <p:clrMapOvr>
    <a:masterClrMapping/>
  </p:clrMapOvr>
  <p:transition spd="med">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altLang="en-US" sz="2800" b="1" dirty="0" smtClean="0">
                <a:solidFill>
                  <a:srgbClr val="7030A0"/>
                </a:solidFill>
                <a:latin typeface="Phetsarath OT" panose="02000500000000000000" pitchFamily="2" charset="0"/>
                <a:cs typeface="Phetsarath OT" panose="02000500000000000000" pitchFamily="2" charset="0"/>
              </a:rPr>
              <a:t>ບາດກ້າວ7.ຮ່າງ </a:t>
            </a:r>
            <a:r>
              <a:rPr lang="en-PH" altLang="en-US" sz="2800" b="1" dirty="0" err="1" smtClean="0">
                <a:solidFill>
                  <a:srgbClr val="7030A0"/>
                </a:solidFill>
                <a:latin typeface="Phetsarath OT" panose="02000500000000000000" pitchFamily="2" charset="0"/>
                <a:cs typeface="Phetsarath OT" panose="02000500000000000000" pitchFamily="2" charset="0"/>
              </a:rPr>
              <a:t>ແລະ</a:t>
            </a:r>
            <a:r>
              <a:rPr lang="en-PH" altLang="en-US" sz="2800" b="1" dirty="0" smtClean="0">
                <a:solidFill>
                  <a:srgbClr val="7030A0"/>
                </a:solidFill>
                <a:latin typeface="Phetsarath OT" panose="02000500000000000000" pitchFamily="2" charset="0"/>
                <a:cs typeface="Phetsarath OT" panose="02000500000000000000" pitchFamily="2" charset="0"/>
              </a:rPr>
              <a:t> </a:t>
            </a:r>
            <a:r>
              <a:rPr lang="en-PH" altLang="en-US" sz="2800" b="1" dirty="0" err="1" smtClean="0">
                <a:solidFill>
                  <a:srgbClr val="7030A0"/>
                </a:solidFill>
                <a:latin typeface="Phetsarath OT" panose="02000500000000000000" pitchFamily="2" charset="0"/>
                <a:cs typeface="Phetsarath OT" panose="02000500000000000000" pitchFamily="2" charset="0"/>
              </a:rPr>
              <a:t>ສົ່ງບົດລາຍງານSIAຕໍ</a:t>
            </a:r>
            <a:r>
              <a:rPr lang="en-PH" altLang="en-US" sz="2800" b="1" dirty="0" smtClean="0">
                <a:solidFill>
                  <a:srgbClr val="7030A0"/>
                </a:solidFill>
                <a:latin typeface="Phetsarath OT" panose="02000500000000000000" pitchFamily="2" charset="0"/>
                <a:cs typeface="Phetsarath OT" panose="02000500000000000000" pitchFamily="2" charset="0"/>
              </a:rPr>
              <a:t>່</a:t>
            </a:r>
            <a:r>
              <a:rPr lang="en-US" sz="2800" b="1" dirty="0" err="1">
                <a:solidFill>
                  <a:srgbClr val="7030A0"/>
                </a:solidFill>
                <a:latin typeface="Phetsarath OT" panose="02000500000000020004" pitchFamily="2" charset="0"/>
                <a:cs typeface="Phetsarath OT" panose="02000500000000020004" pitchFamily="2" charset="0"/>
              </a:rPr>
              <a:t>ຄະນະກຳມະການປ້ອງກັນ</a:t>
            </a:r>
            <a:r>
              <a:rPr lang="en-US" sz="2800" b="1" dirty="0">
                <a:solidFill>
                  <a:srgbClr val="7030A0"/>
                </a:solidFill>
                <a:latin typeface="Phetsarath OT" panose="02000500000000020004" pitchFamily="2" charset="0"/>
                <a:cs typeface="Phetsarath OT" panose="02000500000000020004" pitchFamily="2" charset="0"/>
              </a:rPr>
              <a:t> </a:t>
            </a:r>
            <a:r>
              <a:rPr lang="en-US" sz="2800" b="1" dirty="0" err="1">
                <a:solidFill>
                  <a:srgbClr val="7030A0"/>
                </a:solidFill>
                <a:latin typeface="Phetsarath OT" panose="02000500000000020004" pitchFamily="2" charset="0"/>
                <a:cs typeface="Phetsarath OT" panose="02000500000000020004" pitchFamily="2" charset="0"/>
              </a:rPr>
              <a:t>ແລະ</a:t>
            </a:r>
            <a:r>
              <a:rPr lang="en-US" sz="2800" b="1" dirty="0">
                <a:solidFill>
                  <a:srgbClr val="7030A0"/>
                </a:solidFill>
                <a:latin typeface="Phetsarath OT" panose="02000500000000020004" pitchFamily="2" charset="0"/>
                <a:cs typeface="Phetsarath OT" panose="02000500000000020004" pitchFamily="2" charset="0"/>
              </a:rPr>
              <a:t> </a:t>
            </a:r>
            <a:r>
              <a:rPr lang="en-US" sz="2800" b="1" dirty="0" err="1">
                <a:solidFill>
                  <a:srgbClr val="7030A0"/>
                </a:solidFill>
                <a:latin typeface="Phetsarath OT" panose="02000500000000020004" pitchFamily="2" charset="0"/>
                <a:cs typeface="Phetsarath OT" panose="02000500000000020004" pitchFamily="2" charset="0"/>
              </a:rPr>
              <a:t>ຄວບຄຸມໄພພິບັດ</a:t>
            </a:r>
            <a:r>
              <a:rPr lang="en-US" sz="2800" b="1" dirty="0" err="1" smtClean="0">
                <a:solidFill>
                  <a:srgbClr val="7030A0"/>
                </a:solidFill>
                <a:latin typeface="Phetsarath OT" panose="02000500000000020004" pitchFamily="2" charset="0"/>
                <a:cs typeface="Phetsarath OT" panose="02000500000000020004" pitchFamily="2" charset="0"/>
              </a:rPr>
              <a:t>ຂັ້ນແຂວງ</a:t>
            </a:r>
            <a:r>
              <a:rPr lang="en-US" sz="2800" b="1" i="1" dirty="0"/>
              <a:t/>
            </a:r>
            <a:br>
              <a:rPr lang="en-US" sz="2800" b="1" i="1" dirty="0"/>
            </a:br>
            <a:r>
              <a:rPr lang="en-PH" altLang="en-US" sz="1800" dirty="0" smtClean="0">
                <a:solidFill>
                  <a:schemeClr val="accent2"/>
                </a:solidFill>
                <a:latin typeface="Phetsarath OT" panose="02000500000000000000" pitchFamily="2" charset="0"/>
                <a:cs typeface="Phetsarath OT" panose="02000500000000000000" pitchFamily="2" charset="0"/>
              </a:rPr>
              <a:t>Step </a:t>
            </a:r>
            <a:r>
              <a:rPr lang="en-PH" altLang="en-US" sz="1800" dirty="0">
                <a:solidFill>
                  <a:schemeClr val="accent2"/>
                </a:solidFill>
                <a:latin typeface="Phetsarath OT" panose="02000500000000000000" pitchFamily="2" charset="0"/>
                <a:cs typeface="Phetsarath OT" panose="02000500000000000000" pitchFamily="2" charset="0"/>
              </a:rPr>
              <a:t>7. Draft and Submit </a:t>
            </a:r>
            <a:r>
              <a:rPr lang="en-PH" altLang="en-US" sz="1800" dirty="0" err="1">
                <a:solidFill>
                  <a:schemeClr val="accent2"/>
                </a:solidFill>
                <a:latin typeface="Phetsarath OT" panose="02000500000000000000" pitchFamily="2" charset="0"/>
                <a:cs typeface="Phetsarath OT" panose="02000500000000000000" pitchFamily="2" charset="0"/>
              </a:rPr>
              <a:t>SIA</a:t>
            </a:r>
            <a:r>
              <a:rPr lang="en-PH" altLang="en-US" sz="1800" dirty="0">
                <a:solidFill>
                  <a:schemeClr val="accent2"/>
                </a:solidFill>
                <a:latin typeface="Phetsarath OT" panose="02000500000000000000" pitchFamily="2" charset="0"/>
                <a:cs typeface="Phetsarath OT" panose="02000500000000000000" pitchFamily="2" charset="0"/>
              </a:rPr>
              <a:t> Report to the </a:t>
            </a:r>
            <a:r>
              <a:rPr lang="en-PH" altLang="en-US" sz="1800" dirty="0" err="1" smtClean="0">
                <a:solidFill>
                  <a:schemeClr val="accent2"/>
                </a:solidFill>
                <a:latin typeface="Phetsarath OT" panose="02000500000000000000" pitchFamily="2" charset="0"/>
                <a:cs typeface="Phetsarath OT" panose="02000500000000000000" pitchFamily="2" charset="0"/>
              </a:rPr>
              <a:t>PDMC</a:t>
            </a:r>
            <a:endParaRPr lang="en-US" sz="2800" dirty="0">
              <a:solidFill>
                <a:schemeClr val="accent2"/>
              </a:solidFill>
              <a:latin typeface="Phetsarath OT" panose="02000500000000000000" pitchFamily="2" charset="0"/>
              <a:cs typeface="Phetsarath OT" panose="02000500000000000000" pitchFamily="2" charset="0"/>
            </a:endParaRPr>
          </a:p>
        </p:txBody>
      </p:sp>
      <p:sp>
        <p:nvSpPr>
          <p:cNvPr id="20484" name="Content Placeholder 5"/>
          <p:cNvSpPr>
            <a:spLocks noGrp="1"/>
          </p:cNvSpPr>
          <p:nvPr>
            <p:ph sz="half" idx="1"/>
          </p:nvPr>
        </p:nvSpPr>
        <p:spPr>
          <a:xfrm>
            <a:off x="304800" y="1600200"/>
            <a:ext cx="5410200" cy="4953000"/>
          </a:xfrm>
        </p:spPr>
        <p:txBody>
          <a:bodyPr/>
          <a:lstStyle/>
          <a:p>
            <a:pPr marL="0" indent="0">
              <a:buNone/>
            </a:pPr>
            <a:r>
              <a:rPr lang="en-US" altLang="en-US" sz="2000" b="1" dirty="0" err="1" smtClean="0">
                <a:latin typeface="Phetsarath OT" panose="02000500000000020004" pitchFamily="2" charset="0"/>
                <a:cs typeface="Phetsarath OT" panose="02000500000000020004" pitchFamily="2" charset="0"/>
              </a:rPr>
              <a:t>ຮ່າງບົດລາຍ</a:t>
            </a:r>
            <a:r>
              <a:rPr lang="en-US" altLang="en-US" sz="2000" b="1" dirty="0" err="1" smtClean="0">
                <a:latin typeface="Phetsarath OT" panose="02000500000000020004" pitchFamily="2" charset="0"/>
                <a:cs typeface="Phetsarath OT" panose="02000500000000020004" pitchFamily="2" charset="0"/>
              </a:rPr>
              <a:t>ງານ</a:t>
            </a:r>
            <a:endParaRPr lang="en-US" altLang="en-US" sz="2000" b="1" dirty="0" smtClean="0">
              <a:latin typeface="Phetsarath OT" panose="02000500000000020004" pitchFamily="2" charset="0"/>
              <a:cs typeface="Phetsarath OT" panose="02000500000000020004" pitchFamily="2" charset="0"/>
            </a:endParaRPr>
          </a:p>
          <a:p>
            <a:pPr marL="236538" indent="-236538"/>
            <a:r>
              <a:rPr lang="en-US" altLang="en-US" sz="1800" dirty="0" err="1" smtClean="0">
                <a:latin typeface="Phetsarath OT" panose="02000500000000020004" pitchFamily="2" charset="0"/>
                <a:cs typeface="Phetsarath OT" panose="02000500000000020004" pitchFamily="2" charset="0"/>
              </a:rPr>
              <a:t>ອະທິບາຍໂດຍ</a:t>
            </a:r>
            <a:r>
              <a:rPr lang="en-US" altLang="en-US" sz="1800" dirty="0" err="1" smtClean="0">
                <a:latin typeface="Phetsarath OT" panose="02000500000000020004" pitchFamily="2" charset="0"/>
                <a:cs typeface="Phetsarath OT" panose="02000500000000020004" pitchFamily="2" charset="0"/>
              </a:rPr>
              <a:t>ທົ່ວ</a:t>
            </a:r>
            <a:r>
              <a:rPr lang="en-US" altLang="en-US" sz="1800" dirty="0" err="1" smtClean="0">
                <a:latin typeface="Phetsarath OT" panose="02000500000000020004" pitchFamily="2" charset="0"/>
                <a:cs typeface="Phetsarath OT" panose="02000500000000020004" pitchFamily="2" charset="0"/>
              </a:rPr>
              <a:t>ໄປກ່ຽວກັບພື້ນ</a:t>
            </a:r>
            <a:r>
              <a:rPr lang="en-US" altLang="en-US" sz="1800" dirty="0" err="1" smtClean="0">
                <a:latin typeface="Phetsarath OT" panose="02000500000000020004" pitchFamily="2" charset="0"/>
                <a:cs typeface="Phetsarath OT" panose="02000500000000020004" pitchFamily="2" charset="0"/>
              </a:rPr>
              <a:t>ທີ</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ແລະ</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ປະຊາຊົນໄດ້ຮັບຜົນກະທົບ</a:t>
            </a:r>
            <a:r>
              <a:rPr lang="en-US" altLang="en-US" sz="1800" dirty="0" smtClean="0">
                <a:latin typeface="Phetsarath OT" panose="02000500000000020004" pitchFamily="2" charset="0"/>
                <a:cs typeface="Phetsarath OT" panose="02000500000000020004" pitchFamily="2" charset="0"/>
              </a:rPr>
              <a:t>.</a:t>
            </a:r>
          </a:p>
          <a:p>
            <a:pPr marL="236538" indent="-236538"/>
            <a:r>
              <a:rPr lang="en-US" altLang="en-US" sz="1800" dirty="0" err="1" smtClean="0">
                <a:solidFill>
                  <a:srgbClr val="7030A0"/>
                </a:solidFill>
                <a:latin typeface="Phetsarath OT" panose="02000500000000020004" pitchFamily="2" charset="0"/>
                <a:cs typeface="Phetsarath OT" panose="02000500000000020004" pitchFamily="2" charset="0"/>
              </a:rPr>
              <a:t>ສັງລວມບັນຊີຂອງຜົນກະທົບຂອງ</a:t>
            </a:r>
            <a:r>
              <a:rPr lang="en-US" altLang="en-US" sz="1800" dirty="0" err="1" smtClean="0">
                <a:solidFill>
                  <a:srgbClr val="7030A0"/>
                </a:solidFill>
                <a:latin typeface="Phetsarath OT" panose="02000500000000020004" pitchFamily="2" charset="0"/>
                <a:cs typeface="Phetsarath OT" panose="02000500000000020004" pitchFamily="2" charset="0"/>
              </a:rPr>
              <a:t>ສູນເສຍຊີວິດ</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ສູນຫາຍ</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ແລະບາດເຈັບ</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ການ</a:t>
            </a:r>
            <a:r>
              <a:rPr lang="en-US" altLang="en-US" sz="1800" dirty="0" err="1" smtClean="0">
                <a:solidFill>
                  <a:srgbClr val="7030A0"/>
                </a:solidFill>
                <a:latin typeface="Phetsarath OT" panose="02000500000000020004" pitchFamily="2" charset="0"/>
                <a:cs typeface="Phetsarath OT" panose="02000500000000020004" pitchFamily="2" charset="0"/>
              </a:rPr>
              <a:t>ດຳລົງຊີວິດ</a:t>
            </a:r>
            <a:r>
              <a:rPr lang="en-US" altLang="en-US" sz="1800" dirty="0" smtClean="0">
                <a:solidFill>
                  <a:srgbClr val="7030A0"/>
                </a:solidFill>
                <a:latin typeface="Phetsarath OT" panose="02000500000000020004" pitchFamily="2" charset="0"/>
                <a:cs typeface="Phetsarath OT" panose="02000500000000020004" pitchFamily="2" charset="0"/>
              </a:rPr>
              <a:t>/</a:t>
            </a:r>
            <a:r>
              <a:rPr lang="en-US" altLang="en-US" sz="1800" dirty="0" err="1" smtClean="0">
                <a:solidFill>
                  <a:srgbClr val="7030A0"/>
                </a:solidFill>
                <a:latin typeface="Phetsarath OT" panose="02000500000000020004" pitchFamily="2" charset="0"/>
                <a:cs typeface="Phetsarath OT" panose="02000500000000020004" pitchFamily="2" charset="0"/>
              </a:rPr>
              <a:t>ການຈ້າງງານ</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ການສູນ</a:t>
            </a:r>
            <a:r>
              <a:rPr lang="en-US" altLang="en-US" sz="1800" dirty="0" err="1" smtClean="0">
                <a:solidFill>
                  <a:srgbClr val="7030A0"/>
                </a:solidFill>
                <a:latin typeface="Phetsarath OT" panose="02000500000000020004" pitchFamily="2" charset="0"/>
                <a:cs typeface="Phetsarath OT" panose="02000500000000020004" pitchFamily="2" charset="0"/>
              </a:rPr>
              <a:t>ເສຍຂອງຂະແ</a:t>
            </a:r>
            <a:r>
              <a:rPr lang="en-US" altLang="en-US" sz="1800" dirty="0" err="1" smtClean="0">
                <a:solidFill>
                  <a:srgbClr val="7030A0"/>
                </a:solidFill>
                <a:latin typeface="Phetsarath OT" panose="02000500000000020004" pitchFamily="2" charset="0"/>
                <a:cs typeface="Phetsarath OT" panose="02000500000000020004" pitchFamily="2" charset="0"/>
              </a:rPr>
              <a:t>ໜງການ</a:t>
            </a:r>
            <a:r>
              <a:rPr lang="en-US" altLang="en-US" sz="1800" dirty="0" err="1" smtClean="0">
                <a:solidFill>
                  <a:srgbClr val="7030A0"/>
                </a:solidFill>
                <a:latin typeface="Phetsarath OT" panose="02000500000000020004" pitchFamily="2" charset="0"/>
                <a:cs typeface="Phetsarath OT" panose="02000500000000020004" pitchFamily="2" charset="0"/>
              </a:rPr>
              <a:t>ຕ່າງ</a:t>
            </a:r>
            <a:r>
              <a:rPr lang="en-US" altLang="en-US" sz="1800" dirty="0" smtClean="0">
                <a:solidFill>
                  <a:srgbClr val="7030A0"/>
                </a:solidFill>
                <a:latin typeface="Phetsarath OT" panose="02000500000000020004" pitchFamily="2" charset="0"/>
                <a:cs typeface="Phetsarath OT" panose="02000500000000020004" pitchFamily="2" charset="0"/>
              </a:rPr>
              <a:t>ໆ; </a:t>
            </a:r>
            <a:r>
              <a:rPr lang="en-US" altLang="en-US" sz="1800" dirty="0" err="1" smtClean="0">
                <a:solidFill>
                  <a:srgbClr val="7030A0"/>
                </a:solidFill>
                <a:latin typeface="Phetsarath OT" panose="02000500000000020004" pitchFamily="2" charset="0"/>
                <a:cs typeface="Phetsarath OT" panose="02000500000000020004" pitchFamily="2" charset="0"/>
              </a:rPr>
              <a:t>ແລະ</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ສະພາບຂອງ</a:t>
            </a:r>
            <a:r>
              <a:rPr lang="en-US" altLang="en-US" sz="1800" dirty="0" err="1" smtClean="0">
                <a:solidFill>
                  <a:srgbClr val="7030A0"/>
                </a:solidFill>
                <a:latin typeface="Phetsarath OT" panose="02000500000000020004" pitchFamily="2" charset="0"/>
                <a:cs typeface="Phetsarath OT" panose="02000500000000020004" pitchFamily="2" charset="0"/>
              </a:rPr>
              <a:t>ປະຊາຊົນໃນປະຈຸ</a:t>
            </a:r>
            <a:r>
              <a:rPr lang="en-US" altLang="en-US" sz="1800" dirty="0" err="1" smtClean="0">
                <a:solidFill>
                  <a:srgbClr val="7030A0"/>
                </a:solidFill>
                <a:latin typeface="Phetsarath OT" panose="02000500000000020004" pitchFamily="2" charset="0"/>
                <a:cs typeface="Phetsarath OT" panose="02000500000000020004" pitchFamily="2" charset="0"/>
              </a:rPr>
              <a:t>ບັນ</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ເຮືອນ</a:t>
            </a:r>
            <a:r>
              <a:rPr lang="en-US" altLang="en-US" sz="1800" dirty="0" smtClean="0">
                <a:solidFill>
                  <a:srgbClr val="7030A0"/>
                </a:solidFill>
                <a:latin typeface="Phetsarath OT" panose="02000500000000020004" pitchFamily="2" charset="0"/>
                <a:cs typeface="Phetsarath OT" panose="02000500000000020004" pitchFamily="2" charset="0"/>
              </a:rPr>
              <a:t>/</a:t>
            </a:r>
            <a:r>
              <a:rPr lang="en-US" altLang="en-US" sz="1800" dirty="0" err="1" smtClean="0">
                <a:solidFill>
                  <a:srgbClr val="7030A0"/>
                </a:solidFill>
                <a:latin typeface="Phetsarath OT" panose="02000500000000020004" pitchFamily="2" charset="0"/>
                <a:cs typeface="Phetsarath OT" panose="02000500000000020004" pitchFamily="2" charset="0"/>
              </a:rPr>
              <a:t>ທີ່ພັກ</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ອາຫານ</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ນ້ຳສະອາດ</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ຜູ້</a:t>
            </a:r>
            <a:r>
              <a:rPr lang="en-US" altLang="en-US" sz="1800" dirty="0" err="1" smtClean="0">
                <a:solidFill>
                  <a:srgbClr val="7030A0"/>
                </a:solidFill>
                <a:latin typeface="Phetsarath OT" panose="02000500000000020004" pitchFamily="2" charset="0"/>
                <a:cs typeface="Phetsarath OT" panose="02000500000000020004" pitchFamily="2" charset="0"/>
              </a:rPr>
              <a:t>ໃຫ້ທຶນ</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ແລະ</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ຄວາມຊ່ວຍເຫຼືອ</a:t>
            </a:r>
            <a:r>
              <a:rPr lang="en-US" altLang="en-US" sz="1800" dirty="0" smtClean="0">
                <a:solidFill>
                  <a:srgbClr val="7030A0"/>
                </a:solidFill>
                <a:latin typeface="Phetsarath OT" panose="02000500000000020004" pitchFamily="2" charset="0"/>
                <a:cs typeface="Phetsarath OT" panose="02000500000000020004" pitchFamily="2" charset="0"/>
              </a:rPr>
              <a:t>).</a:t>
            </a:r>
            <a:endParaRPr lang="en-US" altLang="en-US" sz="1800" dirty="0" smtClean="0">
              <a:solidFill>
                <a:srgbClr val="7030A0"/>
              </a:solidFill>
              <a:latin typeface="Phetsarath OT" panose="02000500000000020004" pitchFamily="2" charset="0"/>
              <a:cs typeface="Phetsarath OT" panose="02000500000000020004" pitchFamily="2" charset="0"/>
            </a:endParaRPr>
          </a:p>
          <a:p>
            <a:pPr marL="236538" indent="-236538"/>
            <a:r>
              <a:rPr lang="en-US" altLang="en-US" sz="1800" dirty="0" err="1" smtClean="0">
                <a:latin typeface="Phetsarath OT" panose="02000500000000020004" pitchFamily="2" charset="0"/>
                <a:cs typeface="Phetsarath OT" panose="02000500000000020004" pitchFamily="2" charset="0"/>
              </a:rPr>
              <a:t>ຜົນກະທົບ</a:t>
            </a:r>
            <a:r>
              <a:rPr lang="en-US" altLang="en-US" sz="1800" dirty="0" err="1" smtClean="0">
                <a:latin typeface="Phetsarath OT" panose="02000500000000020004" pitchFamily="2" charset="0"/>
                <a:cs typeface="Phetsarath OT" panose="02000500000000020004" pitchFamily="2" charset="0"/>
              </a:rPr>
              <a:t>ຕໍ</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ສຸຂະພາບ</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ການສືກສາ</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ເພດ</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ຄອບຄົວ</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ອົງການຈັດຕັ້ງທາງ</a:t>
            </a:r>
            <a:r>
              <a:rPr lang="en-US" altLang="en-US" sz="1800" dirty="0" err="1" smtClean="0">
                <a:latin typeface="Phetsarath OT" panose="02000500000000020004" pitchFamily="2" charset="0"/>
                <a:cs typeface="Phetsarath OT" panose="02000500000000020004" pitchFamily="2" charset="0"/>
              </a:rPr>
              <a:t>ສັງຄົມ</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ແລະ</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ການຄຸ້ມຄອງບໍລິຫານ</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ແລະອື່ນ</a:t>
            </a:r>
            <a:r>
              <a:rPr lang="en-US" altLang="en-US" sz="1800" dirty="0" smtClean="0">
                <a:latin typeface="Phetsarath OT" panose="02000500000000020004" pitchFamily="2" charset="0"/>
                <a:cs typeface="Phetsarath OT" panose="02000500000000020004" pitchFamily="2" charset="0"/>
              </a:rPr>
              <a:t>ໆ.</a:t>
            </a:r>
            <a:endParaRPr lang="en-US" altLang="en-US" sz="1800" dirty="0" smtClean="0">
              <a:latin typeface="Phetsarath OT" panose="02000500000000020004" pitchFamily="2" charset="0"/>
              <a:cs typeface="Phetsarath OT" panose="02000500000000020004" pitchFamily="2" charset="0"/>
            </a:endParaRPr>
          </a:p>
          <a:p>
            <a:pPr marL="236538" indent="-236538"/>
            <a:r>
              <a:rPr lang="en-US" altLang="en-US" sz="1800" dirty="0" err="1" smtClean="0">
                <a:solidFill>
                  <a:srgbClr val="7030A0"/>
                </a:solidFill>
                <a:latin typeface="Phetsarath OT" panose="02000500000000020004" pitchFamily="2" charset="0"/>
                <a:cs typeface="Phetsarath OT" panose="02000500000000020004" pitchFamily="2" charset="0"/>
              </a:rPr>
              <a:t>ສົມ</a:t>
            </a:r>
            <a:r>
              <a:rPr lang="en-US" altLang="en-US" sz="1800" dirty="0" err="1" smtClean="0">
                <a:solidFill>
                  <a:srgbClr val="7030A0"/>
                </a:solidFill>
                <a:latin typeface="Phetsarath OT" panose="02000500000000020004" pitchFamily="2" charset="0"/>
                <a:cs typeface="Phetsarath OT" panose="02000500000000020004" pitchFamily="2" charset="0"/>
              </a:rPr>
              <a:t>ທຽບ</a:t>
            </a:r>
            <a:r>
              <a:rPr lang="en-US" altLang="en-US" sz="1800" dirty="0" err="1" smtClean="0">
                <a:solidFill>
                  <a:srgbClr val="7030A0"/>
                </a:solidFill>
                <a:latin typeface="Phetsarath OT" panose="02000500000000020004" pitchFamily="2" charset="0"/>
                <a:cs typeface="Phetsarath OT" panose="02000500000000020004" pitchFamily="2" charset="0"/>
              </a:rPr>
              <a:t>ຜົນກະທົບລະຫວ່າງຄົນທຸກ</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ແລະ</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ຄົນຮັ່ງ</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ຂອງຂະແ</a:t>
            </a:r>
            <a:r>
              <a:rPr lang="en-US" altLang="en-US" sz="1800" dirty="0" err="1" smtClean="0">
                <a:solidFill>
                  <a:srgbClr val="7030A0"/>
                </a:solidFill>
                <a:latin typeface="Phetsarath OT" panose="02000500000000020004" pitchFamily="2" charset="0"/>
                <a:cs typeface="Phetsarath OT" panose="02000500000000020004" pitchFamily="2" charset="0"/>
              </a:rPr>
              <a:t>ໜ</a:t>
            </a:r>
            <a:r>
              <a:rPr lang="en-US" altLang="en-US" sz="1800" dirty="0" err="1" smtClean="0">
                <a:solidFill>
                  <a:srgbClr val="7030A0"/>
                </a:solidFill>
                <a:latin typeface="Phetsarath OT" panose="02000500000000020004" pitchFamily="2" charset="0"/>
                <a:cs typeface="Phetsarath OT" panose="02000500000000020004" pitchFamily="2" charset="0"/>
              </a:rPr>
              <a:t>ງການຕ່າງ</a:t>
            </a:r>
            <a:r>
              <a:rPr lang="en-US" altLang="en-US" sz="1800" dirty="0" smtClean="0">
                <a:solidFill>
                  <a:srgbClr val="7030A0"/>
                </a:solidFill>
                <a:latin typeface="Phetsarath OT" panose="02000500000000020004" pitchFamily="2" charset="0"/>
                <a:cs typeface="Phetsarath OT" panose="02000500000000020004" pitchFamily="2" charset="0"/>
              </a:rPr>
              <a:t>ໆ </a:t>
            </a:r>
            <a:r>
              <a:rPr lang="en-US" altLang="en-US" sz="1800" dirty="0" err="1" smtClean="0">
                <a:solidFill>
                  <a:srgbClr val="7030A0"/>
                </a:solidFill>
                <a:latin typeface="Phetsarath OT" panose="02000500000000020004" pitchFamily="2" charset="0"/>
                <a:cs typeface="Phetsarath OT" panose="02000500000000020004" pitchFamily="2" charset="0"/>
              </a:rPr>
              <a:t>ແລະ</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ກົນໄກການຮັບມືຂອງເຂົາເຈົ້າ</a:t>
            </a:r>
            <a:r>
              <a:rPr lang="en-US" altLang="en-US" sz="1800" dirty="0" smtClean="0">
                <a:solidFill>
                  <a:srgbClr val="7030A0"/>
                </a:solidFill>
                <a:latin typeface="Phetsarath OT" panose="02000500000000020004" pitchFamily="2" charset="0"/>
                <a:cs typeface="Phetsarath OT" panose="02000500000000020004" pitchFamily="2" charset="0"/>
              </a:rPr>
              <a:t>.</a:t>
            </a:r>
          </a:p>
          <a:p>
            <a:pPr marL="236538" indent="-236538"/>
            <a:r>
              <a:rPr lang="en-US" altLang="en-US" sz="1800" dirty="0" err="1" smtClean="0">
                <a:latin typeface="Phetsarath OT" panose="02000500000000020004" pitchFamily="2" charset="0"/>
                <a:cs typeface="Phetsarath OT" panose="02000500000000020004" pitchFamily="2" charset="0"/>
              </a:rPr>
              <a:t>ຄວາມຕ້ອງການພິເສດຂອງຂະແໜງການສັງຄົມ</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ຖ້າມີ</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ທີ່ບໍ່</a:t>
            </a:r>
            <a:r>
              <a:rPr lang="en-US" altLang="en-US" sz="1800" dirty="0" err="1" smtClean="0">
                <a:latin typeface="Phetsarath OT" panose="02000500000000020004" pitchFamily="2" charset="0"/>
                <a:cs typeface="Phetsarath OT" panose="02000500000000020004" pitchFamily="2" charset="0"/>
              </a:rPr>
              <a:t>ໄດ້ຖືກກໍານົດໂດຍ</a:t>
            </a:r>
            <a:r>
              <a:rPr lang="en-US" altLang="en-US" sz="1800" dirty="0" err="1" smtClean="0">
                <a:latin typeface="Phetsarath OT" panose="02000500000000020004" pitchFamily="2" charset="0"/>
                <a:cs typeface="Phetsarath OT" panose="02000500000000020004" pitchFamily="2" charset="0"/>
              </a:rPr>
              <a:t>ຂະແໜງການຕ່າງ</a:t>
            </a:r>
            <a:r>
              <a:rPr lang="en-US" altLang="en-US" sz="1800" dirty="0" smtClean="0">
                <a:latin typeface="Phetsarath OT" panose="02000500000000020004" pitchFamily="2" charset="0"/>
                <a:cs typeface="Phetsarath OT" panose="02000500000000020004" pitchFamily="2" charset="0"/>
              </a:rPr>
              <a:t>ໆ</a:t>
            </a:r>
          </a:p>
          <a:p>
            <a:pPr marL="236538" indent="-236538"/>
            <a:r>
              <a:rPr lang="en-US" altLang="en-US" sz="1800" dirty="0" err="1" smtClean="0">
                <a:latin typeface="Phetsarath OT" panose="02000500000000020004" pitchFamily="2" charset="0"/>
                <a:cs typeface="Phetsarath OT" panose="02000500000000020004" pitchFamily="2" charset="0"/>
              </a:rPr>
              <a:t>ກອບ</a:t>
            </a:r>
            <a:r>
              <a:rPr lang="en-US" altLang="en-US" sz="1800" dirty="0" err="1" smtClean="0">
                <a:latin typeface="Phetsarath OT" panose="02000500000000020004" pitchFamily="2" charset="0"/>
                <a:cs typeface="Phetsarath OT" panose="02000500000000020004" pitchFamily="2" charset="0"/>
              </a:rPr>
              <a:t>ນະໂຍບາຍທີ່</a:t>
            </a:r>
            <a:r>
              <a:rPr lang="en-US" altLang="en-US" sz="1800" dirty="0" err="1" smtClean="0">
                <a:latin typeface="Phetsarath OT" panose="02000500000000020004" pitchFamily="2" charset="0"/>
                <a:cs typeface="Phetsarath OT" panose="02000500000000020004" pitchFamily="2" charset="0"/>
              </a:rPr>
              <a:t>ສະເ</a:t>
            </a:r>
            <a:r>
              <a:rPr lang="en-US" altLang="en-US" sz="1800" dirty="0" err="1" smtClean="0">
                <a:latin typeface="Phetsarath OT" panose="02000500000000020004" pitchFamily="2" charset="0"/>
                <a:cs typeface="Phetsarath OT" panose="02000500000000020004" pitchFamily="2" charset="0"/>
              </a:rPr>
              <a:t>ໜ</a:t>
            </a:r>
            <a:r>
              <a:rPr lang="en-US" altLang="en-US" sz="1800" dirty="0" err="1" smtClean="0">
                <a:latin typeface="Phetsarath OT" panose="02000500000000020004" pitchFamily="2" charset="0"/>
                <a:cs typeface="Phetsarath OT" panose="02000500000000020004" pitchFamily="2" charset="0"/>
              </a:rPr>
              <a:t>ີແນະນຳ</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ສຳລັບ</a:t>
            </a:r>
            <a:r>
              <a:rPr lang="en-US" altLang="en-US" sz="1800" dirty="0" err="1" smtClean="0">
                <a:latin typeface="Phetsarath OT" panose="02000500000000020004" pitchFamily="2" charset="0"/>
                <a:cs typeface="Phetsarath OT" panose="02000500000000020004" pitchFamily="2" charset="0"/>
              </a:rPr>
              <a:t>ການຟື້ນຟູແລະກໍ່ສ້າງຄືນໃໝ</a:t>
            </a:r>
            <a:r>
              <a:rPr lang="en-US" altLang="en-US" sz="1800" dirty="0" smtClean="0">
                <a:latin typeface="Phetsarath OT" panose="02000500000000020004" pitchFamily="2" charset="0"/>
                <a:cs typeface="Phetsarath OT" panose="02000500000000020004" pitchFamily="2" charset="0"/>
              </a:rPr>
              <a:t>່.</a:t>
            </a:r>
          </a:p>
          <a:p>
            <a:endParaRPr lang="en-US" altLang="en-US" sz="1800" dirty="0" smtClean="0">
              <a:latin typeface="Phetsarath OT" panose="02000500000000020004" pitchFamily="2" charset="0"/>
              <a:cs typeface="Phetsarath OT" panose="02000500000000020004" pitchFamily="2" charset="0"/>
            </a:endParaRPr>
          </a:p>
        </p:txBody>
      </p:sp>
      <p:sp>
        <p:nvSpPr>
          <p:cNvPr id="3" name="Content Placeholder 2"/>
          <p:cNvSpPr>
            <a:spLocks noGrp="1"/>
          </p:cNvSpPr>
          <p:nvPr>
            <p:ph sz="half" idx="2"/>
          </p:nvPr>
        </p:nvSpPr>
        <p:spPr>
          <a:xfrm>
            <a:off x="5715000" y="1752600"/>
            <a:ext cx="3276600" cy="4876800"/>
          </a:xfrm>
        </p:spPr>
        <p:txBody>
          <a:bodyPr/>
          <a:lstStyle/>
          <a:p>
            <a:pPr>
              <a:buFont typeface="Arial" pitchFamily="34" charset="0"/>
              <a:buNone/>
            </a:pPr>
            <a:r>
              <a:rPr lang="en-US" altLang="en-US" sz="1400" b="1" dirty="0"/>
              <a:t>Outline of Report</a:t>
            </a:r>
          </a:p>
          <a:p>
            <a:pPr marL="236538" indent="-236538"/>
            <a:r>
              <a:rPr lang="en-US" altLang="en-US" sz="1400" dirty="0"/>
              <a:t>General description of the affected area/s and the people.</a:t>
            </a:r>
          </a:p>
          <a:p>
            <a:pPr marL="236538" indent="-236538"/>
            <a:r>
              <a:rPr lang="en-US" altLang="en-US" sz="1400" dirty="0"/>
              <a:t>Summary of effects in terms of lives lost, missing and injured; livelihoods/employments lost across sectors; and present conditions of the people (housing/shelter, food and water supply, donors and assistance extended, </a:t>
            </a:r>
            <a:r>
              <a:rPr lang="en-US" altLang="en-US" sz="1400" dirty="0" err="1"/>
              <a:t>etc</a:t>
            </a:r>
            <a:r>
              <a:rPr lang="en-US" altLang="en-US" sz="1400" dirty="0"/>
              <a:t>). </a:t>
            </a:r>
          </a:p>
          <a:p>
            <a:pPr marL="236538" indent="-236538"/>
            <a:r>
              <a:rPr lang="en-US" altLang="en-US" sz="1400" dirty="0"/>
              <a:t>The impact on health, education, gender, family, social institutions and governance, among others. </a:t>
            </a:r>
          </a:p>
          <a:p>
            <a:pPr marL="236538" indent="-236538"/>
            <a:r>
              <a:rPr lang="en-US" altLang="en-US" sz="1400" dirty="0"/>
              <a:t>Comparative impacts between the rich and the poor across sectors and sub-sectors and their coping mechanisms. </a:t>
            </a:r>
          </a:p>
          <a:p>
            <a:pPr marL="236538" indent="-236538"/>
            <a:r>
              <a:rPr lang="en-US" altLang="en-US" sz="1400" dirty="0"/>
              <a:t>The special needs of the social sector, if any, which are not included in those identified by the other sectors. </a:t>
            </a:r>
          </a:p>
          <a:p>
            <a:pPr marL="236538" indent="-236538"/>
            <a:r>
              <a:rPr lang="en-US" altLang="en-US" sz="1400" dirty="0"/>
              <a:t>The recommended policy framework for recovery and reconstruction. </a:t>
            </a:r>
          </a:p>
          <a:p>
            <a:endParaRPr lang="en-US" altLang="en-US" sz="1800" dirty="0"/>
          </a:p>
          <a:p>
            <a:endParaRPr lang="en-US" dirty="0"/>
          </a:p>
        </p:txBody>
      </p:sp>
    </p:spTree>
  </p:cSld>
  <p:clrMapOvr>
    <a:masterClrMapping/>
  </p:clrMapOvr>
  <p:transition spd="med">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0"/>
            <a:ext cx="8229600" cy="1143000"/>
          </a:xfrm>
        </p:spPr>
        <p:txBody>
          <a:bodyPr/>
          <a:lstStyle/>
          <a:p>
            <a:pPr eaLnBrk="1" hangingPunct="1"/>
            <a:r>
              <a:rPr lang="en-US" altLang="en-US" sz="2800" b="1" dirty="0" err="1" smtClean="0">
                <a:latin typeface="Phetsarath OT" panose="02000500000000000000" pitchFamily="2" charset="0"/>
                <a:cs typeface="Phetsarath OT" panose="02000500000000000000" pitchFamily="2" charset="0"/>
              </a:rPr>
              <a:t>ຈຸດປະສົງການປະຊຸມ</a:t>
            </a:r>
            <a:r>
              <a:rPr lang="en-US" altLang="en-US" sz="2800" b="1" dirty="0" smtClean="0">
                <a:latin typeface="Phetsarath OT" panose="02000500000000000000" pitchFamily="2" charset="0"/>
                <a:cs typeface="Phetsarath OT" panose="02000500000000000000" pitchFamily="2" charset="0"/>
              </a:rPr>
              <a:t/>
            </a:r>
            <a:br>
              <a:rPr lang="en-US" altLang="en-US" sz="2800" b="1" dirty="0" smtClean="0">
                <a:latin typeface="Phetsarath OT" panose="02000500000000000000" pitchFamily="2" charset="0"/>
                <a:cs typeface="Phetsarath OT" panose="02000500000000000000" pitchFamily="2" charset="0"/>
              </a:rPr>
            </a:br>
            <a:r>
              <a:rPr lang="en-US" altLang="en-US" sz="2800" b="1" dirty="0" smtClean="0">
                <a:latin typeface="Phetsarath OT" panose="02000500000000000000" pitchFamily="2" charset="0"/>
                <a:cs typeface="Phetsarath OT" panose="02000500000000000000" pitchFamily="2" charset="0"/>
              </a:rPr>
              <a:t>Session </a:t>
            </a:r>
            <a:r>
              <a:rPr lang="en-US" altLang="en-US" sz="2800" b="1" dirty="0">
                <a:latin typeface="Phetsarath OT" panose="02000500000000000000" pitchFamily="2" charset="0"/>
                <a:cs typeface="Phetsarath OT" panose="02000500000000000000" pitchFamily="2" charset="0"/>
              </a:rPr>
              <a:t>Objectives</a:t>
            </a:r>
            <a:endParaRPr lang="th-TH" altLang="en-US" sz="2800" b="1" dirty="0">
              <a:latin typeface="Phetsarath OT" panose="02000500000000000000" pitchFamily="2" charset="0"/>
              <a:cs typeface="Phetsarath OT" panose="02000500000000000000" pitchFamily="2" charset="0"/>
            </a:endParaRPr>
          </a:p>
        </p:txBody>
      </p:sp>
      <p:sp>
        <p:nvSpPr>
          <p:cNvPr id="3" name="Content Placeholder 2"/>
          <p:cNvSpPr>
            <a:spLocks noGrp="1"/>
          </p:cNvSpPr>
          <p:nvPr>
            <p:ph sz="half" idx="1"/>
          </p:nvPr>
        </p:nvSpPr>
        <p:spPr>
          <a:xfrm>
            <a:off x="76200" y="1447800"/>
            <a:ext cx="5867400" cy="4876800"/>
          </a:xfrm>
        </p:spPr>
        <p:txBody>
          <a:bodyPr rtlCol="0">
            <a:noAutofit/>
          </a:bodyPr>
          <a:lstStyle/>
          <a:p>
            <a:pPr eaLnBrk="1" fontAlgn="auto" hangingPunct="1">
              <a:spcAft>
                <a:spcPts val="0"/>
              </a:spcAft>
              <a:defRPr/>
            </a:pPr>
            <a:r>
              <a:rPr lang="en-US" b="1" dirty="0" err="1" smtClean="0">
                <a:latin typeface="Phetsarath OT" panose="02000500000000020004" pitchFamily="2" charset="0"/>
                <a:cs typeface="Phetsarath OT" panose="02000500000000020004" pitchFamily="2" charset="0"/>
              </a:rPr>
              <a:t>ກ່ອນການປິດກອງປະຊຸມຜູ້ເຂົ້າຮ່ວມສາມາດເຂົ້າໃຈ</a:t>
            </a:r>
            <a:endParaRPr lang="en-US" b="1" dirty="0" smtClean="0">
              <a:latin typeface="Phetsarath OT" panose="02000500000000020004" pitchFamily="2" charset="0"/>
              <a:cs typeface="Phetsarath OT" panose="02000500000000020004" pitchFamily="2" charset="0"/>
            </a:endParaRPr>
          </a:p>
          <a:p>
            <a:pPr marL="685800" lvl="2" fontAlgn="auto">
              <a:spcAft>
                <a:spcPts val="0"/>
              </a:spcAft>
              <a:buFont typeface="Phetsarath OT" panose="02000500000000020004" pitchFamily="2" charset="0"/>
              <a:buChar char="–"/>
              <a:defRPr/>
            </a:pPr>
            <a:r>
              <a:rPr lang="en-US" b="1" dirty="0" err="1" smtClean="0">
                <a:solidFill>
                  <a:srgbClr val="FF0000"/>
                </a:solidFill>
                <a:latin typeface="Phetsarath OT" panose="02000500000000020004" pitchFamily="2" charset="0"/>
                <a:cs typeface="Phetsarath OT" panose="02000500000000020004" pitchFamily="2" charset="0"/>
              </a:rPr>
              <a:t>ຜົນກະທົບດ້ານສັງຄົມ</a:t>
            </a:r>
            <a:r>
              <a:rPr lang="en-US" b="1" dirty="0" err="1" smtClean="0">
                <a:solidFill>
                  <a:srgbClr val="FF0000"/>
                </a:solidFill>
                <a:latin typeface="Phetsarath OT" panose="02000500000000020004" pitchFamily="2" charset="0"/>
                <a:cs typeface="Phetsarath OT" panose="02000500000000020004" pitchFamily="2" charset="0"/>
              </a:rPr>
              <a:t>ຕໍ່ກຸ່ມຕ່າງ</a:t>
            </a:r>
            <a:r>
              <a:rPr lang="en-US" b="1" dirty="0" smtClean="0">
                <a:solidFill>
                  <a:srgbClr val="FF0000"/>
                </a:solidFill>
                <a:latin typeface="Phetsarath OT" panose="02000500000000020004" pitchFamily="2" charset="0"/>
                <a:cs typeface="Phetsarath OT" panose="02000500000000020004" pitchFamily="2" charset="0"/>
              </a:rPr>
              <a:t>ໆ</a:t>
            </a:r>
            <a:endParaRPr lang="en-US" b="1" dirty="0" smtClean="0">
              <a:solidFill>
                <a:srgbClr val="FF0000"/>
              </a:solidFill>
              <a:latin typeface="Phetsarath OT" panose="02000500000000020004" pitchFamily="2" charset="0"/>
              <a:cs typeface="Phetsarath OT" panose="02000500000000020004" pitchFamily="2" charset="0"/>
            </a:endParaRPr>
          </a:p>
          <a:p>
            <a:pPr marL="685800" lvl="2" fontAlgn="auto">
              <a:spcAft>
                <a:spcPts val="0"/>
              </a:spcAft>
              <a:buFont typeface="Phetsarath OT" panose="02000500000000020004" pitchFamily="2" charset="0"/>
              <a:buChar char="–"/>
              <a:defRPr/>
            </a:pPr>
            <a:r>
              <a:rPr lang="en-US" b="1" dirty="0" smtClean="0">
                <a:solidFill>
                  <a:srgbClr val="FF0000"/>
                </a:solidFill>
                <a:latin typeface="Phetsarath OT" panose="02000500000000020004" pitchFamily="2" charset="0"/>
                <a:cs typeface="Phetsarath OT" panose="02000500000000020004" pitchFamily="2" charset="0"/>
              </a:rPr>
              <a:t>ແຕ່</a:t>
            </a:r>
            <a:r>
              <a:rPr lang="en-US" b="1" dirty="0" smtClean="0">
                <a:solidFill>
                  <a:srgbClr val="FF0000"/>
                </a:solidFill>
                <a:latin typeface="Phetsarath OT" panose="02000500000000020004" pitchFamily="2" charset="0"/>
                <a:cs typeface="Phetsarath OT" panose="02000500000000020004" pitchFamily="2" charset="0"/>
              </a:rPr>
              <a:t>ລະບາດກ້າວ</a:t>
            </a:r>
            <a:r>
              <a:rPr lang="en-US" b="1" dirty="0" smtClean="0">
                <a:latin typeface="Phetsarath OT" panose="02000500000000020004" pitchFamily="2" charset="0"/>
                <a:cs typeface="Phetsarath OT" panose="02000500000000020004" pitchFamily="2" charset="0"/>
              </a:rPr>
              <a:t>ສຳລັບການປະເມີນຜົນກະທົບດ້ານສັງຄົມເນື່ອງມາຈາກຄວາມເສຍຫາຍແລະການສູນເສຍ</a:t>
            </a:r>
          </a:p>
          <a:p>
            <a:pPr marL="685800" lvl="2" fontAlgn="auto">
              <a:spcAft>
                <a:spcPts val="0"/>
              </a:spcAft>
              <a:buFont typeface="Phetsarath OT" panose="02000500000000020004" pitchFamily="2" charset="0"/>
              <a:buChar char="–"/>
              <a:defRPr/>
            </a:pPr>
            <a:r>
              <a:rPr lang="en-US" b="1" dirty="0" err="1" smtClean="0">
                <a:solidFill>
                  <a:srgbClr val="FF0000"/>
                </a:solidFill>
                <a:latin typeface="Phetsarath OT" panose="02000500000000020004" pitchFamily="2" charset="0"/>
                <a:cs typeface="Phetsarath OT" panose="02000500000000020004" pitchFamily="2" charset="0"/>
              </a:rPr>
              <a:t>ວິທີການປະເມີນຄວາມຕ້ອງການ</a:t>
            </a:r>
            <a:r>
              <a:rPr lang="en-US" b="1" dirty="0" err="1" smtClean="0">
                <a:latin typeface="Phetsarath OT" panose="02000500000000020004" pitchFamily="2" charset="0"/>
                <a:cs typeface="Phetsarath OT" panose="02000500000000020004" pitchFamily="2" charset="0"/>
              </a:rPr>
              <a:t>ໂດຍຂື້ນກັບຄວາມເສຍຫາຍແລະການສູນເສຍ</a:t>
            </a:r>
            <a:endParaRPr lang="en-US" b="1" dirty="0" smtClean="0">
              <a:latin typeface="Phetsarath OT" panose="02000500000000020004" pitchFamily="2" charset="0"/>
              <a:cs typeface="Phetsarath OT" panose="02000500000000020004" pitchFamily="2" charset="0"/>
            </a:endParaRPr>
          </a:p>
          <a:p>
            <a:pPr marL="685800" lvl="2" fontAlgn="auto">
              <a:spcAft>
                <a:spcPts val="0"/>
              </a:spcAft>
              <a:buFont typeface="Phetsarath OT" panose="02000500000000020004" pitchFamily="2" charset="0"/>
              <a:buChar char="–"/>
              <a:defRPr/>
            </a:pPr>
            <a:endParaRPr lang="en-US" sz="1200" b="1" dirty="0" smtClean="0">
              <a:latin typeface="Phetsarath OT" panose="02000500000000020004" pitchFamily="2" charset="0"/>
              <a:cs typeface="Phetsarath OT" panose="02000500000000020004" pitchFamily="2" charset="0"/>
            </a:endParaRPr>
          </a:p>
          <a:p>
            <a:pPr eaLnBrk="1" fontAlgn="auto" hangingPunct="1">
              <a:spcAft>
                <a:spcPts val="0"/>
              </a:spcAft>
              <a:buFont typeface="Arial" panose="020B0604020202020204" pitchFamily="34" charset="0"/>
              <a:buChar char="•"/>
              <a:defRPr/>
            </a:pPr>
            <a:r>
              <a:rPr lang="en-US" b="1" dirty="0" err="1" smtClean="0">
                <a:latin typeface="Phetsarath OT" panose="02000500000000020004" pitchFamily="2" charset="0"/>
                <a:cs typeface="Phetsarath OT" panose="02000500000000020004" pitchFamily="2" charset="0"/>
              </a:rPr>
              <a:t>ຜູ້ເຂົ້າຮ່ວມສາມາດ</a:t>
            </a:r>
            <a:endParaRPr lang="en-US" b="1" dirty="0" smtClean="0">
              <a:latin typeface="Phetsarath OT" panose="02000500000000020004" pitchFamily="2" charset="0"/>
              <a:cs typeface="Phetsarath OT" panose="02000500000000020004" pitchFamily="2" charset="0"/>
            </a:endParaRPr>
          </a:p>
          <a:p>
            <a:pPr lvl="1" fontAlgn="auto">
              <a:spcAft>
                <a:spcPts val="0"/>
              </a:spcAft>
              <a:buFont typeface="Arial" panose="020B0604020202020204" pitchFamily="34" charset="0"/>
              <a:buChar char="•"/>
              <a:defRPr/>
            </a:pPr>
            <a:r>
              <a:rPr lang="en-US" b="1" dirty="0" err="1" smtClean="0">
                <a:solidFill>
                  <a:srgbClr val="FF0000"/>
                </a:solidFill>
                <a:latin typeface="Phetsarath OT" panose="02000500000000020004" pitchFamily="2" charset="0"/>
                <a:cs typeface="Phetsarath OT" panose="02000500000000020004" pitchFamily="2" charset="0"/>
              </a:rPr>
              <a:t>ກຳນົດແຫຼ່ງຂໍ້ມູນ</a:t>
            </a:r>
            <a:r>
              <a:rPr lang="en-US" b="1" dirty="0" err="1" smtClean="0">
                <a:latin typeface="Phetsarath OT" panose="02000500000000020004" pitchFamily="2" charset="0"/>
                <a:cs typeface="Phetsarath OT" panose="02000500000000020004" pitchFamily="2" charset="0"/>
              </a:rPr>
              <a:t>ໃນການດຳເນີນການປະເມີນໃນເຄຫາສະຖານຂອງເອກະຊົນ</a:t>
            </a:r>
            <a:endParaRPr lang="en-US" b="1" dirty="0" smtClean="0">
              <a:latin typeface="Phetsarath OT" panose="02000500000000020004" pitchFamily="2" charset="0"/>
              <a:cs typeface="Phetsarath OT" panose="02000500000000020004" pitchFamily="2" charset="0"/>
            </a:endParaRPr>
          </a:p>
          <a:p>
            <a:pPr lvl="1" fontAlgn="auto">
              <a:spcAft>
                <a:spcPts val="0"/>
              </a:spcAft>
              <a:buFont typeface="Arial" panose="020B0604020202020204" pitchFamily="34" charset="0"/>
              <a:buChar char="•"/>
              <a:defRPr/>
            </a:pPr>
            <a:r>
              <a:rPr lang="en-US" b="1" dirty="0" err="1" smtClean="0">
                <a:solidFill>
                  <a:srgbClr val="FF0000"/>
                </a:solidFill>
                <a:latin typeface="Phetsarath OT" panose="02000500000000020004" pitchFamily="2" charset="0"/>
                <a:cs typeface="Phetsarath OT" panose="02000500000000020004" pitchFamily="2" charset="0"/>
              </a:rPr>
              <a:t>ຮ່າງບົດລາຍງານຜົນກະທົບດ້ານສັງຄົມ</a:t>
            </a:r>
            <a:endParaRPr lang="en-US" b="1" dirty="0" smtClean="0">
              <a:solidFill>
                <a:srgbClr val="FF0000"/>
              </a:solidFill>
              <a:latin typeface="Phetsarath OT" panose="02000500000000020004" pitchFamily="2" charset="0"/>
              <a:cs typeface="Phetsarath OT" panose="02000500000000020004" pitchFamily="2" charset="0"/>
            </a:endParaRPr>
          </a:p>
        </p:txBody>
      </p:sp>
      <p:sp>
        <p:nvSpPr>
          <p:cNvPr id="2" name="Content Placeholder 1"/>
          <p:cNvSpPr>
            <a:spLocks noGrp="1"/>
          </p:cNvSpPr>
          <p:nvPr>
            <p:ph sz="half" idx="2"/>
          </p:nvPr>
        </p:nvSpPr>
        <p:spPr>
          <a:xfrm>
            <a:off x="5867400" y="1676400"/>
            <a:ext cx="3200400" cy="3810000"/>
          </a:xfrm>
        </p:spPr>
        <p:txBody>
          <a:bodyPr/>
          <a:lstStyle/>
          <a:p>
            <a:pPr fontAlgn="auto">
              <a:spcAft>
                <a:spcPts val="0"/>
              </a:spcAft>
              <a:defRPr/>
            </a:pPr>
            <a:r>
              <a:rPr lang="en-US" sz="1600" dirty="0"/>
              <a:t>At the end of the sessions the participants would be able to understand</a:t>
            </a:r>
          </a:p>
          <a:p>
            <a:pPr lvl="1" fontAlgn="auto">
              <a:spcAft>
                <a:spcPts val="0"/>
              </a:spcAft>
              <a:defRPr/>
            </a:pPr>
            <a:r>
              <a:rPr lang="en-US" sz="1400" dirty="0"/>
              <a:t>The </a:t>
            </a:r>
            <a:r>
              <a:rPr lang="en-US" sz="1400" b="1" dirty="0">
                <a:solidFill>
                  <a:srgbClr val="C00000"/>
                </a:solidFill>
              </a:rPr>
              <a:t>social impacts of disaster on various groups</a:t>
            </a:r>
          </a:p>
          <a:p>
            <a:pPr lvl="1" fontAlgn="auto">
              <a:spcAft>
                <a:spcPts val="0"/>
              </a:spcAft>
              <a:defRPr/>
            </a:pPr>
            <a:r>
              <a:rPr lang="en-US" sz="1400" b="1" dirty="0">
                <a:solidFill>
                  <a:srgbClr val="C00000"/>
                </a:solidFill>
              </a:rPr>
              <a:t>Step by step procedure </a:t>
            </a:r>
            <a:r>
              <a:rPr lang="en-US" sz="1400" dirty="0"/>
              <a:t>for assessing the social impacts due to the damage and losses</a:t>
            </a:r>
          </a:p>
          <a:p>
            <a:pPr lvl="1" fontAlgn="auto">
              <a:spcAft>
                <a:spcPts val="0"/>
              </a:spcAft>
              <a:defRPr/>
            </a:pPr>
            <a:r>
              <a:rPr lang="en-US" sz="1400" b="1" dirty="0">
                <a:solidFill>
                  <a:srgbClr val="C00000"/>
                </a:solidFill>
              </a:rPr>
              <a:t>How to estimates needs </a:t>
            </a:r>
            <a:r>
              <a:rPr lang="en-US" sz="1400" dirty="0"/>
              <a:t>based on the damage and losses</a:t>
            </a:r>
          </a:p>
          <a:p>
            <a:pPr lvl="1" fontAlgn="auto">
              <a:spcAft>
                <a:spcPts val="0"/>
              </a:spcAft>
              <a:defRPr/>
            </a:pPr>
            <a:endParaRPr lang="en-US" sz="1400" dirty="0"/>
          </a:p>
          <a:p>
            <a:pPr fontAlgn="auto">
              <a:spcAft>
                <a:spcPts val="0"/>
              </a:spcAft>
              <a:defRPr/>
            </a:pPr>
            <a:r>
              <a:rPr lang="en-US" sz="1600" dirty="0"/>
              <a:t>The participants would also be able to </a:t>
            </a:r>
          </a:p>
          <a:p>
            <a:pPr lvl="1" fontAlgn="auto">
              <a:spcAft>
                <a:spcPts val="0"/>
              </a:spcAft>
              <a:defRPr/>
            </a:pPr>
            <a:r>
              <a:rPr lang="en-US" sz="1400" dirty="0"/>
              <a:t>Identify the </a:t>
            </a:r>
            <a:r>
              <a:rPr lang="en-US" sz="1400" b="1" dirty="0">
                <a:solidFill>
                  <a:srgbClr val="C00000"/>
                </a:solidFill>
              </a:rPr>
              <a:t>sources of information </a:t>
            </a:r>
            <a:r>
              <a:rPr lang="en-US" sz="1400" dirty="0"/>
              <a:t>for undertaking assessment in private housing</a:t>
            </a:r>
          </a:p>
          <a:p>
            <a:pPr lvl="1" fontAlgn="auto">
              <a:spcAft>
                <a:spcPts val="0"/>
              </a:spcAft>
              <a:defRPr/>
            </a:pPr>
            <a:r>
              <a:rPr lang="en-US" sz="1400" dirty="0">
                <a:solidFill>
                  <a:srgbClr val="FF0000"/>
                </a:solidFill>
              </a:rPr>
              <a:t>Draft the social impact assessment (</a:t>
            </a:r>
            <a:r>
              <a:rPr lang="en-US" sz="1400" dirty="0" err="1">
                <a:solidFill>
                  <a:srgbClr val="FF0000"/>
                </a:solidFill>
              </a:rPr>
              <a:t>SIA</a:t>
            </a:r>
            <a:r>
              <a:rPr lang="en-US" sz="1400" dirty="0">
                <a:solidFill>
                  <a:srgbClr val="FF0000"/>
                </a:solidFill>
              </a:rPr>
              <a:t>) report</a:t>
            </a:r>
            <a:endParaRPr lang="en-US" sz="1400" b="1" dirty="0">
              <a:solidFill>
                <a:srgbClr val="FF0000"/>
              </a:solidFill>
            </a:endParaRPr>
          </a:p>
          <a:p>
            <a:endParaRPr lang="en-US" sz="1600" dirty="0"/>
          </a:p>
        </p:txBody>
      </p:sp>
    </p:spTree>
  </p:cSld>
  <p:clrMapOvr>
    <a:masterClrMapping/>
  </p:clrMapOvr>
  <p:transition spd="med">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latin typeface="Phetsarath OT" panose="02000500000000000000" pitchFamily="2" charset="0"/>
                <a:cs typeface="Phetsarath OT" panose="02000500000000000000" pitchFamily="2" charset="0"/>
              </a:rPr>
              <a:t>ສະຫຼຸບ</a:t>
            </a:r>
            <a:r>
              <a:rPr lang="en-US" sz="3600" b="1" dirty="0" smtClean="0">
                <a:latin typeface="Phetsarath OT" panose="02000500000000000000" pitchFamily="2" charset="0"/>
                <a:cs typeface="Phetsarath OT" panose="02000500000000000000" pitchFamily="2" charset="0"/>
              </a:rPr>
              <a:t/>
            </a:r>
            <a:br>
              <a:rPr lang="en-US" sz="3600" b="1" dirty="0" smtClean="0">
                <a:latin typeface="Phetsarath OT" panose="02000500000000000000" pitchFamily="2" charset="0"/>
                <a:cs typeface="Phetsarath OT" panose="02000500000000000000" pitchFamily="2" charset="0"/>
              </a:rPr>
            </a:br>
            <a:r>
              <a:rPr lang="en-US" sz="3600" b="1" dirty="0" smtClean="0">
                <a:latin typeface="Phetsarath OT" panose="02000500000000000000" pitchFamily="2" charset="0"/>
                <a:cs typeface="Phetsarath OT" panose="02000500000000000000" pitchFamily="2" charset="0"/>
              </a:rPr>
              <a:t>Conclusions</a:t>
            </a:r>
            <a:endParaRPr lang="en-US" sz="3600" b="1" dirty="0">
              <a:latin typeface="Phetsarath OT" panose="02000500000000000000" pitchFamily="2" charset="0"/>
              <a:cs typeface="Phetsarath OT" panose="02000500000000000000" pitchFamily="2" charset="0"/>
            </a:endParaRPr>
          </a:p>
        </p:txBody>
      </p:sp>
      <p:sp>
        <p:nvSpPr>
          <p:cNvPr id="3" name="Content Placeholder 2"/>
          <p:cNvSpPr>
            <a:spLocks noGrp="1"/>
          </p:cNvSpPr>
          <p:nvPr>
            <p:ph sz="half" idx="1"/>
          </p:nvPr>
        </p:nvSpPr>
        <p:spPr>
          <a:xfrm>
            <a:off x="304800" y="1600200"/>
            <a:ext cx="4724400" cy="4525963"/>
          </a:xfrm>
        </p:spPr>
        <p:txBody>
          <a:bodyPr/>
          <a:lstStyle/>
          <a:p>
            <a:r>
              <a:rPr lang="en-US" sz="2000" dirty="0" err="1" smtClean="0">
                <a:latin typeface="Phetsarath OT" panose="02000500000000020004" pitchFamily="2" charset="0"/>
                <a:cs typeface="Phetsarath OT" panose="02000500000000020004" pitchFamily="2" charset="0"/>
              </a:rPr>
              <a:t>ກ່ອນການປະຊຸມປິດລົງຜູ້ເຂົ້າຮ່ວມອາດສາມາດເຂົ້າໃຈ</a:t>
            </a:r>
            <a:endParaRPr lang="en-US" sz="2000" dirty="0" smtClean="0">
              <a:latin typeface="Phetsarath OT" panose="02000500000000020004" pitchFamily="2" charset="0"/>
              <a:cs typeface="Phetsarath OT" panose="02000500000000020004" pitchFamily="2" charset="0"/>
            </a:endParaRPr>
          </a:p>
          <a:p>
            <a:pPr>
              <a:buFont typeface="Phetsarath OT" panose="02000500000000020004" pitchFamily="2" charset="0"/>
              <a:buChar char="–"/>
            </a:pPr>
            <a:r>
              <a:rPr lang="en-US" sz="2000" dirty="0" err="1" smtClean="0">
                <a:solidFill>
                  <a:schemeClr val="accent2"/>
                </a:solidFill>
                <a:latin typeface="Phetsarath OT" panose="02000500000000020004" pitchFamily="2" charset="0"/>
                <a:cs typeface="Phetsarath OT" panose="02000500000000020004" pitchFamily="2" charset="0"/>
              </a:rPr>
              <a:t>ຜົນກະທົບດ້ານສັງຄົມຈາກໄພພິບັດ</a:t>
            </a:r>
            <a:endParaRPr lang="en-US" sz="2000" dirty="0" smtClean="0">
              <a:solidFill>
                <a:schemeClr val="accent2"/>
              </a:solidFill>
              <a:latin typeface="Phetsarath OT" panose="02000500000000020004" pitchFamily="2" charset="0"/>
              <a:cs typeface="Phetsarath OT" panose="02000500000000020004" pitchFamily="2" charset="0"/>
            </a:endParaRPr>
          </a:p>
          <a:p>
            <a:pPr>
              <a:buFont typeface="Phetsarath OT" panose="02000500000000020004" pitchFamily="2" charset="0"/>
              <a:buChar char="–"/>
            </a:pPr>
            <a:r>
              <a:rPr lang="en-US" sz="2000" dirty="0" smtClean="0">
                <a:solidFill>
                  <a:schemeClr val="accent2"/>
                </a:solidFill>
                <a:latin typeface="Phetsarath OT" panose="02000500000000020004" pitchFamily="2" charset="0"/>
                <a:cs typeface="Phetsarath OT" panose="02000500000000020004" pitchFamily="2" charset="0"/>
              </a:rPr>
              <a:t>ແຕ່</a:t>
            </a:r>
            <a:r>
              <a:rPr lang="en-US" sz="2000" dirty="0" smtClean="0">
                <a:solidFill>
                  <a:schemeClr val="accent2"/>
                </a:solidFill>
                <a:latin typeface="Phetsarath OT" panose="02000500000000020004" pitchFamily="2" charset="0"/>
                <a:cs typeface="Phetsarath OT" panose="02000500000000020004" pitchFamily="2" charset="0"/>
              </a:rPr>
              <a:t>ລະບາດກ້າວ</a:t>
            </a:r>
            <a:r>
              <a:rPr lang="en-US" sz="2000" dirty="0" smtClean="0">
                <a:latin typeface="Phetsarath OT" panose="02000500000000020004" pitchFamily="2" charset="0"/>
                <a:cs typeface="Phetsarath OT" panose="02000500000000020004" pitchFamily="2" charset="0"/>
              </a:rPr>
              <a:t>ສຳລັບການປະເມີນຜົນກະທົບດ້ານສັງຄົມເນື່ອງຈາກຄວາມເສຍຫາຍແລະການສູນເສຍ</a:t>
            </a:r>
          </a:p>
          <a:p>
            <a:pPr>
              <a:buFont typeface="Phetsarath OT" panose="02000500000000020004" pitchFamily="2" charset="0"/>
              <a:buChar char="–"/>
            </a:pPr>
            <a:r>
              <a:rPr lang="en-US" sz="2000" dirty="0" err="1" smtClean="0">
                <a:solidFill>
                  <a:schemeClr val="accent2"/>
                </a:solidFill>
                <a:latin typeface="Phetsarath OT" panose="02000500000000020004" pitchFamily="2" charset="0"/>
                <a:cs typeface="Phetsarath OT" panose="02000500000000020004" pitchFamily="2" charset="0"/>
              </a:rPr>
              <a:t>ວິທີການຄາດຄະເນຄວາມຕ້ອງການ</a:t>
            </a:r>
            <a:r>
              <a:rPr lang="en-US" sz="2000" dirty="0" err="1" smtClean="0">
                <a:latin typeface="Phetsarath OT" panose="02000500000000020004" pitchFamily="2" charset="0"/>
                <a:cs typeface="Phetsarath OT" panose="02000500000000020004" pitchFamily="2" charset="0"/>
              </a:rPr>
              <a:t>ໂດຍຂື້ນກັບຄວາມເສຍຫາຍແລະການສູນເສຍ</a:t>
            </a:r>
            <a:endParaRPr lang="en-US" sz="2000" dirty="0" smtClean="0">
              <a:latin typeface="Phetsarath OT" panose="02000500000000020004" pitchFamily="2" charset="0"/>
              <a:cs typeface="Phetsarath OT" panose="02000500000000020004" pitchFamily="2" charset="0"/>
            </a:endParaRPr>
          </a:p>
          <a:p>
            <a:r>
              <a:rPr lang="en-US" sz="2000" dirty="0" err="1" smtClean="0">
                <a:latin typeface="Phetsarath OT" panose="02000500000000020004" pitchFamily="2" charset="0"/>
                <a:cs typeface="Phetsarath OT" panose="02000500000000020004" pitchFamily="2" charset="0"/>
              </a:rPr>
              <a:t>ຜູ້ເຂົ້າຮ່ວມອາດສາມາດ</a:t>
            </a:r>
            <a:endParaRPr lang="en-US" sz="2000" dirty="0" smtClean="0">
              <a:latin typeface="Phetsarath OT" panose="02000500000000020004" pitchFamily="2" charset="0"/>
              <a:cs typeface="Phetsarath OT" panose="02000500000000020004" pitchFamily="2" charset="0"/>
            </a:endParaRPr>
          </a:p>
          <a:p>
            <a:r>
              <a:rPr lang="en-US" sz="2000" dirty="0" smtClean="0">
                <a:solidFill>
                  <a:schemeClr val="accent2"/>
                </a:solidFill>
                <a:latin typeface="Phetsarath OT" panose="02000500000000020004" pitchFamily="2" charset="0"/>
                <a:cs typeface="Phetsarath OT" panose="02000500000000020004" pitchFamily="2" charset="0"/>
              </a:rPr>
              <a:t>ກຳນົດແຫຼ່ງຂໍ້ມູນ</a:t>
            </a:r>
            <a:r>
              <a:rPr lang="en-US" sz="2000" dirty="0" smtClean="0">
                <a:latin typeface="Phetsarath OT" panose="02000500000000020004" pitchFamily="2" charset="0"/>
                <a:cs typeface="Phetsarath OT" panose="02000500000000020004" pitchFamily="2" charset="0"/>
              </a:rPr>
              <a:t>ສຳລັບການດຳເນີນການປະເມີນໃນສະຖານທີ່ພັກພາອາໄສຂອງເອກະຊົນ</a:t>
            </a:r>
          </a:p>
          <a:p>
            <a:r>
              <a:rPr lang="en-US" sz="2000" dirty="0" err="1" smtClean="0">
                <a:solidFill>
                  <a:schemeClr val="accent2"/>
                </a:solidFill>
                <a:latin typeface="Phetsarath OT" panose="02000500000000020004" pitchFamily="2" charset="0"/>
                <a:cs typeface="Phetsarath OT" panose="02000500000000020004" pitchFamily="2" charset="0"/>
              </a:rPr>
              <a:t>ຮ່າງບົດລາຍງານSIA</a:t>
            </a:r>
            <a:endParaRPr lang="en-US" sz="2000" dirty="0">
              <a:solidFill>
                <a:schemeClr val="accent2"/>
              </a:solidFill>
              <a:latin typeface="Phetsarath OT" panose="02000500000000020004" pitchFamily="2" charset="0"/>
              <a:cs typeface="Phetsarath OT" panose="02000500000000020004" pitchFamily="2" charset="0"/>
            </a:endParaRPr>
          </a:p>
        </p:txBody>
      </p:sp>
      <p:sp>
        <p:nvSpPr>
          <p:cNvPr id="4" name="Content Placeholder 3"/>
          <p:cNvSpPr>
            <a:spLocks noGrp="1"/>
          </p:cNvSpPr>
          <p:nvPr>
            <p:ph sz="half" idx="2"/>
          </p:nvPr>
        </p:nvSpPr>
        <p:spPr>
          <a:xfrm>
            <a:off x="4876800" y="1676400"/>
            <a:ext cx="4038600" cy="4525963"/>
          </a:xfrm>
        </p:spPr>
        <p:txBody>
          <a:bodyPr/>
          <a:lstStyle/>
          <a:p>
            <a:pPr fontAlgn="auto">
              <a:spcAft>
                <a:spcPts val="0"/>
              </a:spcAft>
              <a:defRPr/>
            </a:pPr>
            <a:r>
              <a:rPr lang="en-US" sz="1600" dirty="0"/>
              <a:t>At the end of the sessions the participants would be able to understand</a:t>
            </a:r>
          </a:p>
          <a:p>
            <a:pPr lvl="1" fontAlgn="auto">
              <a:spcAft>
                <a:spcPts val="0"/>
              </a:spcAft>
              <a:defRPr/>
            </a:pPr>
            <a:r>
              <a:rPr lang="en-US" sz="1400" dirty="0"/>
              <a:t>The </a:t>
            </a:r>
            <a:r>
              <a:rPr lang="en-US" sz="1400" b="1" dirty="0">
                <a:solidFill>
                  <a:srgbClr val="C00000"/>
                </a:solidFill>
              </a:rPr>
              <a:t>social impacts of disaster on various groups</a:t>
            </a:r>
          </a:p>
          <a:p>
            <a:pPr lvl="1" fontAlgn="auto">
              <a:spcAft>
                <a:spcPts val="0"/>
              </a:spcAft>
              <a:defRPr/>
            </a:pPr>
            <a:r>
              <a:rPr lang="en-US" sz="1400" b="1" dirty="0">
                <a:solidFill>
                  <a:srgbClr val="C00000"/>
                </a:solidFill>
              </a:rPr>
              <a:t>Step by step procedure </a:t>
            </a:r>
            <a:r>
              <a:rPr lang="en-US" sz="1400" dirty="0"/>
              <a:t>for assessing the social impacts due to the damage and losses</a:t>
            </a:r>
          </a:p>
          <a:p>
            <a:pPr lvl="1" fontAlgn="auto">
              <a:spcAft>
                <a:spcPts val="0"/>
              </a:spcAft>
              <a:defRPr/>
            </a:pPr>
            <a:r>
              <a:rPr lang="en-US" sz="1400" b="1" dirty="0">
                <a:solidFill>
                  <a:srgbClr val="C00000"/>
                </a:solidFill>
              </a:rPr>
              <a:t>How to estimates needs </a:t>
            </a:r>
            <a:r>
              <a:rPr lang="en-US" sz="1400" dirty="0"/>
              <a:t>based on the damage and losses</a:t>
            </a:r>
          </a:p>
          <a:p>
            <a:pPr lvl="1" fontAlgn="auto">
              <a:spcAft>
                <a:spcPts val="0"/>
              </a:spcAft>
              <a:defRPr/>
            </a:pPr>
            <a:endParaRPr lang="en-US" sz="1400" dirty="0"/>
          </a:p>
          <a:p>
            <a:pPr fontAlgn="auto">
              <a:spcAft>
                <a:spcPts val="0"/>
              </a:spcAft>
              <a:defRPr/>
            </a:pPr>
            <a:r>
              <a:rPr lang="en-US" sz="1600" dirty="0"/>
              <a:t>The participants would also be able to </a:t>
            </a:r>
          </a:p>
          <a:p>
            <a:pPr lvl="1" fontAlgn="auto">
              <a:spcAft>
                <a:spcPts val="0"/>
              </a:spcAft>
              <a:defRPr/>
            </a:pPr>
            <a:r>
              <a:rPr lang="en-US" sz="1400" dirty="0"/>
              <a:t>Identify the </a:t>
            </a:r>
            <a:r>
              <a:rPr lang="en-US" sz="1400" b="1" dirty="0">
                <a:solidFill>
                  <a:srgbClr val="C00000"/>
                </a:solidFill>
              </a:rPr>
              <a:t>sources of information </a:t>
            </a:r>
            <a:r>
              <a:rPr lang="en-US" sz="1400" dirty="0"/>
              <a:t>for undertaking assessment in private housing</a:t>
            </a:r>
          </a:p>
          <a:p>
            <a:pPr lvl="1" fontAlgn="auto">
              <a:spcAft>
                <a:spcPts val="0"/>
              </a:spcAft>
              <a:defRPr/>
            </a:pPr>
            <a:r>
              <a:rPr lang="en-US" sz="1400" dirty="0">
                <a:solidFill>
                  <a:srgbClr val="FF0000"/>
                </a:solidFill>
              </a:rPr>
              <a:t>Draft the social impact assessment (</a:t>
            </a:r>
            <a:r>
              <a:rPr lang="en-US" sz="1400" dirty="0" err="1">
                <a:solidFill>
                  <a:srgbClr val="FF0000"/>
                </a:solidFill>
              </a:rPr>
              <a:t>SIA</a:t>
            </a:r>
            <a:r>
              <a:rPr lang="en-US" sz="1400" dirty="0">
                <a:solidFill>
                  <a:srgbClr val="FF0000"/>
                </a:solidFill>
              </a:rPr>
              <a:t>) report</a:t>
            </a:r>
            <a:endParaRPr lang="en-US" sz="1400" b="1" dirty="0">
              <a:solidFill>
                <a:srgbClr val="FF0000"/>
              </a:solidFill>
            </a:endParaRPr>
          </a:p>
          <a:p>
            <a:endParaRPr lang="en-US" sz="1600" dirty="0"/>
          </a:p>
          <a:p>
            <a:endParaRPr lang="en-US" sz="1800" dirty="0"/>
          </a:p>
        </p:txBody>
      </p:sp>
    </p:spTree>
    <p:extLst>
      <p:ext uri="{BB962C8B-B14F-4D97-AF65-F5344CB8AC3E}">
        <p14:creationId xmlns="" xmlns:p14="http://schemas.microsoft.com/office/powerpoint/2010/main" val="2405026459"/>
      </p:ext>
    </p:extLst>
  </p:cSld>
  <p:clrMapOvr>
    <a:masterClrMapping/>
  </p:clrMapOvr>
  <p:transition spd="med">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latin typeface="Phetsarath OT" panose="02000500000000000000" pitchFamily="2" charset="0"/>
                <a:cs typeface="Phetsarath OT" panose="02000500000000000000" pitchFamily="2" charset="0"/>
              </a:rPr>
              <a:t>ຄຳຖາມ</a:t>
            </a:r>
            <a:r>
              <a:rPr lang="en-US" b="1" dirty="0" smtClean="0">
                <a:latin typeface="Phetsarath OT" panose="02000500000000000000" pitchFamily="2" charset="0"/>
                <a:cs typeface="Phetsarath OT" panose="02000500000000000000" pitchFamily="2" charset="0"/>
              </a:rPr>
              <a:t>(Any Questions?)</a:t>
            </a:r>
            <a:endParaRPr lang="en-US" b="1" dirty="0">
              <a:latin typeface="Phetsarath OT" panose="02000500000000000000" pitchFamily="2" charset="0"/>
              <a:cs typeface="Phetsarath OT" panose="02000500000000000000" pitchFamily="2" charset="0"/>
            </a:endParaRPr>
          </a:p>
        </p:txBody>
      </p:sp>
      <p:sp>
        <p:nvSpPr>
          <p:cNvPr id="3" name="Content Placeholder 2"/>
          <p:cNvSpPr>
            <a:spLocks noGrp="1"/>
          </p:cNvSpPr>
          <p:nvPr>
            <p:ph idx="1"/>
          </p:nvPr>
        </p:nvSpPr>
        <p:spPr/>
        <p:txBody>
          <a:bodyPr/>
          <a:lstStyle/>
          <a:p>
            <a:endParaRPr lang="en-US" dirty="0" smtClean="0"/>
          </a:p>
          <a:p>
            <a:r>
              <a:rPr lang="en-US" dirty="0" err="1" smtClean="0">
                <a:latin typeface="Phetsarath OT" panose="02000500000000020004" pitchFamily="2" charset="0"/>
                <a:cs typeface="Phetsarath OT" panose="02000500000000020004" pitchFamily="2" charset="0"/>
              </a:rPr>
              <a:t>ຂອບໃຈ</a:t>
            </a:r>
            <a:r>
              <a:rPr lang="en-US" smtClean="0">
                <a:latin typeface="Phetsarath OT" panose="02000500000000020004" pitchFamily="2" charset="0"/>
                <a:cs typeface="Phetsarath OT" panose="02000500000000020004" pitchFamily="2" charset="0"/>
              </a:rPr>
              <a:t>(</a:t>
            </a:r>
            <a:r>
              <a:rPr lang="en-US" smtClean="0"/>
              <a:t>Thank you)</a:t>
            </a:r>
            <a:endParaRPr lang="en-US" dirty="0"/>
          </a:p>
        </p:txBody>
      </p:sp>
    </p:spTree>
    <p:extLst>
      <p:ext uri="{BB962C8B-B14F-4D97-AF65-F5344CB8AC3E}">
        <p14:creationId xmlns="" xmlns:p14="http://schemas.microsoft.com/office/powerpoint/2010/main" val="814688789"/>
      </p:ext>
    </p:extLst>
  </p:cSld>
  <p:clrMapOvr>
    <a:masterClrMapping/>
  </p:clrMapOvr>
  <p:transition spd="med">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err="1" smtClean="0">
                <a:latin typeface="Phetsarath OT" panose="02000500000000000000" pitchFamily="2" charset="0"/>
                <a:cs typeface="Phetsarath OT" panose="02000500000000000000" pitchFamily="2" charset="0"/>
              </a:rPr>
              <a:t>ແນວຄວາມຄິດຂອງການປະເມີນຜົນກະທົບດ້ານສັງຄົມ</a:t>
            </a:r>
            <a:r>
              <a:rPr lang="en-US" sz="2800" b="1" dirty="0" smtClean="0">
                <a:latin typeface="Phetsarath OT" panose="02000500000000000000" pitchFamily="2" charset="0"/>
                <a:cs typeface="Phetsarath OT" panose="02000500000000000000" pitchFamily="2" charset="0"/>
              </a:rPr>
              <a:t/>
            </a:r>
            <a:br>
              <a:rPr lang="en-US" sz="2800" b="1" dirty="0" smtClean="0">
                <a:latin typeface="Phetsarath OT" panose="02000500000000000000" pitchFamily="2" charset="0"/>
                <a:cs typeface="Phetsarath OT" panose="02000500000000000000" pitchFamily="2" charset="0"/>
              </a:rPr>
            </a:br>
            <a:r>
              <a:rPr lang="en-US" sz="2000" dirty="0" smtClean="0">
                <a:solidFill>
                  <a:srgbClr val="FF0000"/>
                </a:solidFill>
                <a:latin typeface="Phetsarath OT" panose="02000500000000000000" pitchFamily="2" charset="0"/>
                <a:cs typeface="Phetsarath OT" panose="02000500000000000000" pitchFamily="2" charset="0"/>
              </a:rPr>
              <a:t>Concepts </a:t>
            </a:r>
            <a:r>
              <a:rPr lang="en-US" sz="2000" dirty="0">
                <a:solidFill>
                  <a:srgbClr val="FF0000"/>
                </a:solidFill>
                <a:latin typeface="Phetsarath OT" panose="02000500000000000000" pitchFamily="2" charset="0"/>
                <a:cs typeface="Phetsarath OT" panose="02000500000000000000" pitchFamily="2" charset="0"/>
              </a:rPr>
              <a:t>of Social Impact </a:t>
            </a:r>
            <a:r>
              <a:rPr lang="en-US" sz="2000" dirty="0" smtClean="0">
                <a:solidFill>
                  <a:srgbClr val="FF0000"/>
                </a:solidFill>
                <a:latin typeface="Phetsarath OT" panose="02000500000000000000" pitchFamily="2" charset="0"/>
                <a:cs typeface="Phetsarath OT" panose="02000500000000000000" pitchFamily="2" charset="0"/>
              </a:rPr>
              <a:t>Assessment</a:t>
            </a:r>
            <a:endParaRPr lang="en-US" sz="2800" dirty="0">
              <a:solidFill>
                <a:srgbClr val="FF0000"/>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sz="half" idx="1"/>
          </p:nvPr>
        </p:nvSpPr>
        <p:spPr>
          <a:xfrm>
            <a:off x="457200" y="1600200"/>
            <a:ext cx="4724400" cy="5029200"/>
          </a:xfrm>
        </p:spPr>
        <p:txBody>
          <a:bodyPr/>
          <a:lstStyle/>
          <a:p>
            <a:r>
              <a:rPr lang="en-US" altLang="en-US" sz="2000" b="1" dirty="0" smtClean="0">
                <a:solidFill>
                  <a:srgbClr val="C00000"/>
                </a:solidFill>
                <a:latin typeface="Phetsarath OT" panose="02000500000000020004" pitchFamily="2" charset="0"/>
                <a:cs typeface="Phetsarath OT" panose="02000500000000020004" pitchFamily="2" charset="0"/>
              </a:rPr>
              <a:t>ການປະເມີນຜົນກະທົບດ້ານສັງຄົມ-</a:t>
            </a:r>
            <a:r>
              <a:rPr lang="en-US" altLang="en-US" sz="2000" b="1" dirty="0" smtClean="0">
                <a:solidFill>
                  <a:srgbClr val="7030A0"/>
                </a:solidFill>
                <a:latin typeface="Phetsarath OT" panose="02000500000000020004" pitchFamily="2" charset="0"/>
                <a:cs typeface="Phetsarath OT" panose="02000500000000020004" pitchFamily="2" charset="0"/>
              </a:rPr>
              <a:t>ການປະເມີນຜົນກະທົບດ້ານສັງຄົມ</a:t>
            </a:r>
            <a:r>
              <a:rPr lang="en-US" altLang="en-US" sz="2000" b="1" dirty="0" smtClean="0">
                <a:solidFill>
                  <a:srgbClr val="7030A0"/>
                </a:solidFill>
                <a:latin typeface="Phetsarath OT" panose="02000500000000020004" pitchFamily="2" charset="0"/>
                <a:cs typeface="Phetsarath OT" panose="02000500000000020004" pitchFamily="2" charset="0"/>
              </a:rPr>
              <a:t>ໃນເບື້ອງຕົ້ນ</a:t>
            </a:r>
            <a:r>
              <a:rPr lang="en-US" altLang="en-US" sz="2000" b="1" dirty="0" smtClean="0">
                <a:solidFill>
                  <a:srgbClr val="7030A0"/>
                </a:solidFill>
                <a:latin typeface="Phetsarath OT" panose="02000500000000020004" pitchFamily="2" charset="0"/>
                <a:cs typeface="Phetsarath OT" panose="02000500000000020004" pitchFamily="2" charset="0"/>
              </a:rPr>
              <a:t>ເນື່ອງຈາກໄພພິບັດ. </a:t>
            </a:r>
            <a:r>
              <a:rPr lang="en-US" altLang="en-US" sz="2000" b="1" dirty="0" err="1" smtClean="0">
                <a:solidFill>
                  <a:srgbClr val="7030A0"/>
                </a:solidFill>
                <a:latin typeface="Phetsarath OT" panose="02000500000000020004" pitchFamily="2" charset="0"/>
                <a:cs typeface="Phetsarath OT" panose="02000500000000020004" pitchFamily="2" charset="0"/>
              </a:rPr>
              <a:t>ການປະເມີນນີ້ຄວນ</a:t>
            </a:r>
            <a:r>
              <a:rPr lang="en-US" altLang="en-US" sz="2000" b="1" u="sng" dirty="0" err="1" smtClean="0">
                <a:solidFill>
                  <a:srgbClr val="7030A0"/>
                </a:solidFill>
                <a:latin typeface="Phetsarath OT" panose="02000500000000020004" pitchFamily="2" charset="0"/>
                <a:cs typeface="Phetsarath OT" panose="02000500000000020004" pitchFamily="2" charset="0"/>
              </a:rPr>
              <a:t>ເປັນສ່ວນໜື່ງຂອງການດຳເນີນການປະເມີນຄວາມເສຍຫາຍ</a:t>
            </a:r>
            <a:r>
              <a:rPr lang="en-US" altLang="en-US" sz="2000" b="1" u="sng" dirty="0" smtClean="0">
                <a:solidFill>
                  <a:srgbClr val="7030A0"/>
                </a:solidFill>
                <a:latin typeface="Phetsarath OT" panose="02000500000000020004" pitchFamily="2" charset="0"/>
                <a:cs typeface="Phetsarath OT" panose="02000500000000020004" pitchFamily="2" charset="0"/>
              </a:rPr>
              <a:t>, </a:t>
            </a:r>
            <a:r>
              <a:rPr lang="en-US" altLang="en-US" sz="2000" b="1" u="sng" dirty="0" err="1" smtClean="0">
                <a:solidFill>
                  <a:srgbClr val="7030A0"/>
                </a:solidFill>
                <a:latin typeface="Phetsarath OT" panose="02000500000000020004" pitchFamily="2" charset="0"/>
                <a:cs typeface="Phetsarath OT" panose="02000500000000020004" pitchFamily="2" charset="0"/>
              </a:rPr>
              <a:t>ການສູນເສຍ</a:t>
            </a:r>
            <a:r>
              <a:rPr lang="en-US" altLang="en-US" sz="2000" b="1" u="sng" dirty="0" smtClean="0">
                <a:solidFill>
                  <a:srgbClr val="7030A0"/>
                </a:solidFill>
                <a:latin typeface="Phetsarath OT" panose="02000500000000020004" pitchFamily="2" charset="0"/>
                <a:cs typeface="Phetsarath OT" panose="02000500000000020004" pitchFamily="2" charset="0"/>
              </a:rPr>
              <a:t> </a:t>
            </a:r>
            <a:r>
              <a:rPr lang="en-US" altLang="en-US" sz="2000" b="1" u="sng" dirty="0" err="1" smtClean="0">
                <a:solidFill>
                  <a:srgbClr val="7030A0"/>
                </a:solidFill>
                <a:latin typeface="Phetsarath OT" panose="02000500000000020004" pitchFamily="2" charset="0"/>
                <a:cs typeface="Phetsarath OT" panose="02000500000000020004" pitchFamily="2" charset="0"/>
              </a:rPr>
              <a:t>ແລະ</a:t>
            </a:r>
            <a:r>
              <a:rPr lang="en-US" altLang="en-US" sz="2000" b="1" u="sng" dirty="0" smtClean="0">
                <a:solidFill>
                  <a:srgbClr val="7030A0"/>
                </a:solidFill>
                <a:latin typeface="Phetsarath OT" panose="02000500000000020004" pitchFamily="2" charset="0"/>
                <a:cs typeface="Phetsarath OT" panose="02000500000000020004" pitchFamily="2" charset="0"/>
              </a:rPr>
              <a:t> ຄວາມຕ້ອງການ</a:t>
            </a:r>
            <a:r>
              <a:rPr lang="en-US" altLang="en-US" sz="2000" b="1" dirty="0" smtClean="0">
                <a:solidFill>
                  <a:srgbClr val="7030A0"/>
                </a:solidFill>
                <a:latin typeface="Phetsarath OT" panose="02000500000000020004" pitchFamily="2" charset="0"/>
                <a:cs typeface="Phetsarath OT" panose="02000500000000020004" pitchFamily="2" charset="0"/>
              </a:rPr>
              <a:t>ທີ່ສາມາດໃຊ້ເປັນຂໍ້ມູນພື້ນຖານໃນການຕິດຕາມຜົນກະທົບດ້ານສັງຄົມໃນອະນາຄົດ.</a:t>
            </a:r>
          </a:p>
          <a:p>
            <a:endParaRPr lang="en-US" altLang="en-US" sz="2000" b="1" dirty="0" smtClean="0">
              <a:solidFill>
                <a:srgbClr val="7030A0"/>
              </a:solidFill>
              <a:latin typeface="Phetsarath OT" panose="02000500000000020004" pitchFamily="2" charset="0"/>
              <a:cs typeface="Phetsarath OT" panose="02000500000000020004" pitchFamily="2" charset="0"/>
            </a:endParaRPr>
          </a:p>
          <a:p>
            <a:r>
              <a:rPr lang="en-US" altLang="en-US" sz="2000" b="1" u="sng" dirty="0" err="1" smtClean="0">
                <a:solidFill>
                  <a:srgbClr val="C00000"/>
                </a:solidFill>
                <a:latin typeface="Phetsarath OT" panose="02000500000000020004" pitchFamily="2" charset="0"/>
                <a:cs typeface="Phetsarath OT" panose="02000500000000020004" pitchFamily="2" charset="0"/>
              </a:rPr>
              <a:t>ການຕິດຕາມຜົນກະທົບດ້ານ</a:t>
            </a:r>
            <a:r>
              <a:rPr lang="en-US" altLang="en-US" sz="2000" b="1" u="sng" dirty="0" err="1" smtClean="0">
                <a:solidFill>
                  <a:srgbClr val="C00000"/>
                </a:solidFill>
                <a:latin typeface="Phetsarath OT" panose="02000500000000020004" pitchFamily="2" charset="0"/>
                <a:cs typeface="Phetsarath OT" panose="02000500000000020004" pitchFamily="2" charset="0"/>
              </a:rPr>
              <a:t>ສັງຄົມ</a:t>
            </a:r>
            <a:r>
              <a:rPr lang="en-US" altLang="en-US" sz="2000" b="1" u="sng" dirty="0" smtClean="0">
                <a:solidFill>
                  <a:srgbClr val="C00000"/>
                </a:solidFill>
                <a:latin typeface="Phetsarath OT" panose="02000500000000020004" pitchFamily="2" charset="0"/>
                <a:cs typeface="Phetsarath OT" panose="02000500000000020004" pitchFamily="2" charset="0"/>
              </a:rPr>
              <a:t> </a:t>
            </a:r>
            <a:r>
              <a:rPr lang="en-US" altLang="en-US" sz="2000" b="1" dirty="0" err="1" smtClean="0">
                <a:solidFill>
                  <a:srgbClr val="7030A0"/>
                </a:solidFill>
                <a:latin typeface="Phetsarath OT" panose="02000500000000020004" pitchFamily="2" charset="0"/>
                <a:cs typeface="Phetsarath OT" panose="02000500000000020004" pitchFamily="2" charset="0"/>
              </a:rPr>
              <a:t>ອີງໃສ່</a:t>
            </a:r>
            <a:r>
              <a:rPr lang="en-US" altLang="en-US" sz="2000" b="1" u="sng" dirty="0" err="1" smtClean="0">
                <a:solidFill>
                  <a:srgbClr val="7030A0"/>
                </a:solidFill>
                <a:latin typeface="Phetsarath OT" panose="02000500000000020004" pitchFamily="2" charset="0"/>
                <a:cs typeface="Phetsarath OT" panose="02000500000000020004" pitchFamily="2" charset="0"/>
              </a:rPr>
              <a:t>ການຕິດຕາມກິດຈະກຳຕ່າງ</a:t>
            </a:r>
            <a:r>
              <a:rPr lang="en-US" altLang="en-US" sz="2000" b="1" u="sng" dirty="0" smtClean="0">
                <a:solidFill>
                  <a:srgbClr val="7030A0"/>
                </a:solidFill>
                <a:latin typeface="Phetsarath OT" panose="02000500000000020004" pitchFamily="2" charset="0"/>
                <a:cs typeface="Phetsarath OT" panose="02000500000000020004" pitchFamily="2" charset="0"/>
              </a:rPr>
              <a:t>ໆ </a:t>
            </a:r>
            <a:r>
              <a:rPr lang="en-US" altLang="en-US" sz="2000" b="1" dirty="0" err="1" smtClean="0">
                <a:solidFill>
                  <a:srgbClr val="7030A0"/>
                </a:solidFill>
                <a:latin typeface="Phetsarath OT" panose="02000500000000020004" pitchFamily="2" charset="0"/>
                <a:cs typeface="Phetsarath OT" panose="02000500000000020004" pitchFamily="2" charset="0"/>
              </a:rPr>
              <a:t>ແລະ</a:t>
            </a:r>
            <a:r>
              <a:rPr lang="en-US" altLang="en-US" sz="2000" b="1" dirty="0" smtClean="0">
                <a:solidFill>
                  <a:srgbClr val="7030A0"/>
                </a:solidFill>
                <a:latin typeface="Phetsarath OT" panose="02000500000000020004" pitchFamily="2" charset="0"/>
                <a:cs typeface="Phetsarath OT" panose="02000500000000020004" pitchFamily="2" charset="0"/>
              </a:rPr>
              <a:t> </a:t>
            </a:r>
            <a:r>
              <a:rPr lang="en-US" altLang="en-US" sz="2000" b="1" u="sng" dirty="0" err="1" smtClean="0">
                <a:solidFill>
                  <a:srgbClr val="7030A0"/>
                </a:solidFill>
                <a:latin typeface="Phetsarath OT" panose="02000500000000020004" pitchFamily="2" charset="0"/>
                <a:cs typeface="Phetsarath OT" panose="02000500000000020004" pitchFamily="2" charset="0"/>
              </a:rPr>
              <a:t>ຜົນກະທົບດ້ານ</a:t>
            </a:r>
            <a:r>
              <a:rPr lang="en-US" altLang="en-US" sz="2000" b="1" u="sng" dirty="0" err="1" smtClean="0">
                <a:solidFill>
                  <a:srgbClr val="7030A0"/>
                </a:solidFill>
                <a:latin typeface="Phetsarath OT" panose="02000500000000020004" pitchFamily="2" charset="0"/>
                <a:cs typeface="Phetsarath OT" panose="02000500000000020004" pitchFamily="2" charset="0"/>
              </a:rPr>
              <a:t>ສັງຄົມຂອງໄພພິບັດ</a:t>
            </a:r>
            <a:r>
              <a:rPr lang="en-US" altLang="en-US" sz="2000" b="1" u="sng" dirty="0" smtClean="0">
                <a:solidFill>
                  <a:srgbClr val="7030A0"/>
                </a:solidFill>
                <a:latin typeface="Phetsarath OT" panose="02000500000000020004" pitchFamily="2" charset="0"/>
                <a:cs typeface="Phetsarath OT" panose="02000500000000020004" pitchFamily="2" charset="0"/>
              </a:rPr>
              <a:t> </a:t>
            </a:r>
            <a:r>
              <a:rPr lang="en-US" altLang="en-US" sz="2000" b="1" dirty="0" err="1" smtClean="0">
                <a:solidFill>
                  <a:srgbClr val="7030A0"/>
                </a:solidFill>
                <a:latin typeface="Phetsarath OT" panose="02000500000000020004" pitchFamily="2" charset="0"/>
                <a:cs typeface="Phetsarath OT" panose="02000500000000020004" pitchFamily="2" charset="0"/>
              </a:rPr>
              <a:t>ແລະ</a:t>
            </a:r>
            <a:r>
              <a:rPr lang="en-US" altLang="en-US" sz="2000" b="1" dirty="0" smtClean="0">
                <a:solidFill>
                  <a:srgbClr val="7030A0"/>
                </a:solidFill>
                <a:latin typeface="Phetsarath OT" panose="02000500000000020004" pitchFamily="2" charset="0"/>
                <a:cs typeface="Phetsarath OT" panose="02000500000000020004" pitchFamily="2" charset="0"/>
              </a:rPr>
              <a:t> </a:t>
            </a:r>
            <a:r>
              <a:rPr lang="en-US" altLang="en-US" sz="2000" b="1" u="sng" dirty="0" smtClean="0">
                <a:solidFill>
                  <a:srgbClr val="7030A0"/>
                </a:solidFill>
                <a:latin typeface="Phetsarath OT" panose="02000500000000020004" pitchFamily="2" charset="0"/>
                <a:cs typeface="Phetsarath OT" panose="02000500000000020004" pitchFamily="2" charset="0"/>
              </a:rPr>
              <a:t>ການໃຫ້ຄວາມຊ່ວຍເຫຼືອ</a:t>
            </a:r>
            <a:r>
              <a:rPr lang="en-US" altLang="en-US" sz="2000" b="1" dirty="0" smtClean="0">
                <a:solidFill>
                  <a:srgbClr val="7030A0"/>
                </a:solidFill>
                <a:latin typeface="Phetsarath OT" panose="02000500000000020004" pitchFamily="2" charset="0"/>
                <a:cs typeface="Phetsarath OT" panose="02000500000000020004" pitchFamily="2" charset="0"/>
              </a:rPr>
              <a:t>ໂດຍການນຳໃຊ້ຂໍ້ມູນພື້ນຖານຂອງການຜະເມີນຜົນກະທົບດ້ານສັງຄົມ,</a:t>
            </a:r>
            <a:endParaRPr lang="en-US" altLang="en-US" sz="1800" b="1" dirty="0">
              <a:solidFill>
                <a:srgbClr val="7030A0"/>
              </a:solidFill>
              <a:latin typeface="Phetsarath OT" panose="02000500000000020004" pitchFamily="2" charset="0"/>
              <a:cs typeface="Phetsarath OT" panose="02000500000000020004" pitchFamily="2" charset="0"/>
            </a:endParaRPr>
          </a:p>
        </p:txBody>
      </p:sp>
      <p:sp>
        <p:nvSpPr>
          <p:cNvPr id="4" name="Content Placeholder 3"/>
          <p:cNvSpPr>
            <a:spLocks noGrp="1"/>
          </p:cNvSpPr>
          <p:nvPr>
            <p:ph sz="half" idx="2"/>
          </p:nvPr>
        </p:nvSpPr>
        <p:spPr>
          <a:xfrm>
            <a:off x="5943600" y="1600200"/>
            <a:ext cx="2971800" cy="4800600"/>
          </a:xfrm>
        </p:spPr>
        <p:txBody>
          <a:bodyPr/>
          <a:lstStyle/>
          <a:p>
            <a:r>
              <a:rPr lang="en-US" altLang="en-US" sz="1600" dirty="0">
                <a:solidFill>
                  <a:srgbClr val="C00000"/>
                </a:solidFill>
              </a:rPr>
              <a:t>Social impact assessment (</a:t>
            </a:r>
            <a:r>
              <a:rPr lang="en-US" altLang="en-US" sz="1600" dirty="0" err="1">
                <a:solidFill>
                  <a:srgbClr val="C00000"/>
                </a:solidFill>
              </a:rPr>
              <a:t>SIA</a:t>
            </a:r>
            <a:r>
              <a:rPr lang="en-US" altLang="en-US" sz="1600" dirty="0">
                <a:solidFill>
                  <a:srgbClr val="C00000"/>
                </a:solidFill>
              </a:rPr>
              <a:t>) </a:t>
            </a:r>
            <a:r>
              <a:rPr lang="en-US" altLang="en-US" sz="1600" dirty="0"/>
              <a:t>- the assessment of the likely initial social impacts due to the disaster. This assessment should be a part of the wider post-disaster damage, loss and needs assessment (DALNA) and which can serve as the baseline for the future monitoring of social impacts</a:t>
            </a:r>
            <a:r>
              <a:rPr lang="en-US" altLang="en-US" sz="1600" dirty="0" smtClean="0"/>
              <a:t>.</a:t>
            </a:r>
          </a:p>
          <a:p>
            <a:endParaRPr lang="en-US" altLang="en-US" sz="1600" dirty="0"/>
          </a:p>
          <a:p>
            <a:r>
              <a:rPr lang="en-US" altLang="en-US" sz="1600" dirty="0"/>
              <a:t>Social impact monitoring (</a:t>
            </a:r>
            <a:r>
              <a:rPr lang="en-US" altLang="en-US" sz="1600" dirty="0" err="1"/>
              <a:t>SIM</a:t>
            </a:r>
            <a:r>
              <a:rPr lang="en-US" altLang="en-US" sz="1600" dirty="0"/>
              <a:t>) refers to the monitoring of activities and the social impacts of disasters and the aid efforts using the post-disaster </a:t>
            </a:r>
            <a:r>
              <a:rPr lang="en-US" altLang="en-US" sz="1600" dirty="0" err="1"/>
              <a:t>SIA</a:t>
            </a:r>
            <a:r>
              <a:rPr lang="en-US" altLang="en-US" sz="1600" dirty="0"/>
              <a:t> as baseline.  </a:t>
            </a:r>
          </a:p>
          <a:p>
            <a:endParaRPr lang="en-US" sz="1600" dirty="0"/>
          </a:p>
        </p:txBody>
      </p:sp>
    </p:spTree>
  </p:cSld>
  <p:clrMapOvr>
    <a:masterClrMapping/>
  </p:clrMapOvr>
  <p:transition spd="med">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2800" b="1" dirty="0" err="1" smtClean="0">
                <a:latin typeface="Phetsarath OT" panose="02000500000000000000" pitchFamily="2" charset="0"/>
                <a:cs typeface="Phetsarath OT" panose="02000500000000000000" pitchFamily="2" charset="0"/>
              </a:rPr>
              <a:t>ອົງປະກອບຂອງການປະເມີນຜົນກະທົບດ້ານສັງຄົມ</a:t>
            </a:r>
            <a:r>
              <a:rPr lang="en-US" sz="2800" b="1" dirty="0" smtClean="0">
                <a:latin typeface="Phetsarath OT" panose="02000500000000000000" pitchFamily="2" charset="0"/>
                <a:cs typeface="Phetsarath OT" panose="02000500000000000000" pitchFamily="2" charset="0"/>
              </a:rPr>
              <a:t/>
            </a:r>
            <a:br>
              <a:rPr lang="en-US" sz="2800" b="1" dirty="0" smtClean="0">
                <a:latin typeface="Phetsarath OT" panose="02000500000000000000" pitchFamily="2" charset="0"/>
                <a:cs typeface="Phetsarath OT" panose="02000500000000000000" pitchFamily="2" charset="0"/>
              </a:rPr>
            </a:br>
            <a:r>
              <a:rPr lang="en-US" sz="1800" dirty="0" smtClean="0">
                <a:solidFill>
                  <a:srgbClr val="FF0000"/>
                </a:solidFill>
                <a:latin typeface="Phetsarath OT" panose="02000500000000000000" pitchFamily="2" charset="0"/>
                <a:cs typeface="Phetsarath OT" panose="02000500000000000000" pitchFamily="2" charset="0"/>
              </a:rPr>
              <a:t>Components </a:t>
            </a:r>
            <a:r>
              <a:rPr lang="en-US" sz="1800" dirty="0">
                <a:solidFill>
                  <a:srgbClr val="FF0000"/>
                </a:solidFill>
                <a:latin typeface="Phetsarath OT" panose="02000500000000000000" pitchFamily="2" charset="0"/>
                <a:cs typeface="Phetsarath OT" panose="02000500000000000000" pitchFamily="2" charset="0"/>
              </a:rPr>
              <a:t>of Social Impact Assessment</a:t>
            </a:r>
            <a:endParaRPr lang="en-US" sz="2800" dirty="0">
              <a:solidFill>
                <a:srgbClr val="FF0000"/>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sz="half" idx="1"/>
          </p:nvPr>
        </p:nvSpPr>
        <p:spPr>
          <a:xfrm>
            <a:off x="457200" y="1219200"/>
            <a:ext cx="5791200" cy="5791200"/>
          </a:xfrm>
        </p:spPr>
        <p:txBody>
          <a:bodyPr/>
          <a:lstStyle/>
          <a:p>
            <a:pPr>
              <a:lnSpc>
                <a:spcPct val="150000"/>
              </a:lnSpc>
            </a:pPr>
            <a:r>
              <a:rPr lang="en-US" altLang="en-US" sz="1800" b="1" dirty="0" err="1" smtClean="0">
                <a:solidFill>
                  <a:srgbClr val="C00000"/>
                </a:solidFill>
                <a:latin typeface="Phetsarath OT" panose="02000500000000020004" pitchFamily="2" charset="0"/>
                <a:cs typeface="Phetsarath OT" panose="02000500000000020004" pitchFamily="2" charset="0"/>
              </a:rPr>
              <a:t>ຜົນກະທົບດ້ານເສດຖະກິດສັງຄົມ</a:t>
            </a:r>
            <a:r>
              <a:rPr lang="en-US" altLang="en-US" sz="1800" b="1" u="sng" dirty="0" smtClean="0">
                <a:solidFill>
                  <a:srgbClr val="C00000"/>
                </a:solidFill>
                <a:latin typeface="Phetsarath OT" panose="02000500000000020004" pitchFamily="2" charset="0"/>
                <a:cs typeface="Phetsarath OT" panose="02000500000000020004" pitchFamily="2" charset="0"/>
              </a:rPr>
              <a:t>- </a:t>
            </a:r>
            <a:r>
              <a:rPr lang="en-US" altLang="en-US" sz="1800" u="sng" dirty="0" smtClean="0">
                <a:latin typeface="Phetsarath OT" panose="02000500000000020004" pitchFamily="2" charset="0"/>
                <a:cs typeface="Phetsarath OT" panose="02000500000000020004" pitchFamily="2" charset="0"/>
              </a:rPr>
              <a:t>ວິທີການທີ່ຄວາມ</a:t>
            </a:r>
            <a:r>
              <a:rPr lang="en-US" altLang="en-US" sz="1800" u="sng" dirty="0" smtClean="0">
                <a:latin typeface="Phetsarath OT" panose="02000500000000020004" pitchFamily="2" charset="0"/>
                <a:cs typeface="Phetsarath OT" panose="02000500000000020004" pitchFamily="2" charset="0"/>
              </a:rPr>
              <a:t>ເສຍຫາຍແລະການສູນເສຍຂອງຄົວເຮືອນສົ່ງຜົນ</a:t>
            </a:r>
            <a:r>
              <a:rPr lang="en-US" altLang="en-US" sz="1800" dirty="0" smtClean="0">
                <a:latin typeface="Phetsarath OT" panose="02000500000000020004" pitchFamily="2" charset="0"/>
                <a:cs typeface="Phetsarath OT" panose="02000500000000020004" pitchFamily="2" charset="0"/>
              </a:rPr>
              <a:t>ກະທົບຕໍ່ລາຍຮັບ</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ສຸຂະພາບ</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ການໂພຊະນາການ</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ໜີ້ສິນ</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ການສຶກສາຂອງເດັກນ້ອຍ</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ການເຂົ້າເຖິງການບໍລິການດ້ານເສດຖະກິດ-</a:t>
            </a:r>
            <a:r>
              <a:rPr lang="en-US" altLang="en-US" sz="1800" dirty="0" err="1" smtClean="0">
                <a:latin typeface="Phetsarath OT" panose="02000500000000020004" pitchFamily="2" charset="0"/>
                <a:cs typeface="Phetsarath OT" panose="02000500000000020004" pitchFamily="2" charset="0"/>
              </a:rPr>
              <a:t>ສັງຄົມ</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ແລະອື່ນ</a:t>
            </a:r>
            <a:r>
              <a:rPr lang="en-US" altLang="en-US" sz="1800" dirty="0" smtClean="0">
                <a:latin typeface="Phetsarath OT" panose="02000500000000020004" pitchFamily="2" charset="0"/>
                <a:cs typeface="Phetsarath OT" panose="02000500000000020004" pitchFamily="2" charset="0"/>
              </a:rPr>
              <a:t>ໆ. </a:t>
            </a:r>
          </a:p>
          <a:p>
            <a:pPr>
              <a:lnSpc>
                <a:spcPct val="150000"/>
              </a:lnSpc>
            </a:pPr>
            <a:endParaRPr lang="en-US" altLang="en-US" sz="1000" dirty="0" smtClean="0">
              <a:latin typeface="Phetsarath OT" panose="02000500000000020004" pitchFamily="2" charset="0"/>
              <a:cs typeface="Phetsarath OT" panose="02000500000000020004" pitchFamily="2" charset="0"/>
            </a:endParaRPr>
          </a:p>
          <a:p>
            <a:pPr>
              <a:lnSpc>
                <a:spcPct val="150000"/>
              </a:lnSpc>
            </a:pPr>
            <a:r>
              <a:rPr lang="en-US" altLang="en-US" sz="1800" b="1" dirty="0" err="1" smtClean="0">
                <a:solidFill>
                  <a:srgbClr val="C00000"/>
                </a:solidFill>
                <a:latin typeface="Phetsarath OT" panose="02000500000000020004" pitchFamily="2" charset="0"/>
                <a:cs typeface="Phetsarath OT" panose="02000500000000020004" pitchFamily="2" charset="0"/>
              </a:rPr>
              <a:t>ກົນໄກການຮັບ</a:t>
            </a:r>
            <a:r>
              <a:rPr lang="en-US" altLang="en-US" sz="1800" b="1" dirty="0" err="1" smtClean="0">
                <a:solidFill>
                  <a:srgbClr val="C00000"/>
                </a:solidFill>
                <a:latin typeface="Phetsarath OT" panose="02000500000000020004" pitchFamily="2" charset="0"/>
                <a:cs typeface="Phetsarath OT" panose="02000500000000020004" pitchFamily="2" charset="0"/>
              </a:rPr>
              <a:t>ມື</a:t>
            </a:r>
            <a:r>
              <a:rPr lang="en-US" altLang="en-US" sz="1800" b="1" dirty="0" smtClean="0">
                <a:solidFill>
                  <a:srgbClr val="C00000"/>
                </a:solidFill>
                <a:latin typeface="Phetsarath OT" panose="02000500000000020004" pitchFamily="2" charset="0"/>
                <a:cs typeface="Phetsarath OT" panose="02000500000000020004" pitchFamily="2" charset="0"/>
              </a:rPr>
              <a:t> </a:t>
            </a:r>
            <a:r>
              <a:rPr lang="en-US" altLang="en-US" sz="1800" b="1" dirty="0" err="1" smtClean="0">
                <a:solidFill>
                  <a:srgbClr val="C00000"/>
                </a:solidFill>
                <a:latin typeface="Phetsarath OT" panose="02000500000000020004" pitchFamily="2" charset="0"/>
                <a:cs typeface="Phetsarath OT" panose="02000500000000020004" pitchFamily="2" charset="0"/>
              </a:rPr>
              <a:t>ແລະ</a:t>
            </a:r>
            <a:r>
              <a:rPr lang="en-US" altLang="en-US" sz="1800" b="1" dirty="0" smtClean="0">
                <a:solidFill>
                  <a:srgbClr val="C00000"/>
                </a:solidFill>
                <a:latin typeface="Phetsarath OT" panose="02000500000000020004" pitchFamily="2" charset="0"/>
                <a:cs typeface="Phetsarath OT" panose="02000500000000020004" pitchFamily="2" charset="0"/>
              </a:rPr>
              <a:t> </a:t>
            </a:r>
            <a:r>
              <a:rPr lang="en-US" altLang="en-US" sz="1800" b="1" dirty="0" err="1" smtClean="0">
                <a:solidFill>
                  <a:srgbClr val="C00000"/>
                </a:solidFill>
                <a:latin typeface="Phetsarath OT" panose="02000500000000020004" pitchFamily="2" charset="0"/>
                <a:cs typeface="Phetsarath OT" panose="02000500000000020004" pitchFamily="2" charset="0"/>
              </a:rPr>
              <a:t>ຜົນກະທົບ</a:t>
            </a:r>
            <a:r>
              <a:rPr lang="en-US" altLang="en-US" sz="1800" b="1" dirty="0" smtClean="0">
                <a:solidFill>
                  <a:srgbClr val="002060"/>
                </a:solidFill>
                <a:latin typeface="Phetsarath OT" panose="02000500000000020004" pitchFamily="2" charset="0"/>
                <a:cs typeface="Phetsarath OT" panose="02000500000000020004" pitchFamily="2" charset="0"/>
              </a:rPr>
              <a:t>- </a:t>
            </a:r>
            <a:r>
              <a:rPr lang="en-US" altLang="en-US" sz="1800" b="1" dirty="0" err="1" smtClean="0">
                <a:solidFill>
                  <a:srgbClr val="002060"/>
                </a:solidFill>
                <a:latin typeface="Phetsarath OT" panose="02000500000000020004" pitchFamily="2" charset="0"/>
                <a:cs typeface="Phetsarath OT" panose="02000500000000020004" pitchFamily="2" charset="0"/>
              </a:rPr>
              <a:t>ການປະຕິບັດການ</a:t>
            </a:r>
            <a:r>
              <a:rPr lang="en-US" altLang="en-US" sz="1800" b="1" dirty="0" err="1" smtClean="0">
                <a:solidFill>
                  <a:srgbClr val="002060"/>
                </a:solidFill>
                <a:latin typeface="Phetsarath OT" panose="02000500000000020004" pitchFamily="2" charset="0"/>
                <a:cs typeface="Phetsarath OT" panose="02000500000000020004" pitchFamily="2" charset="0"/>
              </a:rPr>
              <a:t>ຮັບມືກັບຜົນກະທົບໄພພິບັດເຊັ່ນ</a:t>
            </a:r>
            <a:r>
              <a:rPr lang="en-US" altLang="en-US" sz="1800" b="1" dirty="0" err="1" smtClean="0">
                <a:solidFill>
                  <a:srgbClr val="002060"/>
                </a:solidFill>
                <a:latin typeface="Phetsarath OT" panose="02000500000000020004" pitchFamily="2" charset="0"/>
                <a:cs typeface="Phetsarath OT" panose="02000500000000020004" pitchFamily="2" charset="0"/>
              </a:rPr>
              <a:t>ວ່າ</a:t>
            </a:r>
            <a:r>
              <a:rPr lang="en-US" altLang="en-US" sz="1800" b="1" dirty="0" smtClean="0">
                <a:solidFill>
                  <a:srgbClr val="002060"/>
                </a:solidFill>
                <a:latin typeface="Phetsarath OT" panose="02000500000000020004" pitchFamily="2" charset="0"/>
                <a:cs typeface="Phetsarath OT" panose="02000500000000020004" pitchFamily="2" charset="0"/>
              </a:rPr>
              <a:t>: </a:t>
            </a:r>
            <a:r>
              <a:rPr lang="en-US" altLang="en-US" sz="1800" dirty="0" err="1" smtClean="0">
                <a:solidFill>
                  <a:srgbClr val="002060"/>
                </a:solidFill>
                <a:latin typeface="Phetsarath OT" panose="02000500000000020004" pitchFamily="2" charset="0"/>
                <a:cs typeface="Phetsarath OT" panose="02000500000000020004" pitchFamily="2" charset="0"/>
              </a:rPr>
              <a:t>ການ</a:t>
            </a:r>
            <a:r>
              <a:rPr lang="en-US" altLang="en-US" sz="1800" dirty="0" err="1" smtClean="0">
                <a:solidFill>
                  <a:srgbClr val="002060"/>
                </a:solidFill>
                <a:latin typeface="Phetsarath OT" panose="02000500000000020004" pitchFamily="2" charset="0"/>
                <a:cs typeface="Phetsarath OT" panose="02000500000000020004" pitchFamily="2" charset="0"/>
              </a:rPr>
              <a:t>ຢືມເງິນ</a:t>
            </a:r>
            <a:r>
              <a:rPr lang="en-US" altLang="en-US" sz="1800" dirty="0" smtClean="0">
                <a:solidFill>
                  <a:srgbClr val="002060"/>
                </a:solidFill>
                <a:latin typeface="Phetsarath OT" panose="02000500000000020004" pitchFamily="2" charset="0"/>
                <a:cs typeface="Phetsarath OT" panose="02000500000000020004" pitchFamily="2" charset="0"/>
              </a:rPr>
              <a:t>, </a:t>
            </a:r>
            <a:r>
              <a:rPr lang="en-US" altLang="en-US" sz="1800" dirty="0" err="1" smtClean="0">
                <a:solidFill>
                  <a:srgbClr val="002060"/>
                </a:solidFill>
                <a:latin typeface="Phetsarath OT" panose="02000500000000020004" pitchFamily="2" charset="0"/>
                <a:cs typeface="Phetsarath OT" panose="02000500000000020004" pitchFamily="2" charset="0"/>
              </a:rPr>
              <a:t>ການເຮັດວຽກໃນນອກພື້ນທີ່</a:t>
            </a:r>
            <a:r>
              <a:rPr lang="en-US" altLang="en-US" sz="1800" dirty="0" err="1" smtClean="0">
                <a:solidFill>
                  <a:srgbClr val="002060"/>
                </a:solidFill>
                <a:latin typeface="Phetsarath OT" panose="02000500000000020004" pitchFamily="2" charset="0"/>
                <a:cs typeface="Phetsarath OT" panose="02000500000000020004" pitchFamily="2" charset="0"/>
              </a:rPr>
              <a:t>ໄພພິບັດ</a:t>
            </a:r>
            <a:r>
              <a:rPr lang="en-US" altLang="en-US" sz="1800" dirty="0" smtClean="0">
                <a:solidFill>
                  <a:srgbClr val="002060"/>
                </a:solidFill>
                <a:latin typeface="Phetsarath OT" panose="02000500000000020004" pitchFamily="2" charset="0"/>
                <a:cs typeface="Phetsarath OT" panose="02000500000000020004" pitchFamily="2" charset="0"/>
              </a:rPr>
              <a:t> </a:t>
            </a:r>
            <a:r>
              <a:rPr lang="en-US" altLang="en-US" sz="1800" dirty="0" err="1" smtClean="0">
                <a:solidFill>
                  <a:srgbClr val="002060"/>
                </a:solidFill>
                <a:latin typeface="Phetsarath OT" panose="02000500000000020004" pitchFamily="2" charset="0"/>
                <a:cs typeface="Phetsarath OT" panose="02000500000000020004" pitchFamily="2" charset="0"/>
              </a:rPr>
              <a:t>ແລະ</a:t>
            </a:r>
            <a:r>
              <a:rPr lang="en-US" altLang="en-US" sz="1800" dirty="0" smtClean="0">
                <a:solidFill>
                  <a:srgbClr val="002060"/>
                </a:solidFill>
                <a:latin typeface="Phetsarath OT" panose="02000500000000020004" pitchFamily="2" charset="0"/>
                <a:cs typeface="Phetsarath OT" panose="02000500000000020004" pitchFamily="2" charset="0"/>
              </a:rPr>
              <a:t> </a:t>
            </a:r>
            <a:r>
              <a:rPr lang="en-US" altLang="en-US" sz="1800" dirty="0" err="1" smtClean="0">
                <a:solidFill>
                  <a:srgbClr val="002060"/>
                </a:solidFill>
                <a:latin typeface="Phetsarath OT" panose="02000500000000020004" pitchFamily="2" charset="0"/>
                <a:cs typeface="Phetsarath OT" panose="02000500000000020004" pitchFamily="2" charset="0"/>
              </a:rPr>
              <a:t>ອື່ນ</a:t>
            </a:r>
            <a:r>
              <a:rPr lang="en-US" altLang="en-US" sz="1800" dirty="0" smtClean="0">
                <a:solidFill>
                  <a:srgbClr val="002060"/>
                </a:solidFill>
                <a:latin typeface="Phetsarath OT" panose="02000500000000020004" pitchFamily="2" charset="0"/>
                <a:cs typeface="Phetsarath OT" panose="02000500000000020004" pitchFamily="2" charset="0"/>
              </a:rPr>
              <a:t>ໆ</a:t>
            </a:r>
          </a:p>
          <a:p>
            <a:pPr>
              <a:lnSpc>
                <a:spcPct val="150000"/>
              </a:lnSpc>
            </a:pPr>
            <a:endParaRPr lang="en-US" altLang="en-US" sz="1050" b="1" dirty="0" smtClean="0">
              <a:solidFill>
                <a:srgbClr val="002060"/>
              </a:solidFill>
              <a:latin typeface="Phetsarath OT" panose="02000500000000020004" pitchFamily="2" charset="0"/>
              <a:cs typeface="Phetsarath OT" panose="02000500000000020004" pitchFamily="2" charset="0"/>
            </a:endParaRPr>
          </a:p>
          <a:p>
            <a:pPr>
              <a:lnSpc>
                <a:spcPct val="150000"/>
              </a:lnSpc>
            </a:pPr>
            <a:r>
              <a:rPr lang="en-US" altLang="en-US" sz="1800" b="1" dirty="0" err="1" smtClean="0">
                <a:solidFill>
                  <a:srgbClr val="C00000"/>
                </a:solidFill>
                <a:latin typeface="Phetsarath OT" panose="02000500000000020004" pitchFamily="2" charset="0"/>
                <a:cs typeface="Phetsarath OT" panose="02000500000000020004" pitchFamily="2" charset="0"/>
              </a:rPr>
              <a:t>ຜົນ</a:t>
            </a:r>
            <a:r>
              <a:rPr lang="en-US" altLang="en-US" sz="1800" b="1" dirty="0" err="1" smtClean="0">
                <a:solidFill>
                  <a:srgbClr val="C00000"/>
                </a:solidFill>
                <a:latin typeface="Phetsarath OT" panose="02000500000000020004" pitchFamily="2" charset="0"/>
                <a:cs typeface="Phetsarath OT" panose="02000500000000020004" pitchFamily="2" charset="0"/>
              </a:rPr>
              <a:t>ກະທົບຕໍ່ສັງຄົມ</a:t>
            </a:r>
            <a:r>
              <a:rPr lang="en-US" altLang="en-US" sz="1800" b="1" dirty="0" smtClean="0">
                <a:solidFill>
                  <a:srgbClr val="C00000"/>
                </a:solidFill>
                <a:latin typeface="Phetsarath OT" panose="02000500000000020004" pitchFamily="2" charset="0"/>
                <a:cs typeface="Phetsarath OT" panose="02000500000000020004" pitchFamily="2" charset="0"/>
              </a:rPr>
              <a:t>- </a:t>
            </a:r>
            <a:r>
              <a:rPr lang="en-US" altLang="en-US" sz="1800" u="sng" dirty="0" err="1" smtClean="0">
                <a:latin typeface="Phetsarath OT" panose="02000500000000020004" pitchFamily="2" charset="0"/>
                <a:cs typeface="Phetsarath OT" panose="02000500000000020004" pitchFamily="2" charset="0"/>
              </a:rPr>
              <a:t>ເພີ້ມຄວາມຕ້ານທານຕໍ່າຂອງບັນດາຄອບຄົວທີ່ອາໄສຢູ່ທີ່ພັກຊົ່ວຄາວ</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ສູນ</a:t>
            </a:r>
            <a:r>
              <a:rPr lang="en-US" altLang="en-US" sz="1800" dirty="0" err="1" smtClean="0">
                <a:latin typeface="Phetsarath OT" panose="02000500000000020004" pitchFamily="2" charset="0"/>
                <a:cs typeface="Phetsarath OT" panose="02000500000000020004" pitchFamily="2" charset="0"/>
              </a:rPr>
              <a:t>ເສຍແຮງງານ</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ແລະ</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ສີມືແຮງງານທີ່ຈຳເປັນໃນຊຸມຊົນ</a:t>
            </a:r>
            <a:r>
              <a:rPr lang="en-US" altLang="en-US" sz="1800" dirty="0" smtClean="0">
                <a:latin typeface="Phetsarath OT" panose="02000500000000020004" pitchFamily="2" charset="0"/>
                <a:cs typeface="Phetsarath OT" panose="02000500000000020004" pitchFamily="2" charset="0"/>
              </a:rPr>
              <a:t>, </a:t>
            </a:r>
            <a:r>
              <a:rPr lang="en-US" altLang="en-US" sz="1800" dirty="0" smtClean="0">
                <a:latin typeface="Phetsarath OT" panose="02000500000000020004" pitchFamily="2" charset="0"/>
                <a:cs typeface="Phetsarath OT" panose="02000500000000020004" pitchFamily="2" charset="0"/>
              </a:rPr>
              <a:t>ພະລັງໃນການສູ້ຊົນພາຍ</a:t>
            </a:r>
            <a:r>
              <a:rPr lang="en-US" altLang="en-US" sz="1800" dirty="0" smtClean="0">
                <a:latin typeface="Phetsarath OT" panose="02000500000000020004" pitchFamily="2" charset="0"/>
                <a:cs typeface="Phetsarath OT" panose="02000500000000020004" pitchFamily="2" charset="0"/>
              </a:rPr>
              <a:t>ໃນຄອບຄົວແລະຊຸມຊົນຫຼັງຈາກໄດ້ຮັບຜົນກະທົບຈາກໄພພິບັດ</a:t>
            </a:r>
          </a:p>
          <a:p>
            <a:pPr marL="0" indent="0">
              <a:lnSpc>
                <a:spcPct val="150000"/>
              </a:lnSpc>
              <a:buNone/>
            </a:pPr>
            <a:endParaRPr lang="en-US" altLang="en-US" sz="2000" dirty="0">
              <a:latin typeface="Lucida Sans Unicode" pitchFamily="34" charset="0"/>
              <a:cs typeface="Lucida Sans Unicode" pitchFamily="34" charset="0"/>
            </a:endParaRPr>
          </a:p>
        </p:txBody>
      </p:sp>
      <p:sp>
        <p:nvSpPr>
          <p:cNvPr id="4" name="Content Placeholder 3"/>
          <p:cNvSpPr>
            <a:spLocks noGrp="1"/>
          </p:cNvSpPr>
          <p:nvPr>
            <p:ph sz="half" idx="2"/>
          </p:nvPr>
        </p:nvSpPr>
        <p:spPr>
          <a:xfrm>
            <a:off x="6248400" y="1066800"/>
            <a:ext cx="2819400" cy="5486400"/>
          </a:xfrm>
        </p:spPr>
        <p:txBody>
          <a:bodyPr/>
          <a:lstStyle/>
          <a:p>
            <a:pPr marL="236538" indent="-236538">
              <a:lnSpc>
                <a:spcPct val="150000"/>
              </a:lnSpc>
              <a:buFont typeface="Arial" pitchFamily="34" charset="0"/>
              <a:buChar char="•"/>
            </a:pPr>
            <a:r>
              <a:rPr lang="en-US" altLang="en-US" sz="1200" b="1" dirty="0">
                <a:solidFill>
                  <a:srgbClr val="C00000"/>
                </a:solidFill>
              </a:rPr>
              <a:t>Socioeconomic impacts -  </a:t>
            </a:r>
            <a:r>
              <a:rPr lang="en-US" altLang="en-US" sz="1200" dirty="0"/>
              <a:t>how the damages and losses of the household are affecting their income, health, nutrition, indebtedness, education of children and access to social and economic services, among others.  </a:t>
            </a:r>
            <a:endParaRPr lang="en-US" altLang="en-US" sz="1200" dirty="0" smtClean="0"/>
          </a:p>
          <a:p>
            <a:pPr marL="236538" indent="-236538">
              <a:lnSpc>
                <a:spcPct val="150000"/>
              </a:lnSpc>
              <a:buFont typeface="Arial" pitchFamily="34" charset="0"/>
              <a:buChar char="•"/>
            </a:pPr>
            <a:endParaRPr lang="en-US" altLang="en-US" sz="800" dirty="0"/>
          </a:p>
          <a:p>
            <a:pPr marL="236538" indent="-236538">
              <a:lnSpc>
                <a:spcPct val="150000"/>
              </a:lnSpc>
              <a:buFont typeface="Arial" pitchFamily="34" charset="0"/>
              <a:buChar char="•"/>
            </a:pPr>
            <a:r>
              <a:rPr lang="en-US" altLang="en-US" sz="1200" b="1" dirty="0">
                <a:solidFill>
                  <a:srgbClr val="002060"/>
                </a:solidFill>
              </a:rPr>
              <a:t>Coping mechanisms and their effects - </a:t>
            </a:r>
            <a:r>
              <a:rPr lang="en-US" altLang="en-US" sz="1200" dirty="0">
                <a:solidFill>
                  <a:srgbClr val="002060"/>
                </a:solidFill>
              </a:rPr>
              <a:t>actions of those affected to cope with the effects of the disaster like borrowing money, working outside the disaster area, etc. </a:t>
            </a:r>
            <a:endParaRPr lang="en-US" altLang="en-US" sz="1200" dirty="0" smtClean="0">
              <a:solidFill>
                <a:srgbClr val="002060"/>
              </a:solidFill>
            </a:endParaRPr>
          </a:p>
          <a:p>
            <a:pPr marL="236538" indent="-236538">
              <a:lnSpc>
                <a:spcPct val="150000"/>
              </a:lnSpc>
              <a:buFont typeface="Arial" pitchFamily="34" charset="0"/>
              <a:buChar char="•"/>
            </a:pPr>
            <a:endParaRPr lang="en-US" altLang="en-US" sz="800" dirty="0"/>
          </a:p>
          <a:p>
            <a:pPr marL="236538" indent="-236538">
              <a:lnSpc>
                <a:spcPct val="150000"/>
              </a:lnSpc>
              <a:buFont typeface="Arial" pitchFamily="34" charset="0"/>
              <a:buChar char="•"/>
            </a:pPr>
            <a:r>
              <a:rPr lang="en-US" altLang="en-US" sz="1200" b="1" dirty="0"/>
              <a:t>Impacts on social cohesion - </a:t>
            </a:r>
            <a:r>
              <a:rPr lang="en-US" altLang="en-US" sz="1200" dirty="0"/>
              <a:t>increase in vulnerabilities of families staying in evacuation centers, loss of manpower and necessary skills in the community, power </a:t>
            </a:r>
            <a:r>
              <a:rPr lang="en-US" altLang="en-US" sz="1200" dirty="0" smtClean="0"/>
              <a:t>struggles </a:t>
            </a:r>
            <a:r>
              <a:rPr lang="en-US" altLang="en-US" sz="1200" dirty="0"/>
              <a:t>within the family and the community as an aftermath of the disaster.</a:t>
            </a:r>
          </a:p>
          <a:p>
            <a:endParaRPr lang="en-US" sz="1200" dirty="0"/>
          </a:p>
        </p:txBody>
      </p:sp>
    </p:spTree>
  </p:cSld>
  <p:clrMapOvr>
    <a:masterClrMapping/>
  </p:clrMapOvr>
  <p:transition spd="med">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Box 5"/>
          <p:cNvSpPr txBox="1">
            <a:spLocks noChangeArrowheads="1"/>
          </p:cNvSpPr>
          <p:nvPr/>
        </p:nvSpPr>
        <p:spPr bwMode="auto">
          <a:xfrm>
            <a:off x="0" y="914400"/>
            <a:ext cx="89916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b="1" dirty="0">
              <a:latin typeface="Lucida Sans Unicode" pitchFamily="34" charset="0"/>
              <a:cs typeface="Lucida Sans Unicode" pitchFamily="34" charset="0"/>
            </a:endParaRPr>
          </a:p>
        </p:txBody>
      </p:sp>
      <p:sp>
        <p:nvSpPr>
          <p:cNvPr id="2" name="Title 1"/>
          <p:cNvSpPr>
            <a:spLocks noGrp="1"/>
          </p:cNvSpPr>
          <p:nvPr>
            <p:ph type="title"/>
          </p:nvPr>
        </p:nvSpPr>
        <p:spPr/>
        <p:txBody>
          <a:bodyPr/>
          <a:lstStyle/>
          <a:p>
            <a:r>
              <a:rPr lang="en-US" sz="2800" b="1" dirty="0" err="1">
                <a:latin typeface="Phetsarath OT" panose="02000500000000000000" pitchFamily="2" charset="0"/>
                <a:cs typeface="Phetsarath OT" panose="02000500000000000000" pitchFamily="2" charset="0"/>
              </a:rPr>
              <a:t>ອົງປະກອບຂອງການປະເມີນຜົນກະທົບດ້ານສັງຄົມ</a:t>
            </a:r>
            <a:r>
              <a:rPr lang="en-US" sz="2800" b="1" dirty="0">
                <a:latin typeface="Phetsarath OT" panose="02000500000000000000" pitchFamily="2" charset="0"/>
                <a:cs typeface="Phetsarath OT" panose="02000500000000000000" pitchFamily="2" charset="0"/>
              </a:rPr>
              <a:t/>
            </a:r>
            <a:br>
              <a:rPr lang="en-US" sz="2800" b="1" dirty="0">
                <a:latin typeface="Phetsarath OT" panose="02000500000000000000" pitchFamily="2" charset="0"/>
                <a:cs typeface="Phetsarath OT" panose="02000500000000000000" pitchFamily="2" charset="0"/>
              </a:rPr>
            </a:br>
            <a:r>
              <a:rPr lang="en-US" sz="2000" dirty="0">
                <a:solidFill>
                  <a:srgbClr val="FF0000"/>
                </a:solidFill>
                <a:latin typeface="Phetsarath OT" panose="02000500000000000000" pitchFamily="2" charset="0"/>
                <a:cs typeface="Phetsarath OT" panose="02000500000000000000" pitchFamily="2" charset="0"/>
              </a:rPr>
              <a:t>Components of Social Impact </a:t>
            </a:r>
            <a:r>
              <a:rPr lang="en-US" sz="2000" dirty="0" smtClean="0">
                <a:solidFill>
                  <a:srgbClr val="FF0000"/>
                </a:solidFill>
                <a:latin typeface="Phetsarath OT" panose="02000500000000000000" pitchFamily="2" charset="0"/>
                <a:cs typeface="Phetsarath OT" panose="02000500000000000000" pitchFamily="2" charset="0"/>
              </a:rPr>
              <a:t>Assessment</a:t>
            </a:r>
            <a:endParaRPr lang="en-US" sz="2800" dirty="0">
              <a:solidFill>
                <a:srgbClr val="FF0000"/>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sz="half" idx="1"/>
          </p:nvPr>
        </p:nvSpPr>
        <p:spPr>
          <a:xfrm>
            <a:off x="457200" y="1828800"/>
            <a:ext cx="5715000" cy="4525963"/>
          </a:xfrm>
        </p:spPr>
        <p:txBody>
          <a:bodyPr/>
          <a:lstStyle/>
          <a:p>
            <a:pPr marL="236538" indent="-236538"/>
            <a:r>
              <a:rPr lang="en-US" altLang="en-US" sz="2400" b="1" dirty="0" smtClean="0">
                <a:solidFill>
                  <a:srgbClr val="C00000"/>
                </a:solidFill>
                <a:latin typeface="Phetsarath OT" panose="02000500000000020004" pitchFamily="2" charset="0"/>
                <a:cs typeface="Phetsarath OT" panose="02000500000000020004" pitchFamily="2" charset="0"/>
              </a:rPr>
              <a:t>ປະສິດທິພາບຂອງການໃຫ້ຄວາມຊ່ວຍເຫຼືອ-</a:t>
            </a:r>
            <a:r>
              <a:rPr lang="en-US" altLang="en-US" sz="2400" u="sng" dirty="0" smtClean="0">
                <a:solidFill>
                  <a:srgbClr val="002060"/>
                </a:solidFill>
                <a:latin typeface="Phetsarath OT" panose="02000500000000020004" pitchFamily="2" charset="0"/>
                <a:cs typeface="Phetsarath OT" panose="02000500000000020004" pitchFamily="2" charset="0"/>
              </a:rPr>
              <a:t>ບົດບາດແລະປະສິດທິພາບຂອງການຊ່ວຍເຫຼືອ</a:t>
            </a:r>
            <a:r>
              <a:rPr lang="en-US" altLang="en-US" sz="2400" b="1" dirty="0" smtClean="0">
                <a:solidFill>
                  <a:srgbClr val="002060"/>
                </a:solidFill>
                <a:latin typeface="Phetsarath OT" panose="02000500000000020004" pitchFamily="2" charset="0"/>
                <a:cs typeface="Phetsarath OT" panose="02000500000000020004" pitchFamily="2" charset="0"/>
              </a:rPr>
              <a:t>, </a:t>
            </a:r>
            <a:r>
              <a:rPr lang="en-US" altLang="en-US" sz="2400" u="sng" dirty="0" err="1" smtClean="0">
                <a:solidFill>
                  <a:srgbClr val="002060"/>
                </a:solidFill>
                <a:latin typeface="Phetsarath OT" panose="02000500000000020004" pitchFamily="2" charset="0"/>
                <a:cs typeface="Phetsarath OT" panose="02000500000000020004" pitchFamily="2" charset="0"/>
              </a:rPr>
              <a:t>ຄວາມເໝາະສົມຂອງການໃຫ້ຄວາມຊ່ວຍເຫຼືອແຕ່ລະປະເພດ</a:t>
            </a:r>
            <a:r>
              <a:rPr lang="en-US" altLang="en-US" sz="2400" b="1" dirty="0" smtClean="0">
                <a:solidFill>
                  <a:srgbClr val="002060"/>
                </a:solidFill>
                <a:latin typeface="Phetsarath OT" panose="02000500000000020004" pitchFamily="2" charset="0"/>
                <a:cs typeface="Phetsarath OT" panose="02000500000000020004" pitchFamily="2" charset="0"/>
              </a:rPr>
              <a:t>, </a:t>
            </a:r>
            <a:r>
              <a:rPr lang="en-US" altLang="en-US" sz="2400" u="sng" dirty="0" err="1" smtClean="0">
                <a:solidFill>
                  <a:srgbClr val="002060"/>
                </a:solidFill>
                <a:latin typeface="Phetsarath OT" panose="02000500000000020004" pitchFamily="2" charset="0"/>
                <a:cs typeface="Phetsarath OT" panose="02000500000000020004" pitchFamily="2" charset="0"/>
              </a:rPr>
              <a:t>ຂັ້ນຕອນໃຫ້</a:t>
            </a:r>
            <a:r>
              <a:rPr lang="en-US" altLang="en-US" sz="2400" u="sng" dirty="0" err="1" smtClean="0">
                <a:solidFill>
                  <a:srgbClr val="002060"/>
                </a:solidFill>
                <a:latin typeface="Phetsarath OT" panose="02000500000000020004" pitchFamily="2" charset="0"/>
                <a:cs typeface="Phetsarath OT" panose="02000500000000020004" pitchFamily="2" charset="0"/>
              </a:rPr>
              <a:t>ຄວາມ</a:t>
            </a:r>
            <a:r>
              <a:rPr lang="en-US" altLang="en-US" sz="2400" u="sng" dirty="0" err="1" smtClean="0">
                <a:solidFill>
                  <a:srgbClr val="002060"/>
                </a:solidFill>
                <a:latin typeface="Phetsarath OT" panose="02000500000000020004" pitchFamily="2" charset="0"/>
                <a:cs typeface="Phetsarath OT" panose="02000500000000020004" pitchFamily="2" charset="0"/>
              </a:rPr>
              <a:t>ຊ່ວຍເຫຼືອ</a:t>
            </a:r>
            <a:r>
              <a:rPr lang="en-US" altLang="en-US" sz="2400" b="1" dirty="0" smtClean="0">
                <a:solidFill>
                  <a:srgbClr val="002060"/>
                </a:solidFill>
                <a:latin typeface="Phetsarath OT" panose="02000500000000020004" pitchFamily="2" charset="0"/>
                <a:cs typeface="Phetsarath OT" panose="02000500000000020004" pitchFamily="2" charset="0"/>
              </a:rPr>
              <a:t>, </a:t>
            </a:r>
            <a:r>
              <a:rPr lang="en-US" altLang="en-US" sz="2400" u="sng" dirty="0" err="1" smtClean="0">
                <a:solidFill>
                  <a:srgbClr val="002060"/>
                </a:solidFill>
                <a:latin typeface="Phetsarath OT" panose="02000500000000020004" pitchFamily="2" charset="0"/>
                <a:cs typeface="Phetsarath OT" panose="02000500000000020004" pitchFamily="2" charset="0"/>
              </a:rPr>
              <a:t>ການກຳນົດເປົ້າໝ</a:t>
            </a:r>
            <a:r>
              <a:rPr lang="en-US" altLang="en-US" sz="2400" u="sng" dirty="0" err="1" smtClean="0">
                <a:solidFill>
                  <a:srgbClr val="002060"/>
                </a:solidFill>
                <a:latin typeface="Phetsarath OT" panose="02000500000000020004" pitchFamily="2" charset="0"/>
                <a:cs typeface="Phetsarath OT" panose="02000500000000020004" pitchFamily="2" charset="0"/>
              </a:rPr>
              <a:t>າຍຜູ້ທີ່ຈະໄດ້ຮັບຜົນ</a:t>
            </a:r>
            <a:r>
              <a:rPr lang="en-US" altLang="en-US" sz="2400" u="sng" dirty="0" err="1" smtClean="0">
                <a:solidFill>
                  <a:srgbClr val="002060"/>
                </a:solidFill>
                <a:latin typeface="Phetsarath OT" panose="02000500000000020004" pitchFamily="2" charset="0"/>
                <a:cs typeface="Phetsarath OT" panose="02000500000000020004" pitchFamily="2" charset="0"/>
              </a:rPr>
              <a:t>ປະໂຫຍດ</a:t>
            </a:r>
            <a:r>
              <a:rPr lang="en-US" altLang="en-US" sz="2400" b="1" dirty="0" err="1" smtClean="0">
                <a:solidFill>
                  <a:srgbClr val="002060"/>
                </a:solidFill>
                <a:latin typeface="Phetsarath OT" panose="02000500000000020004" pitchFamily="2" charset="0"/>
                <a:cs typeface="Phetsarath OT" panose="02000500000000020004" pitchFamily="2" charset="0"/>
              </a:rPr>
              <a:t>,ອື່ນ</a:t>
            </a:r>
            <a:r>
              <a:rPr lang="en-US" altLang="en-US" sz="2400" b="1" dirty="0" smtClean="0">
                <a:solidFill>
                  <a:srgbClr val="002060"/>
                </a:solidFill>
                <a:latin typeface="Phetsarath OT" panose="02000500000000020004" pitchFamily="2" charset="0"/>
                <a:cs typeface="Phetsarath OT" panose="02000500000000020004" pitchFamily="2" charset="0"/>
              </a:rPr>
              <a:t>ໆ </a:t>
            </a:r>
            <a:r>
              <a:rPr lang="en-US" altLang="en-US" sz="2400" b="1" dirty="0" err="1" smtClean="0">
                <a:solidFill>
                  <a:srgbClr val="002060"/>
                </a:solidFill>
                <a:latin typeface="Phetsarath OT" panose="02000500000000020004" pitchFamily="2" charset="0"/>
                <a:cs typeface="Phetsarath OT" panose="02000500000000020004" pitchFamily="2" charset="0"/>
              </a:rPr>
              <a:t>ແລະ</a:t>
            </a:r>
            <a:r>
              <a:rPr lang="en-US" altLang="en-US" sz="2400" b="1" dirty="0" smtClean="0">
                <a:solidFill>
                  <a:srgbClr val="002060"/>
                </a:solidFill>
                <a:latin typeface="Phetsarath OT" panose="02000500000000020004" pitchFamily="2" charset="0"/>
                <a:cs typeface="Phetsarath OT" panose="02000500000000020004" pitchFamily="2" charset="0"/>
              </a:rPr>
              <a:t> </a:t>
            </a:r>
            <a:r>
              <a:rPr lang="en-US" altLang="en-US" sz="2400" b="1" dirty="0" err="1" smtClean="0">
                <a:solidFill>
                  <a:srgbClr val="002060"/>
                </a:solidFill>
                <a:latin typeface="Phetsarath OT" panose="02000500000000020004" pitchFamily="2" charset="0"/>
                <a:cs typeface="Phetsarath OT" panose="02000500000000020004" pitchFamily="2" charset="0"/>
              </a:rPr>
              <a:t>ສົ່ງ</a:t>
            </a:r>
            <a:r>
              <a:rPr lang="en-US" altLang="en-US" sz="2400" u="sng" dirty="0" err="1" smtClean="0">
                <a:solidFill>
                  <a:srgbClr val="002060"/>
                </a:solidFill>
                <a:latin typeface="Phetsarath OT" panose="02000500000000020004" pitchFamily="2" charset="0"/>
                <a:cs typeface="Phetsarath OT" panose="02000500000000020004" pitchFamily="2" charset="0"/>
              </a:rPr>
              <a:t>ຜົນກະທົບຕໍ່ຊຸມຊົນ</a:t>
            </a:r>
            <a:r>
              <a:rPr lang="en-US" altLang="en-US" sz="2400" b="1" dirty="0" err="1" smtClean="0">
                <a:solidFill>
                  <a:srgbClr val="002060"/>
                </a:solidFill>
                <a:latin typeface="Phetsarath OT" panose="02000500000000020004" pitchFamily="2" charset="0"/>
                <a:cs typeface="Phetsarath OT" panose="02000500000000020004" pitchFamily="2" charset="0"/>
              </a:rPr>
              <a:t>ໄດ້ແນວໃດ</a:t>
            </a:r>
            <a:endParaRPr lang="en-US" altLang="en-US" sz="2400" b="1" dirty="0" smtClean="0">
              <a:solidFill>
                <a:srgbClr val="002060"/>
              </a:solidFill>
              <a:latin typeface="Phetsarath OT" panose="02000500000000020004" pitchFamily="2" charset="0"/>
              <a:cs typeface="Phetsarath OT" panose="02000500000000020004" pitchFamily="2" charset="0"/>
            </a:endParaRPr>
          </a:p>
          <a:p>
            <a:pPr marL="0" indent="0">
              <a:buNone/>
            </a:pPr>
            <a:endParaRPr lang="en-US" altLang="en-US" sz="2400" b="1" dirty="0" smtClean="0">
              <a:solidFill>
                <a:srgbClr val="002060"/>
              </a:solidFill>
              <a:latin typeface="Phetsarath OT" panose="02000500000000020004" pitchFamily="2" charset="0"/>
              <a:cs typeface="Phetsarath OT" panose="02000500000000020004" pitchFamily="2" charset="0"/>
            </a:endParaRPr>
          </a:p>
          <a:p>
            <a:pPr marL="236538" indent="-236538"/>
            <a:r>
              <a:rPr lang="en-US" altLang="en-US" sz="2400" b="1" dirty="0" err="1" smtClean="0">
                <a:solidFill>
                  <a:srgbClr val="C00000"/>
                </a:solidFill>
                <a:latin typeface="Phetsarath OT" panose="02000500000000020004" pitchFamily="2" charset="0"/>
                <a:cs typeface="Phetsarath OT" panose="02000500000000020004" pitchFamily="2" charset="0"/>
              </a:rPr>
              <a:t>ການຄວບຄຸມ</a:t>
            </a:r>
            <a:r>
              <a:rPr lang="en-US" altLang="en-US" sz="2400" b="1" dirty="0" smtClean="0">
                <a:solidFill>
                  <a:srgbClr val="C00000"/>
                </a:solidFill>
                <a:latin typeface="Phetsarath OT" panose="02000500000000020004" pitchFamily="2" charset="0"/>
                <a:cs typeface="Phetsarath OT" panose="02000500000000020004" pitchFamily="2" charset="0"/>
              </a:rPr>
              <a:t> </a:t>
            </a:r>
            <a:r>
              <a:rPr lang="en-US" altLang="en-US" sz="2400" b="1" dirty="0" err="1" smtClean="0">
                <a:solidFill>
                  <a:srgbClr val="C00000"/>
                </a:solidFill>
                <a:latin typeface="Phetsarath OT" panose="02000500000000020004" pitchFamily="2" charset="0"/>
                <a:cs typeface="Phetsarath OT" panose="02000500000000020004" pitchFamily="2" charset="0"/>
              </a:rPr>
              <a:t>ແລະ</a:t>
            </a:r>
            <a:r>
              <a:rPr lang="en-US" altLang="en-US" sz="2400" b="1" dirty="0" smtClean="0">
                <a:solidFill>
                  <a:srgbClr val="C00000"/>
                </a:solidFill>
                <a:latin typeface="Phetsarath OT" panose="02000500000000020004" pitchFamily="2" charset="0"/>
                <a:cs typeface="Phetsarath OT" panose="02000500000000020004" pitchFamily="2" charset="0"/>
              </a:rPr>
              <a:t> </a:t>
            </a:r>
            <a:r>
              <a:rPr lang="en-US" altLang="en-US" sz="2400" b="1" dirty="0" err="1" smtClean="0">
                <a:solidFill>
                  <a:srgbClr val="C00000"/>
                </a:solidFill>
                <a:latin typeface="Phetsarath OT" panose="02000500000000020004" pitchFamily="2" charset="0"/>
                <a:cs typeface="Phetsarath OT" panose="02000500000000020004" pitchFamily="2" charset="0"/>
              </a:rPr>
              <a:t>ການມີສ່ວນຮ່ວມມືໃນ</a:t>
            </a:r>
            <a:r>
              <a:rPr lang="en-US" altLang="en-US" sz="2400" b="1" dirty="0" err="1" smtClean="0">
                <a:solidFill>
                  <a:srgbClr val="C00000"/>
                </a:solidFill>
                <a:latin typeface="Phetsarath OT" panose="02000500000000020004" pitchFamily="2" charset="0"/>
                <a:cs typeface="Phetsarath OT" panose="02000500000000020004" pitchFamily="2" charset="0"/>
              </a:rPr>
              <a:t>ການຕັດສິນໃຈ</a:t>
            </a:r>
            <a:r>
              <a:rPr lang="en-US" altLang="en-US" sz="2400" b="1" dirty="0" smtClean="0">
                <a:solidFill>
                  <a:srgbClr val="C00000"/>
                </a:solidFill>
                <a:latin typeface="Phetsarath OT" panose="02000500000000020004" pitchFamily="2" charset="0"/>
                <a:cs typeface="Phetsarath OT" panose="02000500000000020004" pitchFamily="2" charset="0"/>
              </a:rPr>
              <a:t>- </a:t>
            </a:r>
            <a:r>
              <a:rPr lang="en-US" altLang="en-US" sz="2400" u="sng" dirty="0" err="1" smtClean="0">
                <a:solidFill>
                  <a:srgbClr val="002060"/>
                </a:solidFill>
                <a:latin typeface="Phetsarath OT" panose="02000500000000020004" pitchFamily="2" charset="0"/>
                <a:cs typeface="Phetsarath OT" panose="02000500000000020004" pitchFamily="2" charset="0"/>
              </a:rPr>
              <a:t>ຄວາມເຂົ້າໃຈ</a:t>
            </a:r>
            <a:r>
              <a:rPr lang="en-US" altLang="en-US" sz="2400" u="sng" dirty="0" smtClean="0">
                <a:solidFill>
                  <a:srgbClr val="002060"/>
                </a:solidFill>
                <a:latin typeface="Phetsarath OT" panose="02000500000000020004" pitchFamily="2" charset="0"/>
                <a:cs typeface="Phetsarath OT" panose="02000500000000020004" pitchFamily="2" charset="0"/>
              </a:rPr>
              <a:t> </a:t>
            </a:r>
            <a:r>
              <a:rPr lang="en-US" altLang="en-US" sz="2400" dirty="0" smtClean="0">
                <a:solidFill>
                  <a:srgbClr val="002060"/>
                </a:solidFill>
                <a:latin typeface="Phetsarath OT" panose="02000500000000020004" pitchFamily="2" charset="0"/>
                <a:cs typeface="Phetsarath OT" panose="02000500000000020004" pitchFamily="2" charset="0"/>
              </a:rPr>
              <a:t>ແລະ</a:t>
            </a:r>
            <a:r>
              <a:rPr lang="en-US" altLang="en-US" sz="2400" u="sng" dirty="0" smtClean="0">
                <a:solidFill>
                  <a:srgbClr val="002060"/>
                </a:solidFill>
                <a:latin typeface="Phetsarath OT" panose="02000500000000020004" pitchFamily="2" charset="0"/>
                <a:cs typeface="Phetsarath OT" panose="02000500000000020004" pitchFamily="2" charset="0"/>
              </a:rPr>
              <a:t>ປະສົບການຂອງປະຊາຊົນ</a:t>
            </a:r>
            <a:r>
              <a:rPr lang="en-US" altLang="en-US" sz="2400" dirty="0" smtClean="0">
                <a:solidFill>
                  <a:srgbClr val="002060"/>
                </a:solidFill>
                <a:latin typeface="Phetsarath OT" panose="02000500000000020004" pitchFamily="2" charset="0"/>
                <a:cs typeface="Phetsarath OT" panose="02000500000000020004" pitchFamily="2" charset="0"/>
              </a:rPr>
              <a:t>ໃນການຟື້ນຟູແລະກໍ່ສ້າງຄືນໃໝ່</a:t>
            </a:r>
            <a:r>
              <a:rPr lang="en-US" altLang="en-US" sz="2400" dirty="0" smtClean="0">
                <a:solidFill>
                  <a:srgbClr val="002060"/>
                </a:solidFill>
                <a:latin typeface="Phetsarath OT" panose="02000500000000020004" pitchFamily="2" charset="0"/>
                <a:cs typeface="Phetsarath OT" panose="02000500000000020004" pitchFamily="2" charset="0"/>
              </a:rPr>
              <a:t>, </a:t>
            </a:r>
            <a:r>
              <a:rPr lang="en-US" altLang="en-US" sz="2400" u="sng" dirty="0" err="1" smtClean="0">
                <a:solidFill>
                  <a:srgbClr val="002060"/>
                </a:solidFill>
                <a:latin typeface="Phetsarath OT" panose="02000500000000020004" pitchFamily="2" charset="0"/>
                <a:cs typeface="Phetsarath OT" panose="02000500000000020004" pitchFamily="2" charset="0"/>
              </a:rPr>
              <a:t>ພາລະບົດບາດຂອງອົງການຈັດຕັ້ງຕ່າງ</a:t>
            </a:r>
            <a:r>
              <a:rPr lang="en-US" altLang="en-US" sz="2400" u="sng" dirty="0" smtClean="0">
                <a:solidFill>
                  <a:srgbClr val="002060"/>
                </a:solidFill>
                <a:latin typeface="Phetsarath OT" panose="02000500000000020004" pitchFamily="2" charset="0"/>
                <a:cs typeface="Phetsarath OT" panose="02000500000000020004" pitchFamily="2" charset="0"/>
              </a:rPr>
              <a:t>ໆ </a:t>
            </a:r>
            <a:r>
              <a:rPr lang="en-US" altLang="en-US" sz="2400" u="sng" dirty="0" err="1" smtClean="0">
                <a:solidFill>
                  <a:srgbClr val="002060"/>
                </a:solidFill>
                <a:latin typeface="Phetsarath OT" panose="02000500000000020004" pitchFamily="2" charset="0"/>
                <a:cs typeface="Phetsarath OT" panose="02000500000000020004" pitchFamily="2" charset="0"/>
              </a:rPr>
              <a:t>ລວມທັງອົງການ</a:t>
            </a:r>
            <a:r>
              <a:rPr lang="en-US" altLang="en-US" sz="2400" u="sng" dirty="0" err="1" smtClean="0">
                <a:solidFill>
                  <a:srgbClr val="002060"/>
                </a:solidFill>
                <a:latin typeface="Phetsarath OT" panose="02000500000000020004" pitchFamily="2" charset="0"/>
                <a:cs typeface="Phetsarath OT" panose="02000500000000020004" pitchFamily="2" charset="0"/>
              </a:rPr>
              <a:t>ທີ່</a:t>
            </a:r>
            <a:r>
              <a:rPr lang="en-US" altLang="en-US" sz="2400" u="sng" dirty="0" err="1" smtClean="0">
                <a:solidFill>
                  <a:srgbClr val="002060"/>
                </a:solidFill>
                <a:latin typeface="Phetsarath OT" panose="02000500000000020004" pitchFamily="2" charset="0"/>
                <a:cs typeface="Phetsarath OT" panose="02000500000000020004" pitchFamily="2" charset="0"/>
              </a:rPr>
              <a:t>ບໍ່ແມ່ນຂອງລັດຖະບານ</a:t>
            </a:r>
            <a:endParaRPr lang="en-US" altLang="en-US" sz="2400" u="sng" dirty="0">
              <a:solidFill>
                <a:srgbClr val="002060"/>
              </a:solidFill>
              <a:latin typeface="Phetsarath OT" panose="02000500000000020004" pitchFamily="2" charset="0"/>
              <a:cs typeface="Phetsarath OT" panose="02000500000000020004" pitchFamily="2" charset="0"/>
            </a:endParaRPr>
          </a:p>
        </p:txBody>
      </p:sp>
      <p:sp>
        <p:nvSpPr>
          <p:cNvPr id="4" name="Content Placeholder 3"/>
          <p:cNvSpPr>
            <a:spLocks noGrp="1"/>
          </p:cNvSpPr>
          <p:nvPr>
            <p:ph sz="half" idx="2"/>
          </p:nvPr>
        </p:nvSpPr>
        <p:spPr>
          <a:xfrm>
            <a:off x="6172200" y="2057401"/>
            <a:ext cx="2743200" cy="4267200"/>
          </a:xfrm>
        </p:spPr>
        <p:txBody>
          <a:bodyPr/>
          <a:lstStyle/>
          <a:p>
            <a:pPr marL="236538" indent="-236538">
              <a:lnSpc>
                <a:spcPct val="150000"/>
              </a:lnSpc>
              <a:buFont typeface="Arial" pitchFamily="34" charset="0"/>
              <a:buChar char="•"/>
            </a:pPr>
            <a:r>
              <a:rPr lang="en-US" altLang="en-US" sz="1200" b="1" dirty="0">
                <a:solidFill>
                  <a:srgbClr val="C00000"/>
                </a:solidFill>
                <a:latin typeface="+mj-lt"/>
                <a:cs typeface="Phetsarath OT" panose="02000500000000000000" pitchFamily="2" charset="0"/>
              </a:rPr>
              <a:t>Aid effectiveness -  </a:t>
            </a:r>
            <a:r>
              <a:rPr lang="en-US" altLang="en-US" sz="1200" dirty="0">
                <a:latin typeface="+mj-lt"/>
                <a:cs typeface="Phetsarath OT" panose="02000500000000000000" pitchFamily="2" charset="0"/>
              </a:rPr>
              <a:t>the role and effects of aid; the appropriateness of the type of assistance provided, the procedure by which they are extended, targeting of beneficiaries, etc. and how they impact on the community</a:t>
            </a:r>
            <a:r>
              <a:rPr lang="en-US" altLang="en-US" sz="1200" dirty="0" smtClean="0">
                <a:latin typeface="+mj-lt"/>
                <a:cs typeface="Phetsarath OT" panose="02000500000000000000" pitchFamily="2" charset="0"/>
              </a:rPr>
              <a:t>.</a:t>
            </a:r>
          </a:p>
          <a:p>
            <a:pPr marL="236538" indent="-236538">
              <a:lnSpc>
                <a:spcPct val="150000"/>
              </a:lnSpc>
              <a:buFont typeface="Arial" pitchFamily="34" charset="0"/>
              <a:buChar char="•"/>
            </a:pPr>
            <a:endParaRPr lang="en-US" altLang="en-US" sz="1200" dirty="0">
              <a:latin typeface="+mj-lt"/>
              <a:cs typeface="Phetsarath OT" panose="02000500000000000000" pitchFamily="2" charset="0"/>
            </a:endParaRPr>
          </a:p>
          <a:p>
            <a:pPr marL="236538" indent="-236538">
              <a:lnSpc>
                <a:spcPct val="150000"/>
              </a:lnSpc>
              <a:buFont typeface="Arial" pitchFamily="34" charset="0"/>
              <a:buChar char="•"/>
            </a:pPr>
            <a:r>
              <a:rPr lang="en-US" altLang="en-US" sz="1200" b="1" dirty="0">
                <a:solidFill>
                  <a:srgbClr val="C00000"/>
                </a:solidFill>
                <a:latin typeface="+mj-lt"/>
                <a:cs typeface="Phetsarath OT" panose="02000500000000000000" pitchFamily="2" charset="0"/>
              </a:rPr>
              <a:t>Governance and participation in decision-making </a:t>
            </a:r>
            <a:r>
              <a:rPr lang="en-US" altLang="en-US" sz="1200" dirty="0">
                <a:latin typeface="+mj-lt"/>
                <a:cs typeface="Phetsarath OT" panose="02000500000000000000" pitchFamily="2" charset="0"/>
              </a:rPr>
              <a:t>- The perception and experience of the people on the recovery and reconstruction efforts, power structures and the roles of institutions including NGOs.</a:t>
            </a:r>
          </a:p>
          <a:p>
            <a:endParaRPr lang="en-US" sz="2400" dirty="0"/>
          </a:p>
        </p:txBody>
      </p:sp>
    </p:spTree>
  </p:cSld>
  <p:clrMapOvr>
    <a:masterClrMapping/>
  </p:clrMapOvr>
  <p:transition spd="med">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2400" b="1" dirty="0" err="1" smtClean="0">
                <a:latin typeface="Phetsarath OT" panose="02000500000000020004" pitchFamily="2" charset="0"/>
                <a:cs typeface="Phetsarath OT" panose="02000500000000020004" pitchFamily="2" charset="0"/>
              </a:rPr>
              <a:t>ເຄື່ອງມືໃນ</a:t>
            </a:r>
            <a:r>
              <a:rPr lang="en-US" sz="2400" b="1" dirty="0" err="1" smtClean="0">
                <a:latin typeface="Phetsarath OT" panose="02000500000000020004" pitchFamily="2" charset="0"/>
                <a:cs typeface="Phetsarath OT" panose="02000500000000020004" pitchFamily="2" charset="0"/>
              </a:rPr>
              <a:t>ການປະເມີນຜົນ</a:t>
            </a:r>
            <a:r>
              <a:rPr lang="en-US" sz="2400" b="1" dirty="0" err="1" smtClean="0">
                <a:latin typeface="Phetsarath OT" panose="02000500000000020004" pitchFamily="2" charset="0"/>
                <a:cs typeface="Phetsarath OT" panose="02000500000000020004" pitchFamily="2" charset="0"/>
              </a:rPr>
              <a:t>ກະທົບດ້ານສັງຄົມ</a:t>
            </a:r>
            <a:r>
              <a:rPr lang="en-US" sz="3200" dirty="0" smtClean="0"/>
              <a:t/>
            </a:r>
            <a:br>
              <a:rPr lang="en-US" sz="3200" dirty="0" smtClean="0"/>
            </a:br>
            <a:r>
              <a:rPr lang="en-US" sz="1800" dirty="0" smtClean="0">
                <a:solidFill>
                  <a:srgbClr val="FF0000"/>
                </a:solidFill>
              </a:rPr>
              <a:t>Tools </a:t>
            </a:r>
            <a:r>
              <a:rPr lang="en-US" sz="1800" dirty="0">
                <a:solidFill>
                  <a:srgbClr val="FF0000"/>
                </a:solidFill>
              </a:rPr>
              <a:t>in Conducting Social Impact </a:t>
            </a:r>
            <a:r>
              <a:rPr lang="en-US" sz="1800" dirty="0" smtClean="0">
                <a:solidFill>
                  <a:srgbClr val="FF0000"/>
                </a:solidFill>
              </a:rPr>
              <a:t>Assessment</a:t>
            </a:r>
            <a:endParaRPr lang="en-US" sz="3200" dirty="0">
              <a:solidFill>
                <a:srgbClr val="FF0000"/>
              </a:solidFill>
            </a:endParaRPr>
          </a:p>
        </p:txBody>
      </p:sp>
      <p:sp>
        <p:nvSpPr>
          <p:cNvPr id="3" name="Content Placeholder 2"/>
          <p:cNvSpPr>
            <a:spLocks noGrp="1"/>
          </p:cNvSpPr>
          <p:nvPr>
            <p:ph sz="half" idx="1"/>
          </p:nvPr>
        </p:nvSpPr>
        <p:spPr>
          <a:xfrm>
            <a:off x="228600" y="1143000"/>
            <a:ext cx="5334000" cy="5715000"/>
          </a:xfrm>
        </p:spPr>
        <p:txBody>
          <a:bodyPr/>
          <a:lstStyle/>
          <a:p>
            <a:pPr marL="236538" indent="-236538"/>
            <a:r>
              <a:rPr lang="en-US" altLang="en-US" sz="1800" b="1" u="sng" dirty="0" err="1" smtClean="0">
                <a:solidFill>
                  <a:srgbClr val="C00000"/>
                </a:solidFill>
                <a:latin typeface="Phetsarath OT" panose="02000500000000020004" pitchFamily="2" charset="0"/>
                <a:cs typeface="Phetsarath OT" panose="02000500000000020004" pitchFamily="2" charset="0"/>
              </a:rPr>
              <a:t>ສົນທະນາກຸຸ່ມ</a:t>
            </a:r>
            <a:r>
              <a:rPr lang="en-US" altLang="en-US" sz="1800" b="1" u="sng" dirty="0" smtClean="0">
                <a:solidFill>
                  <a:srgbClr val="C00000"/>
                </a:solidFill>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ແນວ</a:t>
            </a:r>
            <a:r>
              <a:rPr lang="en-US" altLang="en-US" sz="1800" dirty="0" err="1" smtClean="0">
                <a:latin typeface="Phetsarath OT" panose="02000500000000020004" pitchFamily="2" charset="0"/>
                <a:cs typeface="Phetsarath OT" panose="02000500000000020004" pitchFamily="2" charset="0"/>
              </a:rPr>
              <a:t>ຄວາມຄິດ</a:t>
            </a:r>
            <a:r>
              <a:rPr lang="en-US" altLang="en-US" sz="1800" dirty="0" smtClean="0">
                <a:latin typeface="Phetsarath OT" panose="02000500000000020004" pitchFamily="2" charset="0"/>
                <a:cs typeface="Phetsarath OT" panose="02000500000000020004" pitchFamily="2" charset="0"/>
              </a:rPr>
              <a:t>/</a:t>
            </a:r>
            <a:r>
              <a:rPr lang="en-US" altLang="en-US" sz="1800" dirty="0" err="1" smtClean="0">
                <a:latin typeface="Phetsarath OT" panose="02000500000000020004" pitchFamily="2" charset="0"/>
                <a:cs typeface="Phetsarath OT" panose="02000500000000020004" pitchFamily="2" charset="0"/>
              </a:rPr>
              <a:t>ຫາງສຽງຈາກ</a:t>
            </a:r>
            <a:r>
              <a:rPr lang="en-US" altLang="en-US" sz="1800" dirty="0" err="1" smtClean="0">
                <a:latin typeface="Phetsarath OT" panose="02000500000000020004" pitchFamily="2" charset="0"/>
                <a:cs typeface="Phetsarath OT" panose="02000500000000020004" pitchFamily="2" charset="0"/>
              </a:rPr>
              <a:t>ປະຊາຊົນທັງ</a:t>
            </a:r>
            <a:r>
              <a:rPr lang="en-US" altLang="en-US" sz="1800" dirty="0" err="1" smtClean="0">
                <a:latin typeface="Phetsarath OT" panose="02000500000000020004" pitchFamily="2" charset="0"/>
                <a:cs typeface="Phetsarath OT" panose="02000500000000020004" pitchFamily="2" charset="0"/>
              </a:rPr>
              <a:t>ໝົດ</a:t>
            </a:r>
            <a:r>
              <a:rPr lang="en-US" altLang="en-US" sz="1800" dirty="0" err="1" smtClean="0">
                <a:latin typeface="Phetsarath OT" panose="02000500000000020004" pitchFamily="2" charset="0"/>
                <a:cs typeface="Phetsarath OT" panose="02000500000000020004" pitchFamily="2" charset="0"/>
              </a:rPr>
              <a:t>ໃນຂະແ</a:t>
            </a:r>
            <a:r>
              <a:rPr lang="en-US" altLang="en-US" sz="1800" dirty="0" err="1" smtClean="0">
                <a:latin typeface="Phetsarath OT" panose="02000500000000020004" pitchFamily="2" charset="0"/>
                <a:cs typeface="Phetsarath OT" panose="02000500000000020004" pitchFamily="2" charset="0"/>
              </a:rPr>
              <a:t>ໜ</a:t>
            </a:r>
            <a:r>
              <a:rPr lang="en-US" altLang="en-US" sz="1800" dirty="0" err="1" smtClean="0">
                <a:latin typeface="Phetsarath OT" panose="02000500000000020004" pitchFamily="2" charset="0"/>
                <a:cs typeface="Phetsarath OT" panose="02000500000000020004" pitchFamily="2" charset="0"/>
              </a:rPr>
              <a:t>ງການຕ່າງ</a:t>
            </a:r>
            <a:r>
              <a:rPr lang="en-US" altLang="en-US" sz="1800" dirty="0" smtClean="0">
                <a:latin typeface="Phetsarath OT" panose="02000500000000020004" pitchFamily="2" charset="0"/>
                <a:cs typeface="Phetsarath OT" panose="02000500000000020004" pitchFamily="2" charset="0"/>
              </a:rPr>
              <a:t>ໆ </a:t>
            </a:r>
            <a:r>
              <a:rPr lang="en-US" altLang="en-US" sz="1800" dirty="0" err="1" smtClean="0">
                <a:latin typeface="Phetsarath OT" panose="02000500000000020004" pitchFamily="2" charset="0"/>
                <a:cs typeface="Phetsarath OT" panose="02000500000000020004" pitchFamily="2" charset="0"/>
              </a:rPr>
              <a:t>ທີ່ເປັນຕົວແທນໃນທຸກລະດັບລາຍຮັບ</a:t>
            </a:r>
            <a:endParaRPr lang="en-US" altLang="en-US" sz="1800" dirty="0" smtClean="0">
              <a:latin typeface="Phetsarath OT" panose="02000500000000020004" pitchFamily="2" charset="0"/>
              <a:cs typeface="Phetsarath OT" panose="02000500000000020004" pitchFamily="2" charset="0"/>
            </a:endParaRPr>
          </a:p>
          <a:p>
            <a:pPr marL="236538" indent="-236538"/>
            <a:endParaRPr lang="en-US" altLang="en-US" sz="1050" dirty="0" smtClean="0">
              <a:latin typeface="Phetsarath OT" panose="02000500000000020004" pitchFamily="2" charset="0"/>
              <a:cs typeface="Phetsarath OT" panose="02000500000000020004" pitchFamily="2" charset="0"/>
            </a:endParaRPr>
          </a:p>
          <a:p>
            <a:pPr marL="236538" indent="-236538"/>
            <a:r>
              <a:rPr lang="en-US" altLang="en-US" sz="1800" b="1" dirty="0" err="1" smtClean="0">
                <a:solidFill>
                  <a:srgbClr val="C00000"/>
                </a:solidFill>
                <a:latin typeface="Phetsarath OT" panose="02000500000000020004" pitchFamily="2" charset="0"/>
                <a:cs typeface="Phetsarath OT" panose="02000500000000020004" pitchFamily="2" charset="0"/>
              </a:rPr>
              <a:t>ການສຳພາດ</a:t>
            </a:r>
            <a:r>
              <a:rPr lang="en-US" altLang="en-US" sz="1800" b="1" dirty="0" err="1" smtClean="0">
                <a:solidFill>
                  <a:srgbClr val="C00000"/>
                </a:solidFill>
                <a:latin typeface="Phetsarath OT" panose="02000500000000020004" pitchFamily="2" charset="0"/>
                <a:cs typeface="Phetsarath OT" panose="02000500000000020004" pitchFamily="2" charset="0"/>
              </a:rPr>
              <a:t>ແບບ</a:t>
            </a:r>
            <a:r>
              <a:rPr lang="en-US" altLang="en-US" sz="1800" b="1" dirty="0" err="1" smtClean="0">
                <a:solidFill>
                  <a:srgbClr val="C00000"/>
                </a:solidFill>
                <a:latin typeface="Phetsarath OT" panose="02000500000000020004" pitchFamily="2" charset="0"/>
                <a:cs typeface="Phetsarath OT" panose="02000500000000020004" pitchFamily="2" charset="0"/>
              </a:rPr>
              <a:t>ລົງ</a:t>
            </a:r>
            <a:r>
              <a:rPr lang="en-US" altLang="en-US" sz="1800" b="1" dirty="0" err="1" smtClean="0">
                <a:solidFill>
                  <a:srgbClr val="C00000"/>
                </a:solidFill>
                <a:latin typeface="Phetsarath OT" panose="02000500000000020004" pitchFamily="2" charset="0"/>
                <a:cs typeface="Phetsarath OT" panose="02000500000000020004" pitchFamily="2" charset="0"/>
              </a:rPr>
              <a:t>ເລິກລາຍລະອຽດ</a:t>
            </a:r>
            <a:r>
              <a:rPr lang="en-US" altLang="en-US" sz="1800" b="1" dirty="0" smtClean="0">
                <a:solidFill>
                  <a:srgbClr val="C0000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ບັນຫາທີ່ອ່ອນໄຫວງ່າຍ</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ເຊັ່ນ</a:t>
            </a:r>
            <a:r>
              <a:rPr lang="en-US" altLang="en-US" sz="1800" dirty="0" err="1" smtClean="0">
                <a:solidFill>
                  <a:srgbClr val="7030A0"/>
                </a:solidFill>
                <a:latin typeface="Phetsarath OT" panose="02000500000000020004" pitchFamily="2" charset="0"/>
                <a:cs typeface="Phetsarath OT" panose="02000500000000020004" pitchFamily="2" charset="0"/>
              </a:rPr>
              <a:t>ວ່າ</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ຄວາມສາມັກຄີກັນໃນ</a:t>
            </a:r>
            <a:r>
              <a:rPr lang="en-US" altLang="en-US" sz="1800" dirty="0" err="1" smtClean="0">
                <a:solidFill>
                  <a:srgbClr val="7030A0"/>
                </a:solidFill>
                <a:latin typeface="Phetsarath OT" panose="02000500000000020004" pitchFamily="2" charset="0"/>
                <a:cs typeface="Phetsarath OT" panose="02000500000000020004" pitchFamily="2" charset="0"/>
              </a:rPr>
              <a:t>ສັງຄົມ</a:t>
            </a:r>
            <a:r>
              <a:rPr lang="en-US" altLang="en-US" sz="1800" dirty="0" smtClean="0">
                <a:solidFill>
                  <a:srgbClr val="7030A0"/>
                </a:solidFill>
                <a:latin typeface="Phetsarath OT" panose="02000500000000020004" pitchFamily="2" charset="0"/>
                <a:cs typeface="Phetsarath OT" panose="02000500000000020004" pitchFamily="2" charset="0"/>
              </a:rPr>
              <a:t>,</a:t>
            </a:r>
            <a:r>
              <a:rPr lang="en-US" sz="1800" dirty="0">
                <a:solidFill>
                  <a:srgbClr val="7030A0"/>
                </a:solidFill>
                <a:latin typeface="Phetsarath OT" panose="02000500000000020004" pitchFamily="2" charset="0"/>
                <a:cs typeface="Phetsarath OT" panose="02000500000000020004" pitchFamily="2" charset="0"/>
              </a:rPr>
              <a:t> </a:t>
            </a:r>
            <a:r>
              <a:rPr lang="en-US" sz="1800" dirty="0" err="1" smtClean="0">
                <a:solidFill>
                  <a:srgbClr val="7030A0"/>
                </a:solidFill>
                <a:latin typeface="Phetsarath OT" panose="02000500000000020004" pitchFamily="2" charset="0"/>
                <a:cs typeface="Phetsarath OT" panose="02000500000000020004" pitchFamily="2" charset="0"/>
              </a:rPr>
              <a:t>ການຢູ່ລອດ</a:t>
            </a:r>
            <a:r>
              <a:rPr lang="en-US" sz="1800" dirty="0" smtClean="0">
                <a:solidFill>
                  <a:srgbClr val="7030A0"/>
                </a:solidFill>
                <a:latin typeface="Phetsarath OT" panose="02000500000000020004" pitchFamily="2" charset="0"/>
                <a:cs typeface="Phetsarath OT" panose="02000500000000020004" pitchFamily="2" charset="0"/>
              </a:rPr>
              <a:t>, </a:t>
            </a:r>
            <a:r>
              <a:rPr lang="en-US" sz="1800" dirty="0" err="1">
                <a:solidFill>
                  <a:srgbClr val="7030A0"/>
                </a:solidFill>
                <a:latin typeface="Phetsarath OT" panose="02000500000000020004" pitchFamily="2" charset="0"/>
                <a:cs typeface="Phetsarath OT" panose="02000500000000020004" pitchFamily="2" charset="0"/>
              </a:rPr>
              <a:t>ການສໍ້ລາດບັງ</a:t>
            </a:r>
            <a:r>
              <a:rPr lang="en-US" sz="1800" dirty="0" err="1" smtClean="0">
                <a:solidFill>
                  <a:srgbClr val="7030A0"/>
                </a:solidFill>
                <a:latin typeface="Phetsarath OT" panose="02000500000000020004" pitchFamily="2" charset="0"/>
                <a:cs typeface="Phetsarath OT" panose="02000500000000020004" pitchFamily="2" charset="0"/>
              </a:rPr>
              <a:t>ຫຼວງ</a:t>
            </a:r>
            <a:r>
              <a:rPr lang="en-US" sz="1800" dirty="0" smtClean="0">
                <a:solidFill>
                  <a:srgbClr val="7030A0"/>
                </a:solidFill>
                <a:latin typeface="Phetsarath OT" panose="02000500000000020004" pitchFamily="2" charset="0"/>
                <a:cs typeface="Phetsarath OT" panose="02000500000000020004" pitchFamily="2" charset="0"/>
              </a:rPr>
              <a:t>, </a:t>
            </a:r>
            <a:r>
              <a:rPr lang="en-US" sz="1800" dirty="0" err="1" smtClean="0">
                <a:solidFill>
                  <a:srgbClr val="7030A0"/>
                </a:solidFill>
                <a:latin typeface="Phetsarath OT" panose="02000500000000020004" pitchFamily="2" charset="0"/>
                <a:cs typeface="Phetsarath OT" panose="02000500000000020004" pitchFamily="2" charset="0"/>
              </a:rPr>
              <a:t>ແລະອື່ນ</a:t>
            </a:r>
            <a:r>
              <a:rPr lang="en-US" sz="1800" dirty="0" smtClean="0">
                <a:solidFill>
                  <a:srgbClr val="7030A0"/>
                </a:solidFill>
                <a:latin typeface="Phetsarath OT" panose="02000500000000020004" pitchFamily="2" charset="0"/>
                <a:cs typeface="Phetsarath OT" panose="02000500000000020004" pitchFamily="2" charset="0"/>
              </a:rPr>
              <a:t>ໆ </a:t>
            </a:r>
            <a:r>
              <a:rPr lang="en-US" sz="1800" dirty="0" err="1" smtClean="0">
                <a:solidFill>
                  <a:srgbClr val="7030A0"/>
                </a:solidFill>
                <a:latin typeface="Phetsarath OT" panose="02000500000000020004" pitchFamily="2" charset="0"/>
                <a:cs typeface="Phetsarath OT" panose="02000500000000020004" pitchFamily="2" charset="0"/>
              </a:rPr>
              <a:t>ສາມາດໄດ້ຂໍ້ມູນໂດຍ</a:t>
            </a:r>
            <a:r>
              <a:rPr lang="en-US" sz="1800" dirty="0" err="1" smtClean="0">
                <a:solidFill>
                  <a:srgbClr val="7030A0"/>
                </a:solidFill>
                <a:latin typeface="Phetsarath OT" panose="02000500000000020004" pitchFamily="2" charset="0"/>
                <a:cs typeface="Phetsarath OT" panose="02000500000000020004" pitchFamily="2" charset="0"/>
              </a:rPr>
              <a:t>ວິທີການ</a:t>
            </a:r>
            <a:r>
              <a:rPr lang="en-US" sz="1800" dirty="0" err="1" smtClean="0">
                <a:solidFill>
                  <a:srgbClr val="7030A0"/>
                </a:solidFill>
                <a:latin typeface="Phetsarath OT" panose="02000500000000020004" pitchFamily="2" charset="0"/>
                <a:cs typeface="Phetsarath OT" panose="02000500000000020004" pitchFamily="2" charset="0"/>
              </a:rPr>
              <a:t>ນີ</a:t>
            </a:r>
            <a:r>
              <a:rPr lang="en-US" sz="1800" dirty="0" smtClean="0">
                <a:solidFill>
                  <a:srgbClr val="7030A0"/>
                </a:solidFill>
                <a:latin typeface="Phetsarath OT" panose="02000500000000020004" pitchFamily="2" charset="0"/>
                <a:cs typeface="Phetsarath OT" panose="02000500000000020004" pitchFamily="2" charset="0"/>
              </a:rPr>
              <a:t>້. ປົກກະຕິ</a:t>
            </a:r>
            <a:r>
              <a:rPr lang="en-US" sz="1800" dirty="0" smtClean="0">
                <a:solidFill>
                  <a:srgbClr val="7030A0"/>
                </a:solidFill>
                <a:latin typeface="Phetsarath OT" panose="02000500000000020004" pitchFamily="2" charset="0"/>
                <a:cs typeface="Phetsarath OT" panose="02000500000000020004" pitchFamily="2" charset="0"/>
              </a:rPr>
              <a:t>ການສຳພາດແບບເຈາະເລິກຈະກວມລວມເອົາບັນຫາບາງຢ່າງແຕ່ມີ</a:t>
            </a:r>
            <a:r>
              <a:rPr lang="en-US" sz="1800" dirty="0" smtClean="0">
                <a:solidFill>
                  <a:srgbClr val="7030A0"/>
                </a:solidFill>
                <a:latin typeface="Phetsarath OT" panose="02000500000000020004" pitchFamily="2" charset="0"/>
                <a:cs typeface="Phetsarath OT" panose="02000500000000020004" pitchFamily="2" charset="0"/>
              </a:rPr>
              <a:t>ການຄົ້ນຄ້</a:t>
            </a:r>
            <a:r>
              <a:rPr lang="en-US" sz="1800" dirty="0" smtClean="0">
                <a:solidFill>
                  <a:srgbClr val="7030A0"/>
                </a:solidFill>
                <a:latin typeface="Phetsarath OT" panose="02000500000000020004" pitchFamily="2" charset="0"/>
                <a:cs typeface="Phetsarath OT" panose="02000500000000020004" pitchFamily="2" charset="0"/>
              </a:rPr>
              <a:t>ວາແບບ</a:t>
            </a:r>
            <a:r>
              <a:rPr lang="en-US" sz="1800" dirty="0" smtClean="0">
                <a:solidFill>
                  <a:srgbClr val="7030A0"/>
                </a:solidFill>
                <a:latin typeface="Phetsarath OT" panose="02000500000000020004" pitchFamily="2" charset="0"/>
                <a:cs typeface="Phetsarath OT" panose="02000500000000020004" pitchFamily="2" charset="0"/>
              </a:rPr>
              <a:t>ເຈາະລົງເລິກ</a:t>
            </a:r>
            <a:r>
              <a:rPr lang="en-US" sz="1800" dirty="0" smtClean="0">
                <a:solidFill>
                  <a:srgbClr val="7030A0"/>
                </a:solidFill>
                <a:latin typeface="Phetsarath OT" panose="02000500000000020004" pitchFamily="2" charset="0"/>
                <a:cs typeface="Phetsarath OT" panose="02000500000000020004" pitchFamily="2" charset="0"/>
              </a:rPr>
              <a:t>ຕໍ່ບັນຫາ</a:t>
            </a:r>
            <a:r>
              <a:rPr lang="en-US" sz="1800" dirty="0" smtClean="0">
                <a:solidFill>
                  <a:srgbClr val="7030A0"/>
                </a:solidFill>
                <a:latin typeface="Phetsarath OT" panose="02000500000000020004" pitchFamily="2" charset="0"/>
                <a:cs typeface="Phetsarath OT" panose="02000500000000020004" pitchFamily="2" charset="0"/>
              </a:rPr>
              <a:t>ເຫຼົ່ານັ້ນ.</a:t>
            </a:r>
          </a:p>
          <a:p>
            <a:pPr marL="236538" indent="-236538"/>
            <a:endParaRPr lang="en-US" sz="1000" dirty="0" smtClean="0">
              <a:solidFill>
                <a:srgbClr val="7030A0"/>
              </a:solidFill>
              <a:latin typeface="Phetsarath OT" panose="02000500000000020004" pitchFamily="2" charset="0"/>
              <a:cs typeface="Phetsarath OT" panose="02000500000000020004" pitchFamily="2" charset="0"/>
            </a:endParaRPr>
          </a:p>
          <a:p>
            <a:pPr marL="236538" indent="-236538"/>
            <a:r>
              <a:rPr lang="en-US" altLang="en-US" sz="1800" b="1" dirty="0" err="1" smtClean="0">
                <a:solidFill>
                  <a:srgbClr val="C00000"/>
                </a:solidFill>
                <a:latin typeface="Phetsarath OT" panose="02000500000000020004" pitchFamily="2" charset="0"/>
                <a:cs typeface="Phetsarath OT" panose="02000500000000020004" pitchFamily="2" charset="0"/>
              </a:rPr>
              <a:t>ການສົນທະນາ</a:t>
            </a:r>
            <a:r>
              <a:rPr lang="en-US" altLang="en-US" sz="1800" b="1" dirty="0" err="1" smtClean="0">
                <a:solidFill>
                  <a:srgbClr val="C00000"/>
                </a:solidFill>
                <a:latin typeface="Phetsarath OT" panose="02000500000000020004" pitchFamily="2" charset="0"/>
                <a:cs typeface="Phetsarath OT" panose="02000500000000020004" pitchFamily="2" charset="0"/>
              </a:rPr>
              <a:t>ແບບບໍ່ເປັນທາງການ</a:t>
            </a:r>
            <a:r>
              <a:rPr lang="en-US" altLang="en-US" sz="1800" b="1" dirty="0" smtClean="0">
                <a:solidFill>
                  <a:srgbClr val="C00000"/>
                </a:solidFill>
                <a:latin typeface="Phetsarath OT" panose="02000500000000020004" pitchFamily="2" charset="0"/>
                <a:cs typeface="Phetsarath OT" panose="02000500000000020004" pitchFamily="2" charset="0"/>
              </a:rPr>
              <a:t> </a:t>
            </a:r>
            <a:r>
              <a:rPr lang="en-US" altLang="en-US" sz="1800" b="1" dirty="0" err="1" smtClean="0">
                <a:solidFill>
                  <a:srgbClr val="C00000"/>
                </a:solidFill>
                <a:latin typeface="Phetsarath OT" panose="02000500000000020004" pitchFamily="2" charset="0"/>
                <a:cs typeface="Phetsarath OT" panose="02000500000000020004" pitchFamily="2" charset="0"/>
              </a:rPr>
              <a:t>ແລະການສັງເກດ</a:t>
            </a:r>
            <a:r>
              <a:rPr lang="en-US" altLang="en-US" sz="1800" b="1" dirty="0" err="1" smtClean="0">
                <a:solidFill>
                  <a:srgbClr val="C00000"/>
                </a:solidFill>
                <a:latin typeface="Phetsarath OT" panose="02000500000000020004" pitchFamily="2" charset="0"/>
                <a:cs typeface="Phetsarath OT" panose="02000500000000020004" pitchFamily="2" charset="0"/>
              </a:rPr>
              <a:t>ຜູ້ເຂົ້າຮ່ວມ</a:t>
            </a:r>
            <a:r>
              <a:rPr lang="en-US" altLang="en-US" sz="1800" b="1" dirty="0" smtClean="0">
                <a:solidFill>
                  <a:srgbClr val="C00000"/>
                </a:solidFill>
                <a:latin typeface="Phetsarath OT" panose="02000500000000020004" pitchFamily="2" charset="0"/>
                <a:cs typeface="Phetsarath OT" panose="02000500000000020004" pitchFamily="2" charset="0"/>
              </a:rPr>
              <a:t> </a:t>
            </a:r>
            <a:r>
              <a:rPr lang="en-US" altLang="en-US" sz="1800" b="1" dirty="0" smtClean="0">
                <a:solidFill>
                  <a:srgbClr val="C00000"/>
                </a:solidFill>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ການ</a:t>
            </a:r>
            <a:r>
              <a:rPr lang="en-US" altLang="en-US" sz="1800" dirty="0" err="1" smtClean="0">
                <a:latin typeface="Phetsarath OT" panose="02000500000000020004" pitchFamily="2" charset="0"/>
                <a:cs typeface="Phetsarath OT" panose="02000500000000020004" pitchFamily="2" charset="0"/>
              </a:rPr>
              <a:t>ພົວພັນທາງດ້ານສັງຄົມລະຫວ່າງ</a:t>
            </a:r>
            <a:r>
              <a:rPr lang="en-US" altLang="en-US" sz="1800" dirty="0" err="1" smtClean="0">
                <a:latin typeface="Phetsarath OT" panose="02000500000000020004" pitchFamily="2" charset="0"/>
                <a:cs typeface="Phetsarath OT" panose="02000500000000020004" pitchFamily="2" charset="0"/>
              </a:rPr>
              <a:t>ກຸ່ມຕ່າງ</a:t>
            </a:r>
            <a:r>
              <a:rPr lang="en-US" altLang="en-US" sz="1800" dirty="0" smtClean="0">
                <a:latin typeface="Phetsarath OT" panose="02000500000000020004" pitchFamily="2" charset="0"/>
                <a:cs typeface="Phetsarath OT" panose="02000500000000020004" pitchFamily="2" charset="0"/>
              </a:rPr>
              <a:t>ໆ </a:t>
            </a:r>
            <a:r>
              <a:rPr lang="en-US" altLang="en-US" sz="1800" dirty="0" err="1" smtClean="0">
                <a:latin typeface="Phetsarath OT" panose="02000500000000020004" pitchFamily="2" charset="0"/>
                <a:cs typeface="Phetsarath OT" panose="02000500000000020004" pitchFamily="2" charset="0"/>
              </a:rPr>
              <a:t>ສາມາດໄດ້ຂໍ້ມູນຈາກການ</a:t>
            </a:r>
            <a:r>
              <a:rPr lang="en-US" altLang="en-US" sz="1800" dirty="0" err="1" smtClean="0">
                <a:latin typeface="Phetsarath OT" panose="02000500000000020004" pitchFamily="2" charset="0"/>
                <a:cs typeface="Phetsarath OT" panose="02000500000000020004" pitchFamily="2" charset="0"/>
              </a:rPr>
              <a:t>ສົນທະນາທົ່ວ</a:t>
            </a:r>
            <a:r>
              <a:rPr lang="en-US" altLang="en-US" sz="1800" dirty="0" err="1" smtClean="0">
                <a:latin typeface="Phetsarath OT" panose="02000500000000020004" pitchFamily="2" charset="0"/>
                <a:cs typeface="Phetsarath OT" panose="02000500000000020004" pitchFamily="2" charset="0"/>
              </a:rPr>
              <a:t>ໄປ</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ແລະ</a:t>
            </a:r>
            <a:r>
              <a:rPr lang="en-US" altLang="en-US" sz="1800" dirty="0" err="1" smtClean="0">
                <a:latin typeface="Phetsarath OT" panose="02000500000000020004" pitchFamily="2" charset="0"/>
                <a:cs typeface="Phetsarath OT" panose="02000500000000020004" pitchFamily="2" charset="0"/>
              </a:rPr>
              <a:t>ການ</a:t>
            </a:r>
            <a:r>
              <a:rPr lang="en-US" altLang="en-US" sz="1800" dirty="0" err="1" smtClean="0">
                <a:latin typeface="Phetsarath OT" panose="02000500000000020004" pitchFamily="2" charset="0"/>
                <a:cs typeface="Phetsarath OT" panose="02000500000000020004" pitchFamily="2" charset="0"/>
              </a:rPr>
              <a:t>ສັງເກດເບິ່ງການ</a:t>
            </a:r>
            <a:r>
              <a:rPr lang="en-US" altLang="en-US" sz="1800" dirty="0" err="1" smtClean="0">
                <a:latin typeface="Phetsarath OT" panose="02000500000000020004" pitchFamily="2" charset="0"/>
                <a:cs typeface="Phetsarath OT" panose="02000500000000020004" pitchFamily="2" charset="0"/>
              </a:rPr>
              <a:t>ພົວພັນ</a:t>
            </a:r>
            <a:r>
              <a:rPr lang="en-US" altLang="en-US" sz="1800" dirty="0" err="1" smtClean="0">
                <a:latin typeface="Phetsarath OT" panose="02000500000000020004" pitchFamily="2" charset="0"/>
                <a:cs typeface="Phetsarath OT" panose="02000500000000020004" pitchFamily="2" charset="0"/>
              </a:rPr>
              <a:t>ກັນແລະກັນຂອງ</a:t>
            </a:r>
            <a:r>
              <a:rPr lang="en-US" altLang="en-US" sz="1800" dirty="0" err="1" smtClean="0">
                <a:latin typeface="Phetsarath OT" panose="02000500000000020004" pitchFamily="2" charset="0"/>
                <a:cs typeface="Phetsarath OT" panose="02000500000000020004" pitchFamily="2" charset="0"/>
              </a:rPr>
              <a:t>ປະຊາຊົນໃນເຂດໄພພີ</a:t>
            </a:r>
            <a:r>
              <a:rPr lang="en-US" altLang="en-US" sz="1800" dirty="0" err="1" smtClean="0">
                <a:latin typeface="Phetsarath OT" panose="02000500000000020004" pitchFamily="2" charset="0"/>
                <a:cs typeface="Phetsarath OT" panose="02000500000000020004" pitchFamily="2" charset="0"/>
              </a:rPr>
              <a:t>ບັດ</a:t>
            </a:r>
            <a:endParaRPr lang="en-US" altLang="en-US" sz="1800" dirty="0" smtClean="0">
              <a:latin typeface="Phetsarath OT" panose="02000500000000020004" pitchFamily="2" charset="0"/>
              <a:cs typeface="Phetsarath OT" panose="02000500000000020004" pitchFamily="2" charset="0"/>
            </a:endParaRPr>
          </a:p>
          <a:p>
            <a:pPr marL="236538" indent="-236538"/>
            <a:endParaRPr lang="en-US" altLang="en-US" sz="900" dirty="0" smtClean="0">
              <a:latin typeface="Phetsarath OT" panose="02000500000000020004" pitchFamily="2" charset="0"/>
              <a:cs typeface="Phetsarath OT" panose="02000500000000020004" pitchFamily="2" charset="0"/>
            </a:endParaRPr>
          </a:p>
          <a:p>
            <a:pPr marL="236538" indent="-236538"/>
            <a:r>
              <a:rPr lang="en-US" altLang="en-US" sz="1800" b="1" dirty="0" err="1" smtClean="0">
                <a:solidFill>
                  <a:srgbClr val="C00000"/>
                </a:solidFill>
                <a:latin typeface="Phetsarath OT" panose="02000500000000020004" pitchFamily="2" charset="0"/>
                <a:cs typeface="Phetsarath OT" panose="02000500000000020004" pitchFamily="2" charset="0"/>
              </a:rPr>
              <a:t>ການສຳຫຼວດແບບງ່າຍດາຍ</a:t>
            </a:r>
            <a:r>
              <a:rPr lang="en-US" altLang="en-US" sz="1800" b="1" dirty="0" smtClean="0">
                <a:solidFill>
                  <a:srgbClr val="C0000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ການເກັບກໍາຂໍ້</a:t>
            </a:r>
            <a:r>
              <a:rPr lang="en-US" altLang="en-US" sz="1800" dirty="0" err="1" smtClean="0">
                <a:solidFill>
                  <a:srgbClr val="7030A0"/>
                </a:solidFill>
                <a:latin typeface="Phetsarath OT" panose="02000500000000020004" pitchFamily="2" charset="0"/>
                <a:cs typeface="Phetsarath OT" panose="02000500000000020004" pitchFamily="2" charset="0"/>
              </a:rPr>
              <a:t>ມູນທີ່ມີຄວາມ</a:t>
            </a:r>
            <a:r>
              <a:rPr lang="en-US" altLang="en-US" sz="1800" dirty="0" err="1" smtClean="0">
                <a:solidFill>
                  <a:srgbClr val="7030A0"/>
                </a:solidFill>
                <a:latin typeface="Phetsarath OT" panose="02000500000000020004" pitchFamily="2" charset="0"/>
                <a:cs typeface="Phetsarath OT" panose="02000500000000020004" pitchFamily="2" charset="0"/>
              </a:rPr>
              <a:t>ເຊື່ອຖືໄດ</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ແບບ</a:t>
            </a:r>
            <a:r>
              <a:rPr lang="en-US" altLang="en-US" sz="1800" dirty="0" err="1" smtClean="0">
                <a:solidFill>
                  <a:srgbClr val="7030A0"/>
                </a:solidFill>
                <a:latin typeface="Phetsarath OT" panose="02000500000000020004" pitchFamily="2" charset="0"/>
                <a:cs typeface="Phetsarath OT" panose="02000500000000020004" pitchFamily="2" charset="0"/>
              </a:rPr>
              <a:t>ງ່າຍດາຍ</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ແລະ</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ຊັດ</a:t>
            </a:r>
            <a:r>
              <a:rPr lang="en-US" altLang="en-US" sz="1800" dirty="0" err="1" smtClean="0">
                <a:solidFill>
                  <a:srgbClr val="7030A0"/>
                </a:solidFill>
                <a:latin typeface="Phetsarath OT" panose="02000500000000020004" pitchFamily="2" charset="0"/>
                <a:cs typeface="Phetsarath OT" panose="02000500000000020004" pitchFamily="2" charset="0"/>
              </a:rPr>
              <a:t>ເຈນ</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ເຊັ່ນ</a:t>
            </a:r>
            <a:r>
              <a:rPr lang="en-US" altLang="en-US" sz="1800" dirty="0" err="1" smtClean="0">
                <a:solidFill>
                  <a:srgbClr val="7030A0"/>
                </a:solidFill>
                <a:latin typeface="Phetsarath OT" panose="02000500000000020004" pitchFamily="2" charset="0"/>
                <a:cs typeface="Phetsarath OT" panose="02000500000000020004" pitchFamily="2" charset="0"/>
              </a:rPr>
              <a:t>ວ່າ</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ຄ່າແຮງງານ</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ລາຄາ</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ໜີ້ສິນ</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ແລະ</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ອັດຕາດອກເບ້ຍ</a:t>
            </a:r>
            <a:r>
              <a:rPr lang="en-US" altLang="en-US" sz="1800" dirty="0" smtClean="0">
                <a:solidFill>
                  <a:srgbClr val="7030A0"/>
                </a:solidFill>
                <a:latin typeface="Phetsarath OT" panose="02000500000000020004" pitchFamily="2" charset="0"/>
                <a:cs typeface="Phetsarath OT" panose="02000500000000020004" pitchFamily="2" charset="0"/>
              </a:rPr>
              <a:t> </a:t>
            </a:r>
            <a:r>
              <a:rPr lang="en-US" altLang="en-US" sz="1800" dirty="0" err="1" smtClean="0">
                <a:solidFill>
                  <a:srgbClr val="7030A0"/>
                </a:solidFill>
                <a:latin typeface="Phetsarath OT" panose="02000500000000020004" pitchFamily="2" charset="0"/>
                <a:cs typeface="Phetsarath OT" panose="02000500000000020004" pitchFamily="2" charset="0"/>
              </a:rPr>
              <a:t>ແລະອື່ນ</a:t>
            </a:r>
            <a:r>
              <a:rPr lang="en-US" altLang="en-US" sz="1800" dirty="0" smtClean="0">
                <a:solidFill>
                  <a:srgbClr val="7030A0"/>
                </a:solidFill>
                <a:latin typeface="Phetsarath OT" panose="02000500000000020004" pitchFamily="2" charset="0"/>
                <a:cs typeface="Phetsarath OT" panose="02000500000000020004" pitchFamily="2" charset="0"/>
              </a:rPr>
              <a:t>ໆ.</a:t>
            </a:r>
            <a:endParaRPr lang="en-US" altLang="en-US" sz="1800" dirty="0">
              <a:solidFill>
                <a:srgbClr val="7030A0"/>
              </a:solidFill>
              <a:latin typeface="Phetsarath OT" panose="02000500000000020004" pitchFamily="2" charset="0"/>
              <a:cs typeface="Phetsarath OT" panose="02000500000000020004" pitchFamily="2" charset="0"/>
            </a:endParaRPr>
          </a:p>
          <a:p>
            <a:endParaRPr lang="en-US" sz="1800" dirty="0"/>
          </a:p>
        </p:txBody>
      </p:sp>
      <p:sp>
        <p:nvSpPr>
          <p:cNvPr id="4" name="Content Placeholder 3"/>
          <p:cNvSpPr>
            <a:spLocks noGrp="1"/>
          </p:cNvSpPr>
          <p:nvPr>
            <p:ph sz="half" idx="2"/>
          </p:nvPr>
        </p:nvSpPr>
        <p:spPr>
          <a:xfrm>
            <a:off x="5562600" y="1219200"/>
            <a:ext cx="3429000" cy="5334000"/>
          </a:xfrm>
        </p:spPr>
        <p:txBody>
          <a:bodyPr/>
          <a:lstStyle/>
          <a:p>
            <a:pPr>
              <a:lnSpc>
                <a:spcPct val="150000"/>
              </a:lnSpc>
            </a:pPr>
            <a:r>
              <a:rPr lang="en-US" altLang="en-US" sz="1200" b="1" dirty="0">
                <a:solidFill>
                  <a:srgbClr val="C00000"/>
                </a:solidFill>
              </a:rPr>
              <a:t>Focus group discussions (FGD) - </a:t>
            </a:r>
            <a:r>
              <a:rPr lang="en-US" altLang="en-US" sz="1200" dirty="0"/>
              <a:t>opinions/voices of all the people in the sectors across all income levels are represented. </a:t>
            </a:r>
            <a:endParaRPr lang="en-US" altLang="en-US" sz="1200" dirty="0" smtClean="0"/>
          </a:p>
          <a:p>
            <a:pPr>
              <a:lnSpc>
                <a:spcPct val="150000"/>
              </a:lnSpc>
            </a:pPr>
            <a:endParaRPr lang="en-US" altLang="en-US" sz="900" dirty="0"/>
          </a:p>
          <a:p>
            <a:pPr>
              <a:lnSpc>
                <a:spcPct val="150000"/>
              </a:lnSpc>
            </a:pPr>
            <a:r>
              <a:rPr lang="en-US" altLang="en-US" sz="1200" b="1" dirty="0">
                <a:solidFill>
                  <a:srgbClr val="C00000"/>
                </a:solidFill>
              </a:rPr>
              <a:t>In-depth interviews -  </a:t>
            </a:r>
            <a:r>
              <a:rPr lang="en-US" altLang="en-US" sz="1200" dirty="0">
                <a:solidFill>
                  <a:srgbClr val="7030A0"/>
                </a:solidFill>
              </a:rPr>
              <a:t>sensitive issues like social cohesion, power struggles, corruption, etc. can be generated by this method. In-depth interviews normally cover few issues but delve deeper on these issues</a:t>
            </a:r>
            <a:r>
              <a:rPr lang="en-US" altLang="en-US" sz="1200" dirty="0" smtClean="0">
                <a:solidFill>
                  <a:srgbClr val="7030A0"/>
                </a:solidFill>
              </a:rPr>
              <a:t>.</a:t>
            </a:r>
          </a:p>
          <a:p>
            <a:pPr>
              <a:lnSpc>
                <a:spcPct val="150000"/>
              </a:lnSpc>
            </a:pPr>
            <a:endParaRPr lang="en-US" altLang="en-US" sz="800" dirty="0"/>
          </a:p>
          <a:p>
            <a:pPr>
              <a:lnSpc>
                <a:spcPct val="150000"/>
              </a:lnSpc>
            </a:pPr>
            <a:r>
              <a:rPr lang="en-US" altLang="en-US" sz="1200" b="1" dirty="0">
                <a:solidFill>
                  <a:srgbClr val="C00000"/>
                </a:solidFill>
              </a:rPr>
              <a:t>Informal discussions and participant observations - </a:t>
            </a:r>
            <a:r>
              <a:rPr lang="en-US" altLang="en-US" sz="1200" dirty="0"/>
              <a:t>Social relations between groups can be gathered by casual talk and observing how people interact in the disaster area. </a:t>
            </a:r>
            <a:endParaRPr lang="en-US" altLang="en-US" sz="1200" dirty="0" smtClean="0"/>
          </a:p>
          <a:p>
            <a:pPr>
              <a:lnSpc>
                <a:spcPct val="150000"/>
              </a:lnSpc>
            </a:pPr>
            <a:endParaRPr lang="en-US" altLang="en-US" sz="900" dirty="0"/>
          </a:p>
          <a:p>
            <a:pPr>
              <a:lnSpc>
                <a:spcPct val="150000"/>
              </a:lnSpc>
            </a:pPr>
            <a:r>
              <a:rPr lang="en-US" altLang="en-US" sz="1200" b="1" dirty="0">
                <a:solidFill>
                  <a:srgbClr val="C00000"/>
                </a:solidFill>
              </a:rPr>
              <a:t>Simple surveys </a:t>
            </a:r>
            <a:r>
              <a:rPr lang="en-US" altLang="en-US" sz="1200" dirty="0">
                <a:solidFill>
                  <a:srgbClr val="7030A0"/>
                </a:solidFill>
              </a:rPr>
              <a:t>- reliable in gathering simple and concrete data such as wage, prices, debts and interest rates, among others. </a:t>
            </a:r>
          </a:p>
          <a:p>
            <a:endParaRPr lang="en-US" sz="1200" dirty="0"/>
          </a:p>
        </p:txBody>
      </p:sp>
    </p:spTree>
  </p:cSld>
  <p:clrMapOvr>
    <a:masterClrMapping/>
  </p:clrMapOvr>
  <p:transition spd="med">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172200" y="1447800"/>
            <a:ext cx="2971800" cy="4616648"/>
          </a:xfrm>
          <a:prstGeom prst="rect">
            <a:avLst/>
          </a:prstGeom>
          <a:solidFill>
            <a:srgbClr val="2A7618"/>
          </a:solidFill>
        </p:spPr>
        <p:style>
          <a:lnRef idx="2">
            <a:schemeClr val="accent1">
              <a:shade val="50000"/>
            </a:schemeClr>
          </a:lnRef>
          <a:fillRef idx="1">
            <a:schemeClr val="accent1"/>
          </a:fillRef>
          <a:effectRef idx="0">
            <a:schemeClr val="accent1"/>
          </a:effectRef>
          <a:fontRef idx="minor">
            <a:schemeClr val="lt1"/>
          </a:fontRef>
        </p:style>
        <p:txBody>
          <a:bodyPr wrap="square" anchor="ctr">
            <a:spAutoFit/>
          </a:bodyPr>
          <a:lstStyle/>
          <a:p>
            <a:pPr>
              <a:defRPr/>
            </a:pPr>
            <a:r>
              <a:rPr lang="en-US" sz="1400" i="1" dirty="0"/>
              <a:t>Step 1.	Gather or validate pre-disaster baseline data for each of the disaster-affected district</a:t>
            </a:r>
            <a:endParaRPr lang="en-US" sz="1400" dirty="0"/>
          </a:p>
          <a:p>
            <a:pPr>
              <a:defRPr/>
            </a:pPr>
            <a:endParaRPr lang="en-US" sz="1400" i="1" dirty="0"/>
          </a:p>
          <a:p>
            <a:pPr>
              <a:defRPr/>
            </a:pPr>
            <a:r>
              <a:rPr lang="en-US" sz="1400" i="1" dirty="0"/>
              <a:t>Step 2. </a:t>
            </a:r>
            <a:r>
              <a:rPr lang="en-US" sz="1400" b="1" i="1" dirty="0"/>
              <a:t>Decide which areas will be visited and the tools to be used in the </a:t>
            </a:r>
            <a:r>
              <a:rPr lang="en-US" sz="1400" b="1" i="1" dirty="0" err="1"/>
              <a:t>SIA</a:t>
            </a:r>
            <a:r>
              <a:rPr lang="en-US" sz="1400" i="1" dirty="0"/>
              <a:t> </a:t>
            </a:r>
            <a:endParaRPr lang="en-US" sz="1400" dirty="0"/>
          </a:p>
          <a:p>
            <a:pPr>
              <a:defRPr/>
            </a:pPr>
            <a:endParaRPr lang="en-US" sz="1400" i="1" dirty="0"/>
          </a:p>
          <a:p>
            <a:pPr>
              <a:defRPr/>
            </a:pPr>
            <a:r>
              <a:rPr lang="en-US" sz="1400" i="1" dirty="0"/>
              <a:t>Step 3. Conduct Field Visits </a:t>
            </a:r>
            <a:endParaRPr lang="en-US" sz="1400" dirty="0"/>
          </a:p>
          <a:p>
            <a:pPr>
              <a:defRPr/>
            </a:pPr>
            <a:endParaRPr lang="en-US" sz="1400" dirty="0"/>
          </a:p>
          <a:p>
            <a:pPr>
              <a:defRPr/>
            </a:pPr>
            <a:r>
              <a:rPr lang="en-US" sz="1400" b="1" i="1" dirty="0"/>
              <a:t>Step 4. Obtain the inputs of the assessment teams of the other sectors</a:t>
            </a:r>
            <a:endParaRPr lang="en-US" sz="1400" dirty="0"/>
          </a:p>
          <a:p>
            <a:pPr>
              <a:defRPr/>
            </a:pPr>
            <a:endParaRPr lang="en-US" sz="1400" i="1" dirty="0"/>
          </a:p>
          <a:p>
            <a:pPr>
              <a:defRPr/>
            </a:pPr>
            <a:r>
              <a:rPr lang="en-US" sz="1400" i="1" dirty="0"/>
              <a:t>Step 5. </a:t>
            </a:r>
            <a:r>
              <a:rPr lang="en-US" sz="1400" b="1" i="1" dirty="0"/>
              <a:t>Analyze the overall social impacts to the affected population</a:t>
            </a:r>
            <a:endParaRPr lang="en-US" sz="1400" dirty="0"/>
          </a:p>
          <a:p>
            <a:pPr>
              <a:defRPr/>
            </a:pPr>
            <a:endParaRPr lang="en-US" sz="1400" dirty="0"/>
          </a:p>
          <a:p>
            <a:pPr>
              <a:defRPr/>
            </a:pPr>
            <a:r>
              <a:rPr lang="en-US" sz="1400" i="1" dirty="0"/>
              <a:t>Step 6. </a:t>
            </a:r>
            <a:r>
              <a:rPr lang="en-US" sz="1400" b="1" i="1" dirty="0"/>
              <a:t>Consolidate the </a:t>
            </a:r>
            <a:r>
              <a:rPr lang="en-US" sz="1400" b="1" i="1" dirty="0" err="1"/>
              <a:t>SIA</a:t>
            </a:r>
            <a:r>
              <a:rPr lang="en-US" sz="1400" b="1" i="1" dirty="0"/>
              <a:t> results</a:t>
            </a:r>
            <a:endParaRPr lang="en-US" sz="1400" dirty="0"/>
          </a:p>
          <a:p>
            <a:pPr>
              <a:defRPr/>
            </a:pPr>
            <a:endParaRPr lang="en-US" sz="1400" dirty="0"/>
          </a:p>
          <a:p>
            <a:pPr>
              <a:defRPr/>
            </a:pPr>
            <a:r>
              <a:rPr lang="en-US" sz="1400" i="1" dirty="0"/>
              <a:t>Step 7. </a:t>
            </a:r>
            <a:r>
              <a:rPr lang="en-US" sz="1400" b="1" i="1" dirty="0"/>
              <a:t>Draft and submit the report to the </a:t>
            </a:r>
            <a:r>
              <a:rPr lang="en-US" sz="1400" b="1" i="1" dirty="0" err="1"/>
              <a:t>PDMC</a:t>
            </a:r>
            <a:endParaRPr lang="en-US" sz="1400" dirty="0"/>
          </a:p>
        </p:txBody>
      </p:sp>
      <p:sp>
        <p:nvSpPr>
          <p:cNvPr id="2" name="TextBox 1"/>
          <p:cNvSpPr txBox="1"/>
          <p:nvPr/>
        </p:nvSpPr>
        <p:spPr>
          <a:xfrm>
            <a:off x="228600" y="1219200"/>
            <a:ext cx="5791200" cy="5493812"/>
          </a:xfrm>
          <a:prstGeom prst="rect">
            <a:avLst/>
          </a:prstGeom>
          <a:noFill/>
        </p:spPr>
        <p:txBody>
          <a:bodyPr wrap="square" rtlCol="0">
            <a:spAutoFit/>
          </a:bodyPr>
          <a:lstStyle/>
          <a:p>
            <a:pPr marL="285750" indent="-285750">
              <a:buFont typeface="Arial" panose="020B0604020202020204" pitchFamily="34" charset="0"/>
              <a:buChar char="•"/>
            </a:pPr>
            <a:r>
              <a:rPr lang="lo-LA" sz="2000" b="1" i="1" u="sng" dirty="0" smtClean="0">
                <a:solidFill>
                  <a:srgbClr val="00B050"/>
                </a:solidFill>
                <a:latin typeface="Phetsarath OT" panose="02000500000000000000" pitchFamily="2" charset="0"/>
                <a:cs typeface="Phetsarath OT" panose="02000500000000000000" pitchFamily="2" charset="0"/>
              </a:rPr>
              <a:t>ບາດກ້າວ</a:t>
            </a:r>
            <a:r>
              <a:rPr lang="en-US" sz="2000" b="1" i="1" u="sng" dirty="0" err="1">
                <a:solidFill>
                  <a:srgbClr val="00B050"/>
                </a:solidFill>
                <a:latin typeface="Phetsarath OT" panose="02000500000000000000" pitchFamily="2" charset="0"/>
                <a:cs typeface="Phetsarath OT" panose="02000500000000000000" pitchFamily="2" charset="0"/>
              </a:rPr>
              <a:t>ທີ1</a:t>
            </a:r>
            <a:r>
              <a:rPr lang="en-US" sz="2000" b="1" i="1" u="sng" dirty="0">
                <a:solidFill>
                  <a:srgbClr val="00B050"/>
                </a:solidFill>
                <a:latin typeface="Phetsarath OT" panose="02000500000000000000" pitchFamily="2" charset="0"/>
                <a:cs typeface="Phetsarath OT" panose="02000500000000000000" pitchFamily="2" charset="0"/>
              </a:rPr>
              <a:t>. </a:t>
            </a:r>
            <a:r>
              <a:rPr lang="lo-LA" sz="2000" b="1" i="1" dirty="0">
                <a:solidFill>
                  <a:srgbClr val="00B050"/>
                </a:solidFill>
                <a:latin typeface="Phetsarath OT" panose="02000500000000000000" pitchFamily="2" charset="0"/>
                <a:cs typeface="Phetsarath OT" panose="02000500000000000000" pitchFamily="2" charset="0"/>
              </a:rPr>
              <a:t>ເກັບກໍາ ແລະ</a:t>
            </a:r>
            <a:r>
              <a:rPr lang="en-US" sz="2000" b="1" i="1" dirty="0">
                <a:solidFill>
                  <a:srgbClr val="00B050"/>
                </a:solidFill>
                <a:latin typeface="Phetsarath OT" panose="02000500000000000000" pitchFamily="2" charset="0"/>
                <a:cs typeface="Phetsarath OT" panose="02000500000000000000" pitchFamily="2" charset="0"/>
              </a:rPr>
              <a:t>/</a:t>
            </a:r>
            <a:r>
              <a:rPr lang="lo-LA" sz="2000" b="1" i="1" dirty="0">
                <a:solidFill>
                  <a:srgbClr val="00B050"/>
                </a:solidFill>
                <a:latin typeface="Phetsarath OT" panose="02000500000000000000" pitchFamily="2" charset="0"/>
                <a:cs typeface="Phetsarath OT" panose="02000500000000000000" pitchFamily="2" charset="0"/>
              </a:rPr>
              <a:t>ຫຼື ຢັ້ງຢືນຄວາມຖືກຕ້ອງຂອງຂໍ້ມູນພື້ນຖານຂອງແຕ່ລະເມືອງທີ່ຖືກຜົນກະທົບຈາກ</a:t>
            </a:r>
            <a:r>
              <a:rPr lang="lo-LA" sz="2000" b="1" i="1" dirty="0" smtClean="0">
                <a:solidFill>
                  <a:srgbClr val="00B050"/>
                </a:solidFill>
                <a:latin typeface="Phetsarath OT" panose="02000500000000000000" pitchFamily="2" charset="0"/>
                <a:cs typeface="Phetsarath OT" panose="02000500000000000000" pitchFamily="2" charset="0"/>
              </a:rPr>
              <a:t>ໄພພິບັດ</a:t>
            </a:r>
          </a:p>
          <a:p>
            <a:pPr marL="285750" indent="-285750">
              <a:buFont typeface="Arial" panose="020B0604020202020204" pitchFamily="34" charset="0"/>
              <a:buChar char="•"/>
            </a:pPr>
            <a:endParaRPr lang="lo-LA" sz="1000" b="1" i="1" dirty="0" smtClean="0">
              <a:latin typeface="Phetsarath OT" panose="02000500000000000000" pitchFamily="2" charset="0"/>
              <a:cs typeface="Phetsarath OT" panose="02000500000000000000" pitchFamily="2" charset="0"/>
            </a:endParaRPr>
          </a:p>
          <a:p>
            <a:pPr marL="285750" indent="-285750">
              <a:buFont typeface="Arial" panose="020B0604020202020204" pitchFamily="34" charset="0"/>
              <a:buChar char="•"/>
            </a:pPr>
            <a:r>
              <a:rPr lang="x-none" sz="2000" b="1" i="1" u="sng" smtClean="0">
                <a:latin typeface="Phetsarath OT" pitchFamily="2" charset="0"/>
                <a:cs typeface="Phetsarath OT" pitchFamily="2" charset="0"/>
              </a:rPr>
              <a:t>ບາດກ້າວທີ 2</a:t>
            </a:r>
            <a:r>
              <a:rPr lang="x-none" sz="2000" b="1" i="1" smtClean="0">
                <a:latin typeface="Phetsarath OT" pitchFamily="2" charset="0"/>
                <a:cs typeface="Phetsarath OT" pitchFamily="2" charset="0"/>
              </a:rPr>
              <a:t>. ການຕັດສິນໃຈໃນ</a:t>
            </a:r>
            <a:r>
              <a:rPr lang="x-none" sz="2000" b="1" i="1" smtClean="0">
                <a:latin typeface="Phetsarath OT" pitchFamily="2" charset="0"/>
                <a:cs typeface="Phetsarath OT" pitchFamily="2" charset="0"/>
              </a:rPr>
              <a:t>ກາ</a:t>
            </a:r>
            <a:r>
              <a:rPr lang="lo-LA" sz="2000" b="1" i="1" dirty="0" smtClean="0">
                <a:latin typeface="Phetsarath OT" pitchFamily="2" charset="0"/>
                <a:cs typeface="Phetsarath OT" pitchFamily="2" charset="0"/>
              </a:rPr>
              <a:t>ນ</a:t>
            </a:r>
            <a:r>
              <a:rPr lang="x-none" sz="2000" b="1" i="1" smtClean="0">
                <a:latin typeface="Phetsarath OT" pitchFamily="2" charset="0"/>
                <a:cs typeface="Phetsarath OT" pitchFamily="2" charset="0"/>
              </a:rPr>
              <a:t>ເ</a:t>
            </a:r>
            <a:r>
              <a:rPr lang="x-none" sz="2000" b="1" i="1" u="sng" smtClean="0">
                <a:latin typeface="Phetsarath OT" pitchFamily="2" charset="0"/>
                <a:cs typeface="Phetsarath OT" pitchFamily="2" charset="0"/>
              </a:rPr>
              <a:t>ລືອກ</a:t>
            </a:r>
            <a:r>
              <a:rPr lang="x-none" sz="2000" b="1" i="1" u="sng" smtClean="0">
                <a:latin typeface="Phetsarath OT" pitchFamily="2" charset="0"/>
                <a:cs typeface="Phetsarath OT" pitchFamily="2" charset="0"/>
              </a:rPr>
              <a:t>ພື້ນທີ່ທີ່ຈະລົງຢ້ຽມຢາມ </a:t>
            </a:r>
            <a:r>
              <a:rPr lang="x-none" sz="2000" b="1" i="1" smtClean="0">
                <a:latin typeface="Phetsarath OT" pitchFamily="2" charset="0"/>
                <a:cs typeface="Phetsarath OT" pitchFamily="2" charset="0"/>
              </a:rPr>
              <a:t>ແລະ </a:t>
            </a:r>
            <a:r>
              <a:rPr lang="x-none" sz="2000" b="1" i="1" u="sng" smtClean="0">
                <a:latin typeface="Phetsarath OT" pitchFamily="2" charset="0"/>
                <a:cs typeface="Phetsarath OT" pitchFamily="2" charset="0"/>
              </a:rPr>
              <a:t>ເຄື່ອງມືທີ່ໃຊ້</a:t>
            </a:r>
            <a:r>
              <a:rPr lang="x-none" sz="2000" b="1" i="1" smtClean="0">
                <a:latin typeface="Phetsarath OT" pitchFamily="2" charset="0"/>
                <a:cs typeface="Phetsarath OT" pitchFamily="2" charset="0"/>
              </a:rPr>
              <a:t>ໃນການດຳເນີນ SIA</a:t>
            </a:r>
            <a:endParaRPr lang="lo-LA" sz="2000" b="1" i="1" dirty="0" smtClean="0">
              <a:latin typeface="Phetsarath OT" pitchFamily="2" charset="0"/>
              <a:cs typeface="Phetsarath OT" pitchFamily="2" charset="0"/>
            </a:endParaRPr>
          </a:p>
          <a:p>
            <a:pPr marL="285750" indent="-285750">
              <a:buFont typeface="Arial" panose="020B0604020202020204" pitchFamily="34" charset="0"/>
              <a:buChar char="•"/>
            </a:pPr>
            <a:endParaRPr lang="lo-LA" sz="900" b="1" i="1" dirty="0" smtClean="0">
              <a:latin typeface="Phetsarath OT" pitchFamily="2" charset="0"/>
              <a:cs typeface="Phetsarath OT" pitchFamily="2" charset="0"/>
            </a:endParaRPr>
          </a:p>
          <a:p>
            <a:pPr marL="285750" indent="-285750">
              <a:buFont typeface="Arial" panose="020B0604020202020204" pitchFamily="34" charset="0"/>
              <a:buChar char="•"/>
            </a:pPr>
            <a:r>
              <a:rPr lang="x-none" sz="2000" b="1" i="1" u="sng" smtClean="0">
                <a:solidFill>
                  <a:srgbClr val="00B050"/>
                </a:solidFill>
                <a:latin typeface="Phetsarath OT" pitchFamily="2" charset="0"/>
                <a:cs typeface="Phetsarath OT" pitchFamily="2" charset="0"/>
              </a:rPr>
              <a:t>ບາດກ້າວທີ 3</a:t>
            </a:r>
            <a:r>
              <a:rPr lang="x-none" sz="2000" b="1" i="1" smtClean="0">
                <a:solidFill>
                  <a:srgbClr val="00B050"/>
                </a:solidFill>
                <a:latin typeface="Phetsarath OT" pitchFamily="2" charset="0"/>
                <a:cs typeface="Phetsarath OT" pitchFamily="2" charset="0"/>
              </a:rPr>
              <a:t>.</a:t>
            </a:r>
            <a:r>
              <a:rPr lang="en-US" sz="2000" b="1" i="1" dirty="0" smtClean="0">
                <a:solidFill>
                  <a:srgbClr val="00B050"/>
                </a:solidFill>
                <a:latin typeface="Phetsarath OT" pitchFamily="2" charset="0"/>
                <a:cs typeface="Phetsarath OT" pitchFamily="2" charset="0"/>
              </a:rPr>
              <a:t> </a:t>
            </a:r>
            <a:r>
              <a:rPr lang="x-none" sz="2000" b="1" i="1" smtClean="0">
                <a:solidFill>
                  <a:srgbClr val="00B050"/>
                </a:solidFill>
                <a:latin typeface="Phetsarath OT" pitchFamily="2" charset="0"/>
                <a:cs typeface="Phetsarath OT" pitchFamily="2" charset="0"/>
              </a:rPr>
              <a:t>​</a:t>
            </a:r>
            <a:r>
              <a:rPr lang="x-none" sz="2000" b="1" i="1" smtClean="0">
                <a:solidFill>
                  <a:srgbClr val="00B050"/>
                </a:solidFill>
                <a:latin typeface="Phetsarath OT" pitchFamily="2" charset="0"/>
                <a:cs typeface="Phetsarath OT" pitchFamily="2" charset="0"/>
              </a:rPr>
              <a:t>ການດຳເນີນ</a:t>
            </a:r>
            <a:r>
              <a:rPr lang="lo-LA" sz="2000" b="1" i="1" dirty="0" smtClean="0">
                <a:solidFill>
                  <a:srgbClr val="00B050"/>
                </a:solidFill>
                <a:latin typeface="Phetsarath OT" pitchFamily="2" charset="0"/>
                <a:cs typeface="Phetsarath OT" pitchFamily="2" charset="0"/>
              </a:rPr>
              <a:t>ການ</a:t>
            </a:r>
            <a:r>
              <a:rPr lang="x-none" sz="2000" b="1" i="1" smtClean="0">
                <a:solidFill>
                  <a:srgbClr val="00B050"/>
                </a:solidFill>
                <a:latin typeface="Phetsarath OT" pitchFamily="2" charset="0"/>
                <a:cs typeface="Phetsarath OT" pitchFamily="2" charset="0"/>
              </a:rPr>
              <a:t>ຢ້ຽມຢາມສະໜາມ</a:t>
            </a:r>
            <a:endParaRPr lang="lo-LA" sz="2000" b="1" i="1" dirty="0" smtClean="0">
              <a:solidFill>
                <a:srgbClr val="00B050"/>
              </a:solidFill>
              <a:latin typeface="Phetsarath OT" pitchFamily="2" charset="0"/>
              <a:cs typeface="Phetsarath OT" pitchFamily="2" charset="0"/>
            </a:endParaRPr>
          </a:p>
          <a:p>
            <a:pPr marL="285750" indent="-285750">
              <a:buFont typeface="Arial" panose="020B0604020202020204" pitchFamily="34" charset="0"/>
              <a:buChar char="•"/>
            </a:pPr>
            <a:endParaRPr lang="en-US" sz="800" b="1" i="1" dirty="0" smtClean="0">
              <a:latin typeface="Phetsarath OT" pitchFamily="2" charset="0"/>
              <a:cs typeface="Phetsarath OT" pitchFamily="2" charset="0"/>
            </a:endParaRPr>
          </a:p>
          <a:p>
            <a:pPr marL="285750" indent="-285750">
              <a:buFont typeface="Arial" panose="020B0604020202020204" pitchFamily="34" charset="0"/>
              <a:buChar char="•"/>
            </a:pPr>
            <a:r>
              <a:rPr lang="lo-LA" sz="2000" b="1" i="1" u="sng" dirty="0" smtClean="0">
                <a:latin typeface="Phetsarath OT" pitchFamily="2" charset="0"/>
                <a:cs typeface="Phetsarath OT" pitchFamily="2" charset="0"/>
              </a:rPr>
              <a:t>ບາດກ້າວ</a:t>
            </a:r>
            <a:r>
              <a:rPr lang="en-US" sz="2000" b="1" i="1" u="sng" dirty="0">
                <a:latin typeface="Phetsarath OT" pitchFamily="2" charset="0"/>
                <a:cs typeface="Phetsarath OT" pitchFamily="2" charset="0"/>
              </a:rPr>
              <a:t>ທີ4. </a:t>
            </a:r>
            <a:r>
              <a:rPr lang="lo-LA" sz="2000" b="1" i="1" dirty="0" smtClean="0">
                <a:latin typeface="Phetsarath OT" pitchFamily="2" charset="0"/>
                <a:cs typeface="Phetsarath OT" pitchFamily="2" charset="0"/>
              </a:rPr>
              <a:t>ບັນຈຸຂໍ້ມູນ</a:t>
            </a:r>
            <a:r>
              <a:rPr lang="lo-LA" sz="2000" b="1" i="1" dirty="0" smtClean="0">
                <a:latin typeface="Phetsarath OT" pitchFamily="2" charset="0"/>
                <a:cs typeface="Phetsarath OT" pitchFamily="2" charset="0"/>
              </a:rPr>
              <a:t>ທີ່ທິມງານປະເມີນຂອງຂະແ</a:t>
            </a:r>
            <a:r>
              <a:rPr lang="lo-LA" sz="2000" b="1" i="1" dirty="0" smtClean="0">
                <a:latin typeface="Phetsarath OT" pitchFamily="2" charset="0"/>
                <a:cs typeface="Phetsarath OT" pitchFamily="2" charset="0"/>
              </a:rPr>
              <a:t>ໜ</a:t>
            </a:r>
            <a:r>
              <a:rPr lang="lo-LA" sz="2000" b="1" i="1" dirty="0" smtClean="0">
                <a:latin typeface="Phetsarath OT" pitchFamily="2" charset="0"/>
                <a:cs typeface="Phetsarath OT" pitchFamily="2" charset="0"/>
              </a:rPr>
              <a:t>ງການອື່ນໆເກັບກໍາ</a:t>
            </a:r>
            <a:r>
              <a:rPr lang="lo-LA" sz="2000" b="1" i="1" dirty="0" smtClean="0">
                <a:latin typeface="Phetsarath OT" pitchFamily="2" charset="0"/>
                <a:cs typeface="Phetsarath OT" pitchFamily="2" charset="0"/>
              </a:rPr>
              <a:t>ມາໄດ້</a:t>
            </a:r>
          </a:p>
          <a:p>
            <a:pPr marL="285750" indent="-285750">
              <a:buFont typeface="Arial" panose="020B0604020202020204" pitchFamily="34" charset="0"/>
              <a:buChar char="•"/>
            </a:pPr>
            <a:endParaRPr lang="en-US" sz="800" b="1" i="1" dirty="0">
              <a:latin typeface="Phetsarath OT" pitchFamily="2" charset="0"/>
              <a:cs typeface="Phetsarath OT" pitchFamily="2" charset="0"/>
            </a:endParaRPr>
          </a:p>
          <a:p>
            <a:pPr marL="285750" indent="-285750">
              <a:buFont typeface="Arial" panose="020B0604020202020204" pitchFamily="34" charset="0"/>
              <a:buChar char="•"/>
            </a:pPr>
            <a:r>
              <a:rPr lang="x-none" sz="2000" b="1" i="1" u="sng" smtClean="0">
                <a:solidFill>
                  <a:srgbClr val="00B050"/>
                </a:solidFill>
                <a:latin typeface="Phetsarath OT" pitchFamily="2" charset="0"/>
                <a:cs typeface="Phetsarath OT" pitchFamily="2" charset="0"/>
              </a:rPr>
              <a:t>ບາດກ້າວທີ 5. </a:t>
            </a:r>
            <a:r>
              <a:rPr lang="x-none" sz="2000" b="1" i="1" smtClean="0">
                <a:solidFill>
                  <a:srgbClr val="00B050"/>
                </a:solidFill>
                <a:latin typeface="Phetsarath OT" pitchFamily="2" charset="0"/>
                <a:cs typeface="Phetsarath OT" pitchFamily="2" charset="0"/>
              </a:rPr>
              <a:t>ວິເຄາະຜົນກະທົບທາງດ້ານສັງຄົມທີ່ສົ່ງຜົນກະທົບຕໍ່ປະຊາກອນໂດຍລວມ</a:t>
            </a:r>
            <a:endParaRPr lang="lo-LA" sz="2000" b="1" i="1" dirty="0" smtClean="0">
              <a:solidFill>
                <a:srgbClr val="00B050"/>
              </a:solidFill>
              <a:latin typeface="Phetsarath OT" pitchFamily="2" charset="0"/>
              <a:cs typeface="Phetsarath OT" pitchFamily="2" charset="0"/>
            </a:endParaRPr>
          </a:p>
          <a:p>
            <a:pPr marL="285750" indent="-285750">
              <a:buFont typeface="Arial" panose="020B0604020202020204" pitchFamily="34" charset="0"/>
              <a:buChar char="•"/>
            </a:pPr>
            <a:endParaRPr lang="en-US" sz="800" b="1" i="1" dirty="0" smtClean="0">
              <a:latin typeface="Phetsarath OT" pitchFamily="2" charset="0"/>
              <a:cs typeface="Phetsarath OT" pitchFamily="2" charset="0"/>
            </a:endParaRPr>
          </a:p>
          <a:p>
            <a:pPr marL="285750" indent="-285750">
              <a:buFont typeface="Arial" panose="020B0604020202020204" pitchFamily="34" charset="0"/>
              <a:buChar char="•"/>
            </a:pPr>
            <a:r>
              <a:rPr lang="x-none" sz="2000" b="1" i="1" u="sng" smtClean="0">
                <a:latin typeface="Phetsarath OT" pitchFamily="2" charset="0"/>
                <a:cs typeface="Phetsarath OT" pitchFamily="2" charset="0"/>
              </a:rPr>
              <a:t>ບາດກ້າວທີ 6.</a:t>
            </a:r>
            <a:r>
              <a:rPr lang="x-none" sz="2000" b="1" i="1" smtClean="0">
                <a:latin typeface="Phetsarath OT" pitchFamily="2" charset="0"/>
                <a:cs typeface="Phetsarath OT" pitchFamily="2" charset="0"/>
              </a:rPr>
              <a:t>​ລວບລວມຜົນຂອງການປະເມີນ SIA</a:t>
            </a:r>
            <a:endParaRPr lang="lo-LA" sz="2000" b="1" i="1" dirty="0" smtClean="0">
              <a:latin typeface="Phetsarath OT" pitchFamily="2" charset="0"/>
              <a:cs typeface="Phetsarath OT" pitchFamily="2" charset="0"/>
            </a:endParaRPr>
          </a:p>
          <a:p>
            <a:pPr marL="285750" indent="-285750">
              <a:buFont typeface="Arial" panose="020B0604020202020204" pitchFamily="34" charset="0"/>
              <a:buChar char="•"/>
            </a:pPr>
            <a:endParaRPr lang="en-US" sz="800" b="1" i="1" dirty="0" smtClean="0">
              <a:latin typeface="Phetsarath OT" pitchFamily="2" charset="0"/>
              <a:cs typeface="Phetsarath OT" pitchFamily="2" charset="0"/>
            </a:endParaRPr>
          </a:p>
          <a:p>
            <a:pPr marL="285750" indent="-285750">
              <a:buFont typeface="Arial" panose="020B0604020202020204" pitchFamily="34" charset="0"/>
              <a:buChar char="•"/>
            </a:pPr>
            <a:r>
              <a:rPr lang="x-none" sz="2000" b="1" i="1" u="sng" smtClean="0">
                <a:solidFill>
                  <a:srgbClr val="00B050"/>
                </a:solidFill>
                <a:latin typeface="Phetsarath OT" pitchFamily="2" charset="0"/>
                <a:cs typeface="Phetsarath OT" pitchFamily="2" charset="0"/>
              </a:rPr>
              <a:t>ບາດກ້າວທີ 7</a:t>
            </a:r>
            <a:r>
              <a:rPr lang="x-none" sz="2000" b="1" i="1" smtClean="0">
                <a:solidFill>
                  <a:srgbClr val="00B050"/>
                </a:solidFill>
                <a:latin typeface="Phetsarath OT" pitchFamily="2" charset="0"/>
                <a:cs typeface="Phetsarath OT" pitchFamily="2" charset="0"/>
              </a:rPr>
              <a:t>. ຮ່າງບົດລາຍງານ ແລະ ນຳສະເໜ</a:t>
            </a:r>
            <a:r>
              <a:rPr lang="x-none" sz="2000" b="1" i="1" smtClean="0">
                <a:solidFill>
                  <a:srgbClr val="00B050"/>
                </a:solidFill>
                <a:latin typeface="Phetsarath OT" pitchFamily="2" charset="0"/>
                <a:cs typeface="Phetsarath OT" pitchFamily="2" charset="0"/>
              </a:rPr>
              <a:t>ີບ</a:t>
            </a:r>
            <a:r>
              <a:rPr lang="lo-LA" sz="2000" b="1" i="1" dirty="0" smtClean="0">
                <a:solidFill>
                  <a:srgbClr val="00B050"/>
                </a:solidFill>
                <a:latin typeface="Phetsarath OT" pitchFamily="2" charset="0"/>
                <a:cs typeface="Phetsarath OT" pitchFamily="2" charset="0"/>
              </a:rPr>
              <a:t>ົ</a:t>
            </a:r>
            <a:r>
              <a:rPr lang="x-none" sz="2000" b="1" i="1" smtClean="0">
                <a:solidFill>
                  <a:srgbClr val="00B050"/>
                </a:solidFill>
                <a:latin typeface="Phetsarath OT" pitchFamily="2" charset="0"/>
                <a:cs typeface="Phetsarath OT" pitchFamily="2" charset="0"/>
              </a:rPr>
              <a:t>ດ</a:t>
            </a:r>
            <a:r>
              <a:rPr lang="x-none" sz="2000" b="1" i="1" smtClean="0">
                <a:solidFill>
                  <a:srgbClr val="00B050"/>
                </a:solidFill>
                <a:latin typeface="Phetsarath OT" pitchFamily="2" charset="0"/>
                <a:cs typeface="Phetsarath OT" pitchFamily="2" charset="0"/>
              </a:rPr>
              <a:t>ລາຍງານ</a:t>
            </a:r>
            <a:r>
              <a:rPr lang="x-none" sz="2000" b="1" i="1" smtClean="0">
                <a:solidFill>
                  <a:srgbClr val="00B050"/>
                </a:solidFill>
                <a:latin typeface="Phetsarath OT" pitchFamily="2" charset="0"/>
                <a:cs typeface="Phetsarath OT" pitchFamily="2" charset="0"/>
              </a:rPr>
              <a:t>ຕໍ່</a:t>
            </a:r>
            <a:r>
              <a:rPr lang="lo-LA" sz="2000" b="1" i="1" dirty="0" smtClean="0">
                <a:solidFill>
                  <a:srgbClr val="00B050"/>
                </a:solidFill>
                <a:latin typeface="Phetsarath OT" pitchFamily="2" charset="0"/>
                <a:cs typeface="Phetsarath OT" pitchFamily="2" charset="0"/>
              </a:rPr>
              <a:t> </a:t>
            </a:r>
            <a:r>
              <a:rPr lang="x-none" sz="2000" b="1" i="1" smtClean="0">
                <a:solidFill>
                  <a:srgbClr val="00B050"/>
                </a:solidFill>
                <a:latin typeface="Phetsarath OT" pitchFamily="2" charset="0"/>
                <a:cs typeface="Phetsarath OT" pitchFamily="2" charset="0"/>
              </a:rPr>
              <a:t>ຄ</a:t>
            </a:r>
            <a:r>
              <a:rPr lang="lo-LA" sz="2000" b="1" i="1" dirty="0" smtClean="0">
                <a:solidFill>
                  <a:srgbClr val="00B050"/>
                </a:solidFill>
                <a:latin typeface="Phetsarath OT" pitchFamily="2" charset="0"/>
                <a:cs typeface="Phetsarath OT" pitchFamily="2" charset="0"/>
              </a:rPr>
              <a:t>ປຄພບ</a:t>
            </a:r>
            <a:r>
              <a:rPr lang="x-none" sz="2000" b="1" i="1" smtClean="0">
                <a:solidFill>
                  <a:srgbClr val="00B050"/>
                </a:solidFill>
                <a:latin typeface="Phetsarath OT" pitchFamily="2" charset="0"/>
                <a:cs typeface="Phetsarath OT" pitchFamily="2" charset="0"/>
              </a:rPr>
              <a:t>ແຂວງ</a:t>
            </a:r>
            <a:endParaRPr lang="en-US" sz="2000" b="1" i="1" dirty="0" smtClean="0">
              <a:solidFill>
                <a:srgbClr val="00B050"/>
              </a:solidFill>
              <a:latin typeface="Phetsarath OT" pitchFamily="2" charset="0"/>
              <a:cs typeface="Phetsarath OT" pitchFamily="2" charset="0"/>
            </a:endParaRPr>
          </a:p>
          <a:p>
            <a:pPr marL="285750" indent="-285750">
              <a:buFont typeface="Arial" panose="020B0604020202020204" pitchFamily="34" charset="0"/>
              <a:buChar char="•"/>
            </a:pPr>
            <a:endParaRPr lang="en-US" sz="2000" b="1" dirty="0">
              <a:latin typeface="Phetsarath OT" panose="02000500000000000000" pitchFamily="2" charset="0"/>
              <a:cs typeface="Phetsarath OT" panose="02000500000000000000" pitchFamily="2" charset="0"/>
            </a:endParaRPr>
          </a:p>
        </p:txBody>
      </p:sp>
      <p:sp>
        <p:nvSpPr>
          <p:cNvPr id="3" name="Title 2"/>
          <p:cNvSpPr>
            <a:spLocks noGrp="1"/>
          </p:cNvSpPr>
          <p:nvPr>
            <p:ph type="title"/>
          </p:nvPr>
        </p:nvSpPr>
        <p:spPr>
          <a:xfrm>
            <a:off x="457200" y="76200"/>
            <a:ext cx="8229600" cy="1143000"/>
          </a:xfrm>
        </p:spPr>
        <p:txBody>
          <a:bodyPr/>
          <a:lstStyle/>
          <a:p>
            <a:r>
              <a:rPr lang="en-US" sz="2800" dirty="0" err="1">
                <a:latin typeface="Phetsarath OT" panose="02000500000000020004" pitchFamily="2" charset="0"/>
                <a:cs typeface="Phetsarath OT" panose="02000500000000020004" pitchFamily="2" charset="0"/>
              </a:rPr>
              <a:t>ບາດກ້າວຕ່າງໆໃນການດຳເນີນການປະເມີນຜົນກະທົບດ້ານສັງຄົມ</a:t>
            </a:r>
            <a:r>
              <a:rPr lang="en-US" sz="2800" b="1" dirty="0" smtClean="0">
                <a:latin typeface="Phetsarath OT" panose="02000500000000000000" pitchFamily="2" charset="0"/>
                <a:cs typeface="Phetsarath OT" panose="02000500000000000000" pitchFamily="2" charset="0"/>
              </a:rPr>
              <a:t/>
            </a:r>
            <a:br>
              <a:rPr lang="en-US" sz="2800" b="1" dirty="0" smtClean="0">
                <a:latin typeface="Phetsarath OT" panose="02000500000000000000" pitchFamily="2" charset="0"/>
                <a:cs typeface="Phetsarath OT" panose="02000500000000000000" pitchFamily="2" charset="0"/>
              </a:rPr>
            </a:br>
            <a:r>
              <a:rPr lang="en-US" sz="1800" dirty="0" smtClean="0">
                <a:solidFill>
                  <a:srgbClr val="FF0000"/>
                </a:solidFill>
                <a:latin typeface="Phetsarath OT" panose="02000500000000000000" pitchFamily="2" charset="0"/>
                <a:cs typeface="Phetsarath OT" panose="02000500000000000000" pitchFamily="2" charset="0"/>
              </a:rPr>
              <a:t>Steps </a:t>
            </a:r>
            <a:r>
              <a:rPr lang="en-US" sz="1800" dirty="0">
                <a:solidFill>
                  <a:srgbClr val="FF0000"/>
                </a:solidFill>
                <a:latin typeface="Phetsarath OT" panose="02000500000000000000" pitchFamily="2" charset="0"/>
                <a:cs typeface="Phetsarath OT" panose="02000500000000000000" pitchFamily="2" charset="0"/>
              </a:rPr>
              <a:t>in undertaking post-disaster </a:t>
            </a:r>
            <a:r>
              <a:rPr lang="en-US" sz="1800" dirty="0" smtClean="0">
                <a:solidFill>
                  <a:srgbClr val="FF0000"/>
                </a:solidFill>
                <a:latin typeface="Phetsarath OT" panose="02000500000000000000" pitchFamily="2" charset="0"/>
                <a:cs typeface="Phetsarath OT" panose="02000500000000000000" pitchFamily="2" charset="0"/>
              </a:rPr>
              <a:t>social impact assessment</a:t>
            </a:r>
            <a:endParaRPr lang="en-US" sz="2800" dirty="0">
              <a:solidFill>
                <a:srgbClr val="FF0000"/>
              </a:solidFill>
              <a:latin typeface="Phetsarath OT" panose="02000500000000000000" pitchFamily="2" charset="0"/>
              <a:cs typeface="Phetsarath OT" panose="02000500000000000000" pitchFamily="2" charset="0"/>
            </a:endParaRPr>
          </a:p>
        </p:txBody>
      </p:sp>
    </p:spTree>
    <p:extLst>
      <p:ext uri="{BB962C8B-B14F-4D97-AF65-F5344CB8AC3E}">
        <p14:creationId xmlns="" xmlns:p14="http://schemas.microsoft.com/office/powerpoint/2010/main" val="4055740392"/>
      </p:ext>
    </p:extLst>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524000"/>
            <a:ext cx="4724400" cy="369332"/>
          </a:xfrm>
          <a:prstGeom prst="rect">
            <a:avLst/>
          </a:prstGeom>
          <a:noFill/>
        </p:spPr>
        <p:txBody>
          <a:bodyPr wrap="square" rtlCol="0">
            <a:spAutoFit/>
          </a:bodyPr>
          <a:lstStyle/>
          <a:p>
            <a:r>
              <a:rPr lang="en-US" dirty="0" err="1">
                <a:latin typeface="Phetsarath OT" panose="02000500000000020004" pitchFamily="2" charset="0"/>
                <a:cs typeface="Phetsarath OT" panose="02000500000000020004" pitchFamily="2" charset="0"/>
              </a:rPr>
              <a:t>ຕາຕະລາງ</a:t>
            </a:r>
            <a:r>
              <a:rPr lang="en-US" dirty="0">
                <a:latin typeface="Phetsarath OT" panose="02000500000000020004" pitchFamily="2" charset="0"/>
                <a:cs typeface="Phetsarath OT" panose="02000500000000020004" pitchFamily="2" charset="0"/>
              </a:rPr>
              <a:t> 1. </a:t>
            </a:r>
            <a:r>
              <a:rPr lang="en-US" dirty="0" err="1">
                <a:latin typeface="Phetsarath OT" panose="02000500000000020004" pitchFamily="2" charset="0"/>
                <a:cs typeface="Phetsarath OT" panose="02000500000000020004" pitchFamily="2" charset="0"/>
              </a:rPr>
              <a:t>ຂໍ້ມູນຄົວເຮືອນໃນໝູ່</a:t>
            </a:r>
            <a:r>
              <a:rPr lang="en-US" dirty="0" err="1" smtClean="0">
                <a:latin typeface="Phetsarath OT" panose="02000500000000020004" pitchFamily="2" charset="0"/>
                <a:cs typeface="Phetsarath OT" panose="02000500000000020004" pitchFamily="2" charset="0"/>
              </a:rPr>
              <a:t>ບ້ານ</a:t>
            </a:r>
            <a:endParaRPr lang="en-US" dirty="0">
              <a:latin typeface="Phetsarath OT" panose="02000500000000020004" pitchFamily="2" charset="0"/>
              <a:cs typeface="Phetsarath OT" panose="02000500000000020004"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768547357"/>
              </p:ext>
            </p:extLst>
          </p:nvPr>
        </p:nvGraphicFramePr>
        <p:xfrm>
          <a:off x="394447" y="1981200"/>
          <a:ext cx="8229600" cy="4565904"/>
        </p:xfrm>
        <a:graphic>
          <a:graphicData uri="http://schemas.openxmlformats.org/drawingml/2006/table">
            <a:tbl>
              <a:tblPr firstRow="1" firstCol="1" bandRow="1"/>
              <a:tblGrid>
                <a:gridCol w="4865339"/>
                <a:gridCol w="1173541"/>
                <a:gridCol w="1094537"/>
                <a:gridCol w="1096183"/>
              </a:tblGrid>
              <a:tr h="163068">
                <a:tc gridSpan="4">
                  <a:txBody>
                    <a:bodyPr/>
                    <a:lstStyle/>
                    <a:p>
                      <a:pPr algn="just">
                        <a:lnSpc>
                          <a:spcPct val="107000"/>
                        </a:lnSpc>
                        <a:spcAft>
                          <a:spcPts val="0"/>
                        </a:spcAft>
                      </a:pPr>
                      <a:r>
                        <a:rPr lang="en-US" sz="2000" kern="100" dirty="0" err="1">
                          <a:effectLst/>
                          <a:latin typeface="Phetsarath OT" panose="02000500000000020004" pitchFamily="2" charset="0"/>
                          <a:ea typeface="MS Mincho"/>
                          <a:cs typeface="Phetsarath OT" panose="02000500000000020004" pitchFamily="2" charset="0"/>
                        </a:rPr>
                        <a:t>ຊື່ບ້ານ</a:t>
                      </a:r>
                      <a:r>
                        <a:rPr lang="en-US" sz="2000" kern="100" dirty="0">
                          <a:effectLst/>
                          <a:latin typeface="Phetsarath OT" panose="02000500000000020004" pitchFamily="2" charset="0"/>
                          <a:ea typeface="MS Mincho"/>
                          <a:cs typeface="Phetsarath OT" panose="02000500000000020004" pitchFamily="2" charset="0"/>
                        </a:rPr>
                        <a:t>:</a:t>
                      </a:r>
                      <a:endParaRPr lang="en-US" sz="28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63068">
                <a:tc>
                  <a:txBody>
                    <a:bodyPr/>
                    <a:lstStyle/>
                    <a:p>
                      <a:pPr algn="just">
                        <a:lnSpc>
                          <a:spcPct val="107000"/>
                        </a:lnSpc>
                        <a:spcAft>
                          <a:spcPts val="0"/>
                        </a:spcAft>
                      </a:pPr>
                      <a:r>
                        <a:rPr lang="en-US" sz="2000" b="1" i="1" kern="100">
                          <a:effectLst/>
                          <a:latin typeface="Phetsarath OT" panose="02000500000000020004" pitchFamily="2" charset="0"/>
                          <a:ea typeface="MS Mincho"/>
                          <a:cs typeface="Phetsarath OT" panose="02000500000000020004" pitchFamily="2" charset="0"/>
                        </a:rPr>
                        <a:t>ສະຖິຕິຈຳນວນປະຊາກອນ</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kern="100">
                          <a:effectLst/>
                          <a:latin typeface="Phetsarath OT" panose="02000500000000020004" pitchFamily="2" charset="0"/>
                          <a:ea typeface="MS Mincho"/>
                          <a:cs typeface="Phetsarath OT" panose="02000500000000020004" pitchFamily="2" charset="0"/>
                        </a:rPr>
                        <a:t>ຊາຍ</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kern="100">
                          <a:effectLst/>
                          <a:latin typeface="Phetsarath OT" panose="02000500000000020004" pitchFamily="2" charset="0"/>
                          <a:ea typeface="MS Mincho"/>
                          <a:cs typeface="Phetsarath OT" panose="02000500000000020004" pitchFamily="2" charset="0"/>
                        </a:rPr>
                        <a:t>ຍິງ</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kern="100">
                          <a:effectLst/>
                          <a:latin typeface="Phetsarath OT" panose="02000500000000020004" pitchFamily="2" charset="0"/>
                          <a:ea typeface="MS Mincho"/>
                          <a:cs typeface="Phetsarath OT" panose="02000500000000020004" pitchFamily="2" charset="0"/>
                        </a:rPr>
                        <a:t>ລວມ</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63068">
                <a:tc>
                  <a:txBody>
                    <a:bodyPr/>
                    <a:lstStyle/>
                    <a:p>
                      <a:pPr algn="just">
                        <a:lnSpc>
                          <a:spcPct val="107000"/>
                        </a:lnSpc>
                        <a:spcAft>
                          <a:spcPts val="0"/>
                        </a:spcAft>
                      </a:pPr>
                      <a:r>
                        <a:rPr lang="en-US" sz="2000" kern="100">
                          <a:effectLst/>
                          <a:latin typeface="Phetsarath OT" panose="02000500000000020004" pitchFamily="2" charset="0"/>
                          <a:ea typeface="MS Mincho"/>
                          <a:cs typeface="Phetsarath OT" panose="02000500000000020004" pitchFamily="2" charset="0"/>
                        </a:rPr>
                        <a:t>ກ. ຈຳນວນປະຊາກອນລວມທັງໝົດ</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2000" b="1"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2000" b="1"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2000" b="1"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US" sz="2000" kern="100">
                          <a:effectLst/>
                          <a:latin typeface="Phetsarath OT" panose="02000500000000020004" pitchFamily="2" charset="0"/>
                          <a:ea typeface="MS Mincho"/>
                          <a:cs typeface="Phetsarath OT" panose="02000500000000020004" pitchFamily="2" charset="0"/>
                        </a:rPr>
                        <a:t>ຂ.  ຈຳນວນຄົນທີ່ມີອາຍຸຕ່ຳກ່ວາ 5 ປີລວມທັງໝົດ</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2000" b="1"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2000" b="1"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2000" b="1"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US" sz="2000" kern="100" dirty="0">
                          <a:effectLst/>
                          <a:latin typeface="Phetsarath OT" panose="02000500000000020004" pitchFamily="2" charset="0"/>
                          <a:ea typeface="MS Mincho"/>
                          <a:cs typeface="Phetsarath OT" panose="02000500000000020004" pitchFamily="2" charset="0"/>
                        </a:rPr>
                        <a:t>ຄ.  </a:t>
                      </a:r>
                      <a:r>
                        <a:rPr lang="en-US" sz="2000" kern="100" dirty="0" err="1">
                          <a:effectLst/>
                          <a:latin typeface="Phetsarath OT" panose="02000500000000020004" pitchFamily="2" charset="0"/>
                          <a:ea typeface="MS Mincho"/>
                          <a:cs typeface="Phetsarath OT" panose="02000500000000020004" pitchFamily="2" charset="0"/>
                        </a:rPr>
                        <a:t>ຈຳນວນຄົນທີ່ມີອາຍຸຫຼາຍກ່ວາ</a:t>
                      </a:r>
                      <a:r>
                        <a:rPr lang="en-US" sz="2000" kern="100" dirty="0">
                          <a:effectLst/>
                          <a:latin typeface="Phetsarath OT" panose="02000500000000020004" pitchFamily="2" charset="0"/>
                          <a:ea typeface="MS Mincho"/>
                          <a:cs typeface="Phetsarath OT" panose="02000500000000020004" pitchFamily="2" charset="0"/>
                        </a:rPr>
                        <a:t> 60 </a:t>
                      </a:r>
                      <a:r>
                        <a:rPr lang="en-US" sz="2000" kern="100" dirty="0" err="1">
                          <a:effectLst/>
                          <a:latin typeface="Phetsarath OT" panose="02000500000000020004" pitchFamily="2" charset="0"/>
                          <a:ea typeface="MS Mincho"/>
                          <a:cs typeface="Phetsarath OT" panose="02000500000000020004" pitchFamily="2" charset="0"/>
                        </a:rPr>
                        <a:t>ປີລວມທັງໝົດ</a:t>
                      </a:r>
                      <a:endParaRPr lang="en-US" sz="28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2000" b="1"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2000" b="1"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2000" b="1"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US" sz="2000" kern="100">
                          <a:effectLst/>
                          <a:latin typeface="Phetsarath OT" panose="02000500000000020004" pitchFamily="2" charset="0"/>
                          <a:ea typeface="MS Mincho"/>
                          <a:cs typeface="Phetsarath OT" panose="02000500000000020004" pitchFamily="2" charset="0"/>
                        </a:rPr>
                        <a:t>ງ. ຈຳນວນຄົນທີ່ມີຄວາມສາມາດແຕກຕ່າງກັນລວມທັງໝົດ</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2000" b="1"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2000" b="1"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2000" b="1"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US" sz="2000" b="1" i="1" kern="100">
                          <a:effectLst/>
                          <a:latin typeface="Phetsarath OT" panose="02000500000000020004" pitchFamily="2" charset="0"/>
                          <a:ea typeface="MS Mincho"/>
                          <a:cs typeface="Phetsarath OT" panose="02000500000000020004" pitchFamily="2" charset="0"/>
                        </a:rPr>
                        <a:t>ລາຍລະອຽດຂອງຄົວເຮືອນ</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kern="100">
                          <a:effectLst/>
                          <a:latin typeface="Phetsarath OT" panose="02000500000000020004" pitchFamily="2" charset="0"/>
                          <a:ea typeface="MS Mincho"/>
                          <a:cs typeface="Phetsarath OT" panose="02000500000000020004" pitchFamily="2" charset="0"/>
                        </a:rPr>
                        <a:t>ຊາຍ</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kern="100">
                          <a:effectLst/>
                          <a:latin typeface="Phetsarath OT" panose="02000500000000020004" pitchFamily="2" charset="0"/>
                          <a:ea typeface="MS Mincho"/>
                          <a:cs typeface="Phetsarath OT" panose="02000500000000020004" pitchFamily="2" charset="0"/>
                        </a:rPr>
                        <a:t>ຍິງ</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kern="100">
                          <a:effectLst/>
                          <a:latin typeface="Phetsarath OT" panose="02000500000000020004" pitchFamily="2" charset="0"/>
                          <a:ea typeface="MS Mincho"/>
                          <a:cs typeface="Phetsarath OT" panose="02000500000000020004" pitchFamily="2" charset="0"/>
                        </a:rPr>
                        <a:t>ລວມ</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63068">
                <a:tc>
                  <a:txBody>
                    <a:bodyPr/>
                    <a:lstStyle/>
                    <a:p>
                      <a:pPr algn="just">
                        <a:lnSpc>
                          <a:spcPct val="107000"/>
                        </a:lnSpc>
                        <a:spcAft>
                          <a:spcPts val="0"/>
                        </a:spcAft>
                      </a:pPr>
                      <a:r>
                        <a:rPr lang="en-US" sz="2000" kern="100">
                          <a:effectLst/>
                          <a:latin typeface="Phetsarath OT" panose="02000500000000020004" pitchFamily="2" charset="0"/>
                          <a:ea typeface="MS Mincho"/>
                          <a:cs typeface="Phetsarath OT" panose="02000500000000020004" pitchFamily="2" charset="0"/>
                        </a:rPr>
                        <a:t>ກ. ຂະໜາດຄົວເຮືອນໂດຍສະເລ່ຍ</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US" sz="2000" kern="100">
                          <a:effectLst/>
                          <a:latin typeface="Phetsarath OT" panose="02000500000000020004" pitchFamily="2" charset="0"/>
                          <a:ea typeface="MS Mincho"/>
                          <a:cs typeface="Phetsarath OT" panose="02000500000000020004" pitchFamily="2" charset="0"/>
                        </a:rPr>
                        <a:t>ຂ. ຈຳນວນເດັກນ້ອຍໂດຍສະເລ່ຍ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US" sz="2000" kern="100">
                          <a:effectLst/>
                          <a:latin typeface="Phetsarath OT" panose="02000500000000020004" pitchFamily="2" charset="0"/>
                          <a:ea typeface="MS Mincho"/>
                          <a:cs typeface="Phetsarath OT" panose="02000500000000020004" pitchFamily="2" charset="0"/>
                        </a:rPr>
                        <a:t>ຄ. ຈຳນວນຄົນທີ່ມີອາຍຸຕ່ຳກ່ວາ 5 ປີໂດຍສະເລ່ຍ</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US" sz="2000" kern="100">
                          <a:effectLst/>
                          <a:latin typeface="Phetsarath OT" panose="02000500000000020004" pitchFamily="2" charset="0"/>
                          <a:ea typeface="MS Mincho"/>
                          <a:cs typeface="Phetsarath OT" panose="02000500000000020004" pitchFamily="2" charset="0"/>
                        </a:rPr>
                        <a:t>ງ. ຈຳວນເດັກນ້ອຍທີ່ໄດ້ເຂົ້າໂຮງຮຽນໂດຍສະເລ່ຍ</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US" sz="2000" kern="100">
                          <a:effectLst/>
                          <a:latin typeface="Phetsarath OT" panose="02000500000000020004" pitchFamily="2" charset="0"/>
                          <a:ea typeface="MS Mincho"/>
                          <a:cs typeface="Phetsarath OT" panose="02000500000000020004" pitchFamily="2" charset="0"/>
                        </a:rPr>
                        <a:t>ຈ. ຈຳນວນຄົນທີ່ມີອາຍຸຫຼາຍກ່ວາ 60 ປີໂດຍສະເລ່ຍ</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068">
                <a:tc>
                  <a:txBody>
                    <a:bodyPr/>
                    <a:lstStyle/>
                    <a:p>
                      <a:pPr algn="just">
                        <a:lnSpc>
                          <a:spcPct val="107000"/>
                        </a:lnSpc>
                        <a:spcAft>
                          <a:spcPts val="0"/>
                        </a:spcAft>
                      </a:pPr>
                      <a:r>
                        <a:rPr lang="en-US" sz="2000" b="1" i="1" kern="100">
                          <a:effectLst/>
                          <a:latin typeface="Phetsarath OT" panose="02000500000000020004" pitchFamily="2" charset="0"/>
                          <a:ea typeface="MS Mincho"/>
                          <a:cs typeface="Phetsarath OT" panose="02000500000000020004" pitchFamily="2" charset="0"/>
                        </a:rPr>
                        <a:t>ອັດຕາສ່ວນໃນການຂາດສານອາຫານ (%)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kern="100">
                          <a:effectLst/>
                          <a:highlight>
                            <a:srgbClr val="FFFF00"/>
                          </a:highlight>
                          <a:latin typeface="Phetsarath OT" panose="02000500000000020004" pitchFamily="2" charset="0"/>
                          <a:ea typeface="MS Mincho"/>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kern="100" dirty="0">
                          <a:effectLst/>
                          <a:highlight>
                            <a:srgbClr val="FFFF00"/>
                          </a:highlight>
                          <a:latin typeface="Phetsarath OT" panose="02000500000000020004" pitchFamily="2" charset="0"/>
                          <a:ea typeface="MS Mincho"/>
                          <a:cs typeface="Phetsarath OT" panose="02000500000000020004" pitchFamily="2" charset="0"/>
                        </a:rPr>
                        <a:t> </a:t>
                      </a:r>
                      <a:endParaRPr lang="en-US" sz="28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itle 4"/>
          <p:cNvSpPr>
            <a:spLocks noGrp="1"/>
          </p:cNvSpPr>
          <p:nvPr>
            <p:ph type="title"/>
          </p:nvPr>
        </p:nvSpPr>
        <p:spPr>
          <a:xfrm>
            <a:off x="457200" y="76200"/>
            <a:ext cx="8229600" cy="1143000"/>
          </a:xfrm>
        </p:spPr>
        <p:txBody>
          <a:bodyPr/>
          <a:lstStyle/>
          <a:p>
            <a:r>
              <a:rPr lang="en-PH" altLang="en-US" sz="2800" b="1" dirty="0" smtClean="0">
                <a:solidFill>
                  <a:srgbClr val="7030A0"/>
                </a:solidFill>
                <a:latin typeface="Phetsarath OT" panose="02000500000000000000" pitchFamily="2" charset="0"/>
                <a:cs typeface="Phetsarath OT" panose="02000500000000000000" pitchFamily="2" charset="0"/>
              </a:rPr>
              <a:t>ບາດກ້າວ1.ຂໍ້ມູນພື້ນຖານ1.ສະຖິຕິຈຳນວນປະຊາກອນ</a:t>
            </a:r>
            <a:r>
              <a:rPr lang="en-PH" altLang="en-US" sz="3200" b="1" dirty="0" smtClean="0">
                <a:solidFill>
                  <a:schemeClr val="accent2"/>
                </a:solidFill>
                <a:latin typeface="Phetsarath OT" panose="02000500000000000000" pitchFamily="2" charset="0"/>
                <a:cs typeface="Phetsarath OT" panose="02000500000000000000" pitchFamily="2" charset="0"/>
              </a:rPr>
              <a:t/>
            </a:r>
            <a:br>
              <a:rPr lang="en-PH" altLang="en-US" sz="3200" b="1" dirty="0" smtClean="0">
                <a:solidFill>
                  <a:schemeClr val="accent2"/>
                </a:solidFill>
                <a:latin typeface="Phetsarath OT" panose="02000500000000000000" pitchFamily="2" charset="0"/>
                <a:cs typeface="Phetsarath OT" panose="02000500000000000000" pitchFamily="2" charset="0"/>
              </a:rPr>
            </a:br>
            <a:r>
              <a:rPr lang="en-PH" altLang="en-US" sz="2000" dirty="0" smtClean="0">
                <a:solidFill>
                  <a:schemeClr val="accent2"/>
                </a:solidFill>
                <a:latin typeface="Phetsarath OT" panose="02000500000000000000" pitchFamily="2" charset="0"/>
                <a:cs typeface="Phetsarath OT" panose="02000500000000000000" pitchFamily="2" charset="0"/>
              </a:rPr>
              <a:t>Step </a:t>
            </a:r>
            <a:r>
              <a:rPr lang="en-PH" altLang="en-US" sz="2000" dirty="0">
                <a:solidFill>
                  <a:schemeClr val="accent2"/>
                </a:solidFill>
                <a:latin typeface="Phetsarath OT" panose="02000500000000000000" pitchFamily="2" charset="0"/>
                <a:cs typeface="Phetsarath OT" panose="02000500000000000000" pitchFamily="2" charset="0"/>
              </a:rPr>
              <a:t>1.  Baseline Info No. 1. Demography </a:t>
            </a:r>
            <a:endParaRPr lang="en-US" sz="3200" dirty="0">
              <a:solidFill>
                <a:schemeClr val="accent2"/>
              </a:solidFill>
              <a:latin typeface="Phetsarath OT" panose="02000500000000000000" pitchFamily="2" charset="0"/>
              <a:cs typeface="Phetsarath OT" panose="02000500000000000000" pitchFamily="2" charset="0"/>
            </a:endParaRPr>
          </a:p>
        </p:txBody>
      </p:sp>
    </p:spTree>
  </p:cSld>
  <p:clrMapOvr>
    <a:masterClrMapping/>
  </p:clrMapOvr>
  <p:transition spd="med">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730626"/>
            <a:ext cx="4419600" cy="646331"/>
          </a:xfrm>
          <a:prstGeom prst="rect">
            <a:avLst/>
          </a:prstGeom>
          <a:noFill/>
        </p:spPr>
        <p:txBody>
          <a:bodyPr wrap="square" rtlCol="0">
            <a:spAutoFit/>
          </a:bodyPr>
          <a:lstStyle/>
          <a:p>
            <a:r>
              <a:rPr lang="en-US" b="1" dirty="0" err="1">
                <a:latin typeface="Phetsarath OT" panose="02000500000000020004" pitchFamily="2" charset="0"/>
                <a:cs typeface="Phetsarath OT" panose="02000500000000020004" pitchFamily="2" charset="0"/>
              </a:rPr>
              <a:t>ຕາຕະລາງ</a:t>
            </a:r>
            <a:r>
              <a:rPr lang="en-US" b="1" dirty="0">
                <a:latin typeface="Phetsarath OT" panose="02000500000000020004" pitchFamily="2" charset="0"/>
                <a:cs typeface="Phetsarath OT" panose="02000500000000020004" pitchFamily="2" charset="0"/>
              </a:rPr>
              <a:t> 2. </a:t>
            </a:r>
            <a:r>
              <a:rPr lang="en-US" b="1" dirty="0" err="1">
                <a:latin typeface="Phetsarath OT" panose="02000500000000020004" pitchFamily="2" charset="0"/>
                <a:cs typeface="Phetsarath OT" panose="02000500000000020004" pitchFamily="2" charset="0"/>
              </a:rPr>
              <a:t>ອາຄານທີ່ມີຢູ່ໃນໝູ່ບ້ານ</a:t>
            </a:r>
            <a:endParaRPr lang="en-US" dirty="0">
              <a:latin typeface="Phetsarath OT" panose="02000500000000020004" pitchFamily="2" charset="0"/>
              <a:cs typeface="Phetsarath OT" panose="02000500000000020004" pitchFamily="2" charset="0"/>
            </a:endParaRPr>
          </a:p>
          <a:p>
            <a:endParaRPr lang="en-US" dirty="0">
              <a:latin typeface="Phetsarath OT" panose="02000500000000020004" pitchFamily="2" charset="0"/>
              <a:cs typeface="Phetsarath OT" panose="02000500000000020004"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2346918151"/>
              </p:ext>
            </p:extLst>
          </p:nvPr>
        </p:nvGraphicFramePr>
        <p:xfrm>
          <a:off x="457200" y="2209800"/>
          <a:ext cx="8229599" cy="4239768"/>
        </p:xfrm>
        <a:graphic>
          <a:graphicData uri="http://schemas.openxmlformats.org/drawingml/2006/table">
            <a:tbl>
              <a:tblPr firstRow="1" firstCol="1" bandRow="1"/>
              <a:tblGrid>
                <a:gridCol w="2562697"/>
                <a:gridCol w="737372"/>
                <a:gridCol w="982614"/>
                <a:gridCol w="865754"/>
                <a:gridCol w="864108"/>
                <a:gridCol w="740664"/>
                <a:gridCol w="739018"/>
                <a:gridCol w="737372"/>
              </a:tblGrid>
              <a:tr h="0">
                <a:tc gridSpan="8">
                  <a:txBody>
                    <a:bodyPr/>
                    <a:lstStyle/>
                    <a:p>
                      <a:pPr>
                        <a:lnSpc>
                          <a:spcPct val="107000"/>
                        </a:lnSpc>
                        <a:spcAft>
                          <a:spcPts val="0"/>
                        </a:spcAft>
                      </a:pPr>
                      <a:r>
                        <a:rPr lang="en-US" sz="2000" dirty="0" err="1">
                          <a:effectLst/>
                          <a:latin typeface="Phetsarath OT" panose="02000500000000020004" pitchFamily="2" charset="0"/>
                          <a:ea typeface="Calibri"/>
                          <a:cs typeface="Phetsarath OT" panose="02000500000000020004" pitchFamily="2" charset="0"/>
                        </a:rPr>
                        <a:t>ຊື່ບ້ານ</a:t>
                      </a:r>
                      <a:r>
                        <a:rPr lang="en-US" sz="2000" dirty="0">
                          <a:effectLst/>
                          <a:latin typeface="Phetsarath OT" panose="02000500000000020004" pitchFamily="2" charset="0"/>
                          <a:ea typeface="Calibri"/>
                          <a:cs typeface="Phetsarath OT" panose="02000500000000020004" pitchFamily="2" charset="0"/>
                        </a:rPr>
                        <a:t>:</a:t>
                      </a:r>
                      <a:endParaRPr lang="en-US" sz="28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2">
                  <a:txBody>
                    <a:bodyPr/>
                    <a:lstStyle/>
                    <a:p>
                      <a:pPr algn="ctr">
                        <a:lnSpc>
                          <a:spcPct val="107000"/>
                        </a:lnSpc>
                        <a:spcAft>
                          <a:spcPts val="0"/>
                        </a:spcAft>
                      </a:pPr>
                      <a:r>
                        <a:rPr lang="en-US" sz="2000" dirty="0" err="1">
                          <a:effectLst/>
                          <a:latin typeface="Phetsarath OT" panose="02000500000000020004" pitchFamily="2" charset="0"/>
                          <a:ea typeface="Calibri"/>
                          <a:cs typeface="Phetsarath OT" panose="02000500000000020004" pitchFamily="2" charset="0"/>
                        </a:rPr>
                        <a:t>ອາຄານຂອງລັດ</a:t>
                      </a:r>
                      <a:endParaRPr lang="en-US" sz="28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ຈຳນວນ</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ຂະໜາດບັນຈຸຸ</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ຈຳນວນຫ້ອງນ້ຳ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ແຫຼ່ງທີ່ມາຂອງນ້ຳປະປາ</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0">
                <a:tc vMerge="1">
                  <a:txBody>
                    <a:bodyPr/>
                    <a:lstStyle/>
                    <a:p>
                      <a:endParaRPr lang="en-US"/>
                    </a:p>
                  </a:txBody>
                  <a:tcPr/>
                </a:tc>
                <a:tc vMerge="1">
                  <a:txBody>
                    <a:bodyPr/>
                    <a:lstStyle/>
                    <a:p>
                      <a:endParaRPr lang="en-US"/>
                    </a:p>
                  </a:txBody>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ຄົນ</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ຍິງ</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ຊາຍ</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ປະເພດ 1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ປະເພດ2</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ປະເພດ3</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 ອາຄານໂຮງຮຽນປະຖົມ</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ຂ. ອາຄານໂຄງຮຽນມັດທະຍົມ</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ຄ. ວິທະຍາໄລ</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ງ. ສູນກວດກາສຸຂະພາບ</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ຈ. ໂຮງໝໍ</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ສ. ສູນອອກຳລັງກາຍ</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ຊ. ອື່ນໆ</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dirty="0">
                          <a:effectLst/>
                          <a:latin typeface="Phetsarath OT" panose="02000500000000020004" pitchFamily="2" charset="0"/>
                          <a:ea typeface="Calibri"/>
                          <a:cs typeface="Phetsarath OT" panose="02000500000000020004" pitchFamily="2" charset="0"/>
                        </a:rPr>
                        <a:t> </a:t>
                      </a:r>
                      <a:endParaRPr lang="en-US" sz="28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itle 3"/>
          <p:cNvSpPr>
            <a:spLocks noGrp="1"/>
          </p:cNvSpPr>
          <p:nvPr>
            <p:ph type="title"/>
          </p:nvPr>
        </p:nvSpPr>
        <p:spPr/>
        <p:txBody>
          <a:bodyPr/>
          <a:lstStyle/>
          <a:p>
            <a:r>
              <a:rPr lang="en-PH" altLang="en-US" sz="2400" b="1" dirty="0" smtClean="0">
                <a:solidFill>
                  <a:srgbClr val="7030A0"/>
                </a:solidFill>
                <a:latin typeface="Phetsarath OT" panose="02000500000000000000" pitchFamily="2" charset="0"/>
                <a:cs typeface="Phetsarath OT" panose="02000500000000000000" pitchFamily="2" charset="0"/>
              </a:rPr>
              <a:t>ບາດກ້າວ1. ຂໍ້ມູນພື້ນຖານ2. </a:t>
            </a:r>
            <a:r>
              <a:rPr lang="en-PH" altLang="en-US" sz="2400" b="1" dirty="0" err="1" smtClean="0">
                <a:solidFill>
                  <a:srgbClr val="7030A0"/>
                </a:solidFill>
                <a:latin typeface="Phetsarath OT" panose="02000500000000000000" pitchFamily="2" charset="0"/>
                <a:cs typeface="Phetsarath OT" panose="02000500000000000000" pitchFamily="2" charset="0"/>
              </a:rPr>
              <a:t>ສູນອົບພະຍົບແລະການບໍລິການດ້ານສັງຄົມ</a:t>
            </a:r>
            <a:r>
              <a:rPr lang="en-PH" altLang="en-US" sz="2400" b="1" dirty="0" smtClean="0">
                <a:solidFill>
                  <a:schemeClr val="accent2"/>
                </a:solidFill>
                <a:latin typeface="Phetsarath OT" panose="02000500000000000000" pitchFamily="2" charset="0"/>
                <a:cs typeface="Phetsarath OT" panose="02000500000000000000" pitchFamily="2" charset="0"/>
              </a:rPr>
              <a:t/>
            </a:r>
            <a:br>
              <a:rPr lang="en-PH" altLang="en-US" sz="2400" b="1" dirty="0" smtClean="0">
                <a:solidFill>
                  <a:schemeClr val="accent2"/>
                </a:solidFill>
                <a:latin typeface="Phetsarath OT" panose="02000500000000000000" pitchFamily="2" charset="0"/>
                <a:cs typeface="Phetsarath OT" panose="02000500000000000000" pitchFamily="2" charset="0"/>
              </a:rPr>
            </a:br>
            <a:r>
              <a:rPr lang="en-PH" altLang="en-US" sz="1800" dirty="0" smtClean="0">
                <a:solidFill>
                  <a:schemeClr val="accent2"/>
                </a:solidFill>
                <a:latin typeface="Phetsarath OT" panose="02000500000000000000" pitchFamily="2" charset="0"/>
                <a:cs typeface="Phetsarath OT" panose="02000500000000000000" pitchFamily="2" charset="0"/>
              </a:rPr>
              <a:t>Step </a:t>
            </a:r>
            <a:r>
              <a:rPr lang="en-PH" altLang="en-US" sz="1800" dirty="0">
                <a:solidFill>
                  <a:schemeClr val="accent2"/>
                </a:solidFill>
                <a:latin typeface="Phetsarath OT" panose="02000500000000000000" pitchFamily="2" charset="0"/>
                <a:cs typeface="Phetsarath OT" panose="02000500000000000000" pitchFamily="2" charset="0"/>
              </a:rPr>
              <a:t>1.  Baseline Info No. 2. Evacuation </a:t>
            </a:r>
            <a:r>
              <a:rPr lang="en-PH" altLang="en-US" sz="1800" dirty="0" err="1">
                <a:solidFill>
                  <a:schemeClr val="accent2"/>
                </a:solidFill>
                <a:latin typeface="Phetsarath OT" panose="02000500000000000000" pitchFamily="2" charset="0"/>
                <a:cs typeface="Phetsarath OT" panose="02000500000000000000" pitchFamily="2" charset="0"/>
              </a:rPr>
              <a:t>Centers</a:t>
            </a:r>
            <a:r>
              <a:rPr lang="en-PH" altLang="en-US" sz="1800" dirty="0">
                <a:solidFill>
                  <a:schemeClr val="accent2"/>
                </a:solidFill>
                <a:latin typeface="Phetsarath OT" panose="02000500000000000000" pitchFamily="2" charset="0"/>
                <a:cs typeface="Phetsarath OT" panose="02000500000000000000" pitchFamily="2" charset="0"/>
              </a:rPr>
              <a:t> and Social </a:t>
            </a:r>
            <a:r>
              <a:rPr lang="en-PH" altLang="en-US" sz="1800" dirty="0" smtClean="0">
                <a:solidFill>
                  <a:schemeClr val="accent2"/>
                </a:solidFill>
                <a:latin typeface="Phetsarath OT" panose="02000500000000000000" pitchFamily="2" charset="0"/>
                <a:cs typeface="Phetsarath OT" panose="02000500000000000000" pitchFamily="2" charset="0"/>
              </a:rPr>
              <a:t>Services</a:t>
            </a:r>
            <a:endParaRPr lang="en-US" sz="2400" dirty="0">
              <a:solidFill>
                <a:schemeClr val="accent2"/>
              </a:solidFill>
              <a:latin typeface="Phetsarath OT" panose="02000500000000000000" pitchFamily="2" charset="0"/>
              <a:cs typeface="Phetsarath OT" panose="02000500000000000000" pitchFamily="2" charset="0"/>
            </a:endParaRPr>
          </a:p>
        </p:txBody>
      </p:sp>
    </p:spTree>
  </p:cSld>
  <p:clrMapOvr>
    <a:masterClrMapping/>
  </p:clrMapOvr>
  <p:transition spd="med">
    <p:zoom/>
  </p:transition>
  <p:timing>
    <p:tnLst>
      <p:par>
        <p:cTn id="1" dur="indefinite" restart="never" nodeType="tmRoot"/>
      </p:par>
    </p:tnLst>
  </p:timing>
</p:sld>
</file>

<file path=ppt/theme/theme1.xml><?xml version="1.0" encoding="utf-8"?>
<a:theme xmlns:a="http://schemas.openxmlformats.org/drawingml/2006/main" name="KDP theme">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S1.1 DaLNA Key Concepts</Template>
  <TotalTime>3067</TotalTime>
  <Words>3295</Words>
  <Application>Microsoft Office PowerPoint</Application>
  <PresentationFormat>On-screen Show (4:3)</PresentationFormat>
  <Paragraphs>564</Paragraphs>
  <Slides>21</Slides>
  <Notes>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KDP theme</vt:lpstr>
      <vt:lpstr>ການຝຶກອົບຮົມໄລຍະສັ້ນສຳລັບກິດຈະກຳການກໍ່ສ້າງຄືນໃໝ່ ຫຼັງໄພພິບັດໃນແຂວງຄຳມ່ວນ Comprehensive Short Training Program for Post-Disaster Activities in Khammouane Province</vt:lpstr>
      <vt:lpstr>ຈຸດປະສົງການປະຊຸມ Session Objectives</vt:lpstr>
      <vt:lpstr>ແນວຄວາມຄິດຂອງການປະເມີນຜົນກະທົບດ້ານສັງຄົມ Concepts of Social Impact Assessment</vt:lpstr>
      <vt:lpstr>ອົງປະກອບຂອງການປະເມີນຜົນກະທົບດ້ານສັງຄົມ Components of Social Impact Assessment</vt:lpstr>
      <vt:lpstr>ອົງປະກອບຂອງການປະເມີນຜົນກະທົບດ້ານສັງຄົມ Components of Social Impact Assessment</vt:lpstr>
      <vt:lpstr>ເຄື່ອງມືໃນການປະເມີນຜົນກະທົບດ້ານສັງຄົມ Tools in Conducting Social Impact Assessment</vt:lpstr>
      <vt:lpstr>ບາດກ້າວຕ່າງໆໃນການດຳເນີນການປະເມີນຜົນກະທົບດ້ານສັງຄົມ Steps in undertaking post-disaster social impact assessment</vt:lpstr>
      <vt:lpstr>ບາດກ້າວ1.ຂໍ້ມູນພື້ນຖານ1.ສະຖິຕິຈຳນວນປະຊາກອນ Step 1.  Baseline Info No. 1. Demography </vt:lpstr>
      <vt:lpstr>ບາດກ້າວ1. ຂໍ້ມູນພື້ນຖານ2. ສູນອົບພະຍົບແລະການບໍລິການດ້ານສັງຄົມ Step 1.  Baseline Info No. 2. Evacuation Centers and Social Services</vt:lpstr>
      <vt:lpstr>ບາດກ້າວ1.ຂໍ້ມູນພື້ນຖານ3. ແຫຼ່ງລາຍຮັບ Step 1.  Baseline Info No. 3. Sources of Income</vt:lpstr>
      <vt:lpstr>ບາດກ້າວ1. ຂໍ້ມູນພື້ນຖານ4.ການຝາກເງິນແລະການປະກັນໄພ Step 1.  Baseline Info No. 4. Savings and Insurance</vt:lpstr>
      <vt:lpstr>ບາດກ້າວ1. ຂໍ້ມູນພື້ນຖານ 5. ແຫຼ່ງການໃຫ້ສິນເຊື່ອ Step 1.  Baseline Info No. 5. Sources of Credit</vt:lpstr>
      <vt:lpstr>ບາດກ້າວ 2. ການຕັດສິນໃຈຄັດເລືອກພື້ນທີ່ຢ້ຽມຢາມ Step 2.  Decide on Areas to Visit </vt:lpstr>
      <vt:lpstr>ບາດກ້າວ 3. ການປ້ຽມຢາມສະໜາມ Step 3.  Conduct Field Visits</vt:lpstr>
      <vt:lpstr> ບາດກ້າວ 3. ການປ້ຽມຢາມສະໜາມ Step 3.  Conduct Field Visits </vt:lpstr>
      <vt:lpstr>ບາດກ້າວ4. ສັງລວມຂໍ້ມູນທີ່ທີມງານປະເມີນລະຫວ່າງຂະແໜງການອື່ນໆ ເກັບກໍາມາ Step 4. Obtain Inputs from the Assessment team of the Other Sectors   </vt:lpstr>
      <vt:lpstr>ບາດກ້າວທີ 5. ວິເຄາະຜົນກະທົບທາງດ້ານສັງຄົມທີ່ສົ່ງຜົນກະທົບຕໍ່ປະຊາຊົນໂດຍລວມ Step 5. Analyze the overall social impacts to the affected population</vt:lpstr>
      <vt:lpstr>ບາດກ້າວທີ 6.​ ສັງລວມຜົນຂອງການປະເມີນ SIA Step 6. Consolidate SIA Results   </vt:lpstr>
      <vt:lpstr>ບາດກ້າວ7.ຮ່າງ ແລະ ສົ່ງບົດລາຍງານSIAຕໍ່ຄະນະກຳມະການປ້ອງກັນ ແລະ ຄວບຄຸມໄພພິບັດຂັ້ນແຂວງ Step 7. Draft and Submit SIA Report to the PDMC</vt:lpstr>
      <vt:lpstr>ສະຫຼຸບ Conclusions</vt:lpstr>
      <vt:lpstr>ຄຳຖາມ(Any 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mama ria</dc:creator>
  <cp:lastModifiedBy>acer</cp:lastModifiedBy>
  <cp:revision>312</cp:revision>
  <dcterms:created xsi:type="dcterms:W3CDTF">2010-08-27T02:31:56Z</dcterms:created>
  <dcterms:modified xsi:type="dcterms:W3CDTF">2013-11-23T06:02:38Z</dcterms:modified>
</cp:coreProperties>
</file>