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notesMasterIdLst>
    <p:notesMasterId r:id="rId35"/>
  </p:notesMasterIdLst>
  <p:sldIdLst>
    <p:sldId id="256" r:id="rId2"/>
    <p:sldId id="284" r:id="rId3"/>
    <p:sldId id="287" r:id="rId4"/>
    <p:sldId id="286" r:id="rId5"/>
    <p:sldId id="257" r:id="rId6"/>
    <p:sldId id="259" r:id="rId7"/>
    <p:sldId id="260" r:id="rId8"/>
    <p:sldId id="258" r:id="rId9"/>
    <p:sldId id="268" r:id="rId10"/>
    <p:sldId id="269" r:id="rId11"/>
    <p:sldId id="270" r:id="rId12"/>
    <p:sldId id="262" r:id="rId13"/>
    <p:sldId id="263" r:id="rId14"/>
    <p:sldId id="264" r:id="rId15"/>
    <p:sldId id="265" r:id="rId16"/>
    <p:sldId id="273" r:id="rId17"/>
    <p:sldId id="271" r:id="rId18"/>
    <p:sldId id="266" r:id="rId19"/>
    <p:sldId id="267" r:id="rId20"/>
    <p:sldId id="272" r:id="rId21"/>
    <p:sldId id="274" r:id="rId22"/>
    <p:sldId id="275" r:id="rId23"/>
    <p:sldId id="288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5" r:id="rId33"/>
    <p:sldId id="261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69BB16-CB32-4A59-B6D5-69E3D541D1A0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7C9100-6D43-4A10-AA9B-0545FBAC547C}">
      <dgm:prSet phldrT="[Text]"/>
      <dgm:spPr>
        <a:solidFill>
          <a:srgbClr val="3B8AD1"/>
        </a:solidFill>
        <a:ln>
          <a:solidFill>
            <a:srgbClr val="B6C4C4"/>
          </a:solidFill>
        </a:ln>
      </dgm:spPr>
      <dgm:t>
        <a:bodyPr/>
        <a:lstStyle/>
        <a:p>
          <a:r>
            <a:rPr lang="en-US" b="1" dirty="0" err="1" smtClean="0">
              <a:latin typeface="Phetsarath OT" panose="02000500000000020004" pitchFamily="2" charset="0"/>
              <a:cs typeface="Phetsarath OT" panose="02000500000000020004" pitchFamily="2" charset="0"/>
            </a:rPr>
            <a:t>ໄພພິບັດ</a:t>
          </a:r>
          <a:endParaRPr lang="en-US" b="1" dirty="0" smtClean="0">
            <a:latin typeface="Phetsarath OT" panose="02000500000000020004" pitchFamily="2" charset="0"/>
            <a:cs typeface="Phetsarath OT" panose="02000500000000020004" pitchFamily="2" charset="0"/>
          </a:endParaRPr>
        </a:p>
        <a:p>
          <a:r>
            <a:rPr lang="en-US" b="1" dirty="0" smtClean="0">
              <a:solidFill>
                <a:srgbClr val="FF0000"/>
              </a:solidFill>
            </a:rPr>
            <a:t>Disaster</a:t>
          </a:r>
          <a:endParaRPr lang="en-US" b="1" dirty="0">
            <a:solidFill>
              <a:srgbClr val="FF0000"/>
            </a:solidFill>
          </a:endParaRPr>
        </a:p>
      </dgm:t>
    </dgm:pt>
    <dgm:pt modelId="{74C15C94-70A9-4CBB-A526-1278834E880D}" type="parTrans" cxnId="{426E0702-E610-46E9-A32C-7A52028EEAE1}">
      <dgm:prSet/>
      <dgm:spPr/>
      <dgm:t>
        <a:bodyPr/>
        <a:lstStyle/>
        <a:p>
          <a:endParaRPr lang="en-US" b="1"/>
        </a:p>
      </dgm:t>
    </dgm:pt>
    <dgm:pt modelId="{1DECCC91-744C-4D47-A030-0BA698D57FB8}" type="sibTrans" cxnId="{426E0702-E610-46E9-A32C-7A52028EEAE1}">
      <dgm:prSet/>
      <dgm:spPr/>
      <dgm:t>
        <a:bodyPr/>
        <a:lstStyle/>
        <a:p>
          <a:endParaRPr lang="en-US" b="1"/>
        </a:p>
      </dgm:t>
    </dgm:pt>
    <dgm:pt modelId="{58EF6906-16EE-4AA9-98A8-4E8D5B787A1C}">
      <dgm:prSet/>
      <dgm:spPr>
        <a:solidFill>
          <a:srgbClr val="3B8AD1"/>
        </a:solidFill>
        <a:ln>
          <a:solidFill>
            <a:srgbClr val="B6C4C4"/>
          </a:solidFill>
        </a:ln>
      </dgm:spPr>
      <dgm:t>
        <a:bodyPr/>
        <a:lstStyle/>
        <a:p>
          <a:r>
            <a:rPr lang="en-US" b="1" dirty="0" err="1" smtClean="0">
              <a:latin typeface="Phetsarath OT" panose="02000500000000020004" pitchFamily="2" charset="0"/>
              <a:cs typeface="Phetsarath OT" panose="02000500000000020004" pitchFamily="2" charset="0"/>
            </a:rPr>
            <a:t>ການໃຫ້ຄວາມຊ່ວຍເຫຼືອ</a:t>
          </a:r>
          <a:endParaRPr lang="en-US" b="1" dirty="0" smtClean="0">
            <a:latin typeface="Phetsarath OT" panose="02000500000000020004" pitchFamily="2" charset="0"/>
            <a:cs typeface="Phetsarath OT" panose="02000500000000020004" pitchFamily="2" charset="0"/>
          </a:endParaRPr>
        </a:p>
        <a:p>
          <a:r>
            <a:rPr lang="en-US" b="1" dirty="0" err="1" smtClean="0">
              <a:latin typeface="Phetsarath OT" panose="02000500000000020004" pitchFamily="2" charset="0"/>
              <a:cs typeface="Phetsarath OT" panose="02000500000000020004" pitchFamily="2" charset="0"/>
            </a:rPr>
            <a:t>ດ້ານມະນຸດສະທຳ</a:t>
          </a:r>
          <a:endParaRPr lang="en-US" b="1" dirty="0" smtClean="0">
            <a:latin typeface="Phetsarath OT" panose="02000500000000020004" pitchFamily="2" charset="0"/>
            <a:cs typeface="Phetsarath OT" panose="02000500000000020004" pitchFamily="2" charset="0"/>
          </a:endParaRPr>
        </a:p>
        <a:p>
          <a:r>
            <a:rPr lang="en-US" b="1" dirty="0" smtClean="0">
              <a:solidFill>
                <a:srgbClr val="FF0000"/>
              </a:solidFill>
            </a:rPr>
            <a:t>Humanitarian Assistance</a:t>
          </a:r>
        </a:p>
      </dgm:t>
    </dgm:pt>
    <dgm:pt modelId="{2CC9007C-B112-4CE7-9D43-BB078DABAE9B}" type="parTrans" cxnId="{35952281-5F86-4048-869A-5F8E51F30292}">
      <dgm:prSet/>
      <dgm:spPr>
        <a:solidFill>
          <a:srgbClr val="3B8AD1"/>
        </a:solidFill>
      </dgm:spPr>
      <dgm:t>
        <a:bodyPr/>
        <a:lstStyle/>
        <a:p>
          <a:endParaRPr lang="en-US" b="1" dirty="0"/>
        </a:p>
      </dgm:t>
    </dgm:pt>
    <dgm:pt modelId="{6EF988CC-470D-4629-9049-70BF1F8D6D2F}" type="sibTrans" cxnId="{35952281-5F86-4048-869A-5F8E51F30292}">
      <dgm:prSet/>
      <dgm:spPr/>
      <dgm:t>
        <a:bodyPr/>
        <a:lstStyle/>
        <a:p>
          <a:endParaRPr lang="en-US" b="1"/>
        </a:p>
      </dgm:t>
    </dgm:pt>
    <dgm:pt modelId="{0F1287F7-A214-46DD-A5B2-16E72E384FBB}">
      <dgm:prSet/>
      <dgm:spPr>
        <a:solidFill>
          <a:srgbClr val="3B8AD1"/>
        </a:solidFill>
        <a:ln>
          <a:solidFill>
            <a:srgbClr val="B6C4C4"/>
          </a:solidFill>
        </a:ln>
      </dgm:spPr>
      <dgm:t>
        <a:bodyPr/>
        <a:lstStyle/>
        <a:p>
          <a:r>
            <a:rPr lang="en-US" b="1" dirty="0" err="1" smtClean="0">
              <a:latin typeface="Phetsarath OT" panose="02000500000000020004" pitchFamily="2" charset="0"/>
              <a:cs typeface="Phetsarath OT" panose="02000500000000020004" pitchFamily="2" charset="0"/>
            </a:rPr>
            <a:t>ການຟື້ນຟູເສດຖະກິດ</a:t>
          </a:r>
          <a:endParaRPr lang="en-US" b="1" dirty="0" smtClean="0">
            <a:latin typeface="Phetsarath OT" panose="02000500000000020004" pitchFamily="2" charset="0"/>
            <a:cs typeface="Phetsarath OT" panose="02000500000000020004" pitchFamily="2" charset="0"/>
          </a:endParaRPr>
        </a:p>
        <a:p>
          <a:r>
            <a:rPr lang="en-US" b="1" dirty="0" smtClean="0">
              <a:solidFill>
                <a:srgbClr val="FF0000"/>
              </a:solidFill>
              <a:latin typeface="Phetsarath OT" panose="02000500000000020004" pitchFamily="2" charset="0"/>
              <a:cs typeface="Phetsarath OT" panose="02000500000000020004" pitchFamily="2" charset="0"/>
            </a:rPr>
            <a:t>Economic Recovery Program</a:t>
          </a:r>
        </a:p>
      </dgm:t>
    </dgm:pt>
    <dgm:pt modelId="{E1271F55-0471-4CD9-989C-7C2C7E94D27F}" type="parTrans" cxnId="{E9055BAE-835B-42F0-B1F2-47EE5340A028}">
      <dgm:prSet/>
      <dgm:spPr>
        <a:solidFill>
          <a:srgbClr val="3B8AD1"/>
        </a:solidFill>
      </dgm:spPr>
      <dgm:t>
        <a:bodyPr/>
        <a:lstStyle/>
        <a:p>
          <a:endParaRPr lang="en-US" b="1" dirty="0"/>
        </a:p>
      </dgm:t>
    </dgm:pt>
    <dgm:pt modelId="{81D85B48-5C90-47B6-B9C2-F8A7E7A40C46}" type="sibTrans" cxnId="{E9055BAE-835B-42F0-B1F2-47EE5340A028}">
      <dgm:prSet/>
      <dgm:spPr/>
      <dgm:t>
        <a:bodyPr/>
        <a:lstStyle/>
        <a:p>
          <a:endParaRPr lang="en-US" b="1"/>
        </a:p>
      </dgm:t>
    </dgm:pt>
    <dgm:pt modelId="{940CD0BD-20AB-470B-BB87-F1531BD5A8D0}">
      <dgm:prSet/>
      <dgm:spPr>
        <a:solidFill>
          <a:srgbClr val="3B8AD1"/>
        </a:solidFill>
        <a:ln>
          <a:solidFill>
            <a:srgbClr val="B6C4C4"/>
          </a:solidFill>
        </a:ln>
      </dgm:spPr>
      <dgm:t>
        <a:bodyPr/>
        <a:lstStyle/>
        <a:p>
          <a:r>
            <a:rPr lang="en-US" b="1" dirty="0" err="1" smtClean="0">
              <a:latin typeface="Phetsarath OT" panose="02000500000000020004" pitchFamily="2" charset="0"/>
              <a:cs typeface="Phetsarath OT" panose="02000500000000020004" pitchFamily="2" charset="0"/>
            </a:rPr>
            <a:t>ການກໍ່ສ້າງຄືນໃໝ</a:t>
          </a:r>
          <a:r>
            <a:rPr lang="en-US" b="1" dirty="0" smtClean="0">
              <a:latin typeface="Phetsarath OT" panose="02000500000000020004" pitchFamily="2" charset="0"/>
              <a:cs typeface="Phetsarath OT" panose="02000500000000020004" pitchFamily="2" charset="0"/>
            </a:rPr>
            <a:t>່</a:t>
          </a:r>
        </a:p>
        <a:p>
          <a:r>
            <a:rPr lang="en-US" b="1" dirty="0" smtClean="0">
              <a:solidFill>
                <a:srgbClr val="FF0000"/>
              </a:solidFill>
            </a:rPr>
            <a:t>Reconstruction Program</a:t>
          </a:r>
          <a:endParaRPr lang="en-US" b="1" dirty="0">
            <a:solidFill>
              <a:srgbClr val="FF0000"/>
            </a:solidFill>
          </a:endParaRPr>
        </a:p>
      </dgm:t>
    </dgm:pt>
    <dgm:pt modelId="{7DC5A9A4-AF2E-4D74-BCF8-457373E696FB}" type="parTrans" cxnId="{03BF7F40-FD5E-4877-909E-B5BA169A883B}">
      <dgm:prSet/>
      <dgm:spPr>
        <a:solidFill>
          <a:srgbClr val="3B8AD1"/>
        </a:solidFill>
      </dgm:spPr>
      <dgm:t>
        <a:bodyPr/>
        <a:lstStyle/>
        <a:p>
          <a:endParaRPr lang="en-US" b="1" dirty="0"/>
        </a:p>
      </dgm:t>
    </dgm:pt>
    <dgm:pt modelId="{C8DCACA7-EBF5-446B-9702-9A5644A3EF1B}" type="sibTrans" cxnId="{03BF7F40-FD5E-4877-909E-B5BA169A883B}">
      <dgm:prSet/>
      <dgm:spPr/>
      <dgm:t>
        <a:bodyPr/>
        <a:lstStyle/>
        <a:p>
          <a:endParaRPr lang="en-US" b="1"/>
        </a:p>
      </dgm:t>
    </dgm:pt>
    <dgm:pt modelId="{CC6EC038-AD73-4F37-92FD-51359D12294F}" type="pres">
      <dgm:prSet presAssocID="{3669BB16-CB32-4A59-B6D5-69E3D541D1A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15DAC4B-7898-4ACD-ADE1-1B24CFF9D96D}" type="pres">
      <dgm:prSet presAssocID="{EE7C9100-6D43-4A10-AA9B-0545FBAC547C}" presName="hierRoot1" presStyleCnt="0">
        <dgm:presLayoutVars>
          <dgm:hierBranch val="init"/>
        </dgm:presLayoutVars>
      </dgm:prSet>
      <dgm:spPr/>
    </dgm:pt>
    <dgm:pt modelId="{D6FD27C8-E81C-4C8B-93DC-9A406E1181D3}" type="pres">
      <dgm:prSet presAssocID="{EE7C9100-6D43-4A10-AA9B-0545FBAC547C}" presName="rootComposite1" presStyleCnt="0"/>
      <dgm:spPr/>
    </dgm:pt>
    <dgm:pt modelId="{09C12642-D194-4477-A907-418C8D8C5E44}" type="pres">
      <dgm:prSet presAssocID="{EE7C9100-6D43-4A10-AA9B-0545FBAC547C}" presName="rootText1" presStyleLbl="node0" presStyleIdx="0" presStyleCnt="1" custScaleY="20719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2D0E345-1464-4BF4-8695-FE8B2139AC17}" type="pres">
      <dgm:prSet presAssocID="{EE7C9100-6D43-4A10-AA9B-0545FBAC547C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4BB8FA8-932F-43CA-BF09-D96D556B8C36}" type="pres">
      <dgm:prSet presAssocID="{EE7C9100-6D43-4A10-AA9B-0545FBAC547C}" presName="hierChild2" presStyleCnt="0"/>
      <dgm:spPr/>
    </dgm:pt>
    <dgm:pt modelId="{0D9F4B98-A058-4351-9B87-E6A022AB76D0}" type="pres">
      <dgm:prSet presAssocID="{2CC9007C-B112-4CE7-9D43-BB078DABAE9B}" presName="Name64" presStyleLbl="parChTrans1D2" presStyleIdx="0" presStyleCnt="1"/>
      <dgm:spPr/>
      <dgm:t>
        <a:bodyPr/>
        <a:lstStyle/>
        <a:p>
          <a:endParaRPr lang="en-US"/>
        </a:p>
      </dgm:t>
    </dgm:pt>
    <dgm:pt modelId="{0F7CF88C-E579-49E4-8C5A-24D209546BF6}" type="pres">
      <dgm:prSet presAssocID="{58EF6906-16EE-4AA9-98A8-4E8D5B787A1C}" presName="hierRoot2" presStyleCnt="0">
        <dgm:presLayoutVars>
          <dgm:hierBranch val="init"/>
        </dgm:presLayoutVars>
      </dgm:prSet>
      <dgm:spPr/>
    </dgm:pt>
    <dgm:pt modelId="{4DD07813-F5D7-4489-BBA9-564792EAD1FC}" type="pres">
      <dgm:prSet presAssocID="{58EF6906-16EE-4AA9-98A8-4E8D5B787A1C}" presName="rootComposite" presStyleCnt="0"/>
      <dgm:spPr/>
    </dgm:pt>
    <dgm:pt modelId="{5F608E82-3248-4CF2-AE54-1F95DF10F574}" type="pres">
      <dgm:prSet presAssocID="{58EF6906-16EE-4AA9-98A8-4E8D5B787A1C}" presName="rootText" presStyleLbl="node2" presStyleIdx="0" presStyleCnt="1" custScaleY="2134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AAEDF3-853C-46EF-88D5-6C6541DD8A1E}" type="pres">
      <dgm:prSet presAssocID="{58EF6906-16EE-4AA9-98A8-4E8D5B787A1C}" presName="rootConnector" presStyleLbl="node2" presStyleIdx="0" presStyleCnt="1"/>
      <dgm:spPr/>
      <dgm:t>
        <a:bodyPr/>
        <a:lstStyle/>
        <a:p>
          <a:endParaRPr lang="en-US"/>
        </a:p>
      </dgm:t>
    </dgm:pt>
    <dgm:pt modelId="{A6E8DF7F-E40F-4616-9694-89E620230C78}" type="pres">
      <dgm:prSet presAssocID="{58EF6906-16EE-4AA9-98A8-4E8D5B787A1C}" presName="hierChild4" presStyleCnt="0"/>
      <dgm:spPr/>
    </dgm:pt>
    <dgm:pt modelId="{E71EA5D4-CFC6-4FBD-9D87-E9682FB1D36E}" type="pres">
      <dgm:prSet presAssocID="{E1271F55-0471-4CD9-989C-7C2C7E94D27F}" presName="Name64" presStyleLbl="parChTrans1D3" presStyleIdx="0" presStyleCnt="2"/>
      <dgm:spPr/>
      <dgm:t>
        <a:bodyPr/>
        <a:lstStyle/>
        <a:p>
          <a:endParaRPr lang="en-US"/>
        </a:p>
      </dgm:t>
    </dgm:pt>
    <dgm:pt modelId="{545F47A1-265B-4140-900E-559B2A5E361D}" type="pres">
      <dgm:prSet presAssocID="{0F1287F7-A214-46DD-A5B2-16E72E384FBB}" presName="hierRoot2" presStyleCnt="0">
        <dgm:presLayoutVars>
          <dgm:hierBranch val="init"/>
        </dgm:presLayoutVars>
      </dgm:prSet>
      <dgm:spPr/>
    </dgm:pt>
    <dgm:pt modelId="{E16F6B09-694D-414B-AD4A-D6168558F3DE}" type="pres">
      <dgm:prSet presAssocID="{0F1287F7-A214-46DD-A5B2-16E72E384FBB}" presName="rootComposite" presStyleCnt="0"/>
      <dgm:spPr/>
    </dgm:pt>
    <dgm:pt modelId="{DDBC5E4F-5D7C-4A5B-A22C-CA328AD6ADB2}" type="pres">
      <dgm:prSet presAssocID="{0F1287F7-A214-46DD-A5B2-16E72E384FBB}" presName="rootText" presStyleLbl="node3" presStyleIdx="0" presStyleCnt="2" custScaleY="17689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7699CF-1208-448E-B43C-A92E5A09AAEE}" type="pres">
      <dgm:prSet presAssocID="{0F1287F7-A214-46DD-A5B2-16E72E384FBB}" presName="rootConnector" presStyleLbl="node3" presStyleIdx="0" presStyleCnt="2"/>
      <dgm:spPr/>
      <dgm:t>
        <a:bodyPr/>
        <a:lstStyle/>
        <a:p>
          <a:endParaRPr lang="en-US"/>
        </a:p>
      </dgm:t>
    </dgm:pt>
    <dgm:pt modelId="{1395A162-4DB7-4332-AD27-0644D0835475}" type="pres">
      <dgm:prSet presAssocID="{0F1287F7-A214-46DD-A5B2-16E72E384FBB}" presName="hierChild4" presStyleCnt="0"/>
      <dgm:spPr/>
    </dgm:pt>
    <dgm:pt modelId="{EE8FE900-CA2E-4C0B-8E2E-53F4140F7EE1}" type="pres">
      <dgm:prSet presAssocID="{0F1287F7-A214-46DD-A5B2-16E72E384FBB}" presName="hierChild5" presStyleCnt="0"/>
      <dgm:spPr/>
    </dgm:pt>
    <dgm:pt modelId="{160A1354-D46E-44CE-8BBC-309B8070EE6C}" type="pres">
      <dgm:prSet presAssocID="{7DC5A9A4-AF2E-4D74-BCF8-457373E696FB}" presName="Name64" presStyleLbl="parChTrans1D3" presStyleIdx="1" presStyleCnt="2"/>
      <dgm:spPr/>
      <dgm:t>
        <a:bodyPr/>
        <a:lstStyle/>
        <a:p>
          <a:endParaRPr lang="en-US"/>
        </a:p>
      </dgm:t>
    </dgm:pt>
    <dgm:pt modelId="{27AC69D6-37DA-460F-9714-DEB29BCB14C2}" type="pres">
      <dgm:prSet presAssocID="{940CD0BD-20AB-470B-BB87-F1531BD5A8D0}" presName="hierRoot2" presStyleCnt="0">
        <dgm:presLayoutVars>
          <dgm:hierBranch val="init"/>
        </dgm:presLayoutVars>
      </dgm:prSet>
      <dgm:spPr/>
    </dgm:pt>
    <dgm:pt modelId="{BD9E1EB5-45C3-4F70-AF6E-75AAED64D4D4}" type="pres">
      <dgm:prSet presAssocID="{940CD0BD-20AB-470B-BB87-F1531BD5A8D0}" presName="rootComposite" presStyleCnt="0"/>
      <dgm:spPr/>
    </dgm:pt>
    <dgm:pt modelId="{842E7F37-F2C3-410E-8D84-8C98F7A78BB6}" type="pres">
      <dgm:prSet presAssocID="{940CD0BD-20AB-470B-BB87-F1531BD5A8D0}" presName="rootText" presStyleLbl="node3" presStyleIdx="1" presStyleCnt="2" custScaleY="1947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CBCE1F3-5FF0-4FCE-9D24-1FB5DA5F5476}" type="pres">
      <dgm:prSet presAssocID="{940CD0BD-20AB-470B-BB87-F1531BD5A8D0}" presName="rootConnector" presStyleLbl="node3" presStyleIdx="1" presStyleCnt="2"/>
      <dgm:spPr/>
      <dgm:t>
        <a:bodyPr/>
        <a:lstStyle/>
        <a:p>
          <a:endParaRPr lang="en-US"/>
        </a:p>
      </dgm:t>
    </dgm:pt>
    <dgm:pt modelId="{6D88240B-B1C5-4018-9C49-9CAF7E8E15FC}" type="pres">
      <dgm:prSet presAssocID="{940CD0BD-20AB-470B-BB87-F1531BD5A8D0}" presName="hierChild4" presStyleCnt="0"/>
      <dgm:spPr/>
    </dgm:pt>
    <dgm:pt modelId="{035672E0-ED25-4ADE-88F7-520A65E5B821}" type="pres">
      <dgm:prSet presAssocID="{940CD0BD-20AB-470B-BB87-F1531BD5A8D0}" presName="hierChild5" presStyleCnt="0"/>
      <dgm:spPr/>
    </dgm:pt>
    <dgm:pt modelId="{941104EC-A2B7-46FA-9BD5-F92B372407BE}" type="pres">
      <dgm:prSet presAssocID="{58EF6906-16EE-4AA9-98A8-4E8D5B787A1C}" presName="hierChild5" presStyleCnt="0"/>
      <dgm:spPr/>
    </dgm:pt>
    <dgm:pt modelId="{21B60529-902D-4022-ADC2-B1DD24D4B8FB}" type="pres">
      <dgm:prSet presAssocID="{EE7C9100-6D43-4A10-AA9B-0545FBAC547C}" presName="hierChild3" presStyleCnt="0"/>
      <dgm:spPr/>
    </dgm:pt>
  </dgm:ptLst>
  <dgm:cxnLst>
    <dgm:cxn modelId="{35952281-5F86-4048-869A-5F8E51F30292}" srcId="{EE7C9100-6D43-4A10-AA9B-0545FBAC547C}" destId="{58EF6906-16EE-4AA9-98A8-4E8D5B787A1C}" srcOrd="0" destOrd="0" parTransId="{2CC9007C-B112-4CE7-9D43-BB078DABAE9B}" sibTransId="{6EF988CC-470D-4629-9049-70BF1F8D6D2F}"/>
    <dgm:cxn modelId="{4A612EBC-3212-435D-9839-252DE6D79B43}" type="presOf" srcId="{7DC5A9A4-AF2E-4D74-BCF8-457373E696FB}" destId="{160A1354-D46E-44CE-8BBC-309B8070EE6C}" srcOrd="0" destOrd="0" presId="urn:microsoft.com/office/officeart/2009/3/layout/HorizontalOrganizationChart"/>
    <dgm:cxn modelId="{7D9EDD21-ACF8-4FC7-B028-D258B932CC1F}" type="presOf" srcId="{3669BB16-CB32-4A59-B6D5-69E3D541D1A0}" destId="{CC6EC038-AD73-4F37-92FD-51359D12294F}" srcOrd="0" destOrd="0" presId="urn:microsoft.com/office/officeart/2009/3/layout/HorizontalOrganizationChart"/>
    <dgm:cxn modelId="{E9055BAE-835B-42F0-B1F2-47EE5340A028}" srcId="{58EF6906-16EE-4AA9-98A8-4E8D5B787A1C}" destId="{0F1287F7-A214-46DD-A5B2-16E72E384FBB}" srcOrd="0" destOrd="0" parTransId="{E1271F55-0471-4CD9-989C-7C2C7E94D27F}" sibTransId="{81D85B48-5C90-47B6-B9C2-F8A7E7A40C46}"/>
    <dgm:cxn modelId="{7E6C7965-7F21-4B6A-9582-C135A70574BF}" type="presOf" srcId="{E1271F55-0471-4CD9-989C-7C2C7E94D27F}" destId="{E71EA5D4-CFC6-4FBD-9D87-E9682FB1D36E}" srcOrd="0" destOrd="0" presId="urn:microsoft.com/office/officeart/2009/3/layout/HorizontalOrganizationChart"/>
    <dgm:cxn modelId="{03BF7F40-FD5E-4877-909E-B5BA169A883B}" srcId="{58EF6906-16EE-4AA9-98A8-4E8D5B787A1C}" destId="{940CD0BD-20AB-470B-BB87-F1531BD5A8D0}" srcOrd="1" destOrd="0" parTransId="{7DC5A9A4-AF2E-4D74-BCF8-457373E696FB}" sibTransId="{C8DCACA7-EBF5-446B-9702-9A5644A3EF1B}"/>
    <dgm:cxn modelId="{9FF4FEA8-AE02-4B4D-BA42-808933431B9C}" type="presOf" srcId="{58EF6906-16EE-4AA9-98A8-4E8D5B787A1C}" destId="{CAAAEDF3-853C-46EF-88D5-6C6541DD8A1E}" srcOrd="1" destOrd="0" presId="urn:microsoft.com/office/officeart/2009/3/layout/HorizontalOrganizationChart"/>
    <dgm:cxn modelId="{20DA568C-BCC3-44A6-8C0E-3586A7D869FD}" type="presOf" srcId="{0F1287F7-A214-46DD-A5B2-16E72E384FBB}" destId="{ED7699CF-1208-448E-B43C-A92E5A09AAEE}" srcOrd="1" destOrd="0" presId="urn:microsoft.com/office/officeart/2009/3/layout/HorizontalOrganizationChart"/>
    <dgm:cxn modelId="{CDC6866D-B6C4-4C15-880C-3D6F26738545}" type="presOf" srcId="{58EF6906-16EE-4AA9-98A8-4E8D5B787A1C}" destId="{5F608E82-3248-4CF2-AE54-1F95DF10F574}" srcOrd="0" destOrd="0" presId="urn:microsoft.com/office/officeart/2009/3/layout/HorizontalOrganizationChart"/>
    <dgm:cxn modelId="{D9AB502A-1D5B-4B7D-BD62-267E45D53CB8}" type="presOf" srcId="{EE7C9100-6D43-4A10-AA9B-0545FBAC547C}" destId="{B2D0E345-1464-4BF4-8695-FE8B2139AC17}" srcOrd="1" destOrd="0" presId="urn:microsoft.com/office/officeart/2009/3/layout/HorizontalOrganizationChart"/>
    <dgm:cxn modelId="{F29DA75D-8577-4480-871B-2D64B686BF3B}" type="presOf" srcId="{940CD0BD-20AB-470B-BB87-F1531BD5A8D0}" destId="{842E7F37-F2C3-410E-8D84-8C98F7A78BB6}" srcOrd="0" destOrd="0" presId="urn:microsoft.com/office/officeart/2009/3/layout/HorizontalOrganizationChart"/>
    <dgm:cxn modelId="{9FB3A491-DF1C-4089-B7E9-6EE83915B28D}" type="presOf" srcId="{EE7C9100-6D43-4A10-AA9B-0545FBAC547C}" destId="{09C12642-D194-4477-A907-418C8D8C5E44}" srcOrd="0" destOrd="0" presId="urn:microsoft.com/office/officeart/2009/3/layout/HorizontalOrganizationChart"/>
    <dgm:cxn modelId="{426E0702-E610-46E9-A32C-7A52028EEAE1}" srcId="{3669BB16-CB32-4A59-B6D5-69E3D541D1A0}" destId="{EE7C9100-6D43-4A10-AA9B-0545FBAC547C}" srcOrd="0" destOrd="0" parTransId="{74C15C94-70A9-4CBB-A526-1278834E880D}" sibTransId="{1DECCC91-744C-4D47-A030-0BA698D57FB8}"/>
    <dgm:cxn modelId="{545FFA82-E31B-4A43-801A-31C1099D3DF2}" type="presOf" srcId="{940CD0BD-20AB-470B-BB87-F1531BD5A8D0}" destId="{9CBCE1F3-5FF0-4FCE-9D24-1FB5DA5F5476}" srcOrd="1" destOrd="0" presId="urn:microsoft.com/office/officeart/2009/3/layout/HorizontalOrganizationChart"/>
    <dgm:cxn modelId="{CDCD3768-DF81-48F6-A636-77C3E94395C4}" type="presOf" srcId="{2CC9007C-B112-4CE7-9D43-BB078DABAE9B}" destId="{0D9F4B98-A058-4351-9B87-E6A022AB76D0}" srcOrd="0" destOrd="0" presId="urn:microsoft.com/office/officeart/2009/3/layout/HorizontalOrganizationChart"/>
    <dgm:cxn modelId="{7B408559-9F6D-46AF-96FD-B8204D2AF136}" type="presOf" srcId="{0F1287F7-A214-46DD-A5B2-16E72E384FBB}" destId="{DDBC5E4F-5D7C-4A5B-A22C-CA328AD6ADB2}" srcOrd="0" destOrd="0" presId="urn:microsoft.com/office/officeart/2009/3/layout/HorizontalOrganizationChart"/>
    <dgm:cxn modelId="{D35A5347-7006-462F-8D51-4BFAF86410AF}" type="presParOf" srcId="{CC6EC038-AD73-4F37-92FD-51359D12294F}" destId="{C15DAC4B-7898-4ACD-ADE1-1B24CFF9D96D}" srcOrd="0" destOrd="0" presId="urn:microsoft.com/office/officeart/2009/3/layout/HorizontalOrganizationChart"/>
    <dgm:cxn modelId="{4C412813-13CD-4290-B97F-00692C65A87F}" type="presParOf" srcId="{C15DAC4B-7898-4ACD-ADE1-1B24CFF9D96D}" destId="{D6FD27C8-E81C-4C8B-93DC-9A406E1181D3}" srcOrd="0" destOrd="0" presId="urn:microsoft.com/office/officeart/2009/3/layout/HorizontalOrganizationChart"/>
    <dgm:cxn modelId="{4B5F9DC9-5245-48AE-9B2A-5D4669733A7E}" type="presParOf" srcId="{D6FD27C8-E81C-4C8B-93DC-9A406E1181D3}" destId="{09C12642-D194-4477-A907-418C8D8C5E44}" srcOrd="0" destOrd="0" presId="urn:microsoft.com/office/officeart/2009/3/layout/HorizontalOrganizationChart"/>
    <dgm:cxn modelId="{0CD790B5-2E64-4F08-8C4D-2C8AB2732ECB}" type="presParOf" srcId="{D6FD27C8-E81C-4C8B-93DC-9A406E1181D3}" destId="{B2D0E345-1464-4BF4-8695-FE8B2139AC17}" srcOrd="1" destOrd="0" presId="urn:microsoft.com/office/officeart/2009/3/layout/HorizontalOrganizationChart"/>
    <dgm:cxn modelId="{DC48039D-F16D-4F76-B545-4C23320DBC08}" type="presParOf" srcId="{C15DAC4B-7898-4ACD-ADE1-1B24CFF9D96D}" destId="{F4BB8FA8-932F-43CA-BF09-D96D556B8C36}" srcOrd="1" destOrd="0" presId="urn:microsoft.com/office/officeart/2009/3/layout/HorizontalOrganizationChart"/>
    <dgm:cxn modelId="{08980FFF-BCAE-4D47-9A77-86D9CBC87F9A}" type="presParOf" srcId="{F4BB8FA8-932F-43CA-BF09-D96D556B8C36}" destId="{0D9F4B98-A058-4351-9B87-E6A022AB76D0}" srcOrd="0" destOrd="0" presId="urn:microsoft.com/office/officeart/2009/3/layout/HorizontalOrganizationChart"/>
    <dgm:cxn modelId="{9495CCC1-913A-42F8-8A92-C2E353B5011F}" type="presParOf" srcId="{F4BB8FA8-932F-43CA-BF09-D96D556B8C36}" destId="{0F7CF88C-E579-49E4-8C5A-24D209546BF6}" srcOrd="1" destOrd="0" presId="urn:microsoft.com/office/officeart/2009/3/layout/HorizontalOrganizationChart"/>
    <dgm:cxn modelId="{B919104A-C12B-4927-A4C3-5E0EDF2C3880}" type="presParOf" srcId="{0F7CF88C-E579-49E4-8C5A-24D209546BF6}" destId="{4DD07813-F5D7-4489-BBA9-564792EAD1FC}" srcOrd="0" destOrd="0" presId="urn:microsoft.com/office/officeart/2009/3/layout/HorizontalOrganizationChart"/>
    <dgm:cxn modelId="{1BD9C223-4486-4C8C-8D06-5D31F2A3B8E0}" type="presParOf" srcId="{4DD07813-F5D7-4489-BBA9-564792EAD1FC}" destId="{5F608E82-3248-4CF2-AE54-1F95DF10F574}" srcOrd="0" destOrd="0" presId="urn:microsoft.com/office/officeart/2009/3/layout/HorizontalOrganizationChart"/>
    <dgm:cxn modelId="{3E77E21A-0A33-491F-85A4-2B5A59F3F74A}" type="presParOf" srcId="{4DD07813-F5D7-4489-BBA9-564792EAD1FC}" destId="{CAAAEDF3-853C-46EF-88D5-6C6541DD8A1E}" srcOrd="1" destOrd="0" presId="urn:microsoft.com/office/officeart/2009/3/layout/HorizontalOrganizationChart"/>
    <dgm:cxn modelId="{84C9731F-6309-4B11-806E-9CE0817573EE}" type="presParOf" srcId="{0F7CF88C-E579-49E4-8C5A-24D209546BF6}" destId="{A6E8DF7F-E40F-4616-9694-89E620230C78}" srcOrd="1" destOrd="0" presId="urn:microsoft.com/office/officeart/2009/3/layout/HorizontalOrganizationChart"/>
    <dgm:cxn modelId="{4643C73B-61AA-418E-8C86-9B97E55D0F2D}" type="presParOf" srcId="{A6E8DF7F-E40F-4616-9694-89E620230C78}" destId="{E71EA5D4-CFC6-4FBD-9D87-E9682FB1D36E}" srcOrd="0" destOrd="0" presId="urn:microsoft.com/office/officeart/2009/3/layout/HorizontalOrganizationChart"/>
    <dgm:cxn modelId="{D85EE84B-AA17-43EA-BB85-E28C170C22C1}" type="presParOf" srcId="{A6E8DF7F-E40F-4616-9694-89E620230C78}" destId="{545F47A1-265B-4140-900E-559B2A5E361D}" srcOrd="1" destOrd="0" presId="urn:microsoft.com/office/officeart/2009/3/layout/HorizontalOrganizationChart"/>
    <dgm:cxn modelId="{257E3B03-FE1E-4FA1-842E-D15EE656EEEE}" type="presParOf" srcId="{545F47A1-265B-4140-900E-559B2A5E361D}" destId="{E16F6B09-694D-414B-AD4A-D6168558F3DE}" srcOrd="0" destOrd="0" presId="urn:microsoft.com/office/officeart/2009/3/layout/HorizontalOrganizationChart"/>
    <dgm:cxn modelId="{1B35338D-5F32-44AA-B1FF-5B18ACC260C4}" type="presParOf" srcId="{E16F6B09-694D-414B-AD4A-D6168558F3DE}" destId="{DDBC5E4F-5D7C-4A5B-A22C-CA328AD6ADB2}" srcOrd="0" destOrd="0" presId="urn:microsoft.com/office/officeart/2009/3/layout/HorizontalOrganizationChart"/>
    <dgm:cxn modelId="{D83829A5-C723-4E71-AE10-A6CE0C29795F}" type="presParOf" srcId="{E16F6B09-694D-414B-AD4A-D6168558F3DE}" destId="{ED7699CF-1208-448E-B43C-A92E5A09AAEE}" srcOrd="1" destOrd="0" presId="urn:microsoft.com/office/officeart/2009/3/layout/HorizontalOrganizationChart"/>
    <dgm:cxn modelId="{3A441173-E5B5-40F7-9F7A-F9DD7BBD2D6D}" type="presParOf" srcId="{545F47A1-265B-4140-900E-559B2A5E361D}" destId="{1395A162-4DB7-4332-AD27-0644D0835475}" srcOrd="1" destOrd="0" presId="urn:microsoft.com/office/officeart/2009/3/layout/HorizontalOrganizationChart"/>
    <dgm:cxn modelId="{3025C11D-A0F7-4E6F-BDF5-E5E44B7ABC80}" type="presParOf" srcId="{545F47A1-265B-4140-900E-559B2A5E361D}" destId="{EE8FE900-CA2E-4C0B-8E2E-53F4140F7EE1}" srcOrd="2" destOrd="0" presId="urn:microsoft.com/office/officeart/2009/3/layout/HorizontalOrganizationChart"/>
    <dgm:cxn modelId="{3B410DA1-61EC-4CCC-8193-ABEE0F14592B}" type="presParOf" srcId="{A6E8DF7F-E40F-4616-9694-89E620230C78}" destId="{160A1354-D46E-44CE-8BBC-309B8070EE6C}" srcOrd="2" destOrd="0" presId="urn:microsoft.com/office/officeart/2009/3/layout/HorizontalOrganizationChart"/>
    <dgm:cxn modelId="{9449AB63-C00C-4C45-A6AA-11C71A85E812}" type="presParOf" srcId="{A6E8DF7F-E40F-4616-9694-89E620230C78}" destId="{27AC69D6-37DA-460F-9714-DEB29BCB14C2}" srcOrd="3" destOrd="0" presId="urn:microsoft.com/office/officeart/2009/3/layout/HorizontalOrganizationChart"/>
    <dgm:cxn modelId="{570D3341-1AA3-4D11-B1AE-71413B36FD43}" type="presParOf" srcId="{27AC69D6-37DA-460F-9714-DEB29BCB14C2}" destId="{BD9E1EB5-45C3-4F70-AF6E-75AAED64D4D4}" srcOrd="0" destOrd="0" presId="urn:microsoft.com/office/officeart/2009/3/layout/HorizontalOrganizationChart"/>
    <dgm:cxn modelId="{F3F0E444-0E5A-4E3A-88A6-53C94BB686E8}" type="presParOf" srcId="{BD9E1EB5-45C3-4F70-AF6E-75AAED64D4D4}" destId="{842E7F37-F2C3-410E-8D84-8C98F7A78BB6}" srcOrd="0" destOrd="0" presId="urn:microsoft.com/office/officeart/2009/3/layout/HorizontalOrganizationChart"/>
    <dgm:cxn modelId="{345C5FC2-CE35-4A5B-BAEF-1105BC6EEDB7}" type="presParOf" srcId="{BD9E1EB5-45C3-4F70-AF6E-75AAED64D4D4}" destId="{9CBCE1F3-5FF0-4FCE-9D24-1FB5DA5F5476}" srcOrd="1" destOrd="0" presId="urn:microsoft.com/office/officeart/2009/3/layout/HorizontalOrganizationChart"/>
    <dgm:cxn modelId="{1EF01A83-BE1B-451F-B7C4-D188D45339D6}" type="presParOf" srcId="{27AC69D6-37DA-460F-9714-DEB29BCB14C2}" destId="{6D88240B-B1C5-4018-9C49-9CAF7E8E15FC}" srcOrd="1" destOrd="0" presId="urn:microsoft.com/office/officeart/2009/3/layout/HorizontalOrganizationChart"/>
    <dgm:cxn modelId="{BD9B7CBE-343D-4C7F-8F4F-6B8A61BF048A}" type="presParOf" srcId="{27AC69D6-37DA-460F-9714-DEB29BCB14C2}" destId="{035672E0-ED25-4ADE-88F7-520A65E5B821}" srcOrd="2" destOrd="0" presId="urn:microsoft.com/office/officeart/2009/3/layout/HorizontalOrganizationChart"/>
    <dgm:cxn modelId="{2C6B5767-61B0-43AC-B574-D9E435CB09CF}" type="presParOf" srcId="{0F7CF88C-E579-49E4-8C5A-24D209546BF6}" destId="{941104EC-A2B7-46FA-9BD5-F92B372407BE}" srcOrd="2" destOrd="0" presId="urn:microsoft.com/office/officeart/2009/3/layout/HorizontalOrganizationChart"/>
    <dgm:cxn modelId="{11FD039F-48F0-4C21-B619-CB4190C47215}" type="presParOf" srcId="{C15DAC4B-7898-4ACD-ADE1-1B24CFF9D96D}" destId="{21B60529-902D-4022-ADC2-B1DD24D4B8FB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36C313-C527-4C37-869E-D581D24B8506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19930D-D5BD-49B9-861D-3C75DBB360A5}">
      <dgm:prSet phldrT="[Text]"/>
      <dgm:spPr/>
      <dgm:t>
        <a:bodyPr/>
        <a:lstStyle/>
        <a:p>
          <a:r>
            <a:rPr lang="en-US" b="1" u="none" noProof="0" dirty="0" err="1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ການກໍານົດຄວາມເສຍຫາຍແລະການສູນເສຍ</a:t>
          </a:r>
          <a:r>
            <a:rPr lang="en-US" b="1" u="none" noProof="0" dirty="0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(</a:t>
          </a:r>
          <a:r>
            <a:rPr lang="en-US" b="1" u="none" noProof="0" dirty="0" smtClean="0">
              <a:solidFill>
                <a:schemeClr val="bg1"/>
              </a:solidFill>
              <a:effectLst/>
            </a:rPr>
            <a:t>Identification of Damage and Losses</a:t>
          </a:r>
          <a:r>
            <a:rPr lang="en-US" b="0" u="none" noProof="0" dirty="0" smtClean="0">
              <a:solidFill>
                <a:schemeClr val="bg1"/>
              </a:solidFill>
              <a:effectLst/>
            </a:rPr>
            <a:t>)</a:t>
          </a:r>
          <a:endParaRPr lang="en-US" b="0" u="none" noProof="0" dirty="0">
            <a:solidFill>
              <a:schemeClr val="bg1"/>
            </a:solidFill>
            <a:effectLst/>
          </a:endParaRPr>
        </a:p>
      </dgm:t>
    </dgm:pt>
    <dgm:pt modelId="{F29BC30B-0D5B-4100-80B6-00B8927F1FD1}" type="parTrans" cxnId="{98BAB61D-D0AC-4570-9256-2BEFD3CC179F}">
      <dgm:prSet/>
      <dgm:spPr/>
      <dgm:t>
        <a:bodyPr/>
        <a:lstStyle/>
        <a:p>
          <a:endParaRPr lang="en-US" u="none" noProof="0"/>
        </a:p>
      </dgm:t>
    </dgm:pt>
    <dgm:pt modelId="{5D5B3EBD-D9BF-4EAC-AA05-5549469AC052}" type="sibTrans" cxnId="{98BAB61D-D0AC-4570-9256-2BEFD3CC179F}">
      <dgm:prSet/>
      <dgm:spPr/>
      <dgm:t>
        <a:bodyPr/>
        <a:lstStyle/>
        <a:p>
          <a:endParaRPr lang="en-US" u="none" noProof="0"/>
        </a:p>
      </dgm:t>
    </dgm:pt>
    <dgm:pt modelId="{7AB124CE-A20D-4B2F-B4CA-8884CE19A083}">
      <dgm:prSet/>
      <dgm:spPr/>
      <dgm:t>
        <a:bodyPr/>
        <a:lstStyle/>
        <a:p>
          <a:r>
            <a:rPr lang="en-US" b="1" u="none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ສັງລວມຜົນກະທົບທັງໝົດ</a:t>
          </a:r>
          <a:r>
            <a:rPr lang="en-US" b="1" u="none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b="0" u="none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b="0" u="none" noProof="0" dirty="0" smtClean="0">
              <a:solidFill>
                <a:srgbClr val="FF0000"/>
              </a:solidFill>
              <a:effectLst/>
            </a:rPr>
            <a:t>Aggregation of Total Effects)</a:t>
          </a:r>
        </a:p>
      </dgm:t>
    </dgm:pt>
    <dgm:pt modelId="{D87C006B-DDB7-4CBE-A57E-CC4B649D09DA}" type="parTrans" cxnId="{3470F045-3624-4F99-8EEA-8914C94EAE8B}">
      <dgm:prSet/>
      <dgm:spPr/>
      <dgm:t>
        <a:bodyPr/>
        <a:lstStyle/>
        <a:p>
          <a:endParaRPr lang="en-US" u="none" noProof="0"/>
        </a:p>
      </dgm:t>
    </dgm:pt>
    <dgm:pt modelId="{2CA0DE4F-F439-42F7-B2ED-BE39B7AED379}" type="sibTrans" cxnId="{3470F045-3624-4F99-8EEA-8914C94EAE8B}">
      <dgm:prSet/>
      <dgm:spPr/>
      <dgm:t>
        <a:bodyPr/>
        <a:lstStyle/>
        <a:p>
          <a:endParaRPr lang="en-US" u="none" noProof="0"/>
        </a:p>
      </dgm:t>
    </dgm:pt>
    <dgm:pt modelId="{A2E8889F-68C7-44F0-B858-96F6CFB0006E}">
      <dgm:prSet phldrT="[Text]"/>
      <dgm:spPr/>
      <dgm:t>
        <a:bodyPr/>
        <a:lstStyle/>
        <a:p>
          <a:r>
            <a:rPr lang="en-US" b="1" u="none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ເທື່ອລະຂະແໜງການ</a:t>
          </a:r>
          <a:r>
            <a:rPr lang="en-US" b="1" u="none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b="0" u="none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b="0" u="none" noProof="0" dirty="0" smtClean="0">
              <a:solidFill>
                <a:srgbClr val="FF0000"/>
              </a:solidFill>
              <a:effectLst/>
            </a:rPr>
            <a:t>Sector by Sector</a:t>
          </a:r>
          <a:r>
            <a:rPr lang="en-US" b="0" u="none" noProof="0" dirty="0" smtClean="0">
              <a:solidFill>
                <a:schemeClr val="tx1"/>
              </a:solidFill>
              <a:effectLst/>
            </a:rPr>
            <a:t>)</a:t>
          </a:r>
          <a:endParaRPr lang="en-US" b="0" u="none" noProof="0" dirty="0">
            <a:solidFill>
              <a:schemeClr val="tx1"/>
            </a:solidFill>
            <a:effectLst/>
          </a:endParaRPr>
        </a:p>
      </dgm:t>
    </dgm:pt>
    <dgm:pt modelId="{9B252C1C-B13D-466A-B573-FB8E54A219BA}" type="parTrans" cxnId="{F5688CDB-886A-49A4-858D-111D4C3BA316}">
      <dgm:prSet/>
      <dgm:spPr/>
      <dgm:t>
        <a:bodyPr/>
        <a:lstStyle/>
        <a:p>
          <a:endParaRPr lang="en-US" u="none" noProof="0"/>
        </a:p>
      </dgm:t>
    </dgm:pt>
    <dgm:pt modelId="{30323D79-2547-4BCF-BC83-1B9B8E32D399}" type="sibTrans" cxnId="{F5688CDB-886A-49A4-858D-111D4C3BA316}">
      <dgm:prSet/>
      <dgm:spPr/>
      <dgm:t>
        <a:bodyPr/>
        <a:lstStyle/>
        <a:p>
          <a:endParaRPr lang="en-US" u="none" noProof="0"/>
        </a:p>
      </dgm:t>
    </dgm:pt>
    <dgm:pt modelId="{EEA8909E-A5B9-455E-9805-45B5E8821B12}">
      <dgm:prSet/>
      <dgm:spPr/>
      <dgm:t>
        <a:bodyPr/>
        <a:lstStyle/>
        <a:p>
          <a:r>
            <a:rPr lang="en-US" b="1" u="none" noProof="0" dirty="0" err="1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ການປະເມີນຜົນກະທົບ</a:t>
          </a:r>
          <a:r>
            <a:rPr lang="en-US" b="1" u="none" noProof="0" dirty="0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b="0" u="none" noProof="0" dirty="0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b="0" u="none" noProof="0" dirty="0" smtClean="0">
              <a:solidFill>
                <a:schemeClr val="bg1"/>
              </a:solidFill>
              <a:effectLst/>
            </a:rPr>
            <a:t>Impact Assessment)</a:t>
          </a:r>
          <a:endParaRPr lang="en-US" b="0" u="none" noProof="0" dirty="0">
            <a:solidFill>
              <a:schemeClr val="bg1"/>
            </a:solidFill>
            <a:effectLst/>
          </a:endParaRPr>
        </a:p>
      </dgm:t>
    </dgm:pt>
    <dgm:pt modelId="{4A9CA595-67AB-489B-9103-1108AEAB9681}" type="parTrans" cxnId="{B079AF9C-E440-4FB2-B1DD-8B5FE77F840A}">
      <dgm:prSet/>
      <dgm:spPr/>
      <dgm:t>
        <a:bodyPr/>
        <a:lstStyle/>
        <a:p>
          <a:endParaRPr lang="en-US" u="none" noProof="0"/>
        </a:p>
      </dgm:t>
    </dgm:pt>
    <dgm:pt modelId="{C01B2183-7D6D-4DDA-9F19-935268D10F47}" type="sibTrans" cxnId="{B079AF9C-E440-4FB2-B1DD-8B5FE77F840A}">
      <dgm:prSet/>
      <dgm:spPr/>
      <dgm:t>
        <a:bodyPr/>
        <a:lstStyle/>
        <a:p>
          <a:endParaRPr lang="en-US" u="none" noProof="0"/>
        </a:p>
      </dgm:t>
    </dgm:pt>
    <dgm:pt modelId="{8A66378F-4DA4-4070-87AF-B5C7DDBADA2B}">
      <dgm:prSet/>
      <dgm:spPr/>
      <dgm:t>
        <a:bodyPr/>
        <a:lstStyle/>
        <a:p>
          <a:r>
            <a:rPr lang="en-US" b="1" u="none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ເສດຖະກິດຂະໜາດໃຫ່ຍ</a:t>
          </a:r>
          <a:r>
            <a:rPr lang="en-US" b="1" u="none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b="0" u="none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b="0" u="none" noProof="0" dirty="0" smtClean="0">
              <a:solidFill>
                <a:srgbClr val="FF0000"/>
              </a:solidFill>
              <a:effectLst/>
            </a:rPr>
            <a:t>Macro-economic)</a:t>
          </a:r>
          <a:endParaRPr lang="en-US" b="0" u="none" noProof="0" dirty="0">
            <a:solidFill>
              <a:srgbClr val="FF0000"/>
            </a:solidFill>
            <a:effectLst/>
          </a:endParaRPr>
        </a:p>
      </dgm:t>
    </dgm:pt>
    <dgm:pt modelId="{252DE77E-8755-4737-9136-9E5187B5D3DD}" type="parTrans" cxnId="{B0BB87F8-9B97-4120-812A-4200D1A8BB0E}">
      <dgm:prSet/>
      <dgm:spPr/>
      <dgm:t>
        <a:bodyPr/>
        <a:lstStyle/>
        <a:p>
          <a:endParaRPr lang="en-US" u="none" noProof="0"/>
        </a:p>
      </dgm:t>
    </dgm:pt>
    <dgm:pt modelId="{7E71CF72-2615-4CB0-8AA0-6428173D4A4F}" type="sibTrans" cxnId="{B0BB87F8-9B97-4120-812A-4200D1A8BB0E}">
      <dgm:prSet/>
      <dgm:spPr/>
      <dgm:t>
        <a:bodyPr/>
        <a:lstStyle/>
        <a:p>
          <a:endParaRPr lang="en-US" u="none" noProof="0"/>
        </a:p>
      </dgm:t>
    </dgm:pt>
    <dgm:pt modelId="{DD333F94-39D3-477B-9CF4-01A6B5C06CA0}">
      <dgm:prSet/>
      <dgm:spPr/>
      <dgm:t>
        <a:bodyPr/>
        <a:lstStyle/>
        <a:p>
          <a:r>
            <a:rPr lang="en-US" b="1" u="none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ບຸກຄົນ</a:t>
          </a:r>
          <a:r>
            <a:rPr lang="en-US" b="1" u="none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/</a:t>
          </a:r>
          <a:r>
            <a:rPr lang="en-US" b="1" u="none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ຄົວເຮືນ</a:t>
          </a:r>
          <a:r>
            <a:rPr lang="en-US" b="0" u="none" noProof="0" dirty="0" err="1" smtClean="0">
              <a:solidFill>
                <a:srgbClr val="FF0000"/>
              </a:solidFill>
              <a:effectLst/>
            </a:rPr>
            <a:t>Personal</a:t>
          </a:r>
          <a:r>
            <a:rPr lang="en-US" b="0" u="none" noProof="0" dirty="0" smtClean="0">
              <a:solidFill>
                <a:srgbClr val="FF0000"/>
              </a:solidFill>
              <a:effectLst/>
            </a:rPr>
            <a:t>/Household</a:t>
          </a:r>
        </a:p>
      </dgm:t>
    </dgm:pt>
    <dgm:pt modelId="{1B08CFE9-E31F-4F5D-9FA2-013227B16752}" type="parTrans" cxnId="{4B9F4744-0F2E-4C61-A402-064D551A0CDF}">
      <dgm:prSet/>
      <dgm:spPr/>
      <dgm:t>
        <a:bodyPr/>
        <a:lstStyle/>
        <a:p>
          <a:endParaRPr lang="en-US" u="none" noProof="0"/>
        </a:p>
      </dgm:t>
    </dgm:pt>
    <dgm:pt modelId="{9EC29036-CEE3-4A99-B031-53419597B8F7}" type="sibTrans" cxnId="{4B9F4744-0F2E-4C61-A402-064D551A0CDF}">
      <dgm:prSet/>
      <dgm:spPr/>
      <dgm:t>
        <a:bodyPr/>
        <a:lstStyle/>
        <a:p>
          <a:endParaRPr lang="en-US" u="none" noProof="0"/>
        </a:p>
      </dgm:t>
    </dgm:pt>
    <dgm:pt modelId="{CFFAF644-8607-4F6A-B16A-559DAC12B19B}">
      <dgm:prSet/>
      <dgm:spPr/>
      <dgm:t>
        <a:bodyPr/>
        <a:lstStyle/>
        <a:p>
          <a:r>
            <a:rPr lang="en-US" b="1" u="none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ຄວມທຸກຍາກ</a:t>
          </a:r>
          <a:r>
            <a:rPr lang="en-US" b="1" u="none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b="0" u="none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b="0" u="none" noProof="0" dirty="0" smtClean="0">
              <a:solidFill>
                <a:srgbClr val="FF0000"/>
              </a:solidFill>
              <a:effectLst/>
            </a:rPr>
            <a:t>Poverty)</a:t>
          </a:r>
          <a:endParaRPr lang="en-US" b="0" u="none" noProof="0" dirty="0">
            <a:solidFill>
              <a:srgbClr val="FF0000"/>
            </a:solidFill>
            <a:effectLst/>
          </a:endParaRPr>
        </a:p>
      </dgm:t>
    </dgm:pt>
    <dgm:pt modelId="{2CA49EB7-F01E-429D-AE0A-7216FDCE52DB}" type="parTrans" cxnId="{500A3461-F393-4DAA-93A0-F2D40BF86FBD}">
      <dgm:prSet/>
      <dgm:spPr/>
      <dgm:t>
        <a:bodyPr/>
        <a:lstStyle/>
        <a:p>
          <a:endParaRPr lang="en-US" u="none" noProof="0"/>
        </a:p>
      </dgm:t>
    </dgm:pt>
    <dgm:pt modelId="{BA8A7129-3E08-4649-AA7C-C2F93CED97FF}" type="sibTrans" cxnId="{500A3461-F393-4DAA-93A0-F2D40BF86FBD}">
      <dgm:prSet/>
      <dgm:spPr/>
      <dgm:t>
        <a:bodyPr/>
        <a:lstStyle/>
        <a:p>
          <a:endParaRPr lang="en-US" u="none" noProof="0"/>
        </a:p>
      </dgm:t>
    </dgm:pt>
    <dgm:pt modelId="{0899DBE1-4C9D-49B6-B0CB-762B09D395FC}">
      <dgm:prSet/>
      <dgm:spPr/>
      <dgm:t>
        <a:bodyPr/>
        <a:lstStyle/>
        <a:p>
          <a:r>
            <a:rPr lang="en-US" b="1" u="none" noProof="0" dirty="0" err="1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ຄາດຄະເນຄວມຕ້ອງການ</a:t>
          </a:r>
          <a:r>
            <a:rPr lang="en-US" b="1" u="none" noProof="0" dirty="0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(</a:t>
          </a:r>
          <a:r>
            <a:rPr lang="en-US" b="1" u="none" noProof="0" dirty="0" smtClean="0">
              <a:solidFill>
                <a:schemeClr val="bg1"/>
              </a:solidFill>
              <a:effectLst/>
            </a:rPr>
            <a:t>Estimation of Needs)</a:t>
          </a:r>
          <a:endParaRPr lang="en-US" b="1" u="none" noProof="0" dirty="0">
            <a:solidFill>
              <a:schemeClr val="bg1"/>
            </a:solidFill>
            <a:effectLst/>
          </a:endParaRPr>
        </a:p>
      </dgm:t>
    </dgm:pt>
    <dgm:pt modelId="{16CC3961-B4EF-4E50-B478-7022E1BCC6BF}" type="parTrans" cxnId="{0E35D692-A581-419B-93C5-677A5E31EF92}">
      <dgm:prSet/>
      <dgm:spPr/>
      <dgm:t>
        <a:bodyPr/>
        <a:lstStyle/>
        <a:p>
          <a:endParaRPr lang="en-US" u="none" noProof="0"/>
        </a:p>
      </dgm:t>
    </dgm:pt>
    <dgm:pt modelId="{004EF599-E21B-4B4C-87BA-8775DEB94A16}" type="sibTrans" cxnId="{0E35D692-A581-419B-93C5-677A5E31EF92}">
      <dgm:prSet/>
      <dgm:spPr/>
      <dgm:t>
        <a:bodyPr/>
        <a:lstStyle/>
        <a:p>
          <a:endParaRPr lang="en-US" u="none" noProof="0"/>
        </a:p>
      </dgm:t>
    </dgm:pt>
    <dgm:pt modelId="{966D9F4E-5C04-4F6B-B6BA-EADC3C539A98}">
      <dgm:prSet/>
      <dgm:spPr/>
      <dgm:t>
        <a:bodyPr/>
        <a:lstStyle/>
        <a:p>
          <a:r>
            <a:rPr lang="en-US" b="1" u="none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ການຟື້</a:t>
          </a:r>
          <a:r>
            <a:rPr lang="en-US" b="0" u="none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ຟູ</a:t>
          </a:r>
          <a:r>
            <a:rPr lang="en-US" b="0" u="none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b="0" u="none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b="0" u="none" noProof="0" dirty="0" smtClean="0">
              <a:solidFill>
                <a:srgbClr val="FF0000"/>
              </a:solidFill>
              <a:effectLst/>
            </a:rPr>
            <a:t>Recovery</a:t>
          </a:r>
          <a:r>
            <a:rPr lang="en-US" b="0" u="none" noProof="0" dirty="0" smtClean="0">
              <a:solidFill>
                <a:schemeClr val="tx1"/>
              </a:solidFill>
              <a:effectLst/>
            </a:rPr>
            <a:t>)</a:t>
          </a:r>
          <a:endParaRPr lang="en-US" b="0" u="none" noProof="0" dirty="0">
            <a:solidFill>
              <a:schemeClr val="tx1"/>
            </a:solidFill>
            <a:effectLst/>
          </a:endParaRPr>
        </a:p>
      </dgm:t>
    </dgm:pt>
    <dgm:pt modelId="{332727DB-5462-494F-8033-64ACC68A64ED}" type="parTrans" cxnId="{C41BFC1E-56A3-4150-BE3C-38EBF32FBA9F}">
      <dgm:prSet/>
      <dgm:spPr/>
      <dgm:t>
        <a:bodyPr/>
        <a:lstStyle/>
        <a:p>
          <a:endParaRPr lang="en-US" u="none" noProof="0"/>
        </a:p>
      </dgm:t>
    </dgm:pt>
    <dgm:pt modelId="{2210DF4A-8CB4-45B0-B9F7-00D1CD11E123}" type="sibTrans" cxnId="{C41BFC1E-56A3-4150-BE3C-38EBF32FBA9F}">
      <dgm:prSet/>
      <dgm:spPr/>
      <dgm:t>
        <a:bodyPr/>
        <a:lstStyle/>
        <a:p>
          <a:endParaRPr lang="en-US" u="none" noProof="0"/>
        </a:p>
      </dgm:t>
    </dgm:pt>
    <dgm:pt modelId="{E5BA5DB8-8060-4FFA-8523-238F597F7BA2}">
      <dgm:prSet/>
      <dgm:spPr/>
      <dgm:t>
        <a:bodyPr/>
        <a:lstStyle/>
        <a:p>
          <a:r>
            <a:rPr lang="en-US" b="1" u="none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ການກໍສ້າງຄືນໃໝ</a:t>
          </a:r>
          <a:r>
            <a:rPr lang="en-US" b="1" u="none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່</a:t>
          </a:r>
          <a:r>
            <a:rPr lang="en-US" b="0" u="none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b="0" u="none" noProof="0" dirty="0" smtClean="0">
              <a:solidFill>
                <a:srgbClr val="FF0000"/>
              </a:solidFill>
              <a:effectLst/>
            </a:rPr>
            <a:t>Reconstruction)</a:t>
          </a:r>
        </a:p>
      </dgm:t>
    </dgm:pt>
    <dgm:pt modelId="{4887B9D6-624C-4DEB-B9ED-946410692D3E}" type="parTrans" cxnId="{C6315724-87DB-45A4-A701-7DA7404A9C6B}">
      <dgm:prSet/>
      <dgm:spPr/>
      <dgm:t>
        <a:bodyPr/>
        <a:lstStyle/>
        <a:p>
          <a:endParaRPr lang="en-US" u="none" noProof="0"/>
        </a:p>
      </dgm:t>
    </dgm:pt>
    <dgm:pt modelId="{544A7ED3-69C5-4CE0-887E-C3EDD1463DF7}" type="sibTrans" cxnId="{C6315724-87DB-45A4-A701-7DA7404A9C6B}">
      <dgm:prSet/>
      <dgm:spPr/>
      <dgm:t>
        <a:bodyPr/>
        <a:lstStyle/>
        <a:p>
          <a:endParaRPr lang="en-US" u="none" noProof="0"/>
        </a:p>
      </dgm:t>
    </dgm:pt>
    <dgm:pt modelId="{797B547E-B0E1-408D-B5B3-D1558FC93648}">
      <dgm:prSet/>
      <dgm:spPr/>
      <dgm:t>
        <a:bodyPr/>
        <a:lstStyle/>
        <a:p>
          <a:r>
            <a:rPr lang="en-US" b="1" u="none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ການຫຼຸດຜ່ອນຄວາມສ່ຽງ</a:t>
          </a:r>
          <a:r>
            <a:rPr lang="en-US" b="1" u="none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             </a:t>
          </a:r>
          <a:r>
            <a:rPr lang="en-US" b="0" u="none" noProof="0" dirty="0" smtClean="0">
              <a:solidFill>
                <a:srgbClr val="FF0000"/>
              </a:solidFill>
              <a:effectLst/>
            </a:rPr>
            <a:t>Risk Reduction </a:t>
          </a:r>
          <a:endParaRPr lang="en-US" b="0" u="none" noProof="0" dirty="0">
            <a:solidFill>
              <a:srgbClr val="FF0000"/>
            </a:solidFill>
            <a:effectLst/>
          </a:endParaRPr>
        </a:p>
      </dgm:t>
    </dgm:pt>
    <dgm:pt modelId="{3FE3DB97-C9CB-4ED9-AF86-E9CD6FF0D0C2}" type="parTrans" cxnId="{2947BF7D-CC59-4B15-8561-63513C0182C7}">
      <dgm:prSet/>
      <dgm:spPr/>
      <dgm:t>
        <a:bodyPr/>
        <a:lstStyle/>
        <a:p>
          <a:endParaRPr lang="en-US" u="none" noProof="0"/>
        </a:p>
      </dgm:t>
    </dgm:pt>
    <dgm:pt modelId="{FA664BA3-01E3-40E3-BBA6-9627623843E1}" type="sibTrans" cxnId="{2947BF7D-CC59-4B15-8561-63513C0182C7}">
      <dgm:prSet/>
      <dgm:spPr/>
      <dgm:t>
        <a:bodyPr/>
        <a:lstStyle/>
        <a:p>
          <a:endParaRPr lang="en-US" u="none" noProof="0"/>
        </a:p>
      </dgm:t>
    </dgm:pt>
    <dgm:pt modelId="{75121D16-910C-414B-AC3D-B42079C2902D}" type="pres">
      <dgm:prSet presAssocID="{6336C313-C527-4C37-869E-D581D24B85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8DFC699-1422-47AE-A7AF-BD73FEEFA6AF}" type="pres">
      <dgm:prSet presAssocID="{0899DBE1-4C9D-49B6-B0CB-762B09D395FC}" presName="boxAndChildren" presStyleCnt="0"/>
      <dgm:spPr/>
    </dgm:pt>
    <dgm:pt modelId="{0D430EAE-32EE-46A1-9896-D5AA316325B7}" type="pres">
      <dgm:prSet presAssocID="{0899DBE1-4C9D-49B6-B0CB-762B09D395FC}" presName="parentTextBox" presStyleLbl="node1" presStyleIdx="0" presStyleCnt="3"/>
      <dgm:spPr/>
      <dgm:t>
        <a:bodyPr/>
        <a:lstStyle/>
        <a:p>
          <a:endParaRPr lang="en-US"/>
        </a:p>
      </dgm:t>
    </dgm:pt>
    <dgm:pt modelId="{59230624-06BF-4C25-89C5-F9F9B51A00FE}" type="pres">
      <dgm:prSet presAssocID="{0899DBE1-4C9D-49B6-B0CB-762B09D395FC}" presName="entireBox" presStyleLbl="node1" presStyleIdx="0" presStyleCnt="3"/>
      <dgm:spPr/>
      <dgm:t>
        <a:bodyPr/>
        <a:lstStyle/>
        <a:p>
          <a:endParaRPr lang="en-US"/>
        </a:p>
      </dgm:t>
    </dgm:pt>
    <dgm:pt modelId="{6AD6DEF2-DF72-4C39-A247-846386751C90}" type="pres">
      <dgm:prSet presAssocID="{0899DBE1-4C9D-49B6-B0CB-762B09D395FC}" presName="descendantBox" presStyleCnt="0"/>
      <dgm:spPr/>
    </dgm:pt>
    <dgm:pt modelId="{666D7727-699E-476D-9049-B140C1090EF9}" type="pres">
      <dgm:prSet presAssocID="{966D9F4E-5C04-4F6B-B6BA-EADC3C539A98}" presName="childTextBox" presStyleLbl="fg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A88097-D9F6-4712-9EA2-0691C892D6D1}" type="pres">
      <dgm:prSet presAssocID="{E5BA5DB8-8060-4FFA-8523-238F597F7BA2}" presName="childTextBox" presStyleLbl="fg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91BE0B-3A5A-4CEA-8542-AE0D6DBDBAA7}" type="pres">
      <dgm:prSet presAssocID="{797B547E-B0E1-408D-B5B3-D1558FC93648}" presName="childTextBox" presStyleLbl="fg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7CFF78-A037-45CE-B353-49B440FCFDAD}" type="pres">
      <dgm:prSet presAssocID="{C01B2183-7D6D-4DDA-9F19-935268D10F47}" presName="sp" presStyleCnt="0"/>
      <dgm:spPr/>
    </dgm:pt>
    <dgm:pt modelId="{E1F77E94-CA7A-46A2-BC1A-F4068198F454}" type="pres">
      <dgm:prSet presAssocID="{EEA8909E-A5B9-455E-9805-45B5E8821B12}" presName="arrowAndChildren" presStyleCnt="0"/>
      <dgm:spPr/>
    </dgm:pt>
    <dgm:pt modelId="{E9AD4556-EC0B-41BF-92F6-9962CF51B741}" type="pres">
      <dgm:prSet presAssocID="{EEA8909E-A5B9-455E-9805-45B5E8821B12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35A114C0-529E-43D6-8B4C-60A5E0A814FF}" type="pres">
      <dgm:prSet presAssocID="{EEA8909E-A5B9-455E-9805-45B5E8821B12}" presName="arrow" presStyleLbl="node1" presStyleIdx="1" presStyleCnt="3"/>
      <dgm:spPr/>
      <dgm:t>
        <a:bodyPr/>
        <a:lstStyle/>
        <a:p>
          <a:endParaRPr lang="en-US"/>
        </a:p>
      </dgm:t>
    </dgm:pt>
    <dgm:pt modelId="{0E305AD8-1EBF-4561-97AA-4FBA22DF97E4}" type="pres">
      <dgm:prSet presAssocID="{EEA8909E-A5B9-455E-9805-45B5E8821B12}" presName="descendantArrow" presStyleCnt="0"/>
      <dgm:spPr/>
    </dgm:pt>
    <dgm:pt modelId="{26A4749E-E64E-4C7F-A7F8-EF7645BDA06A}" type="pres">
      <dgm:prSet presAssocID="{8A66378F-4DA4-4070-87AF-B5C7DDBADA2B}" presName="childTextArrow" presStyleLbl="fg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99D0D8-0C27-40AE-9B91-EE530F196F66}" type="pres">
      <dgm:prSet presAssocID="{DD333F94-39D3-477B-9CF4-01A6B5C06CA0}" presName="childTextArrow" presStyleLbl="fg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C5AF6D-F3D0-41DC-8182-AD6FA8213640}" type="pres">
      <dgm:prSet presAssocID="{CFFAF644-8607-4F6A-B16A-559DAC12B19B}" presName="childTextArrow" presStyleLbl="fg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0BC393-54DA-4ACB-96E9-9BEAD752BBA8}" type="pres">
      <dgm:prSet presAssocID="{5D5B3EBD-D9BF-4EAC-AA05-5549469AC052}" presName="sp" presStyleCnt="0"/>
      <dgm:spPr/>
    </dgm:pt>
    <dgm:pt modelId="{019473F3-3E66-4601-8544-AF4B8D65DF96}" type="pres">
      <dgm:prSet presAssocID="{1119930D-D5BD-49B9-861D-3C75DBB360A5}" presName="arrowAndChildren" presStyleCnt="0"/>
      <dgm:spPr/>
    </dgm:pt>
    <dgm:pt modelId="{DF003CA5-B363-47CB-8158-16F03225E3B8}" type="pres">
      <dgm:prSet presAssocID="{1119930D-D5BD-49B9-861D-3C75DBB360A5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146F4F9B-EE45-428B-8C21-5A6B9BF412A5}" type="pres">
      <dgm:prSet presAssocID="{1119930D-D5BD-49B9-861D-3C75DBB360A5}" presName="arrow" presStyleLbl="node1" presStyleIdx="2" presStyleCnt="3"/>
      <dgm:spPr/>
      <dgm:t>
        <a:bodyPr/>
        <a:lstStyle/>
        <a:p>
          <a:endParaRPr lang="en-US"/>
        </a:p>
      </dgm:t>
    </dgm:pt>
    <dgm:pt modelId="{A0980367-7609-49BD-8ADC-5B433789B36E}" type="pres">
      <dgm:prSet presAssocID="{1119930D-D5BD-49B9-861D-3C75DBB360A5}" presName="descendantArrow" presStyleCnt="0"/>
      <dgm:spPr/>
    </dgm:pt>
    <dgm:pt modelId="{9525F5A9-85CB-46EF-B14F-7D8D88167550}" type="pres">
      <dgm:prSet presAssocID="{A2E8889F-68C7-44F0-B858-96F6CFB0006E}" presName="childTextArrow" presStyleLbl="fg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33CF22-4F79-4AA8-A969-B8CB71B0F855}" type="pres">
      <dgm:prSet presAssocID="{7AB124CE-A20D-4B2F-B4CA-8884CE19A083}" presName="childTextArrow" presStyleLbl="fgAccFollowNode1" presStyleIdx="7" presStyleCnt="8" custScaleX="1011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EADA2DF-6E5B-4B3E-88BC-ACDD10B79575}" type="presOf" srcId="{1119930D-D5BD-49B9-861D-3C75DBB360A5}" destId="{146F4F9B-EE45-428B-8C21-5A6B9BF412A5}" srcOrd="1" destOrd="0" presId="urn:microsoft.com/office/officeart/2005/8/layout/process4"/>
    <dgm:cxn modelId="{C6315724-87DB-45A4-A701-7DA7404A9C6B}" srcId="{0899DBE1-4C9D-49B6-B0CB-762B09D395FC}" destId="{E5BA5DB8-8060-4FFA-8523-238F597F7BA2}" srcOrd="1" destOrd="0" parTransId="{4887B9D6-624C-4DEB-B9ED-946410692D3E}" sibTransId="{544A7ED3-69C5-4CE0-887E-C3EDD1463DF7}"/>
    <dgm:cxn modelId="{B079AF9C-E440-4FB2-B1DD-8B5FE77F840A}" srcId="{6336C313-C527-4C37-869E-D581D24B8506}" destId="{EEA8909E-A5B9-455E-9805-45B5E8821B12}" srcOrd="1" destOrd="0" parTransId="{4A9CA595-67AB-489B-9103-1108AEAB9681}" sibTransId="{C01B2183-7D6D-4DDA-9F19-935268D10F47}"/>
    <dgm:cxn modelId="{449B42D7-4449-4CC1-B040-D4AE8085AF21}" type="presOf" srcId="{6336C313-C527-4C37-869E-D581D24B8506}" destId="{75121D16-910C-414B-AC3D-B42079C2902D}" srcOrd="0" destOrd="0" presId="urn:microsoft.com/office/officeart/2005/8/layout/process4"/>
    <dgm:cxn modelId="{F5496698-F90A-4118-893B-8214F339F21D}" type="presOf" srcId="{797B547E-B0E1-408D-B5B3-D1558FC93648}" destId="{AA91BE0B-3A5A-4CEA-8542-AE0D6DBDBAA7}" srcOrd="0" destOrd="0" presId="urn:microsoft.com/office/officeart/2005/8/layout/process4"/>
    <dgm:cxn modelId="{0C14DAF7-F126-4438-ABC3-3C6FAA43E986}" type="presOf" srcId="{966D9F4E-5C04-4F6B-B6BA-EADC3C539A98}" destId="{666D7727-699E-476D-9049-B140C1090EF9}" srcOrd="0" destOrd="0" presId="urn:microsoft.com/office/officeart/2005/8/layout/process4"/>
    <dgm:cxn modelId="{14BDF68A-4D1C-4E68-9757-517BCD9D36E5}" type="presOf" srcId="{E5BA5DB8-8060-4FFA-8523-238F597F7BA2}" destId="{80A88097-D9F6-4712-9EA2-0691C892D6D1}" srcOrd="0" destOrd="0" presId="urn:microsoft.com/office/officeart/2005/8/layout/process4"/>
    <dgm:cxn modelId="{C41BFC1E-56A3-4150-BE3C-38EBF32FBA9F}" srcId="{0899DBE1-4C9D-49B6-B0CB-762B09D395FC}" destId="{966D9F4E-5C04-4F6B-B6BA-EADC3C539A98}" srcOrd="0" destOrd="0" parTransId="{332727DB-5462-494F-8033-64ACC68A64ED}" sibTransId="{2210DF4A-8CB4-45B0-B9F7-00D1CD11E123}"/>
    <dgm:cxn modelId="{0E35D692-A581-419B-93C5-677A5E31EF92}" srcId="{6336C313-C527-4C37-869E-D581D24B8506}" destId="{0899DBE1-4C9D-49B6-B0CB-762B09D395FC}" srcOrd="2" destOrd="0" parTransId="{16CC3961-B4EF-4E50-B478-7022E1BCC6BF}" sibTransId="{004EF599-E21B-4B4C-87BA-8775DEB94A16}"/>
    <dgm:cxn modelId="{5ABF399F-B320-4EE8-AF80-765E8971C797}" type="presOf" srcId="{CFFAF644-8607-4F6A-B16A-559DAC12B19B}" destId="{30C5AF6D-F3D0-41DC-8182-AD6FA8213640}" srcOrd="0" destOrd="0" presId="urn:microsoft.com/office/officeart/2005/8/layout/process4"/>
    <dgm:cxn modelId="{190D1721-853A-472B-A56A-97FD6CF25674}" type="presOf" srcId="{DD333F94-39D3-477B-9CF4-01A6B5C06CA0}" destId="{D199D0D8-0C27-40AE-9B91-EE530F196F66}" srcOrd="0" destOrd="0" presId="urn:microsoft.com/office/officeart/2005/8/layout/process4"/>
    <dgm:cxn modelId="{F5688CDB-886A-49A4-858D-111D4C3BA316}" srcId="{1119930D-D5BD-49B9-861D-3C75DBB360A5}" destId="{A2E8889F-68C7-44F0-B858-96F6CFB0006E}" srcOrd="0" destOrd="0" parTransId="{9B252C1C-B13D-466A-B573-FB8E54A219BA}" sibTransId="{30323D79-2547-4BCF-BC83-1B9B8E32D399}"/>
    <dgm:cxn modelId="{43574A55-56DA-4E0F-8C0D-D9A385C96115}" type="presOf" srcId="{0899DBE1-4C9D-49B6-B0CB-762B09D395FC}" destId="{0D430EAE-32EE-46A1-9896-D5AA316325B7}" srcOrd="0" destOrd="0" presId="urn:microsoft.com/office/officeart/2005/8/layout/process4"/>
    <dgm:cxn modelId="{AA1F73BC-C97D-4531-A838-104CA08DC333}" type="presOf" srcId="{EEA8909E-A5B9-455E-9805-45B5E8821B12}" destId="{E9AD4556-EC0B-41BF-92F6-9962CF51B741}" srcOrd="0" destOrd="0" presId="urn:microsoft.com/office/officeart/2005/8/layout/process4"/>
    <dgm:cxn modelId="{3470F045-3624-4F99-8EEA-8914C94EAE8B}" srcId="{1119930D-D5BD-49B9-861D-3C75DBB360A5}" destId="{7AB124CE-A20D-4B2F-B4CA-8884CE19A083}" srcOrd="1" destOrd="0" parTransId="{D87C006B-DDB7-4CBE-A57E-CC4B649D09DA}" sibTransId="{2CA0DE4F-F439-42F7-B2ED-BE39B7AED379}"/>
    <dgm:cxn modelId="{32C198B3-3B8D-48B8-8025-D8F512914824}" type="presOf" srcId="{8A66378F-4DA4-4070-87AF-B5C7DDBADA2B}" destId="{26A4749E-E64E-4C7F-A7F8-EF7645BDA06A}" srcOrd="0" destOrd="0" presId="urn:microsoft.com/office/officeart/2005/8/layout/process4"/>
    <dgm:cxn modelId="{500A3461-F393-4DAA-93A0-F2D40BF86FBD}" srcId="{EEA8909E-A5B9-455E-9805-45B5E8821B12}" destId="{CFFAF644-8607-4F6A-B16A-559DAC12B19B}" srcOrd="2" destOrd="0" parTransId="{2CA49EB7-F01E-429D-AE0A-7216FDCE52DB}" sibTransId="{BA8A7129-3E08-4649-AA7C-C2F93CED97FF}"/>
    <dgm:cxn modelId="{98BAB61D-D0AC-4570-9256-2BEFD3CC179F}" srcId="{6336C313-C527-4C37-869E-D581D24B8506}" destId="{1119930D-D5BD-49B9-861D-3C75DBB360A5}" srcOrd="0" destOrd="0" parTransId="{F29BC30B-0D5B-4100-80B6-00B8927F1FD1}" sibTransId="{5D5B3EBD-D9BF-4EAC-AA05-5549469AC052}"/>
    <dgm:cxn modelId="{13474BCB-5E83-4FE0-A1BA-C9D90ED52594}" type="presOf" srcId="{EEA8909E-A5B9-455E-9805-45B5E8821B12}" destId="{35A114C0-529E-43D6-8B4C-60A5E0A814FF}" srcOrd="1" destOrd="0" presId="urn:microsoft.com/office/officeart/2005/8/layout/process4"/>
    <dgm:cxn modelId="{C78DEE9D-C0C6-452F-8DD0-3CF07866033B}" type="presOf" srcId="{1119930D-D5BD-49B9-861D-3C75DBB360A5}" destId="{DF003CA5-B363-47CB-8158-16F03225E3B8}" srcOrd="0" destOrd="0" presId="urn:microsoft.com/office/officeart/2005/8/layout/process4"/>
    <dgm:cxn modelId="{776E7B25-CC6D-4B6F-8BBF-A53775FC752E}" type="presOf" srcId="{0899DBE1-4C9D-49B6-B0CB-762B09D395FC}" destId="{59230624-06BF-4C25-89C5-F9F9B51A00FE}" srcOrd="1" destOrd="0" presId="urn:microsoft.com/office/officeart/2005/8/layout/process4"/>
    <dgm:cxn modelId="{42FB73C1-35F0-4CB6-A8EF-123F30AB93A3}" type="presOf" srcId="{7AB124CE-A20D-4B2F-B4CA-8884CE19A083}" destId="{AD33CF22-4F79-4AA8-A969-B8CB71B0F855}" srcOrd="0" destOrd="0" presId="urn:microsoft.com/office/officeart/2005/8/layout/process4"/>
    <dgm:cxn modelId="{2947BF7D-CC59-4B15-8561-63513C0182C7}" srcId="{0899DBE1-4C9D-49B6-B0CB-762B09D395FC}" destId="{797B547E-B0E1-408D-B5B3-D1558FC93648}" srcOrd="2" destOrd="0" parTransId="{3FE3DB97-C9CB-4ED9-AF86-E9CD6FF0D0C2}" sibTransId="{FA664BA3-01E3-40E3-BBA6-9627623843E1}"/>
    <dgm:cxn modelId="{B0BB87F8-9B97-4120-812A-4200D1A8BB0E}" srcId="{EEA8909E-A5B9-455E-9805-45B5E8821B12}" destId="{8A66378F-4DA4-4070-87AF-B5C7DDBADA2B}" srcOrd="0" destOrd="0" parTransId="{252DE77E-8755-4737-9136-9E5187B5D3DD}" sibTransId="{7E71CF72-2615-4CB0-8AA0-6428173D4A4F}"/>
    <dgm:cxn modelId="{4B9F4744-0F2E-4C61-A402-064D551A0CDF}" srcId="{EEA8909E-A5B9-455E-9805-45B5E8821B12}" destId="{DD333F94-39D3-477B-9CF4-01A6B5C06CA0}" srcOrd="1" destOrd="0" parTransId="{1B08CFE9-E31F-4F5D-9FA2-013227B16752}" sibTransId="{9EC29036-CEE3-4A99-B031-53419597B8F7}"/>
    <dgm:cxn modelId="{A5183D57-0871-4559-A602-12D12BC9D0A4}" type="presOf" srcId="{A2E8889F-68C7-44F0-B858-96F6CFB0006E}" destId="{9525F5A9-85CB-46EF-B14F-7D8D88167550}" srcOrd="0" destOrd="0" presId="urn:microsoft.com/office/officeart/2005/8/layout/process4"/>
    <dgm:cxn modelId="{6EF973A0-758A-43B7-90F5-15293668F3D3}" type="presParOf" srcId="{75121D16-910C-414B-AC3D-B42079C2902D}" destId="{C8DFC699-1422-47AE-A7AF-BD73FEEFA6AF}" srcOrd="0" destOrd="0" presId="urn:microsoft.com/office/officeart/2005/8/layout/process4"/>
    <dgm:cxn modelId="{78F9EED8-752A-4ACF-9BCB-A7B18420FB04}" type="presParOf" srcId="{C8DFC699-1422-47AE-A7AF-BD73FEEFA6AF}" destId="{0D430EAE-32EE-46A1-9896-D5AA316325B7}" srcOrd="0" destOrd="0" presId="urn:microsoft.com/office/officeart/2005/8/layout/process4"/>
    <dgm:cxn modelId="{A09863D8-F4A6-4CD1-9362-A29205C22E48}" type="presParOf" srcId="{C8DFC699-1422-47AE-A7AF-BD73FEEFA6AF}" destId="{59230624-06BF-4C25-89C5-F9F9B51A00FE}" srcOrd="1" destOrd="0" presId="urn:microsoft.com/office/officeart/2005/8/layout/process4"/>
    <dgm:cxn modelId="{31656EB2-22F4-42C4-9A5A-9AE51C45A737}" type="presParOf" srcId="{C8DFC699-1422-47AE-A7AF-BD73FEEFA6AF}" destId="{6AD6DEF2-DF72-4C39-A247-846386751C90}" srcOrd="2" destOrd="0" presId="urn:microsoft.com/office/officeart/2005/8/layout/process4"/>
    <dgm:cxn modelId="{189D92AA-671F-4DA0-9323-B2BB5D96EE10}" type="presParOf" srcId="{6AD6DEF2-DF72-4C39-A247-846386751C90}" destId="{666D7727-699E-476D-9049-B140C1090EF9}" srcOrd="0" destOrd="0" presId="urn:microsoft.com/office/officeart/2005/8/layout/process4"/>
    <dgm:cxn modelId="{B748EA1C-0D1B-45DD-8648-6010437487A4}" type="presParOf" srcId="{6AD6DEF2-DF72-4C39-A247-846386751C90}" destId="{80A88097-D9F6-4712-9EA2-0691C892D6D1}" srcOrd="1" destOrd="0" presId="urn:microsoft.com/office/officeart/2005/8/layout/process4"/>
    <dgm:cxn modelId="{32587C56-D7E7-4145-B26E-7DB4DA231DD4}" type="presParOf" srcId="{6AD6DEF2-DF72-4C39-A247-846386751C90}" destId="{AA91BE0B-3A5A-4CEA-8542-AE0D6DBDBAA7}" srcOrd="2" destOrd="0" presId="urn:microsoft.com/office/officeart/2005/8/layout/process4"/>
    <dgm:cxn modelId="{1BC974CF-8EE3-43D8-AD0B-1163B5A862F4}" type="presParOf" srcId="{75121D16-910C-414B-AC3D-B42079C2902D}" destId="{177CFF78-A037-45CE-B353-49B440FCFDAD}" srcOrd="1" destOrd="0" presId="urn:microsoft.com/office/officeart/2005/8/layout/process4"/>
    <dgm:cxn modelId="{51F1CA82-7532-4DE8-AA59-E8483EC898C4}" type="presParOf" srcId="{75121D16-910C-414B-AC3D-B42079C2902D}" destId="{E1F77E94-CA7A-46A2-BC1A-F4068198F454}" srcOrd="2" destOrd="0" presId="urn:microsoft.com/office/officeart/2005/8/layout/process4"/>
    <dgm:cxn modelId="{E82C5FB1-756D-4432-AB65-58769B1341D7}" type="presParOf" srcId="{E1F77E94-CA7A-46A2-BC1A-F4068198F454}" destId="{E9AD4556-EC0B-41BF-92F6-9962CF51B741}" srcOrd="0" destOrd="0" presId="urn:microsoft.com/office/officeart/2005/8/layout/process4"/>
    <dgm:cxn modelId="{C72862B0-9800-4D51-AC65-88F3A938A08B}" type="presParOf" srcId="{E1F77E94-CA7A-46A2-BC1A-F4068198F454}" destId="{35A114C0-529E-43D6-8B4C-60A5E0A814FF}" srcOrd="1" destOrd="0" presId="urn:microsoft.com/office/officeart/2005/8/layout/process4"/>
    <dgm:cxn modelId="{68CCD945-A531-44AA-96F9-5E21831839A9}" type="presParOf" srcId="{E1F77E94-CA7A-46A2-BC1A-F4068198F454}" destId="{0E305AD8-1EBF-4561-97AA-4FBA22DF97E4}" srcOrd="2" destOrd="0" presId="urn:microsoft.com/office/officeart/2005/8/layout/process4"/>
    <dgm:cxn modelId="{F069F996-280E-4F9E-9DA9-E3D54CF25EFF}" type="presParOf" srcId="{0E305AD8-1EBF-4561-97AA-4FBA22DF97E4}" destId="{26A4749E-E64E-4C7F-A7F8-EF7645BDA06A}" srcOrd="0" destOrd="0" presId="urn:microsoft.com/office/officeart/2005/8/layout/process4"/>
    <dgm:cxn modelId="{9D90FF7D-1F2F-4013-864F-86B10ACAD93B}" type="presParOf" srcId="{0E305AD8-1EBF-4561-97AA-4FBA22DF97E4}" destId="{D199D0D8-0C27-40AE-9B91-EE530F196F66}" srcOrd="1" destOrd="0" presId="urn:microsoft.com/office/officeart/2005/8/layout/process4"/>
    <dgm:cxn modelId="{EFC8D741-8D0B-4139-9F45-AC4E2CDC2733}" type="presParOf" srcId="{0E305AD8-1EBF-4561-97AA-4FBA22DF97E4}" destId="{30C5AF6D-F3D0-41DC-8182-AD6FA8213640}" srcOrd="2" destOrd="0" presId="urn:microsoft.com/office/officeart/2005/8/layout/process4"/>
    <dgm:cxn modelId="{CCCD7A0B-E85B-418C-9A27-40113319AF69}" type="presParOf" srcId="{75121D16-910C-414B-AC3D-B42079C2902D}" destId="{BC0BC393-54DA-4ACB-96E9-9BEAD752BBA8}" srcOrd="3" destOrd="0" presId="urn:microsoft.com/office/officeart/2005/8/layout/process4"/>
    <dgm:cxn modelId="{8B0D77CB-4B80-49AD-A64C-69130D8E45F8}" type="presParOf" srcId="{75121D16-910C-414B-AC3D-B42079C2902D}" destId="{019473F3-3E66-4601-8544-AF4B8D65DF96}" srcOrd="4" destOrd="0" presId="urn:microsoft.com/office/officeart/2005/8/layout/process4"/>
    <dgm:cxn modelId="{7262045D-7F18-4F75-A104-5EA1F794EFB2}" type="presParOf" srcId="{019473F3-3E66-4601-8544-AF4B8D65DF96}" destId="{DF003CA5-B363-47CB-8158-16F03225E3B8}" srcOrd="0" destOrd="0" presId="urn:microsoft.com/office/officeart/2005/8/layout/process4"/>
    <dgm:cxn modelId="{81C21492-D674-41EA-8515-9E51D0F562C3}" type="presParOf" srcId="{019473F3-3E66-4601-8544-AF4B8D65DF96}" destId="{146F4F9B-EE45-428B-8C21-5A6B9BF412A5}" srcOrd="1" destOrd="0" presId="urn:microsoft.com/office/officeart/2005/8/layout/process4"/>
    <dgm:cxn modelId="{4FA98D9B-6993-4164-8E04-681646F2944B}" type="presParOf" srcId="{019473F3-3E66-4601-8544-AF4B8D65DF96}" destId="{A0980367-7609-49BD-8ADC-5B433789B36E}" srcOrd="2" destOrd="0" presId="urn:microsoft.com/office/officeart/2005/8/layout/process4"/>
    <dgm:cxn modelId="{81FF3730-87BF-43CB-AD7F-9DF99F78B4BA}" type="presParOf" srcId="{A0980367-7609-49BD-8ADC-5B433789B36E}" destId="{9525F5A9-85CB-46EF-B14F-7D8D88167550}" srcOrd="0" destOrd="0" presId="urn:microsoft.com/office/officeart/2005/8/layout/process4"/>
    <dgm:cxn modelId="{BCF220A1-C524-4423-921A-E6C1E5E3C51D}" type="presParOf" srcId="{A0980367-7609-49BD-8ADC-5B433789B36E}" destId="{AD33CF22-4F79-4AA8-A969-B8CB71B0F855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0A1354-D46E-44CE-8BBC-309B8070EE6C}">
      <dsp:nvSpPr>
        <dsp:cNvPr id="0" name=""/>
        <dsp:cNvSpPr/>
      </dsp:nvSpPr>
      <dsp:spPr>
        <a:xfrm>
          <a:off x="4695538" y="2438400"/>
          <a:ext cx="426605" cy="7087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3302" y="0"/>
              </a:lnTo>
              <a:lnTo>
                <a:pt x="213302" y="708720"/>
              </a:lnTo>
              <a:lnTo>
                <a:pt x="426605" y="7087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1EA5D4-CFC6-4FBD-9D87-E9682FB1D36E}">
      <dsp:nvSpPr>
        <dsp:cNvPr id="0" name=""/>
        <dsp:cNvSpPr/>
      </dsp:nvSpPr>
      <dsp:spPr>
        <a:xfrm>
          <a:off x="4695538" y="1671551"/>
          <a:ext cx="426605" cy="766848"/>
        </a:xfrm>
        <a:custGeom>
          <a:avLst/>
          <a:gdLst/>
          <a:ahLst/>
          <a:cxnLst/>
          <a:rect l="0" t="0" r="0" b="0"/>
          <a:pathLst>
            <a:path>
              <a:moveTo>
                <a:pt x="0" y="766848"/>
              </a:moveTo>
              <a:lnTo>
                <a:pt x="213302" y="766848"/>
              </a:lnTo>
              <a:lnTo>
                <a:pt x="213302" y="0"/>
              </a:lnTo>
              <a:lnTo>
                <a:pt x="426605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9F4B98-A058-4351-9B87-E6A022AB76D0}">
      <dsp:nvSpPr>
        <dsp:cNvPr id="0" name=""/>
        <dsp:cNvSpPr/>
      </dsp:nvSpPr>
      <dsp:spPr>
        <a:xfrm>
          <a:off x="2135906" y="2392680"/>
          <a:ext cx="4266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26605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C12642-D194-4477-A907-418C8D8C5E44}">
      <dsp:nvSpPr>
        <dsp:cNvPr id="0" name=""/>
        <dsp:cNvSpPr/>
      </dsp:nvSpPr>
      <dsp:spPr>
        <a:xfrm>
          <a:off x="2879" y="1764432"/>
          <a:ext cx="2133026" cy="1347935"/>
        </a:xfrm>
        <a:prstGeom prst="rect">
          <a:avLst/>
        </a:prstGeom>
        <a:solidFill>
          <a:srgbClr val="3B8AD1"/>
        </a:solidFill>
        <a:ln w="25400" cap="flat" cmpd="sng" algn="ctr">
          <a:solidFill>
            <a:srgbClr val="B6C4C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>
              <a:latin typeface="Phetsarath OT" panose="02000500000000020004" pitchFamily="2" charset="0"/>
              <a:cs typeface="Phetsarath OT" panose="02000500000000020004" pitchFamily="2" charset="0"/>
            </a:rPr>
            <a:t>ໄພພິບັດ</a:t>
          </a:r>
          <a:endParaRPr lang="en-US" sz="1800" b="1" kern="1200" dirty="0" smtClean="0">
            <a:latin typeface="Phetsarath OT" panose="02000500000000020004" pitchFamily="2" charset="0"/>
            <a:cs typeface="Phetsarath OT" panose="02000500000000020004" pitchFamily="2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FF0000"/>
              </a:solidFill>
            </a:rPr>
            <a:t>Disaster</a:t>
          </a:r>
          <a:endParaRPr lang="en-US" sz="1800" b="1" kern="1200" dirty="0">
            <a:solidFill>
              <a:srgbClr val="FF0000"/>
            </a:solidFill>
          </a:endParaRPr>
        </a:p>
      </dsp:txBody>
      <dsp:txXfrm>
        <a:off x="2879" y="1764432"/>
        <a:ext cx="2133026" cy="1347935"/>
      </dsp:txXfrm>
    </dsp:sp>
    <dsp:sp modelId="{5F608E82-3248-4CF2-AE54-1F95DF10F574}">
      <dsp:nvSpPr>
        <dsp:cNvPr id="0" name=""/>
        <dsp:cNvSpPr/>
      </dsp:nvSpPr>
      <dsp:spPr>
        <a:xfrm>
          <a:off x="2562511" y="1744215"/>
          <a:ext cx="2133026" cy="1388368"/>
        </a:xfrm>
        <a:prstGeom prst="rect">
          <a:avLst/>
        </a:prstGeom>
        <a:solidFill>
          <a:srgbClr val="3B8AD1"/>
        </a:solidFill>
        <a:ln w="25400" cap="flat" cmpd="sng" algn="ctr">
          <a:solidFill>
            <a:srgbClr val="B6C4C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>
              <a:latin typeface="Phetsarath OT" panose="02000500000000020004" pitchFamily="2" charset="0"/>
              <a:cs typeface="Phetsarath OT" panose="02000500000000020004" pitchFamily="2" charset="0"/>
            </a:rPr>
            <a:t>ການໃຫ້ຄວາມຊ່ວຍເຫຼືອ</a:t>
          </a:r>
          <a:endParaRPr lang="en-US" sz="1800" b="1" kern="1200" dirty="0" smtClean="0">
            <a:latin typeface="Phetsarath OT" panose="02000500000000020004" pitchFamily="2" charset="0"/>
            <a:cs typeface="Phetsarath OT" panose="02000500000000020004" pitchFamily="2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>
              <a:latin typeface="Phetsarath OT" panose="02000500000000020004" pitchFamily="2" charset="0"/>
              <a:cs typeface="Phetsarath OT" panose="02000500000000020004" pitchFamily="2" charset="0"/>
            </a:rPr>
            <a:t>ດ້ານມະນຸດສະທຳ</a:t>
          </a:r>
          <a:endParaRPr lang="en-US" sz="1800" b="1" kern="1200" dirty="0" smtClean="0">
            <a:latin typeface="Phetsarath OT" panose="02000500000000020004" pitchFamily="2" charset="0"/>
            <a:cs typeface="Phetsarath OT" panose="02000500000000020004" pitchFamily="2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FF0000"/>
              </a:solidFill>
            </a:rPr>
            <a:t>Humanitarian Assistance</a:t>
          </a:r>
        </a:p>
      </dsp:txBody>
      <dsp:txXfrm>
        <a:off x="2562511" y="1744215"/>
        <a:ext cx="2133026" cy="1388368"/>
      </dsp:txXfrm>
    </dsp:sp>
    <dsp:sp modelId="{DDBC5E4F-5D7C-4A5B-A22C-CA328AD6ADB2}">
      <dsp:nvSpPr>
        <dsp:cNvPr id="0" name=""/>
        <dsp:cNvSpPr/>
      </dsp:nvSpPr>
      <dsp:spPr>
        <a:xfrm>
          <a:off x="5122143" y="1096145"/>
          <a:ext cx="2133026" cy="1150811"/>
        </a:xfrm>
        <a:prstGeom prst="rect">
          <a:avLst/>
        </a:prstGeom>
        <a:solidFill>
          <a:srgbClr val="3B8AD1"/>
        </a:solidFill>
        <a:ln w="25400" cap="flat" cmpd="sng" algn="ctr">
          <a:solidFill>
            <a:srgbClr val="B6C4C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>
              <a:latin typeface="Phetsarath OT" panose="02000500000000020004" pitchFamily="2" charset="0"/>
              <a:cs typeface="Phetsarath OT" panose="02000500000000020004" pitchFamily="2" charset="0"/>
            </a:rPr>
            <a:t>ການຟື້ນຟູເສດຖະກິດ</a:t>
          </a:r>
          <a:endParaRPr lang="en-US" sz="1800" b="1" kern="1200" dirty="0" smtClean="0">
            <a:latin typeface="Phetsarath OT" panose="02000500000000020004" pitchFamily="2" charset="0"/>
            <a:cs typeface="Phetsarath OT" panose="02000500000000020004" pitchFamily="2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FF0000"/>
              </a:solidFill>
              <a:latin typeface="Phetsarath OT" panose="02000500000000020004" pitchFamily="2" charset="0"/>
              <a:cs typeface="Phetsarath OT" panose="02000500000000020004" pitchFamily="2" charset="0"/>
            </a:rPr>
            <a:t>Economic Recovery Program</a:t>
          </a:r>
        </a:p>
      </dsp:txBody>
      <dsp:txXfrm>
        <a:off x="5122143" y="1096145"/>
        <a:ext cx="2133026" cy="1150811"/>
      </dsp:txXfrm>
    </dsp:sp>
    <dsp:sp modelId="{842E7F37-F2C3-410E-8D84-8C98F7A78BB6}">
      <dsp:nvSpPr>
        <dsp:cNvPr id="0" name=""/>
        <dsp:cNvSpPr/>
      </dsp:nvSpPr>
      <dsp:spPr>
        <a:xfrm>
          <a:off x="5122143" y="2513585"/>
          <a:ext cx="2133026" cy="1267069"/>
        </a:xfrm>
        <a:prstGeom prst="rect">
          <a:avLst/>
        </a:prstGeom>
        <a:solidFill>
          <a:srgbClr val="3B8AD1"/>
        </a:solidFill>
        <a:ln w="25400" cap="flat" cmpd="sng" algn="ctr">
          <a:solidFill>
            <a:srgbClr val="B6C4C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>
              <a:latin typeface="Phetsarath OT" panose="02000500000000020004" pitchFamily="2" charset="0"/>
              <a:cs typeface="Phetsarath OT" panose="02000500000000020004" pitchFamily="2" charset="0"/>
            </a:rPr>
            <a:t>ການກໍ່ສ້າງຄືນໃໝ</a:t>
          </a:r>
          <a:r>
            <a:rPr lang="en-US" sz="1800" b="1" kern="1200" dirty="0" smtClean="0">
              <a:latin typeface="Phetsarath OT" panose="02000500000000020004" pitchFamily="2" charset="0"/>
              <a:cs typeface="Phetsarath OT" panose="02000500000000020004" pitchFamily="2" charset="0"/>
            </a:rPr>
            <a:t>່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FF0000"/>
              </a:solidFill>
            </a:rPr>
            <a:t>Reconstruction Program</a:t>
          </a:r>
          <a:endParaRPr lang="en-US" sz="1800" b="1" kern="1200" dirty="0">
            <a:solidFill>
              <a:srgbClr val="FF0000"/>
            </a:solidFill>
          </a:endParaRPr>
        </a:p>
      </dsp:txBody>
      <dsp:txXfrm>
        <a:off x="5122143" y="2513585"/>
        <a:ext cx="2133026" cy="12670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230624-06BF-4C25-89C5-F9F9B51A00FE}">
      <dsp:nvSpPr>
        <dsp:cNvPr id="0" name=""/>
        <dsp:cNvSpPr/>
      </dsp:nvSpPr>
      <dsp:spPr>
        <a:xfrm>
          <a:off x="0" y="3498946"/>
          <a:ext cx="8077200" cy="11484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u="none" kern="1200" noProof="0" dirty="0" err="1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ຄາດຄະເນຄວມຕ້ອງການ</a:t>
          </a:r>
          <a:r>
            <a:rPr lang="en-US" sz="1900" b="1" u="none" kern="1200" noProof="0" dirty="0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(</a:t>
          </a:r>
          <a:r>
            <a:rPr lang="en-US" sz="1900" b="1" u="none" kern="1200" noProof="0" dirty="0" smtClean="0">
              <a:solidFill>
                <a:schemeClr val="bg1"/>
              </a:solidFill>
              <a:effectLst/>
            </a:rPr>
            <a:t>Estimation of Needs)</a:t>
          </a:r>
          <a:endParaRPr lang="en-US" sz="1900" b="1" u="none" kern="1200" noProof="0" dirty="0">
            <a:solidFill>
              <a:schemeClr val="bg1"/>
            </a:solidFill>
            <a:effectLst/>
          </a:endParaRPr>
        </a:p>
      </dsp:txBody>
      <dsp:txXfrm>
        <a:off x="0" y="3498946"/>
        <a:ext cx="8077200" cy="620153"/>
      </dsp:txXfrm>
    </dsp:sp>
    <dsp:sp modelId="{666D7727-699E-476D-9049-B140C1090EF9}">
      <dsp:nvSpPr>
        <dsp:cNvPr id="0" name=""/>
        <dsp:cNvSpPr/>
      </dsp:nvSpPr>
      <dsp:spPr>
        <a:xfrm>
          <a:off x="3943" y="4096130"/>
          <a:ext cx="2689770" cy="5282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none" kern="1200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ການຟື້</a:t>
          </a:r>
          <a:r>
            <a:rPr lang="en-US" sz="1500" b="0" u="none" kern="1200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ຟູ</a:t>
          </a:r>
          <a:r>
            <a:rPr lang="en-US" sz="1500" b="0" u="none" kern="1200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</a:rPr>
            <a:t>Recovery</a:t>
          </a:r>
          <a:r>
            <a:rPr lang="en-US" sz="1500" b="0" u="none" kern="1200" noProof="0" dirty="0" smtClean="0">
              <a:solidFill>
                <a:schemeClr val="tx1"/>
              </a:solidFill>
              <a:effectLst/>
            </a:rPr>
            <a:t>)</a:t>
          </a:r>
          <a:endParaRPr lang="en-US" sz="1500" b="0" u="none" kern="1200" noProof="0" dirty="0">
            <a:solidFill>
              <a:schemeClr val="tx1"/>
            </a:solidFill>
            <a:effectLst/>
          </a:endParaRPr>
        </a:p>
      </dsp:txBody>
      <dsp:txXfrm>
        <a:off x="3943" y="4096130"/>
        <a:ext cx="2689770" cy="528278"/>
      </dsp:txXfrm>
    </dsp:sp>
    <dsp:sp modelId="{80A88097-D9F6-4712-9EA2-0691C892D6D1}">
      <dsp:nvSpPr>
        <dsp:cNvPr id="0" name=""/>
        <dsp:cNvSpPr/>
      </dsp:nvSpPr>
      <dsp:spPr>
        <a:xfrm>
          <a:off x="2693714" y="4096130"/>
          <a:ext cx="2689770" cy="5282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none" kern="1200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ການກໍສ້າງຄືນໃໝ</a:t>
          </a:r>
          <a:r>
            <a:rPr lang="en-US" sz="1500" b="1" u="none" kern="1200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່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</a:rPr>
            <a:t>Reconstruction)</a:t>
          </a:r>
        </a:p>
      </dsp:txBody>
      <dsp:txXfrm>
        <a:off x="2693714" y="4096130"/>
        <a:ext cx="2689770" cy="528278"/>
      </dsp:txXfrm>
    </dsp:sp>
    <dsp:sp modelId="{AA91BE0B-3A5A-4CEA-8542-AE0D6DBDBAA7}">
      <dsp:nvSpPr>
        <dsp:cNvPr id="0" name=""/>
        <dsp:cNvSpPr/>
      </dsp:nvSpPr>
      <dsp:spPr>
        <a:xfrm>
          <a:off x="5383485" y="4096130"/>
          <a:ext cx="2689770" cy="5282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none" kern="1200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ການຫຼຸດຜ່ອນຄວາມສ່ຽງ</a:t>
          </a:r>
          <a:r>
            <a:rPr lang="en-US" sz="1500" b="1" u="none" kern="1200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             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</a:rPr>
            <a:t>Risk Reduction </a:t>
          </a:r>
          <a:endParaRPr lang="en-US" sz="1500" b="0" u="none" kern="1200" noProof="0" dirty="0">
            <a:solidFill>
              <a:srgbClr val="FF0000"/>
            </a:solidFill>
            <a:effectLst/>
          </a:endParaRPr>
        </a:p>
      </dsp:txBody>
      <dsp:txXfrm>
        <a:off x="5383485" y="4096130"/>
        <a:ext cx="2689770" cy="528278"/>
      </dsp:txXfrm>
    </dsp:sp>
    <dsp:sp modelId="{35A114C0-529E-43D6-8B4C-60A5E0A814FF}">
      <dsp:nvSpPr>
        <dsp:cNvPr id="0" name=""/>
        <dsp:cNvSpPr/>
      </dsp:nvSpPr>
      <dsp:spPr>
        <a:xfrm rot="10800000">
          <a:off x="0" y="1749883"/>
          <a:ext cx="8077200" cy="176628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u="none" kern="1200" noProof="0" dirty="0" err="1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ການປະເມີນຜົນກະທົບ</a:t>
          </a:r>
          <a:r>
            <a:rPr lang="en-US" sz="1900" b="1" u="none" kern="1200" noProof="0" dirty="0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sz="1900" b="0" u="none" kern="1200" noProof="0" dirty="0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sz="1900" b="0" u="none" kern="1200" noProof="0" dirty="0" smtClean="0">
              <a:solidFill>
                <a:schemeClr val="bg1"/>
              </a:solidFill>
              <a:effectLst/>
            </a:rPr>
            <a:t>Impact Assessment)</a:t>
          </a:r>
          <a:endParaRPr lang="en-US" sz="1900" b="0" u="none" kern="1200" noProof="0" dirty="0">
            <a:solidFill>
              <a:schemeClr val="bg1"/>
            </a:solidFill>
            <a:effectLst/>
          </a:endParaRPr>
        </a:p>
      </dsp:txBody>
      <dsp:txXfrm rot="-10800000">
        <a:off x="0" y="1749883"/>
        <a:ext cx="8077200" cy="619967"/>
      </dsp:txXfrm>
    </dsp:sp>
    <dsp:sp modelId="{26A4749E-E64E-4C7F-A7F8-EF7645BDA06A}">
      <dsp:nvSpPr>
        <dsp:cNvPr id="0" name=""/>
        <dsp:cNvSpPr/>
      </dsp:nvSpPr>
      <dsp:spPr>
        <a:xfrm>
          <a:off x="3943" y="2369851"/>
          <a:ext cx="2689770" cy="5281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none" kern="1200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ເສດຖະກິດຂະໜາດໃຫ່ຍ</a:t>
          </a:r>
          <a:r>
            <a:rPr lang="en-US" sz="1500" b="1" u="none" kern="1200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</a:rPr>
            <a:t>Macro-economic)</a:t>
          </a:r>
          <a:endParaRPr lang="en-US" sz="1500" b="0" u="none" kern="1200" noProof="0" dirty="0">
            <a:solidFill>
              <a:srgbClr val="FF0000"/>
            </a:solidFill>
            <a:effectLst/>
          </a:endParaRPr>
        </a:p>
      </dsp:txBody>
      <dsp:txXfrm>
        <a:off x="3943" y="2369851"/>
        <a:ext cx="2689770" cy="528120"/>
      </dsp:txXfrm>
    </dsp:sp>
    <dsp:sp modelId="{D199D0D8-0C27-40AE-9B91-EE530F196F66}">
      <dsp:nvSpPr>
        <dsp:cNvPr id="0" name=""/>
        <dsp:cNvSpPr/>
      </dsp:nvSpPr>
      <dsp:spPr>
        <a:xfrm>
          <a:off x="2693714" y="2369851"/>
          <a:ext cx="2689770" cy="5281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none" kern="1200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ບຸກຄົນ</a:t>
          </a:r>
          <a:r>
            <a:rPr lang="en-US" sz="1500" b="1" u="none" kern="1200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/</a:t>
          </a:r>
          <a:r>
            <a:rPr lang="en-US" sz="1500" b="1" u="none" kern="1200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ຄົວເຮືນ</a:t>
          </a:r>
          <a:r>
            <a:rPr lang="en-US" sz="1500" b="0" u="none" kern="1200" noProof="0" dirty="0" err="1" smtClean="0">
              <a:solidFill>
                <a:srgbClr val="FF0000"/>
              </a:solidFill>
              <a:effectLst/>
            </a:rPr>
            <a:t>Personal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</a:rPr>
            <a:t>/Household</a:t>
          </a:r>
        </a:p>
      </dsp:txBody>
      <dsp:txXfrm>
        <a:off x="2693714" y="2369851"/>
        <a:ext cx="2689770" cy="528120"/>
      </dsp:txXfrm>
    </dsp:sp>
    <dsp:sp modelId="{30C5AF6D-F3D0-41DC-8182-AD6FA8213640}">
      <dsp:nvSpPr>
        <dsp:cNvPr id="0" name=""/>
        <dsp:cNvSpPr/>
      </dsp:nvSpPr>
      <dsp:spPr>
        <a:xfrm>
          <a:off x="5383485" y="2369851"/>
          <a:ext cx="2689770" cy="5281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none" kern="1200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ຄວມທຸກຍາກ</a:t>
          </a:r>
          <a:r>
            <a:rPr lang="en-US" sz="1500" b="1" u="none" kern="1200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</a:rPr>
            <a:t>Poverty)</a:t>
          </a:r>
          <a:endParaRPr lang="en-US" sz="1500" b="0" u="none" kern="1200" noProof="0" dirty="0">
            <a:solidFill>
              <a:srgbClr val="FF0000"/>
            </a:solidFill>
            <a:effectLst/>
          </a:endParaRPr>
        </a:p>
      </dsp:txBody>
      <dsp:txXfrm>
        <a:off x="5383485" y="2369851"/>
        <a:ext cx="2689770" cy="528120"/>
      </dsp:txXfrm>
    </dsp:sp>
    <dsp:sp modelId="{146F4F9B-EE45-428B-8C21-5A6B9BF412A5}">
      <dsp:nvSpPr>
        <dsp:cNvPr id="0" name=""/>
        <dsp:cNvSpPr/>
      </dsp:nvSpPr>
      <dsp:spPr>
        <a:xfrm rot="10800000">
          <a:off x="0" y="821"/>
          <a:ext cx="8077200" cy="176628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u="none" kern="1200" noProof="0" dirty="0" err="1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ການກໍານົດຄວາມເສຍຫາຍແລະການສູນເສຍ</a:t>
          </a:r>
          <a:r>
            <a:rPr lang="en-US" sz="1900" b="1" u="none" kern="1200" noProof="0" dirty="0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(</a:t>
          </a:r>
          <a:r>
            <a:rPr lang="en-US" sz="1900" b="1" u="none" kern="1200" noProof="0" dirty="0" smtClean="0">
              <a:solidFill>
                <a:schemeClr val="bg1"/>
              </a:solidFill>
              <a:effectLst/>
            </a:rPr>
            <a:t>Identification of Damage and Losses</a:t>
          </a:r>
          <a:r>
            <a:rPr lang="en-US" sz="1900" b="0" u="none" kern="1200" noProof="0" dirty="0" smtClean="0">
              <a:solidFill>
                <a:schemeClr val="bg1"/>
              </a:solidFill>
              <a:effectLst/>
            </a:rPr>
            <a:t>)</a:t>
          </a:r>
          <a:endParaRPr lang="en-US" sz="1900" b="0" u="none" kern="1200" noProof="0" dirty="0">
            <a:solidFill>
              <a:schemeClr val="bg1"/>
            </a:solidFill>
            <a:effectLst/>
          </a:endParaRPr>
        </a:p>
      </dsp:txBody>
      <dsp:txXfrm rot="-10800000">
        <a:off x="0" y="821"/>
        <a:ext cx="8077200" cy="619967"/>
      </dsp:txXfrm>
    </dsp:sp>
    <dsp:sp modelId="{9525F5A9-85CB-46EF-B14F-7D8D88167550}">
      <dsp:nvSpPr>
        <dsp:cNvPr id="0" name=""/>
        <dsp:cNvSpPr/>
      </dsp:nvSpPr>
      <dsp:spPr>
        <a:xfrm>
          <a:off x="377" y="620788"/>
          <a:ext cx="4014936" cy="5281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none" kern="1200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ເທື່ອລະຂະແໜງການ</a:t>
          </a:r>
          <a:r>
            <a:rPr lang="en-US" sz="1500" b="1" u="none" kern="1200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</a:rPr>
            <a:t>Sector by Sector</a:t>
          </a:r>
          <a:r>
            <a:rPr lang="en-US" sz="1500" b="0" u="none" kern="1200" noProof="0" dirty="0" smtClean="0">
              <a:solidFill>
                <a:schemeClr val="tx1"/>
              </a:solidFill>
              <a:effectLst/>
            </a:rPr>
            <a:t>)</a:t>
          </a:r>
          <a:endParaRPr lang="en-US" sz="1500" b="0" u="none" kern="1200" noProof="0" dirty="0">
            <a:solidFill>
              <a:schemeClr val="tx1"/>
            </a:solidFill>
            <a:effectLst/>
          </a:endParaRPr>
        </a:p>
      </dsp:txBody>
      <dsp:txXfrm>
        <a:off x="377" y="620788"/>
        <a:ext cx="4014936" cy="528120"/>
      </dsp:txXfrm>
    </dsp:sp>
    <dsp:sp modelId="{AD33CF22-4F79-4AA8-A969-B8CB71B0F855}">
      <dsp:nvSpPr>
        <dsp:cNvPr id="0" name=""/>
        <dsp:cNvSpPr/>
      </dsp:nvSpPr>
      <dsp:spPr>
        <a:xfrm>
          <a:off x="4015313" y="620788"/>
          <a:ext cx="4061509" cy="5281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none" kern="1200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ສັງລວມຜົນກະທົບທັງໝົດ</a:t>
          </a:r>
          <a:r>
            <a:rPr lang="en-US" sz="1500" b="1" u="none" kern="1200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</a:rPr>
            <a:t>Aggregation of Total Effects)</a:t>
          </a:r>
        </a:p>
      </dsp:txBody>
      <dsp:txXfrm>
        <a:off x="4015313" y="620788"/>
        <a:ext cx="4061509" cy="528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940C84-8380-4D5A-80CD-6D4E3BDCC84C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86607-C948-4D6C-896F-C8EF2137C6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91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2727C3-D51E-4097-959F-504194FF4B52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" smtClean="0"/>
              <a:t>This slide presents a graph to define the time frame of damage and losses after disasters.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115374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B13E8-1B15-4C1D-8412-D08DC1B6F5EC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197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B13E8-1B15-4C1D-8412-D08DC1B6F5EC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422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B13E8-1B15-4C1D-8412-D08DC1B6F5E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614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B13E8-1B15-4C1D-8412-D08DC1B6F5EC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1082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B13E8-1B15-4C1D-8412-D08DC1B6F5EC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2052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B13E8-1B15-4C1D-8412-D08DC1B6F5EC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753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02A5-4FE5-49D9-9E24-09F23B90C450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3880866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02A5-4FE5-49D9-9E24-09F23B90C450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95877974"/>
      </p:ext>
    </p:extLst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02A5-4FE5-49D9-9E24-09F23B90C450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59030626"/>
      </p:ext>
    </p:extLst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02A5-4FE5-49D9-9E24-09F23B90C450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6956358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02A5-4FE5-49D9-9E24-09F23B90C450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28666957"/>
      </p:ext>
    </p:extLst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02A5-4FE5-49D9-9E24-09F23B90C450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29225891"/>
      </p:ext>
    </p:extLst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02A5-4FE5-49D9-9E24-09F23B90C450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41401443"/>
      </p:ext>
    </p:extLst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02A5-4FE5-49D9-9E24-09F23B90C450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61382719"/>
      </p:ext>
    </p:extLst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02A5-4FE5-49D9-9E24-09F23B90C450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63701776"/>
      </p:ext>
    </p:extLst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02A5-4FE5-49D9-9E24-09F23B90C450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27640820"/>
      </p:ext>
    </p:extLst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02A5-4FE5-49D9-9E24-09F23B90C450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96630513"/>
      </p:ext>
    </p:extLst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24-Nov-13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‹#›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76067"/>
            <a:ext cx="9144000" cy="29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90663"/>
          </a:xfrm>
        </p:spPr>
        <p:txBody>
          <a:bodyPr>
            <a:noAutofit/>
          </a:bodyPr>
          <a:lstStyle/>
          <a:p>
            <a:r>
              <a:rPr lang="en-US" sz="2400" b="1" dirty="0" err="1">
                <a:solidFill>
                  <a:srgbClr val="00206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ການຝຶກອົບຮົມໄລຍະ</a:t>
            </a:r>
            <a:r>
              <a:rPr lang="en-US" sz="2400" b="1" dirty="0" err="1" smtClean="0">
                <a:solidFill>
                  <a:srgbClr val="00206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ສັ້ນສຳລັບ</a:t>
            </a:r>
            <a:r>
              <a:rPr lang="en-US" sz="2400" b="1" dirty="0" err="1">
                <a:solidFill>
                  <a:srgbClr val="00206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ກິດຈະກຳການກໍ່ສ້າງຄືນໃໝ</a:t>
            </a:r>
            <a:r>
              <a:rPr lang="en-US" sz="2400" b="1" dirty="0" smtClean="0">
                <a:solidFill>
                  <a:srgbClr val="00206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່ </a:t>
            </a:r>
            <a:r>
              <a:rPr lang="en-US" sz="2400" b="1" dirty="0" err="1" smtClean="0">
                <a:solidFill>
                  <a:srgbClr val="00206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ຫຼັງ</a:t>
            </a:r>
            <a:r>
              <a:rPr lang="en-US" sz="2400" b="1" dirty="0" err="1">
                <a:solidFill>
                  <a:srgbClr val="00206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ໄພພິບັດໃນແຂວງຄຳມ່ວນ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Comprehensive Short Training Program for Post-Disaster Activities in </a:t>
            </a:r>
            <a:r>
              <a:rPr lang="en-US" sz="2400" dirty="0" err="1" smtClean="0"/>
              <a:t>Khammouane</a:t>
            </a:r>
            <a:r>
              <a:rPr lang="en-US" sz="2400" dirty="0" smtClean="0"/>
              <a:t> Province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2306"/>
            <a:ext cx="6400800" cy="1751294"/>
          </a:xfrm>
        </p:spPr>
        <p:txBody>
          <a:bodyPr/>
          <a:lstStyle/>
          <a:p>
            <a:r>
              <a:rPr lang="en-US" sz="2000" b="1" dirty="0" err="1" smtClean="0">
                <a:solidFill>
                  <a:srgbClr val="C0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ແນວຄວາມຄິດທີ່ສຳຄັນສຳລັບ</a:t>
            </a:r>
            <a:r>
              <a:rPr lang="en-US" sz="2000" b="1" dirty="0" smtClean="0">
                <a:solidFill>
                  <a:srgbClr val="C0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DaLNAແລະການກໍ່ສ້າງຄືນໃໝ</a:t>
            </a:r>
            <a:r>
              <a:rPr lang="en-US" sz="2000" b="1" dirty="0" smtClean="0">
                <a:solidFill>
                  <a:srgbClr val="C0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່ </a:t>
            </a:r>
            <a:r>
              <a:rPr lang="en-US" sz="2000" b="1" dirty="0" err="1" smtClean="0">
                <a:solidFill>
                  <a:srgbClr val="C0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ຫຼັງໄພພິບັດ</a:t>
            </a:r>
            <a:endParaRPr lang="en-US" sz="2000" b="1" dirty="0" smtClean="0">
              <a:solidFill>
                <a:srgbClr val="C0000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</a:rPr>
              <a:t>S1.1 Key concepts of </a:t>
            </a:r>
            <a:r>
              <a:rPr lang="en-US" sz="2400" b="1" dirty="0" err="1" smtClean="0">
                <a:solidFill>
                  <a:srgbClr val="C00000"/>
                </a:solidFill>
              </a:rPr>
              <a:t>DaLNA</a:t>
            </a:r>
            <a:r>
              <a:rPr lang="en-US" sz="2400" b="1" dirty="0" smtClean="0">
                <a:solidFill>
                  <a:srgbClr val="C00000"/>
                </a:solidFill>
              </a:rPr>
              <a:t> and post-disaster reconstruction </a:t>
            </a:r>
          </a:p>
          <a:p>
            <a:endParaRPr lang="en-US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4" name="Rectangle 25"/>
          <p:cNvSpPr>
            <a:spLocks noChangeArrowheads="1"/>
          </p:cNvSpPr>
          <p:nvPr/>
        </p:nvSpPr>
        <p:spPr bwMode="auto">
          <a:xfrm>
            <a:off x="1396206" y="6278563"/>
            <a:ext cx="6413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600" b="1"/>
              <a:t>Asian Disaster Preparedness Center (ADPC)</a:t>
            </a:r>
            <a:endParaRPr lang="en-US" sz="1600"/>
          </a:p>
        </p:txBody>
      </p:sp>
      <p:pic>
        <p:nvPicPr>
          <p:cNvPr id="5" name="Picture 8" descr="ADPC Logo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7356" y="5913438"/>
            <a:ext cx="7112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KDP Logo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5704" y="699599"/>
            <a:ext cx="1469358" cy="72248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638300" y="1548825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o-LA" sz="1800" kern="1200" dirty="0" smtClean="0">
                <a:solidFill>
                  <a:schemeClr val="tx1"/>
                </a:solidFill>
                <a:effectLst/>
                <a:latin typeface="Phetsarath OT" panose="02000500000000000000" pitchFamily="2" charset="0"/>
                <a:ea typeface="+mn-ea"/>
                <a:cs typeface="Phetsarath OT" panose="02000500000000000000" pitchFamily="2" charset="0"/>
              </a:rPr>
              <a:t>ໂຄງການສະໜັບສະໜູນການສ້າງຄວາມອາດສາມາດໃຫ້ກັບອົງການຈັດຕັ້ງ </a:t>
            </a:r>
            <a:endParaRPr lang="en-US" sz="1800" kern="1200" dirty="0" smtClean="0">
              <a:solidFill>
                <a:schemeClr val="tx1"/>
              </a:solidFill>
              <a:effectLst/>
              <a:latin typeface="Phetsarath OT" panose="02000500000000000000" pitchFamily="2" charset="0"/>
              <a:ea typeface="+mn-ea"/>
              <a:cs typeface="Phetsarath OT" panose="02000500000000000000" pitchFamily="2" charset="0"/>
            </a:endParaRPr>
          </a:p>
          <a:p>
            <a:pPr algn="ctr"/>
            <a:r>
              <a:rPr lang="lo-LA" sz="1800" kern="1200" dirty="0" smtClean="0">
                <a:solidFill>
                  <a:schemeClr val="tx1"/>
                </a:solidFill>
                <a:effectLst/>
                <a:latin typeface="Phetsarath OT" panose="02000500000000000000" pitchFamily="2" charset="0"/>
                <a:ea typeface="+mn-ea"/>
                <a:cs typeface="Phetsarath OT" panose="02000500000000000000" pitchFamily="2" charset="0"/>
              </a:rPr>
              <a:t>ສໍາ ລັບກິດຈະກໍາ ການກໍ່ສ້າງຄືນໃໝ່ຫຼັງໄພພິບັດ</a:t>
            </a:r>
            <a:endParaRPr lang="en-US" sz="1800" kern="1200" dirty="0">
              <a:solidFill>
                <a:schemeClr val="tx1"/>
              </a:solidFill>
              <a:effectLst/>
              <a:latin typeface="Phetsarath OT" panose="02000500000000000000" pitchFamily="2" charset="0"/>
              <a:ea typeface="+mn-ea"/>
              <a:cs typeface="Phetsarath OT" panose="02000500000000000000" pitchFamily="2" charset="0"/>
            </a:endParaRPr>
          </a:p>
        </p:txBody>
      </p:sp>
      <p:pic>
        <p:nvPicPr>
          <p:cNvPr id="9" name="Picture 7" descr="D:\ADPC\LOGO\images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699600"/>
            <a:ext cx="712898" cy="72248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22114"/>
          </a:xfrm>
        </p:spPr>
        <p:txBody>
          <a:bodyPr/>
          <a:lstStyle/>
          <a:p>
            <a:r>
              <a:rPr lang="en-US" sz="28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ຄວາມສໍາຄັນຂອງການສູນເສຍ</a:t>
            </a:r>
            <a:r>
              <a:rPr lang="en-US" sz="32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en-US" sz="32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US" sz="2000" dirty="0" smtClean="0">
                <a:solidFill>
                  <a:srgbClr val="FF0000"/>
                </a:solidFill>
              </a:rPr>
              <a:t>Importance of Losses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/>
          <a:lstStyle/>
          <a:p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ໄລຍະທີ່ຜ່ານມາ</a:t>
            </a: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ມູນຄ່າຄວາມເສຍຫາຍຂອງໄພພິບັດແມ່ນກໍານົດພຽງແຕ່ຕາມຮູບແບບຂອງຄວາມເສຍຫາຍ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600" dirty="0" smtClean="0">
                <a:solidFill>
                  <a:srgbClr val="FF0000"/>
                </a:solidFill>
              </a:rPr>
              <a:t>In the past, the cost of disasters was  identified only in terms of damage)</a:t>
            </a:r>
          </a:p>
          <a:p>
            <a:pPr lvl="1"/>
            <a:r>
              <a:rPr lang="en-US" sz="18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ຄວາມຫຍຸ້ງຍາກໃນການຄາດຄະເນການສູນເສຍ</a:t>
            </a:r>
            <a:r>
              <a:rPr lang="en-US" sz="18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</a:p>
          <a:p>
            <a:pPr lvl="1"/>
            <a:r>
              <a:rPr lang="en-US" sz="12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200" dirty="0" smtClean="0">
                <a:solidFill>
                  <a:srgbClr val="FF0000"/>
                </a:solidFill>
              </a:rPr>
              <a:t>Difficulty in estimating losses)</a:t>
            </a:r>
          </a:p>
          <a:p>
            <a:pPr lvl="1"/>
            <a:r>
              <a:rPr lang="en-US" sz="18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ຄວາມຮີບດ່ວນໃນການຄາດຄະເນມູນຄ່າໃນການກໍ່ສ້າງຄືນໃໝ</a:t>
            </a:r>
            <a:r>
              <a:rPr lang="en-US" sz="18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່ </a:t>
            </a:r>
          </a:p>
          <a:p>
            <a:pPr lvl="1"/>
            <a:r>
              <a:rPr lang="en-US" sz="12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200" dirty="0" smtClean="0">
                <a:solidFill>
                  <a:srgbClr val="FF0000"/>
                </a:solidFill>
              </a:rPr>
              <a:t>Urgency for immediate cost estimates for reconstruction financing)</a:t>
            </a:r>
          </a:p>
          <a:p>
            <a:pPr lvl="1"/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ຈາກຜົນຂອງການປະເມີນ</a:t>
            </a: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ພົບວ່າຍັງມີຜົນກະທົບຂອງໄພພິບັດຈໍານວນໜຶ່ງບໍ່ທັນກໍານົດຂຶ້ນ</a:t>
            </a:r>
            <a:endParaRPr lang="en-US" sz="24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6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600" dirty="0" smtClean="0">
                <a:solidFill>
                  <a:srgbClr val="FF0000"/>
                </a:solidFill>
              </a:rPr>
              <a:t>As a result, the total effects of disasters were largely underestimated</a:t>
            </a:r>
            <a:endParaRPr lang="en-US" sz="1800" dirty="0" smtClean="0">
              <a:solidFill>
                <a:srgbClr val="FF0000"/>
              </a:solidFill>
            </a:endParaRPr>
          </a:p>
          <a:p>
            <a:pPr lvl="1"/>
            <a:r>
              <a:rPr lang="en-US" sz="18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ຄວາມຕ້ອງການທາງສັງຄົມຍັງມີຫຼາຍຢ່າງທີ່ບໍ່ໄດ້ເບີ່ງທົ່ວເຖິງ</a:t>
            </a:r>
            <a:endParaRPr lang="en-US" sz="1800" b="1" dirty="0" smtClean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r>
              <a:rPr lang="en-US" sz="12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200" dirty="0" smtClean="0">
                <a:solidFill>
                  <a:srgbClr val="FF0000"/>
                </a:solidFill>
              </a:rPr>
              <a:t>Many social needs not addressed)</a:t>
            </a:r>
          </a:p>
          <a:p>
            <a:pPr lvl="1"/>
            <a:r>
              <a:rPr lang="en-US" sz="18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ຜົນກະທົບທາງລົບດ້ານການພັດທະນາເສດຖະກິດຍັງບໍ່ທັນໄດ້ເຂົ້າໃຈແລະຍັງບໍ່ທັນມີມາດຕະການຫຼຸດຜ່ອນຢ່າງເລິກເຊິ່ງ</a:t>
            </a:r>
          </a:p>
          <a:p>
            <a:pPr lvl="1"/>
            <a:r>
              <a:rPr lang="en-US" sz="12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200" dirty="0" smtClean="0">
                <a:solidFill>
                  <a:srgbClr val="FF0000"/>
                </a:solidFill>
              </a:rPr>
              <a:t>The negative impact on economic development not fully understood and mitigated)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Conceptual Framework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8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ຜົນກະທົບຂອງໄພພິບັດທີ່ເກີດຈາກໄພອັນຕະລາຍ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000" dirty="0" smtClean="0">
                <a:solidFill>
                  <a:srgbClr val="FF0000"/>
                </a:solidFill>
              </a:rPr>
              <a:t>Typical Disaster Effects by Hazards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/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ໄພພິບັດເກີດຈາກໄພອັນຕະລາຍຂອງທໍລະນີວິທະຍາ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ພູູເຂົາໄຟລະເບີດ,ແຜ່ນດິນໄຫວ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)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ປົກກະຕິແລ້ວເປັນສາເຫດເຮັດໃຫ້ມູນຄ່າຄວາມເສຍຫາຍເພີ່ມສູງຂື້ນ</a:t>
            </a:r>
            <a:endParaRPr lang="en-US" sz="20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400" dirty="0" smtClean="0">
                <a:solidFill>
                  <a:srgbClr val="FF0000"/>
                </a:solidFill>
              </a:rPr>
              <a:t>Disasters caused by geological hazards   (volcanic eruptions, earthquakes) usually cause a higher value of damage)</a:t>
            </a:r>
          </a:p>
          <a:p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2000" b="1" dirty="0" smtClean="0">
                <a:solidFill>
                  <a:srgbClr val="0070C0"/>
                </a:solidFill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ໄພພິບັດທີ່ເກີດຈາກໄພອັນຕະລາຍທາງອຸທົກວິທະຍາ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(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ໄພແຫ້ງແລ້ງ,ໄພນ້ຳຖ້ວມ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ລົມພາຍຸ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)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ເຊິ່ງປົກກະຕິແລ້ວເປັນສາຍເຫດຂອງການສູນເສຍທີ່ເພີ່ມຂື້ນ</a:t>
            </a:r>
            <a:endParaRPr lang="en-US" sz="20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400" dirty="0" smtClean="0">
                <a:solidFill>
                  <a:srgbClr val="FF0000"/>
                </a:solidFill>
              </a:rPr>
              <a:t>Disasters caused by hydro-meteorological hazards (drought, floods, cyclones) usually cause a higher value of losses)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5605" name="Picture 7" descr="Earthquak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581128"/>
            <a:ext cx="2443163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8" descr="Floods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581128"/>
            <a:ext cx="2524125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9" descr="Drought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653136"/>
            <a:ext cx="2497138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36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ຄວາມເສຍຫາຍ</a:t>
            </a:r>
            <a:r>
              <a:rPr lang="en-US" sz="3600" dirty="0" err="1" smtClean="0"/>
              <a:t>Damage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5486400"/>
          </a:xfrm>
        </p:spPr>
        <p:txBody>
          <a:bodyPr/>
          <a:lstStyle/>
          <a:p>
            <a:r>
              <a:rPr lang="en-US" sz="2000" b="1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ຄວາມເສຍຫາຍ-</a:t>
            </a:r>
            <a:r>
              <a:rPr lang="en-US" sz="20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ຜົນກະທົບຕໍ່ລາຄາສິນຄ້າກ່ອນໄພພິບັດ</a:t>
            </a:r>
            <a:endParaRPr lang="en-US" sz="2000" b="1" dirty="0" smtClean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800" dirty="0" smtClean="0">
                <a:solidFill>
                  <a:srgbClr val="FF0000"/>
                </a:solidFill>
              </a:rPr>
              <a:t>Damages – effects on stock valued as the cost, in pre-disaster prices, of:</a:t>
            </a:r>
          </a:p>
          <a:p>
            <a:endParaRPr lang="en-US" sz="1100" dirty="0" smtClean="0">
              <a:solidFill>
                <a:srgbClr val="FF0000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ການສ້ອມແປງໂຄງສ້າງ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ອຸປະກອນ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ຊັບສິນຕ່າງ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ໆ </a:t>
            </a:r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ທີ່ຖືກເສຍຫາຍບາງສ່ວນ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ແມ່ນອີງໃສ່ສະພາບການກ່ອນໄພພິບັດ</a:t>
            </a:r>
            <a:endParaRPr lang="en-US" sz="18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	</a:t>
            </a:r>
            <a:r>
              <a:rPr lang="en-US" sz="1400" dirty="0" smtClean="0">
                <a:solidFill>
                  <a:srgbClr val="FF0000"/>
                </a:solidFill>
              </a:rPr>
              <a:t>Repair of partially destroyed structures, equipment, other assets up to their pre-disaster condition</a:t>
            </a:r>
          </a:p>
          <a:p>
            <a:pPr>
              <a:buNone/>
            </a:pPr>
            <a:endParaRPr lang="en-US" sz="1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2. 	</a:t>
            </a:r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ການທົດແທນໂຄງສ້າງ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ອຸປະກອນ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ຊັບສິນຕ່າງ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ໆ </a:t>
            </a:r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ທີ່ຖືກທຳລາຍທັງໝົດ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ອີງຕາມລາຄາກ່ອນໄພພິບັດ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. </a:t>
            </a:r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ມູນຄ່າສາມາດຄາດຄະເນໄດ້ດັ່ງນີ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້:  </a:t>
            </a:r>
          </a:p>
          <a:p>
            <a:pPr>
              <a:buNone/>
            </a:pPr>
            <a:r>
              <a:rPr lang="en-US" sz="18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	</a:t>
            </a:r>
            <a:r>
              <a:rPr lang="en-US" sz="1400" dirty="0" smtClean="0">
                <a:solidFill>
                  <a:srgbClr val="FF0000"/>
                </a:solidFill>
              </a:rPr>
              <a:t>Replacement of totally destroyed structures, equipment and   other assets, valued at pre-disaster levels. The valuation can be estimated by:</a:t>
            </a:r>
            <a:endParaRPr lang="en-US" sz="1800" dirty="0" smtClean="0">
              <a:solidFill>
                <a:srgbClr val="FF0000"/>
              </a:solidFill>
            </a:endParaRPr>
          </a:p>
          <a:p>
            <a:pPr lvl="2"/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ມູນຄ່າຊັບສິນໃນລາຄາທ້ອງຕະຫຼາດກ່ອນຖືກທຳລາຍ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the market value assets before they were destroyed</a:t>
            </a:r>
          </a:p>
          <a:p>
            <a:pPr lvl="2"/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ມູນຄ່າທີ່ຊື້ມາລົບໃຫ້ກັບມູນຄ່າຫຼຸ້ຍຫ້ຽນ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acquisition cost less depreciation</a:t>
            </a:r>
          </a:p>
          <a:p>
            <a:pPr lvl="2"/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ການປະກັນໄພ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 </a:t>
            </a:r>
            <a:r>
              <a:rPr lang="en-US" sz="1400" dirty="0" smtClean="0">
                <a:solidFill>
                  <a:srgbClr val="FF0000"/>
                </a:solidFill>
              </a:rPr>
              <a:t>Insurance valuation</a:t>
            </a:r>
          </a:p>
          <a:p>
            <a:pPr lvl="2"/>
            <a:endParaRPr lang="en-US" sz="1400" dirty="0" smtClean="0"/>
          </a:p>
          <a:p>
            <a:pPr lvl="1"/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ຄ່າໃຊ້ຈ່າຍໃນການຟື້ນຟູໂຄງສ້າງ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ອຸປະກອນ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ເຄື່ອງກົນຈັກ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ຊັບສິນຕ່າງໆທີ່ໄດ້ຮັບຜົນກະທົບໂດຍຂື້ນກັບສະພາບກ່ອນເກີດໄພພິບັດ</a:t>
            </a:r>
            <a:r>
              <a:rPr lang="en-US" sz="16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</a:p>
          <a:p>
            <a:pPr lvl="1"/>
            <a:r>
              <a:rPr lang="en-US" sz="1400" dirty="0" smtClean="0">
                <a:solidFill>
                  <a:srgbClr val="FF0000"/>
                </a:solidFill>
              </a:rPr>
              <a:t>Cost of bringing back the affected structures, equipment , machinery and other assets up to their pre-disaster state</a:t>
            </a:r>
          </a:p>
          <a:p>
            <a:pPr lvl="2"/>
            <a:endParaRPr lang="en-US" sz="1200" dirty="0" smtClean="0"/>
          </a:p>
          <a:p>
            <a:pPr lvl="1"/>
            <a:endParaRPr lang="en-US" sz="16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z="3600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</a:t>
            </a:r>
            <a:r>
              <a:rPr lang="en-US" sz="36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Loss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638800"/>
          </a:xfrm>
        </p:spPr>
        <p:txBody>
          <a:bodyPr/>
          <a:lstStyle/>
          <a:p>
            <a:r>
              <a:rPr lang="en-US" sz="20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ການສູນເສຍ-ການປ່ຽນແປງຂອງການໄຫຼວຽນກະແສເສດຖະກິດທີ່ສາມາດແກ່ຍາວເປັນເວລາຫຼາຍປີຫຼັງຈາກປີເກີດໄພພິບັດ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Loss – changes in economic flows which can extend beyond the year the disaster occurred</a:t>
            </a:r>
          </a:p>
          <a:p>
            <a:endParaRPr lang="en-US" sz="1050" dirty="0" smtClean="0">
              <a:solidFill>
                <a:srgbClr val="FF0000"/>
              </a:solidFill>
            </a:endParaRPr>
          </a:p>
          <a:p>
            <a:pPr lvl="1"/>
            <a:r>
              <a:rPr lang="en-US" sz="1600" b="1" dirty="0" err="1" smtClean="0">
                <a:solidFill>
                  <a:srgbClr val="C0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</a:t>
            </a:r>
            <a:r>
              <a:rPr lang="en-US" sz="1600" b="1" dirty="0" smtClean="0">
                <a:solidFill>
                  <a:srgbClr val="C0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= </a:t>
            </a:r>
            <a:r>
              <a:rPr lang="en-US" sz="1600" b="1" dirty="0" err="1" smtClean="0">
                <a:solidFill>
                  <a:srgbClr val="C0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ມູນຄ່າກ່ອນໄພພິບັດ</a:t>
            </a:r>
            <a:r>
              <a:rPr lang="en-US" sz="1600" b="1" dirty="0" smtClean="0">
                <a:solidFill>
                  <a:srgbClr val="C0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err="1" smtClean="0">
                <a:solidFill>
                  <a:srgbClr val="C0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ລົບ</a:t>
            </a:r>
            <a:r>
              <a:rPr lang="en-US" sz="1600" b="1" dirty="0" smtClean="0">
                <a:solidFill>
                  <a:srgbClr val="C0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err="1" smtClean="0">
                <a:solidFill>
                  <a:srgbClr val="C0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ມູນຄ່າທີ່</a:t>
            </a:r>
            <a:r>
              <a:rPr lang="en-US" sz="1600" b="1" dirty="0" err="1">
                <a:solidFill>
                  <a:srgbClr val="C0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ຄາດ</a:t>
            </a:r>
            <a:r>
              <a:rPr lang="en-US" sz="1600" b="1" dirty="0" err="1" smtClean="0">
                <a:solidFill>
                  <a:srgbClr val="C0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ຄະເນຫຼັງໄພພິບັດ</a:t>
            </a:r>
            <a:endParaRPr lang="en-US" sz="1600" b="1" dirty="0" smtClean="0">
              <a:solidFill>
                <a:srgbClr val="C0000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Losses = Pre-disaster minus post-disaster estimates</a:t>
            </a:r>
          </a:p>
          <a:p>
            <a:pPr lvl="1"/>
            <a:endParaRPr lang="en-US" sz="1000" dirty="0" smtClean="0">
              <a:solidFill>
                <a:srgbClr val="FF0000"/>
              </a:solidFill>
            </a:endParaRPr>
          </a:p>
          <a:p>
            <a:pPr lvl="1"/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ຈຳນວນມູນຄ່າໃນລາຄາກ່ອນໄພພິບັດ</a:t>
            </a:r>
            <a:r>
              <a:rPr lang="en-US" sz="1600" b="1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: </a:t>
            </a: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Valued as the amount in pre-disaster prices, of: </a:t>
            </a:r>
          </a:p>
          <a:p>
            <a:pPr marL="0" indent="0">
              <a:buNone/>
            </a:pPr>
            <a:endParaRPr lang="en-US" sz="900" dirty="0" smtClean="0"/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1.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ລາຍຮັບທີ່ຄາດຄະເນ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(</a:t>
            </a:r>
            <a:r>
              <a:rPr lang="en-US" sz="2000" b="1" dirty="0" smtClean="0">
                <a:solidFill>
                  <a:srgbClr val="0070C0"/>
                </a:solidFill>
              </a:rPr>
              <a:t>Foregone income opportunities )</a:t>
            </a:r>
          </a:p>
          <a:p>
            <a:pPr lvl="1"/>
            <a:r>
              <a:rPr lang="en-US" sz="18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ເອກະຊົນ</a:t>
            </a:r>
            <a:r>
              <a:rPr lang="en-US" sz="18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800" dirty="0"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800" dirty="0" smtClean="0"/>
              <a:t>Private: )</a:t>
            </a:r>
          </a:p>
          <a:p>
            <a:pPr lvl="2"/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ຄວາເສຍຫາຍທັງໝົດຂອງຜົນລະປູກ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ຫຼື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ການຫຼຸດລົງຂອງຜົນຜະລິດ</a:t>
            </a:r>
            <a:endParaRPr lang="en-US" sz="1400" b="1" dirty="0" smtClean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2"/>
            <a:r>
              <a:rPr lang="en-US" sz="1400" dirty="0" smtClean="0">
                <a:solidFill>
                  <a:srgbClr val="FF0000"/>
                </a:solidFill>
              </a:rPr>
              <a:t>total loss of crops or reduction in farm output</a:t>
            </a:r>
          </a:p>
          <a:p>
            <a:pPr lvl="2"/>
            <a:endParaRPr lang="en-US" sz="1050" dirty="0" smtClean="0">
              <a:solidFill>
                <a:srgbClr val="FF0000"/>
              </a:solidFill>
            </a:endParaRPr>
          </a:p>
          <a:p>
            <a:pPr lvl="2"/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ລາຍຮັບຫຼຸດລົງຈາກການເຮັດທຸລະກິດ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ການເຊົ່າ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ອື່ນ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ໆ</a:t>
            </a:r>
          </a:p>
          <a:p>
            <a:pPr lvl="2"/>
            <a:r>
              <a:rPr lang="en-US" sz="1400" dirty="0" smtClean="0">
                <a:solidFill>
                  <a:srgbClr val="FF0000"/>
                </a:solidFill>
              </a:rPr>
              <a:t>income reduction from businesses, rent, etc</a:t>
            </a:r>
          </a:p>
          <a:p>
            <a:pPr lvl="1"/>
            <a:r>
              <a:rPr lang="en-US" sz="18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ລັດ</a:t>
            </a:r>
            <a:r>
              <a:rPr lang="en-US" sz="18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800" dirty="0" smtClean="0">
                <a:solidFill>
                  <a:srgbClr val="FF0000"/>
                </a:solidFill>
              </a:rPr>
              <a:t>Public)</a:t>
            </a:r>
          </a:p>
          <a:p>
            <a:pPr lvl="2"/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ການສູນເສຍລາຍຮັບຈາກສິ່ງອຳນວຍຄວາມສະດວກຂອງລັດ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ບໍລິສັດເຊັ່ນວ່າ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: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ສະໜາມບິນ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ທ່າເຮືອ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ວິສະຫະກິດ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ອື່ນ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ໆ</a:t>
            </a:r>
          </a:p>
          <a:p>
            <a:pPr lvl="2"/>
            <a:r>
              <a:rPr lang="en-US" sz="1200" dirty="0" smtClean="0"/>
              <a:t>I</a:t>
            </a:r>
            <a:r>
              <a:rPr lang="en-US" sz="1200" dirty="0" smtClean="0">
                <a:solidFill>
                  <a:srgbClr val="FF0000"/>
                </a:solidFill>
              </a:rPr>
              <a:t>ncome losses from public facilities and firms like airports, ports, state-owned enterprises, etc.)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868958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</a:t>
            </a:r>
            <a:r>
              <a:rPr lang="en-US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Loss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8200"/>
            <a:ext cx="8515672" cy="6019800"/>
          </a:xfrm>
        </p:spPr>
        <p:txBody>
          <a:bodyPr/>
          <a:lstStyle/>
          <a:p>
            <a:r>
              <a:rPr lang="en-US" sz="2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ການສູນເສຍ-ການປ່ຽນແປງຂອງການໄຫຼວຽນກະແສເສດຖະກິດ</a:t>
            </a:r>
            <a:r>
              <a:rPr lang="en-US" sz="2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. </a:t>
            </a:r>
            <a:r>
              <a:rPr lang="en-US" sz="2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ມູນຄ່າໃຊ້ຈ່າຍແມ່ນ</a:t>
            </a:r>
            <a:r>
              <a:rPr lang="en-US" sz="2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: 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Loss–changes in economic flows. Valued as cost of:</a:t>
            </a:r>
          </a:p>
          <a:p>
            <a:endParaRPr lang="en-US" sz="105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2. </a:t>
            </a:r>
            <a:r>
              <a:rPr lang="en-US" sz="2400" b="1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ຄ່າໃຊ້ຈ່າຍໃນການດຳເນີນງານສູງ</a:t>
            </a:r>
            <a:r>
              <a:rPr lang="en-US" sz="2400" b="1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600" b="1" dirty="0" smtClean="0">
                <a:solidFill>
                  <a:srgbClr val="FF0000"/>
                </a:solidFill>
              </a:rPr>
              <a:t>Higher operating costs)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lvl="1"/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ຄ່າໃຊ້ຈ່າຍເພີ່ມເຕີມໃນການຜະລິດສິນຄ້າທີ່ຄ້າຍຄືກັນ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/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ຫຼືການບໍລິການໃນຊ່ວງເວລາການຟື້ນຟູ</a:t>
            </a:r>
            <a:endParaRPr lang="en-US" sz="20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r>
              <a:rPr lang="en-US" sz="1400" dirty="0" smtClean="0">
                <a:solidFill>
                  <a:srgbClr val="FF0000"/>
                </a:solidFill>
              </a:rPr>
              <a:t>additional expenses to produce same output of goods and/or services during the recovery phase</a:t>
            </a:r>
            <a:endParaRPr lang="en-US" sz="1400" dirty="0" smtClean="0"/>
          </a:p>
          <a:p>
            <a:pPr lvl="2"/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ຄ່າໃຊ້ຈ່າຍໃນການປຸກພືດຄືນໃໝ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່ </a:t>
            </a:r>
            <a:endParaRPr lang="en-US" sz="1600" b="1" dirty="0" smtClean="0">
              <a:solidFill>
                <a:srgbClr val="FF000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2"/>
            <a:r>
              <a:rPr lang="en-US" sz="1200" dirty="0" smtClean="0">
                <a:solidFill>
                  <a:srgbClr val="FF0000"/>
                </a:solidFill>
              </a:rPr>
              <a:t>Cost of replanting new crops</a:t>
            </a:r>
          </a:p>
          <a:p>
            <a:pPr lvl="2"/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ຄ່າໃຊ້ຈ່າຍໃນການນຳໃຊ້ພະລັງງານໄຟ້ຟ້າຊົ່ວຄາວ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/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ຫຼື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ນ້ຳປະປາ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ການເຊົ່າຫ້ອງການຊົ່ວຄາວຂອງບໍລິສັດ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</a:p>
          <a:p>
            <a:pPr lvl="2"/>
            <a:r>
              <a:rPr lang="en-US" sz="1200" dirty="0" smtClean="0">
                <a:solidFill>
                  <a:srgbClr val="FF0000"/>
                </a:solidFill>
              </a:rPr>
              <a:t>Cost of temporary power and/or water supply; rent of temporary offices  firms</a:t>
            </a:r>
          </a:p>
          <a:p>
            <a:pPr lvl="2"/>
            <a:endParaRPr lang="en-US" sz="1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3. </a:t>
            </a:r>
            <a:r>
              <a:rPr lang="en-US" sz="2400" b="1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ຄ່າໃຊ້ຈ່າຍທີ່ບໍ່ຄາດຄິດ</a:t>
            </a:r>
            <a:r>
              <a:rPr lang="en-US" sz="2400" b="1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800" b="1" dirty="0" smtClean="0">
                <a:solidFill>
                  <a:srgbClr val="FF0000"/>
                </a:solidFill>
              </a:rPr>
              <a:t>Unexpected expenses)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lvl="1"/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ການອະນາໄມສິ່ງເສດເຫຼືອ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600" dirty="0" smtClean="0">
                <a:solidFill>
                  <a:srgbClr val="FF0000"/>
                </a:solidFill>
              </a:rPr>
              <a:t>cleaning up of debris)</a:t>
            </a:r>
            <a:endParaRPr lang="en-US" sz="2000" dirty="0" smtClean="0">
              <a:solidFill>
                <a:srgbClr val="FF0000"/>
              </a:solidFill>
            </a:endParaRPr>
          </a:p>
          <a:p>
            <a:pPr lvl="1"/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ຄ່າໃຊ້ຈ່າຍທີ່ບໍ່ຄາດຄິດຕໍ່ສະຖານທີ່ພັກພາອາໄສຊົ່ວຄາວ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ນ້ຳປະປາ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ຢາ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ອາຫານ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ອື່ນ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ໆ.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ສຳລັບລັດຖະບານ</a:t>
            </a:r>
            <a:endParaRPr lang="en-US" sz="20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unexpected expenses on temporary shelters, water supply, medicines, food supply, etc. for the government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sz="3200" dirty="0" smtClean="0"/>
              <a:t>	</a:t>
            </a:r>
            <a:r>
              <a:rPr lang="en-US" sz="28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ຕົວຢ່າງຄວາມເສຍຫາຍ</a:t>
            </a:r>
            <a:r>
              <a:rPr lang="en-US" sz="28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8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8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8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</a:t>
            </a:r>
            <a:r>
              <a:rPr lang="en-US" sz="28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en-US" sz="28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US" sz="2400" dirty="0" smtClean="0">
                <a:solidFill>
                  <a:srgbClr val="FF0000"/>
                </a:solidFill>
              </a:rPr>
              <a:t>Examples of Damage and Loss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4359323"/>
              </p:ext>
            </p:extLst>
          </p:nvPr>
        </p:nvGraphicFramePr>
        <p:xfrm>
          <a:off x="304800" y="1556792"/>
          <a:ext cx="8501267" cy="4266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34009"/>
                <a:gridCol w="3967258"/>
              </a:tblGrid>
              <a:tr h="39758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rgbClr val="00B05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ຄວາມເສຍຫາຍ</a:t>
                      </a:r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(</a:t>
                      </a:r>
                      <a:r>
                        <a:rPr lang="en-US" sz="2000" dirty="0" smtClean="0">
                          <a:solidFill>
                            <a:srgbClr val="00B050"/>
                          </a:solidFill>
                        </a:rPr>
                        <a:t>Damage)</a:t>
                      </a:r>
                      <a:endParaRPr lang="en-US" sz="2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rgbClr val="7030A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ການສູນເສຍ</a:t>
                      </a:r>
                      <a:r>
                        <a:rPr lang="en-US" sz="2000" dirty="0" smtClean="0">
                          <a:solidFill>
                            <a:srgbClr val="7030A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(</a:t>
                      </a:r>
                      <a:r>
                        <a:rPr lang="en-US" sz="2000" dirty="0" smtClean="0">
                          <a:solidFill>
                            <a:srgbClr val="7030A0"/>
                          </a:solidFill>
                        </a:rPr>
                        <a:t>Loss)</a:t>
                      </a:r>
                      <a:endParaRPr lang="en-US" sz="20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1004416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ຄ່າໃຊ້ຈ່າຍໃນການສ້ອມແປງ</a:t>
                      </a:r>
                      <a:r>
                        <a:rPr lang="en-US" sz="2000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ຫຼື</a:t>
                      </a:r>
                      <a:r>
                        <a:rPr lang="en-US" sz="2000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ທົດແທນຂອງຊັບສິນທີ່ໄດ້ຮັບຜົນກະທົບເຊັ່ນວ່າ</a:t>
                      </a:r>
                      <a:r>
                        <a:rPr lang="en-US" sz="2000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:</a:t>
                      </a:r>
                    </a:p>
                    <a:p>
                      <a:r>
                        <a:rPr lang="en-US" sz="1600" dirty="0" smtClean="0"/>
                        <a:t>Cost of </a:t>
                      </a:r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repair </a:t>
                      </a:r>
                      <a:r>
                        <a:rPr lang="en-US" sz="1600" dirty="0" smtClean="0"/>
                        <a:t>OR </a:t>
                      </a:r>
                      <a:r>
                        <a:rPr lang="en-US" sz="1600" dirty="0" smtClean="0">
                          <a:solidFill>
                            <a:srgbClr val="00B050"/>
                          </a:solidFill>
                        </a:rPr>
                        <a:t>replacement</a:t>
                      </a:r>
                      <a:r>
                        <a:rPr lang="en-US" sz="1600" dirty="0" smtClean="0"/>
                        <a:t> of affected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assets like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ມູນຄ່າຂອງ</a:t>
                      </a:r>
                      <a:r>
                        <a:rPr lang="en-US" sz="20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:</a:t>
                      </a:r>
                      <a:r>
                        <a:rPr lang="en-US" sz="2000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(</a:t>
                      </a:r>
                      <a:r>
                        <a:rPr lang="en-US" sz="2000" dirty="0" smtClean="0"/>
                        <a:t>Value of: )</a:t>
                      </a:r>
                      <a:endParaRPr lang="en-US" sz="2000" dirty="0"/>
                    </a:p>
                  </a:txBody>
                  <a:tcPr/>
                </a:tc>
              </a:tr>
              <a:tr h="376656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ລົດໂດຍສານ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(</a:t>
                      </a:r>
                      <a:r>
                        <a:rPr lang="en-US" sz="1600" dirty="0" smtClean="0"/>
                        <a:t>Taxi)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ການສູນເສຍລາຍຮັບ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(</a:t>
                      </a:r>
                      <a:r>
                        <a:rPr lang="en-US" sz="1600" dirty="0" smtClean="0"/>
                        <a:t>Lost</a:t>
                      </a:r>
                      <a:r>
                        <a:rPr lang="en-US" sz="1600" baseline="0" dirty="0" smtClean="0"/>
                        <a:t> i</a:t>
                      </a:r>
                      <a:r>
                        <a:rPr lang="en-US" sz="1600" dirty="0" smtClean="0"/>
                        <a:t>ncome)</a:t>
                      </a:r>
                      <a:endParaRPr lang="en-US" sz="1600" dirty="0"/>
                    </a:p>
                  </a:txBody>
                  <a:tcPr/>
                </a:tc>
              </a:tr>
              <a:tr h="424255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ອາຄານ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,</a:t>
                      </a:r>
                      <a:r>
                        <a:rPr lang="en-US" sz="1600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ເຮືອນ</a:t>
                      </a:r>
                      <a:r>
                        <a:rPr lang="en-US" sz="1600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ແລະ</a:t>
                      </a:r>
                      <a:r>
                        <a:rPr lang="en-US" sz="1600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ເຄື່ອງຕົກແຕ່ງພາຍໃນບ້ານ</a:t>
                      </a:r>
                      <a:r>
                        <a:rPr lang="en-US" sz="1600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en-US" sz="1600" dirty="0" smtClean="0"/>
                        <a:t>Buildings,</a:t>
                      </a:r>
                      <a:r>
                        <a:rPr lang="en-US" sz="1600" baseline="0" dirty="0" smtClean="0"/>
                        <a:t> h</a:t>
                      </a:r>
                      <a:r>
                        <a:rPr lang="en-US" sz="1600" dirty="0" smtClean="0"/>
                        <a:t>ouses and contents)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ການສູນເສຍລາຍຮັບຈາກການເຊົ່າ</a:t>
                      </a:r>
                      <a:r>
                        <a:rPr lang="en-US" sz="1600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en-US" sz="1600" baseline="0" dirty="0" smtClean="0"/>
                        <a:t>Lost income from rent)</a:t>
                      </a:r>
                      <a:endParaRPr lang="en-US" sz="1600" dirty="0"/>
                    </a:p>
                  </a:txBody>
                  <a:tcPr/>
                </a:tc>
              </a:tr>
              <a:tr h="587442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ໂຄງສ້າງຂອງສະໜາມບິນແລະ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/</a:t>
                      </a:r>
                      <a:r>
                        <a:rPr lang="en-US" sz="16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ຫຼື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ອຸປະກອນ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en-US" sz="1600" dirty="0" smtClean="0"/>
                        <a:t>Airport structure</a:t>
                      </a:r>
                      <a:r>
                        <a:rPr lang="en-US" sz="1600" baseline="0" dirty="0" smtClean="0"/>
                        <a:t> and/or equipment)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ການສູນເສຍລາຍຮັບ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(</a:t>
                      </a:r>
                      <a:r>
                        <a:rPr lang="en-US" sz="1600" dirty="0" smtClean="0"/>
                        <a:t>Lost income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ຄ່າໃຊ້ຈ່າຍໃນການອະນາໄມ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(</a:t>
                      </a:r>
                      <a:r>
                        <a:rPr lang="en-US" sz="1600" dirty="0" smtClean="0"/>
                        <a:t>Cost of cleaning)</a:t>
                      </a:r>
                      <a:endParaRPr lang="en-US" sz="1600" dirty="0"/>
                    </a:p>
                  </a:txBody>
                  <a:tcPr/>
                </a:tc>
              </a:tr>
              <a:tr h="631209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ຫົນທາງ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ແລະ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ຂົວ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(</a:t>
                      </a:r>
                      <a:r>
                        <a:rPr lang="en-US" sz="1600" dirty="0" smtClean="0"/>
                        <a:t>Roads and</a:t>
                      </a:r>
                      <a:r>
                        <a:rPr lang="en-US" sz="1600" baseline="0" dirty="0" smtClean="0"/>
                        <a:t> bridges)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ການກໍ່ສ້າງຂົວຊົ່ວຄາວ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(</a:t>
                      </a:r>
                      <a:r>
                        <a:rPr lang="en-US" sz="1600" dirty="0" smtClean="0"/>
                        <a:t>Construction of</a:t>
                      </a:r>
                      <a:r>
                        <a:rPr lang="en-US" sz="1600" baseline="0" dirty="0" smtClean="0"/>
                        <a:t> t</a:t>
                      </a:r>
                      <a:r>
                        <a:rPr lang="en-US" sz="1600" dirty="0" smtClean="0"/>
                        <a:t>emporary bridges)</a:t>
                      </a:r>
                      <a:endParaRPr lang="en-US" sz="1600" dirty="0"/>
                    </a:p>
                  </a:txBody>
                  <a:tcPr/>
                </a:tc>
              </a:tr>
              <a:tr h="690536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ໂຮງໝໍ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ແລະ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ອຸປະກອນຕ່າງ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ໆ (</a:t>
                      </a:r>
                      <a:r>
                        <a:rPr lang="en-US" sz="1600" dirty="0" smtClean="0"/>
                        <a:t>Hospital buildings and equipment)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ລາຍຮັບ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(</a:t>
                      </a:r>
                      <a:r>
                        <a:rPr lang="en-US" sz="1600" dirty="0" smtClean="0"/>
                        <a:t>Income)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ຢາ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(</a:t>
                      </a:r>
                      <a:r>
                        <a:rPr lang="en-US" sz="1600" dirty="0" smtClean="0"/>
                        <a:t>Medicines)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sz="28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ແນວຄວາມຄິດຂອງຜົນກະທົບຈາກໄພພິບັດ</a:t>
            </a:r>
            <a:r>
              <a:rPr lang="en-US" sz="28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en-US" sz="28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US" sz="2000" dirty="0" smtClean="0">
                <a:solidFill>
                  <a:srgbClr val="FF0000"/>
                </a:solidFill>
              </a:rPr>
              <a:t>Concept of Disaster Impact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1493837"/>
            <a:ext cx="8229600" cy="4525963"/>
          </a:xfrm>
        </p:spPr>
        <p:txBody>
          <a:bodyPr/>
          <a:lstStyle/>
          <a:p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ການປ່ຽນແປງຂອງຕົວແປເສດຖະກິດມະຫາພາກ</a:t>
            </a: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ດັດສະນີລາຍຮັບ</a:t>
            </a: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ການຈ້າງງານເນື່ອງຈາກໄພພິບັດ</a:t>
            </a:r>
            <a:endParaRPr lang="en-US" sz="24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Changes in macroeconomic variables, income and employment indexes due to disaster</a:t>
            </a:r>
          </a:p>
          <a:p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ປຽບທຽບສະຖານະການດ້ານເສດຖະກີດ</a:t>
            </a: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ສັງຄົມ</a:t>
            </a: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ຂະແໜງການຂ້າມຜ່ານອື່ນໆກ່ອນແລະຫຼັງໄພພິບັດ</a:t>
            </a: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.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Compares pre-disaster and post disaster scenarios in the economic sectors, the social sector, and other cross-cutting issues</a:t>
            </a:r>
          </a:p>
          <a:p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ຜົນກະທົບຂອງກອງທືນການຊ່ວຍເຫຼືອສຸກເສີນ</a:t>
            </a: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ຄວາມຕ້ອງການຟື້ນຟູແລະກໍ່ສ້າງຄືນໃໝ</a:t>
            </a: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່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Impact of funding emergency, recovery and reconstruction needs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 lvl="1"/>
            <a:endParaRPr lang="en-US" sz="2000" dirty="0" smtClean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994122"/>
          </a:xfrm>
        </p:spPr>
        <p:txBody>
          <a:bodyPr/>
          <a:lstStyle/>
          <a:p>
            <a:r>
              <a:rPr lang="en-US" sz="32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ຜົນກະທົບໄພພິບັດ</a:t>
            </a:r>
            <a:r>
              <a:rPr lang="en-US" sz="32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Disaster Impacts 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838200"/>
            <a:ext cx="8229600" cy="5791200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1.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ລະດັບຄົວເຮືອນ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2000" b="1" dirty="0" smtClean="0">
                <a:solidFill>
                  <a:srgbClr val="0070C0"/>
                </a:solidFill>
              </a:rPr>
              <a:t>Household level )</a:t>
            </a:r>
          </a:p>
          <a:p>
            <a:pPr lvl="1"/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ສະພາບຄວາມທຸກຍາກ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ລາຍຮັບ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ສຸຂະພາບແລະໂພຊະນາການ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ການສືກສາຂອງເດັກນ້ອຍ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ອື່ນ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ໆ</a:t>
            </a:r>
          </a:p>
          <a:p>
            <a:pPr lvl="1"/>
            <a:r>
              <a:rPr lang="en-US" sz="1100" dirty="0" smtClean="0">
                <a:solidFill>
                  <a:srgbClr val="FF0000"/>
                </a:solidFill>
              </a:rPr>
              <a:t>poverty status; income; health and nutrition; children’s education, etc.</a:t>
            </a:r>
          </a:p>
          <a:p>
            <a:pPr lvl="1"/>
            <a:endParaRPr lang="en-US" sz="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2. 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ລະດັບຂະແໜງການ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2000" b="1" dirty="0" smtClean="0">
                <a:solidFill>
                  <a:srgbClr val="0070C0"/>
                </a:solidFill>
              </a:rPr>
              <a:t>Sector level )</a:t>
            </a:r>
          </a:p>
          <a:p>
            <a:pPr lvl="1"/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ຜົນກະທົບຕໍ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່: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ການຜະລິດຂອງແຕ່ລະຂະແໜງການ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ສາທາລະນະສຸກ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ຄວາມຮູ້ໃນລະດັບຊາດ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ການຕອບສະໜອງນ້ຳ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ແລະພະລັງງານໄຟຟ້າ</a:t>
            </a:r>
            <a:endParaRPr lang="en-US" sz="1400" b="1" dirty="0" smtClean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r>
              <a:rPr lang="en-US" sz="1100" dirty="0" smtClean="0">
                <a:solidFill>
                  <a:srgbClr val="FF0000"/>
                </a:solidFill>
              </a:rPr>
              <a:t>impacts on: production in the productive sectors; public health; national literacy; water and power supply projections; etc.</a:t>
            </a:r>
          </a:p>
          <a:p>
            <a:pPr lvl="1"/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ຜົນກະທົບຕໍ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່: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ຂະແໜງຂ້າມຜ່ານ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(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ການຫຼຸດລົງຂອງກຳລັງການຜະລິດໃນຂະແໜງອຸດສະຫະກຳ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ຜົນຜະລິດດ້ານກະສິກຳລຸດລົງ</a:t>
            </a:r>
            <a:endParaRPr lang="en-US" sz="1400" b="1" dirty="0" smtClean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r>
              <a:rPr lang="en-US" sz="1100" dirty="0" smtClean="0">
                <a:solidFill>
                  <a:srgbClr val="FF0000"/>
                </a:solidFill>
              </a:rPr>
              <a:t>Impacts across sectors (power reduction on industrial production; agricultural reduction on manufacturing; etc</a:t>
            </a:r>
          </a:p>
          <a:p>
            <a:pPr lvl="1"/>
            <a:endParaRPr lang="en-US" sz="900" dirty="0" smtClean="0"/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3.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itchFamily="2" charset="0"/>
                <a:cs typeface="Phetsarath OT" pitchFamily="2" charset="0"/>
              </a:rPr>
              <a:t>ລະດັບເສດຖະກີດມະຫາພາກ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(</a:t>
            </a:r>
            <a:r>
              <a:rPr lang="en-US" sz="2000" b="1" dirty="0" smtClean="0">
                <a:solidFill>
                  <a:srgbClr val="0070C0"/>
                </a:solidFill>
              </a:rPr>
              <a:t>Macro-economy level)</a:t>
            </a:r>
          </a:p>
          <a:p>
            <a:pPr lvl="1"/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ລວມຍອດຜະລິດຕະພັນພາຍໃນ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ລາຍຮັບ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/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ພາສີລາຍຮັບ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ການຂາດດູນງົບປະມານ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ໜີ້ສີ້ນ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ຄວາມສົມດູນຂອງການເບີກຈ່າຍ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ພາວະເງິນເຟີ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້,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ການຈ້າງງານ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ແລະອື່ນ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ໆ</a:t>
            </a:r>
          </a:p>
          <a:p>
            <a:pPr lvl="1"/>
            <a:r>
              <a:rPr lang="en-US" sz="1100" dirty="0" smtClean="0">
                <a:solidFill>
                  <a:srgbClr val="FF0000"/>
                </a:solidFill>
              </a:rPr>
              <a:t>GDP; income/tax revenues; budget deficit; debt; balance of payment; inflation; employment; etc. </a:t>
            </a:r>
          </a:p>
          <a:p>
            <a:pPr lvl="1"/>
            <a:endParaRPr lang="en-US" sz="900" dirty="0" smtClean="0"/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4.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itchFamily="2" charset="0"/>
                <a:cs typeface="Phetsarath OT" pitchFamily="2" charset="0"/>
              </a:rPr>
              <a:t>ລະດັບຂະແໜງການຂ້າມຜ່ານ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(</a:t>
            </a:r>
            <a:r>
              <a:rPr lang="en-US" sz="2000" b="1" dirty="0" smtClean="0">
                <a:solidFill>
                  <a:srgbClr val="0070C0"/>
                </a:solidFill>
              </a:rPr>
              <a:t>Cross-cutting level)</a:t>
            </a:r>
          </a:p>
          <a:p>
            <a:pPr lvl="1"/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ແມ່ຍິງ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ເດັກນ້ອຍ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ຜູ້ເຖົ້າ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ຊົນເຜົ່າພື້ນເມືອງ</a:t>
            </a:r>
            <a:endParaRPr lang="en-US" sz="1400" b="1" dirty="0" smtClean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r>
              <a:rPr lang="en-US" sz="1100" dirty="0" smtClean="0">
                <a:solidFill>
                  <a:srgbClr val="FF0000"/>
                </a:solidFill>
              </a:rPr>
              <a:t>women; children; elderly; indigenous peoples</a:t>
            </a:r>
          </a:p>
          <a:p>
            <a:pPr lvl="1"/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ສິ່ງແວດລ້ອມ-ລະບົບນິເວດວິທະຍາ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ປ່າໄມ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້</a:t>
            </a:r>
          </a:p>
          <a:p>
            <a:pPr lvl="1"/>
            <a:r>
              <a:rPr lang="en-US" sz="1100" dirty="0" smtClean="0">
                <a:solidFill>
                  <a:srgbClr val="FF0000"/>
                </a:solidFill>
              </a:rPr>
              <a:t>environment – ecosystem; forestry</a:t>
            </a:r>
            <a:endParaRPr lang="en-US" sz="1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z="3200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ຄວາມຕ້ອງການ</a:t>
            </a:r>
            <a:r>
              <a:rPr lang="en-US" sz="32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(</a:t>
            </a:r>
            <a:r>
              <a:rPr lang="en-US" sz="3200" dirty="0" smtClean="0">
                <a:solidFill>
                  <a:srgbClr val="FF0000"/>
                </a:solidFill>
              </a:rPr>
              <a:t>Needs)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63272" cy="5638800"/>
          </a:xfrm>
        </p:spPr>
        <p:txBody>
          <a:bodyPr/>
          <a:lstStyle/>
          <a:p>
            <a:r>
              <a:rPr lang="en-US" sz="1600" b="1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ຄວາມຕ້ອງການ</a:t>
            </a:r>
            <a:r>
              <a:rPr lang="en-US" sz="1600" b="1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- </a:t>
            </a:r>
            <a:r>
              <a:rPr lang="en-US" sz="16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ມີຈຸດປະສົງເພື່ອເຮັດໃຫ້ສະຖານະການກັບຄືນສູ່ສະພາບປົກກະຕິ</a:t>
            </a:r>
            <a:r>
              <a:rPr lang="en-US" sz="16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6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ມູນຄ່າໃນການພິຈາລະນາຂອງອັດຕາເງິນເຟີ</a:t>
            </a:r>
            <a:r>
              <a:rPr lang="en-US" sz="16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້ </a:t>
            </a:r>
            <a:r>
              <a:rPr lang="en-US" sz="16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ແລະລາຄາໃນລະດັບສາກົນ</a:t>
            </a:r>
            <a:r>
              <a:rPr lang="en-US" sz="16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6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ຖ້າຫາກວ່າຈຳເປັນ</a:t>
            </a:r>
            <a:endParaRPr lang="en-US" sz="16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200" dirty="0" smtClean="0">
                <a:solidFill>
                  <a:srgbClr val="FF0000"/>
                </a:solidFill>
              </a:rPr>
              <a:t>Needs – amount needed to bring back normalcy, valued in consideration of inflation and international prices, as necessary.</a:t>
            </a:r>
          </a:p>
          <a:p>
            <a:endParaRPr lang="en-US" sz="1200" dirty="0" smtClean="0">
              <a:solidFill>
                <a:srgbClr val="FF0000"/>
              </a:solidFill>
            </a:endParaRPr>
          </a:p>
          <a:p>
            <a:pPr>
              <a:buAutoNum type="arabicPeriod"/>
            </a:pPr>
            <a:r>
              <a:rPr lang="en-US" sz="1600" b="1" u="sng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ຄວາມຕ້ອງການຟື້ນຟູ</a:t>
            </a:r>
            <a:r>
              <a:rPr lang="en-US" sz="1600" b="1" dirty="0" smtClean="0"/>
              <a:t>– </a:t>
            </a:r>
            <a:r>
              <a:rPr lang="en-US" sz="16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ຕອບສະໜອງຄວາມຕ້ອງການແບບຮິບດ່ວນໃນໄລຍະສັ້ນເພື່ອພື້ນຟູສະພາບການໃຫ້ກັບຄືນສູ່ສະພາບເດີມເທົ່າທີ່ຈະໄວໄດ້</a:t>
            </a:r>
            <a:endParaRPr lang="en-US" sz="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16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	</a:t>
            </a:r>
            <a:r>
              <a:rPr lang="en-US" sz="1200" dirty="0" smtClean="0">
                <a:solidFill>
                  <a:srgbClr val="FF0000"/>
                </a:solidFill>
              </a:rPr>
              <a:t>Recovery needs) - usually urgent short-term needs to restore pre-disaster conditions as soon as possible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1"/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ການຟື້ນຟູການບໍລິການຂັ້ນພື້ນຖານ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(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ເຄຫາສະຖານ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ນ້ຳ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ພະລັງງານໄຟຟ້າ</a:t>
            </a:r>
            <a:r>
              <a:rPr lang="en-US" sz="1400" b="1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)</a:t>
            </a: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Restoration of basic services (housing, water, power, etc.)</a:t>
            </a:r>
          </a:p>
          <a:p>
            <a:pPr lvl="1"/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ເຮັດໃຫ້ຊາວກະສິກອນສາມາດລົງມືເຮັດການຜະລິດ</a:t>
            </a:r>
            <a:endParaRPr lang="en-US" sz="1400" b="1" dirty="0" smtClean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Enabling farmers to start replanting)</a:t>
            </a:r>
          </a:p>
          <a:p>
            <a:pPr lvl="1"/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ການກໍ່ສ້າງຄືນໃໝ່ຂອງສິ່ງອຳນວຍຄວາມສະດວກໃນການຂົນສົ່ງ</a:t>
            </a:r>
            <a:endParaRPr lang="en-US" sz="1400" b="1" dirty="0" smtClean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Resumption of transportation facilities </a:t>
            </a:r>
          </a:p>
          <a:p>
            <a:pPr lvl="1"/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ການເປີດທຸລະກີດຄືນໃໝ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່</a:t>
            </a:r>
            <a:endParaRPr lang="en-US" sz="1400" b="1" dirty="0" smtClean="0">
              <a:solidFill>
                <a:srgbClr val="FF000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Re-opening of businesses</a:t>
            </a:r>
          </a:p>
          <a:p>
            <a:pPr lvl="1"/>
            <a:endParaRPr lang="en-US" sz="1200" dirty="0" smtClean="0">
              <a:solidFill>
                <a:srgbClr val="FF0000"/>
              </a:solidFill>
            </a:endParaRPr>
          </a:p>
          <a:p>
            <a:pPr marL="344488" indent="-344488"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2.	</a:t>
            </a:r>
            <a:r>
              <a:rPr lang="en-US" sz="1600" b="1" u="sng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ຄວາມຕ້ອງການກໍ່ສ້າງຄືນໃໝ</a:t>
            </a:r>
            <a:r>
              <a:rPr lang="en-US" sz="1600" b="1" u="sng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່</a:t>
            </a:r>
            <a:r>
              <a:rPr lang="en-US" sz="1600" b="1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-</a:t>
            </a:r>
            <a:r>
              <a:rPr lang="en-US" sz="16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ຄວາມຕ້ອງການໃນໄລຍະຍາວ</a:t>
            </a:r>
            <a:endParaRPr lang="en-US" sz="16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marL="284163" inden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 Reconstruction needs </a:t>
            </a:r>
            <a:r>
              <a:rPr lang="en-US" sz="1400" dirty="0" smtClean="0"/>
              <a:t>– longer-term needs</a:t>
            </a:r>
          </a:p>
          <a:p>
            <a:pPr lvl="1"/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ໂຄງລ່າງພື້ນຖານໃໝ່ເຊັ່ນວ່າການຍົກຍ້າຍອາຄານ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ສະໜາມບິນ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ບ້ານ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ຫົນທາງສາຍໃໝ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່</a:t>
            </a:r>
            <a:endParaRPr lang="en-US" sz="1400" b="1" dirty="0" smtClean="0">
              <a:solidFill>
                <a:srgbClr val="FF000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new infrastructure like relocation of buildings, airports, houses; new road diversions, etc.</a:t>
            </a:r>
          </a:p>
          <a:p>
            <a:pPr lvl="1"/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ການກະກຽມ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ຫຼຸດຜ່ອນເຊັ່ນວ່າ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: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ການພະຍາກອນອາກາດ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ການພັດທະນາລະຫັດອາຄານໃໝ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່ .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ການວາງແຜນການຳໃຊ້ທີ່ດິນ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Preparedness and mitigation like dikes, weather forecasting, development of new building codes, land use plans, etc.</a:t>
            </a:r>
          </a:p>
          <a:p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ຄວາມຕ້ອງການຟື້ນຟູແລະກໍ່ສ້າງຄືນໃໝ</a:t>
            </a:r>
            <a:r>
              <a:rPr lang="en-US" sz="32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່</a:t>
            </a:r>
            <a:br>
              <a:rPr lang="en-US" sz="32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US" sz="2400" dirty="0" smtClean="0">
                <a:solidFill>
                  <a:srgbClr val="FF0000"/>
                </a:solidFill>
              </a:rPr>
              <a:t>Recovery and Reconstruction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ໂດຍທົ່ວໄປ</a:t>
            </a:r>
            <a:r>
              <a:rPr lang="en-US" sz="18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800" dirty="0" smtClean="0"/>
              <a:t>Generally,)</a:t>
            </a:r>
          </a:p>
          <a:p>
            <a:r>
              <a:rPr lang="en-US" sz="1800" b="1" u="sng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ການຟື້ນຟູ</a:t>
            </a:r>
            <a:r>
              <a:rPr lang="en-US" sz="1800" b="1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ມີຈຸດປະສົງເພື່ອລຸດຜ່ອນການສູນເສຍແລະ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/ຫຼືເຮັດໃຫ້ຊຸມຊົນແລະເສດຖະກິດກັບຄືນສູ່ສະພາບປົກກະຕິໄວເທົ່າທີ່ຈະເປັນໄປໄດ້</a:t>
            </a:r>
            <a:r>
              <a:rPr lang="en-US" sz="1200" dirty="0" smtClean="0"/>
              <a:t>.</a:t>
            </a:r>
          </a:p>
          <a:p>
            <a:r>
              <a:rPr lang="en-US" sz="1200" u="sng" dirty="0" smtClean="0">
                <a:solidFill>
                  <a:srgbClr val="FF0000"/>
                </a:solidFill>
              </a:rPr>
              <a:t>Recovery</a:t>
            </a:r>
            <a:r>
              <a:rPr lang="en-US" sz="1200" dirty="0" smtClean="0"/>
              <a:t> is intended to reduce the losses and/or enable the community and economy to return to pre-disaster level as quickly as possible.</a:t>
            </a:r>
          </a:p>
          <a:p>
            <a:pPr lvl="1"/>
            <a:r>
              <a:rPr lang="en-US" sz="14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ພິຈາລະນາລະດັບຄອບຄົວ,ຂະແໜງການ</a:t>
            </a:r>
            <a:r>
              <a:rPr lang="en-US" sz="1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4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1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4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ການວິເຄາະເສດຖະກິດ</a:t>
            </a:r>
            <a:endParaRPr lang="en-US" sz="1400" dirty="0" smtClean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Considers family-level, sector and economy level analysis</a:t>
            </a:r>
          </a:p>
          <a:p>
            <a:pPr lvl="1"/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1800" b="1" u="sng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ການກໍ່ສ້າງຄືນໃໝ</a:t>
            </a:r>
            <a:r>
              <a:rPr lang="en-US" sz="1800" b="1" u="sng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່ 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ມີຈຸດປະສົງເພື່ອສະໜັບສະໜູນກິດຈະກຳການຟື້ນຟູແລະປ້ອງກັນຄວາມເສຍຫາຍທີ່ຈະອາດເກີດຂື້ນໃນອະນາຄົດ</a:t>
            </a:r>
          </a:p>
          <a:p>
            <a:r>
              <a:rPr lang="en-US" sz="1200" u="sng" dirty="0" smtClean="0">
                <a:solidFill>
                  <a:srgbClr val="FF0000"/>
                </a:solidFill>
              </a:rPr>
              <a:t>Reconstruction</a:t>
            </a:r>
            <a:r>
              <a:rPr lang="en-US" sz="1200" dirty="0" smtClean="0"/>
              <a:t> is geared to sustain the recovery activities and prevent further damages in the future </a:t>
            </a:r>
          </a:p>
          <a:p>
            <a:endParaRPr lang="en-US" sz="1200" dirty="0" smtClean="0"/>
          </a:p>
          <a:p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ທັງສອງວິທີແມ່ນ</a:t>
            </a:r>
            <a:r>
              <a:rPr lang="en-US" sz="1800" b="1" u="sng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ນຳໃຊ້ຫຼັການການກໍ່ສ້າງຄືນໃໝ່ທີ່ທົນທານຕໍ່ໄພພິບັດ</a:t>
            </a:r>
            <a:r>
              <a:rPr lang="en-US" sz="18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. </a:t>
            </a:r>
          </a:p>
          <a:p>
            <a:r>
              <a:rPr lang="en-US" sz="1200" dirty="0" smtClean="0"/>
              <a:t>Both applies the </a:t>
            </a:r>
            <a:r>
              <a:rPr lang="en-US" sz="1200" dirty="0" smtClean="0">
                <a:solidFill>
                  <a:srgbClr val="FF0000"/>
                </a:solidFill>
              </a:rPr>
              <a:t>‘building back better (BBB)’ principle. </a:t>
            </a:r>
          </a:p>
          <a:p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ຄວາມຕ້ອງການທີ່ສາມາດຄາດຄະເນໄດ້ເຊັ່ນ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: </a:t>
            </a:r>
            <a:r>
              <a:rPr lang="en-US" sz="1800" dirty="0" smtClean="0"/>
              <a:t>Needs can be estimated as:</a:t>
            </a:r>
          </a:p>
          <a:p>
            <a:r>
              <a:rPr lang="en-US" sz="1800" b="1" u="sng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ຄວາມຕ້ອງການ</a:t>
            </a:r>
            <a:r>
              <a:rPr lang="en-US" sz="1800" b="1" u="sng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=</a:t>
            </a:r>
            <a:r>
              <a:rPr lang="en-US" sz="1800" b="1" u="sng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ຄວາມເສຍຫາຍ+ການປັບປຸງ</a:t>
            </a:r>
            <a:r>
              <a:rPr lang="en-US" sz="1800" b="1" u="sng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800" u="sng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800" u="sng" dirty="0" smtClean="0">
                <a:solidFill>
                  <a:srgbClr val="FF0000"/>
                </a:solidFill>
              </a:rPr>
              <a:t>Needs = Damages + Improvements)</a:t>
            </a:r>
          </a:p>
          <a:p>
            <a:pPr lvl="1"/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ການປັບປຸງສາມາດກວມເອົາກິດຈະກຳການສ້ອມແປງ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ໃນວິທີການກໍ່ສ້າງໃໝ່ຫຼືຍຸດທະສາດການກໍ່ສ້າງຄຶນໃໝ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່</a:t>
            </a:r>
          </a:p>
          <a:p>
            <a:pPr lvl="1"/>
            <a:r>
              <a:rPr lang="en-US" sz="1100" dirty="0" smtClean="0">
                <a:solidFill>
                  <a:srgbClr val="FF0000"/>
                </a:solidFill>
              </a:rPr>
              <a:t>Improvements can be included in the repair activities, in new construction methods or reconstruction strategies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en-US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ຈຸດປະສົງ</a:t>
            </a:r>
            <a:r>
              <a:rPr lang="en-US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dirty="0" smtClean="0"/>
              <a:t>Session Objectives)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ເພື່ອໃຫ້ຜູ້ເຂົ້າຮ່ວມຮູ້ຈັກອົງປະກອບຫຼັກຂອງການກໍ່ສ້າງຄືນໃໝ່ຫຼັງໄພພິບັດ</a:t>
            </a:r>
          </a:p>
          <a:p>
            <a:pPr marL="344488" indent="-344488"/>
            <a:r>
              <a:rPr lang="en-US" sz="1400" dirty="0" smtClean="0"/>
              <a:t>To orient participants on main elements of post-disaster reconstruction</a:t>
            </a:r>
          </a:p>
          <a:p>
            <a:pPr marL="344488" indent="-344488"/>
            <a:endParaRPr lang="en-US" sz="2400" dirty="0" smtClean="0"/>
          </a:p>
          <a:p>
            <a:r>
              <a:rPr lang="en-US" sz="2400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ເພື່ອອະທິບາຍແນວຄວາມຄິດທີ່ສຳຄັນຂອງການປະເມີນຜົນກະທົບຫຼັງໄພພິບັດ</a:t>
            </a:r>
            <a:endParaRPr lang="en-US" sz="2400" dirty="0" smtClean="0">
              <a:solidFill>
                <a:srgbClr val="FF000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400" dirty="0" smtClean="0"/>
              <a:t>To explain the key concepts of post-disaster assessment</a:t>
            </a:r>
          </a:p>
          <a:p>
            <a:endParaRPr lang="en-US" sz="2400" dirty="0" smtClean="0"/>
          </a:p>
          <a:p>
            <a:r>
              <a:rPr lang="en-US" sz="2400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ເພື່ອໃຫ້ຕົວຢ່າງຂອງການປະເມີນຄວາມເສຍຫາຍ</a:t>
            </a:r>
            <a:r>
              <a:rPr lang="en-US" sz="24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2400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</a:t>
            </a:r>
            <a:r>
              <a:rPr lang="en-US" sz="24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4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ຄວາມຕ້ອງການ</a:t>
            </a:r>
            <a:endParaRPr lang="en-US" sz="2400" dirty="0" smtClean="0">
              <a:solidFill>
                <a:srgbClr val="FF000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400" dirty="0" smtClean="0"/>
              <a:t>To provide an example of damage, loss, and needs assessment (</a:t>
            </a:r>
            <a:r>
              <a:rPr lang="en-US" sz="1400" dirty="0" err="1" smtClean="0"/>
              <a:t>DaLNA</a:t>
            </a:r>
            <a:r>
              <a:rPr lang="en-US" sz="1400" dirty="0" smtClean="0"/>
              <a:t>)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08001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ຂະບວນການປະເມີນ</a:t>
            </a:r>
            <a:r>
              <a:rPr lang="en-US" sz="36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en-US" sz="36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US" sz="2800" dirty="0" smtClean="0">
                <a:solidFill>
                  <a:srgbClr val="FF0000"/>
                </a:solidFill>
              </a:rPr>
              <a:t>The Assessment Process</a:t>
            </a:r>
            <a:endParaRPr 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310788040"/>
              </p:ext>
            </p:extLst>
          </p:nvPr>
        </p:nvGraphicFramePr>
        <p:xfrm>
          <a:off x="533400" y="1524000"/>
          <a:ext cx="8077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ຜົນຂອງການປະເມີນ</a:t>
            </a:r>
            <a:r>
              <a:rPr lang="en-US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en-US" dirty="0" smtClean="0"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US" sz="3100" dirty="0" smtClean="0">
                <a:solidFill>
                  <a:srgbClr val="FF0000"/>
                </a:solidFill>
              </a:rPr>
              <a:t>Results of the Assessment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sz="2000" b="1" u="sng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ລວມມູນຄ່າ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ຂອງຊັບສິນທີ່ຖືກທຳລາຍ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2000" b="1" u="sng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ຄວາມເສຍຫາຍ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)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ການປ່ຽນແປງ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2000" b="1" u="sng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)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ການໄຫຼວຽນກະແສເສດຖະກິດ</a:t>
            </a:r>
            <a:endParaRPr lang="en-US" sz="20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200" dirty="0" smtClean="0">
                <a:solidFill>
                  <a:srgbClr val="FF0000"/>
                </a:solidFill>
              </a:rPr>
              <a:t>Total value of destruction in physical assets (damage) and changes (losses) in flows of the economy</a:t>
            </a:r>
          </a:p>
          <a:p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2000" b="1" u="sng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ເຈົ້າຂອງກຳມະສິດ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ທີ່ໄດ້ຮັບຄວາມເສຍຫາຍ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</a:t>
            </a:r>
            <a:endParaRPr lang="en-US" sz="20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200" dirty="0" smtClean="0">
                <a:solidFill>
                  <a:srgbClr val="FF0000"/>
                </a:solidFill>
              </a:rPr>
              <a:t>Distribution of damages and losses by ownership</a:t>
            </a:r>
          </a:p>
          <a:p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ການກໍານົດ</a:t>
            </a:r>
            <a:r>
              <a:rPr lang="en-US" sz="2000" b="1" u="sng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ຂະແໜງການ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ທີ່ໄດ້ຮັບຜົນກະທົບ</a:t>
            </a:r>
            <a:r>
              <a:rPr lang="en-US" sz="2000" b="1" u="sng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ຫຼາຍທີ່ສຸດ</a:t>
            </a:r>
            <a:endParaRPr lang="en-US" sz="2000" b="1" u="sng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200" dirty="0" smtClean="0">
                <a:solidFill>
                  <a:srgbClr val="FF0000"/>
                </a:solidFill>
              </a:rPr>
              <a:t>Identification of most affected sectors</a:t>
            </a:r>
          </a:p>
          <a:p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2000" b="1" u="sng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ຜົນກະທົບ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ຂອງໄພພິບັດອີງຕາມ</a:t>
            </a:r>
            <a:r>
              <a:rPr lang="en-US" sz="2000" b="1" u="sng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ພູມີປະເທດ</a:t>
            </a:r>
            <a:endParaRPr lang="en-US" sz="2000" b="1" u="sng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200" dirty="0" smtClean="0">
                <a:solidFill>
                  <a:srgbClr val="FF0000"/>
                </a:solidFill>
              </a:rPr>
              <a:t>Geographic distribution of disaster effects</a:t>
            </a:r>
          </a:p>
          <a:p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2000" b="1" u="sng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ຜົນກະທົບ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ຂອງໄພພິບັດຕໍ່</a:t>
            </a:r>
            <a:r>
              <a:rPr lang="en-US" sz="2000" b="1" u="sng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ເສດຖະກິດມະຫາພາກແລະລະດັບບຸກຄົນ</a:t>
            </a:r>
            <a:r>
              <a:rPr lang="en-US" sz="2000" b="1" u="sng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/</a:t>
            </a:r>
            <a:r>
              <a:rPr lang="en-US" sz="2000" b="1" u="sng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ຄົວເຮືອນ</a:t>
            </a:r>
            <a:endParaRPr lang="en-US" sz="2000" b="1" u="sng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200" dirty="0" smtClean="0">
                <a:solidFill>
                  <a:srgbClr val="FF0000"/>
                </a:solidFill>
              </a:rPr>
              <a:t>Impact of disaster at macro-economic and at personal/household levels</a:t>
            </a:r>
          </a:p>
          <a:p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2000" b="1" u="sng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ຄາດຄະເນຄວາມຕ້ອງການ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ຟື້ນຟູຫຼັງໄພພິບັດ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ການກໍ່ສ້າງຄືນ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 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ໃໝ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່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ການຫຼຸດຜ່ອນໄພພິບັດ</a:t>
            </a:r>
            <a:endParaRPr lang="en-US" sz="20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200" dirty="0" smtClean="0">
                <a:solidFill>
                  <a:srgbClr val="FF0000"/>
                </a:solidFill>
              </a:rPr>
              <a:t>Estimates of post-disaster needs for recovery, reconstruction and disaster risk reduction</a:t>
            </a:r>
          </a:p>
          <a:p>
            <a:endParaRPr lang="en-US" sz="1800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810000"/>
            <a:ext cx="7772400" cy="1362075"/>
          </a:xfrm>
        </p:spPr>
        <p:txBody>
          <a:bodyPr/>
          <a:lstStyle/>
          <a:p>
            <a:pPr algn="ctr"/>
            <a:r>
              <a:rPr lang="en-US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ຕົວຢ່າງ</a:t>
            </a:r>
            <a:r>
              <a:rPr lang="en-US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8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(Examples)</a:t>
            </a:r>
            <a:endParaRPr lang="en-US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722313" y="1524000"/>
            <a:ext cx="7772400" cy="1500187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ຄາດຄະເນຄວາມເສຍຫາຍ</a:t>
            </a:r>
            <a:r>
              <a:rPr lang="en-US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</a:t>
            </a:r>
            <a:r>
              <a:rPr lang="en-US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ແລະຄວາມຕ້ອງການ</a:t>
            </a:r>
            <a:endParaRPr lang="en-US" dirty="0" smtClean="0">
              <a:solidFill>
                <a:srgbClr val="FF000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Estimating Damage, Loss and Needs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AppData\Local\Microsoft\Windows\Temporary Internet Files\Content.Outlook\9NYZ79JG\WP_00046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1302" y="0"/>
            <a:ext cx="51413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065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ຕົວຢ່າງການຄາດຄະເນຄວາມເສຍຫາຍ</a:t>
            </a:r>
            <a:r>
              <a:rPr lang="en-US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24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</a:t>
            </a:r>
            <a:r>
              <a:rPr lang="en-US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ແລະຄວາມຕ້ອງການ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000" dirty="0" smtClean="0">
                <a:solidFill>
                  <a:srgbClr val="FF0000"/>
                </a:solidFill>
              </a:rPr>
              <a:t>Example of Estimating Damage, Loss and Needs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/>
          <a:lstStyle/>
          <a:p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ຮ້ານບໍລິການອິນເຕີເນັດທີ່ໄດ້ຮັບຜົນກະທົບ</a:t>
            </a:r>
            <a:r>
              <a:rPr lang="en-US" sz="18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: </a:t>
            </a:r>
            <a:r>
              <a:rPr lang="en-US" sz="1600" b="1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600" b="1" dirty="0" smtClean="0">
                <a:solidFill>
                  <a:srgbClr val="FF0000"/>
                </a:solidFill>
              </a:rPr>
              <a:t>An </a:t>
            </a:r>
            <a:r>
              <a:rPr lang="en-US" sz="1600" dirty="0" smtClean="0">
                <a:solidFill>
                  <a:srgbClr val="FF0000"/>
                </a:solidFill>
              </a:rPr>
              <a:t>internet café was affected:)</a:t>
            </a:r>
            <a:endParaRPr lang="en-US" sz="2000" dirty="0" smtClean="0">
              <a:solidFill>
                <a:srgbClr val="FF0000"/>
              </a:solidFill>
            </a:endParaRPr>
          </a:p>
          <a:p>
            <a:pPr lvl="1"/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ອາຄານທີ່ຖືກທຳລາຍ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.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ຄ່າໃຊ້ຈ່າຍໃນການສ້ອມແປງມີການຄາດຄະເນທີ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່ </a:t>
            </a:r>
            <a:r>
              <a:rPr lang="en-US" sz="1600" b="1" dirty="0"/>
              <a:t> $ </a:t>
            </a:r>
            <a:r>
              <a:rPr lang="en-US" sz="1600" b="1" dirty="0" smtClean="0"/>
              <a:t>5,000</a:t>
            </a: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Building was destroyed. Cost of repair is estimated at $ 5,000</a:t>
            </a:r>
          </a:p>
          <a:p>
            <a:pPr lvl="1"/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ມີຄອມພິວເຕີທີ່ຖືກທຳລາຍທັງໝົດ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 	</a:t>
            </a:r>
            <a:r>
              <a:rPr lang="en-US" sz="12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There is a computer that was totally destroyed</a:t>
            </a:r>
          </a:p>
          <a:p>
            <a:pPr lvl="1"/>
            <a:endParaRPr lang="en-US" sz="900" dirty="0" smtClean="0">
              <a:solidFill>
                <a:srgbClr val="FF000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ກ່ອນໄພພິບັດ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: </a:t>
            </a:r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ສາມາດເກັບໄດ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້</a:t>
            </a:r>
            <a:r>
              <a:rPr lang="en-US" sz="1800" b="1" dirty="0">
                <a:solidFill>
                  <a:srgbClr val="0070C0"/>
                </a:solidFill>
              </a:rPr>
              <a:t> $ </a:t>
            </a:r>
            <a:r>
              <a:rPr lang="en-US" sz="1800" b="1" dirty="0" smtClean="0">
                <a:solidFill>
                  <a:srgbClr val="0070C0"/>
                </a:solidFill>
              </a:rPr>
              <a:t>100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ຕໍ່ມື້  	</a:t>
            </a:r>
            <a:r>
              <a:rPr lang="en-US" sz="1200" dirty="0" smtClean="0">
                <a:solidFill>
                  <a:srgbClr val="FF0000"/>
                </a:solidFill>
              </a:rPr>
              <a:t>Before disaster: Earns $ 100 per day</a:t>
            </a:r>
          </a:p>
          <a:p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ປິດກິດຈະການເປັນເວລາ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5 </a:t>
            </a:r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ມື້ຫຼັງໄພພິບັດ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 	</a:t>
            </a:r>
            <a:r>
              <a:rPr lang="en-US" sz="1200" dirty="0" smtClean="0">
                <a:solidFill>
                  <a:srgbClr val="FF0000"/>
                </a:solidFill>
              </a:rPr>
              <a:t>Closed for 5 days after disaster</a:t>
            </a:r>
          </a:p>
          <a:p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ລາຍລະອຽດຄອມພິວເຕີ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 			</a:t>
            </a:r>
            <a:r>
              <a:rPr lang="en-US" sz="1200" dirty="0" smtClean="0">
                <a:solidFill>
                  <a:srgbClr val="FF0000"/>
                </a:solidFill>
              </a:rPr>
              <a:t>Description of computer:</a:t>
            </a:r>
          </a:p>
          <a:p>
            <a:pPr lvl="1"/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ຊື້ເມື່ອ</a:t>
            </a:r>
            <a:r>
              <a:rPr lang="en-US" sz="16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3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ປີກ່ອນໃນລາຄາ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 </a:t>
            </a:r>
            <a:r>
              <a:rPr lang="en-US" sz="16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$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1,000 </a:t>
            </a:r>
            <a:r>
              <a:rPr lang="en-US" sz="1600" b="1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		</a:t>
            </a:r>
            <a:r>
              <a:rPr lang="en-US" sz="1200" dirty="0" smtClean="0">
                <a:solidFill>
                  <a:srgbClr val="FF0000"/>
                </a:solidFill>
              </a:rPr>
              <a:t>Was bought 3 years ago for $1,000</a:t>
            </a:r>
          </a:p>
          <a:p>
            <a:pPr lvl="1"/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ອາຍຸການໃຊ້ງານແມ່ນ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5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ປີ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ບໍ່ສາມາດນຳໃຊ້ໄດ້ພາຍຫຼັງ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5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ປີ</a:t>
            </a:r>
            <a:endParaRPr lang="en-US" sz="1600" b="1" dirty="0" smtClean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(Useful life is 5 years (not useable after 5 years).</a:t>
            </a:r>
          </a:p>
          <a:p>
            <a:pPr lvl="1"/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ເພາະສະນັ້ນ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ມູນຄ່າທົດແທນຄອມພິວເຕີເມື່ອເກີດຄວາມເສຍຫາຍ</a:t>
            </a:r>
            <a:r>
              <a:rPr lang="en-US" sz="1800" b="1" dirty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$ 1,000- $600 = $ 400 </a:t>
            </a:r>
            <a:endParaRPr lang="en-US" sz="18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Therefore, the replacement value of the computer when it was  damaged $ 1,000- $600 = $ 400 </a:t>
            </a:r>
          </a:p>
          <a:p>
            <a:pPr lvl="1"/>
            <a:r>
              <a:rPr lang="en-US" sz="16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$1,000/ 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5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ປີ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= $200/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ປີການຫັກຄ່າຫຼຸ້ຍຫ້ຽນ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( $1,000/ 5 years = $200/year depreciation) </a:t>
            </a:r>
          </a:p>
          <a:p>
            <a:endParaRPr lang="en-US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28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ຄາດຄະເນຄວາມເສຍຫາຍ</a:t>
            </a:r>
            <a:r>
              <a:rPr lang="en-US" sz="2800" dirty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28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ການສູນ</a:t>
            </a:r>
            <a:r>
              <a:rPr lang="en-US" sz="28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ເສຍ</a:t>
            </a:r>
            <a:r>
              <a:rPr lang="en-US" sz="28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8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8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ຄວາມຕ້ອງການ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000" dirty="0" smtClean="0">
                <a:solidFill>
                  <a:srgbClr val="FF0000"/>
                </a:solidFill>
              </a:rPr>
              <a:t>Estimating Damage, Loss and Needs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/>
          <a:lstStyle/>
          <a:p>
            <a:r>
              <a:rPr lang="en-US" sz="1800" b="1" dirty="0" err="1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ຮ້ານບໍລິການອິນເຕີເນັດ</a:t>
            </a:r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ທີ່ເສຍຫາຍ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400" b="1" dirty="0" smtClean="0">
                <a:solidFill>
                  <a:srgbClr val="0070C0"/>
                </a:solidFill>
              </a:rPr>
              <a:t>The internet café damage: )</a:t>
            </a:r>
            <a:endParaRPr lang="en-US" sz="1800" b="1" dirty="0" smtClean="0">
              <a:solidFill>
                <a:srgbClr val="0070C0"/>
              </a:solidFill>
            </a:endParaRPr>
          </a:p>
          <a:p>
            <a:pPr lvl="1"/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ຄ່າໃຊ້ຈ່າຍໃນການສ້ອມແປງ</a:t>
            </a:r>
            <a:r>
              <a:rPr lang="en-US" sz="1600" b="1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ອາຄານ</a:t>
            </a:r>
            <a:r>
              <a:rPr lang="en-US" sz="16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: $ 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5,000 	</a:t>
            </a:r>
            <a:r>
              <a:rPr lang="en-US" sz="12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(Cost </a:t>
            </a:r>
            <a:r>
              <a:rPr lang="en-US" sz="1200" dirty="0" smtClean="0">
                <a:solidFill>
                  <a:srgbClr val="FF0000"/>
                </a:solidFill>
              </a:rPr>
              <a:t>of repair of building: $ 5,000)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1"/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ການທົດແທນຄອມພິວເຕີ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/>
              <a:t>: $ </a:t>
            </a:r>
            <a:r>
              <a:rPr lang="en-US" sz="1600" b="1" dirty="0" smtClean="0"/>
              <a:t>400 </a:t>
            </a:r>
            <a:r>
              <a:rPr lang="en-US" sz="1200" dirty="0" smtClean="0">
                <a:solidFill>
                  <a:srgbClr val="FF0000"/>
                </a:solidFill>
              </a:rPr>
              <a:t>		Replacement of computer: $ 400)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1"/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: </a:t>
            </a:r>
            <a:r>
              <a:rPr lang="en-US" sz="1800" b="1" dirty="0">
                <a:solidFill>
                  <a:srgbClr val="0070C0"/>
                </a:solidFill>
              </a:rPr>
              <a:t>(</a:t>
            </a:r>
            <a:r>
              <a:rPr lang="en-US" sz="1800" b="1" dirty="0" smtClean="0">
                <a:solidFill>
                  <a:srgbClr val="0070C0"/>
                </a:solidFill>
              </a:rPr>
              <a:t>The Loss is: )</a:t>
            </a:r>
          </a:p>
          <a:p>
            <a:pPr lvl="1"/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ລາຍຮັບ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$ 100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ຕໍ່ມື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້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xປິດກິດຈະການ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5 </a:t>
            </a:r>
            <a:r>
              <a:rPr lang="en-US" sz="1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ມື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້ = </a:t>
            </a:r>
            <a:r>
              <a:rPr lang="en-US" sz="1400" b="1" dirty="0">
                <a:latin typeface="Phetsarath OT" panose="02000500000000020004" pitchFamily="2" charset="0"/>
                <a:cs typeface="Phetsarath OT" panose="02000500000000020004" pitchFamily="2" charset="0"/>
              </a:rPr>
              <a:t>$ 500 </a:t>
            </a:r>
            <a:r>
              <a:rPr lang="en-US" sz="1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	</a:t>
            </a:r>
            <a:r>
              <a:rPr lang="en-US" sz="1200" dirty="0" smtClean="0">
                <a:solidFill>
                  <a:srgbClr val="FF0000"/>
                </a:solidFill>
              </a:rPr>
              <a:t>($ 100 income per day x 5 days closed = $ 500)</a:t>
            </a:r>
            <a:endParaRPr lang="en-US" sz="1400" dirty="0" smtClean="0">
              <a:solidFill>
                <a:srgbClr val="FF0000"/>
              </a:solidFill>
            </a:endParaRPr>
          </a:p>
          <a:p>
            <a:pPr lvl="1"/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ຖ້າບໍ່ສາມາດຊື້ຄອມພິວເຕີໃນຮູບແບບທີ່ຄ້າຍຄືກັນ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( 3ປີທີ່ລາຄາ </a:t>
            </a:r>
            <a:r>
              <a:rPr lang="en-US" sz="1800" b="1" dirty="0">
                <a:solidFill>
                  <a:srgbClr val="0070C0"/>
                </a:solidFill>
              </a:rPr>
              <a:t>$ </a:t>
            </a:r>
            <a:r>
              <a:rPr lang="en-US" sz="1800" b="1" dirty="0" smtClean="0">
                <a:solidFill>
                  <a:srgbClr val="0070C0"/>
                </a:solidFill>
              </a:rPr>
              <a:t>400</a:t>
            </a:r>
            <a:r>
              <a:rPr lang="en-US" sz="1400" b="1" dirty="0" smtClean="0">
                <a:solidFill>
                  <a:srgbClr val="0070C0"/>
                </a:solidFill>
              </a:rPr>
              <a:t>)</a:t>
            </a:r>
            <a:r>
              <a:rPr lang="en-US" sz="1400" dirty="0" smtClean="0">
                <a:solidFill>
                  <a:srgbClr val="FF0000"/>
                </a:solidFill>
              </a:rPr>
              <a:t>:</a:t>
            </a:r>
            <a:endParaRPr lang="en-US" sz="1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1200" dirty="0" smtClean="0">
                <a:solidFill>
                  <a:srgbClr val="FF0000"/>
                </a:solidFill>
              </a:rPr>
              <a:t>	If you cannot buy a similar computer (3 years old at $ 400: </a:t>
            </a:r>
            <a:endParaRPr lang="en-US" sz="1800" dirty="0" smtClean="0">
              <a:solidFill>
                <a:srgbClr val="FF0000"/>
              </a:solidFill>
            </a:endParaRPr>
          </a:p>
          <a:p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18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ຄວາມຕ້ອງການ</a:t>
            </a:r>
            <a:r>
              <a:rPr lang="en-US" sz="18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400" b="1" dirty="0" smtClean="0">
                <a:solidFill>
                  <a:srgbClr val="0070C0"/>
                </a:solidFill>
              </a:rPr>
              <a:t>(The need is: )</a:t>
            </a:r>
            <a:endParaRPr lang="en-US" sz="1800" b="1" dirty="0" smtClean="0">
              <a:solidFill>
                <a:srgbClr val="0070C0"/>
              </a:solidFill>
            </a:endParaRPr>
          </a:p>
          <a:p>
            <a:pPr marL="854075" indent="-388938">
              <a:buAutoNum type="alphaLcParenR"/>
            </a:pPr>
            <a:r>
              <a:rPr lang="en-US" sz="18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ເຄື່ອງຄອມພິວເຕີໃໝ່,ເຊິ່ງເປັນສິ່ຄ້າຊະນິດໃໝ່,ອາດແມ່ນ</a:t>
            </a:r>
            <a:r>
              <a:rPr lang="en-US" sz="18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800" b="1" dirty="0"/>
              <a:t>$ 1,200</a:t>
            </a:r>
            <a:r>
              <a:rPr lang="en-US" sz="1800" b="1" dirty="0">
                <a:solidFill>
                  <a:srgbClr val="FF0000"/>
                </a:solidFill>
              </a:rPr>
              <a:t>; </a:t>
            </a:r>
            <a:endParaRPr lang="en-US" sz="1200" b="1" dirty="0" smtClean="0">
              <a:solidFill>
                <a:srgbClr val="FF0000"/>
              </a:solidFill>
            </a:endParaRPr>
          </a:p>
          <a:p>
            <a:pPr marL="854075" indent="-388938">
              <a:buNone/>
            </a:pPr>
            <a:r>
              <a:rPr lang="en-US" sz="1200" dirty="0" smtClean="0">
                <a:solidFill>
                  <a:srgbClr val="FF0000"/>
                </a:solidFill>
              </a:rPr>
              <a:t>	new computer, which is the value of a brand new one, say maybe $ 1,200; </a:t>
            </a:r>
            <a:endParaRPr lang="en-US" sz="1800" dirty="0" smtClean="0">
              <a:solidFill>
                <a:srgbClr val="FF0000"/>
              </a:solidFill>
            </a:endParaRPr>
          </a:p>
          <a:p>
            <a:pPr marL="854075" indent="-388938">
              <a:buNone/>
            </a:pPr>
            <a:endParaRPr lang="en-US" sz="1000" dirty="0" smtClean="0">
              <a:solidFill>
                <a:srgbClr val="FF0000"/>
              </a:solidFill>
            </a:endParaRPr>
          </a:p>
          <a:p>
            <a:pPr marL="854075" indent="-388938">
              <a:buNone/>
            </a:pPr>
            <a:r>
              <a:rPr lang="en-US" sz="1800" b="1" dirty="0" smtClean="0"/>
              <a:t>b) 	$ </a:t>
            </a:r>
            <a:r>
              <a:rPr lang="en-US" sz="1800" b="1" dirty="0"/>
              <a:t>5,000 </a:t>
            </a:r>
            <a:r>
              <a:rPr lang="en-US" sz="1800" b="1" dirty="0" smtClean="0"/>
              <a:t> </a:t>
            </a:r>
            <a:r>
              <a:rPr lang="en-US" sz="18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ສຳລັບການສ້ອມແປງອາຄານ</a:t>
            </a:r>
            <a:r>
              <a:rPr lang="en-US" sz="18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endParaRPr lang="en-US" sz="1200" b="1" dirty="0" smtClean="0">
              <a:solidFill>
                <a:srgbClr val="FF000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marL="854075" indent="-388938">
              <a:buNone/>
            </a:pPr>
            <a:r>
              <a:rPr lang="en-US" sz="12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	</a:t>
            </a:r>
            <a:r>
              <a:rPr lang="en-US" sz="1200" dirty="0" smtClean="0">
                <a:solidFill>
                  <a:srgbClr val="FF0000"/>
                </a:solidFill>
              </a:rPr>
              <a:t>$ 5,000 for repair of building ; and</a:t>
            </a:r>
            <a:endParaRPr lang="en-US" sz="1800" dirty="0" smtClean="0">
              <a:solidFill>
                <a:srgbClr val="FF0000"/>
              </a:solidFill>
            </a:endParaRPr>
          </a:p>
          <a:p>
            <a:pPr marL="854075" indent="-388938">
              <a:buAutoNum type="alphaLcParenR"/>
            </a:pPr>
            <a:endParaRPr lang="en-US" sz="900" dirty="0" smtClean="0">
              <a:solidFill>
                <a:srgbClr val="FF0000"/>
              </a:solidFill>
            </a:endParaRPr>
          </a:p>
          <a:p>
            <a:pPr marL="854075" indent="-388938">
              <a:buAutoNum type="alphaUcParenR" startAt="3"/>
            </a:pPr>
            <a:r>
              <a:rPr lang="en-US" sz="1600" b="1" dirty="0" smtClean="0"/>
              <a:t>$ </a:t>
            </a:r>
            <a:r>
              <a:rPr lang="en-US" sz="1600" b="1" dirty="0"/>
              <a:t>500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ສຳລັບການຕິດຕັ້ງໂຄງສ້າງໃຫ້ແຂງແກ່ນກ່ວາເກົ່າ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16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ຫຼືການຊ້ອມແປງເພີ່ມເຕີມດ້ວຍກົງເຫຼັກທີ່ຄາດຄະເນໂດຍນັກວິສະວະກອນ</a:t>
            </a:r>
            <a:r>
              <a:rPr lang="en-US" sz="16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</a:p>
          <a:p>
            <a:pPr marL="854075" indent="-388938">
              <a:buNone/>
            </a:pPr>
            <a:r>
              <a:rPr lang="en-US" sz="16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	</a:t>
            </a:r>
            <a:r>
              <a:rPr lang="en-US" sz="1200" dirty="0" smtClean="0">
                <a:solidFill>
                  <a:srgbClr val="FF0000"/>
                </a:solidFill>
              </a:rPr>
              <a:t>$ 500 for retrofitting or reinforcing the repair with iron bars as estimated by engineers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24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ຕາຕະລາງຄວາມເສຍຫາຍ</a:t>
            </a:r>
            <a:r>
              <a:rPr lang="en-US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, </a:t>
            </a:r>
            <a:r>
              <a:rPr lang="en-US" sz="24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ການສູນເສຍແລະຄວາມຕ້ອງການໃນຫົວໜວ່ຍ</a:t>
            </a:r>
            <a:r>
              <a:rPr lang="en-US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 $</a:t>
            </a:r>
            <a:r>
              <a:rPr lang="en-US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en-US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US" sz="18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Table of damage, loss and needs, in $</a:t>
            </a:r>
            <a:endParaRPr lang="en-US" sz="2400" dirty="0">
              <a:solidFill>
                <a:srgbClr val="FF000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0858558"/>
              </p:ext>
            </p:extLst>
          </p:nvPr>
        </p:nvGraphicFramePr>
        <p:xfrm>
          <a:off x="683568" y="1143000"/>
          <a:ext cx="8136904" cy="4869474"/>
        </p:xfrm>
        <a:graphic>
          <a:graphicData uri="http://schemas.openxmlformats.org/drawingml/2006/table">
            <a:tbl>
              <a:tblPr firstRow="1" bandRow="1"/>
              <a:tblGrid>
                <a:gridCol w="3661607"/>
                <a:gridCol w="1627381"/>
                <a:gridCol w="1423958"/>
                <a:gridCol w="1423958"/>
              </a:tblGrid>
              <a:tr h="403958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ລາຍການ</a:t>
                      </a:r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(Items)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ຄວາມເສຍຫາຍDamages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ການສູນເສຍLosses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ຄວາມຕ້ອງການNeeds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371161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ການສ້ອມແປງອາຄານ</a:t>
                      </a:r>
                      <a:r>
                        <a:rPr lang="en-US" sz="18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4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en-US" sz="1600" dirty="0" smtClean="0"/>
                        <a:t>Building</a:t>
                      </a:r>
                      <a:r>
                        <a:rPr lang="en-US" sz="1600" baseline="0" dirty="0" smtClean="0"/>
                        <a:t> repair)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5,000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</a:tr>
              <a:tr h="371161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ການທົດແທນຄອມພິວເຕີ</a:t>
                      </a:r>
                      <a:r>
                        <a:rPr lang="en-US" sz="18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4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en-US" sz="1600" dirty="0" smtClean="0"/>
                        <a:t>Computer replacement)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400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/>
                </a:tc>
              </a:tr>
              <a:tr h="371161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ລາຍຮັບ</a:t>
                      </a:r>
                      <a:r>
                        <a:rPr lang="en-US" sz="18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dirty="0" smtClean="0"/>
                        <a:t>(Income)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500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</a:tr>
              <a:tr h="403958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ຄອມພິວເຕີໃໝ</a:t>
                      </a:r>
                      <a:r>
                        <a:rPr lang="en-US" sz="18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່ 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en-US" sz="1600" dirty="0" smtClean="0"/>
                        <a:t>New computer)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1,200</a:t>
                      </a:r>
                      <a:endParaRPr lang="en-US" sz="2000" dirty="0"/>
                    </a:p>
                  </a:txBody>
                  <a:tcPr/>
                </a:tc>
              </a:tr>
              <a:tr h="403958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ການສ້ອມແປງ</a:t>
                      </a:r>
                      <a:r>
                        <a:rPr lang="en-US" sz="18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en-US" sz="1600" dirty="0" smtClean="0"/>
                        <a:t>Repair)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5,000</a:t>
                      </a:r>
                      <a:endParaRPr lang="en-US" sz="2000" dirty="0"/>
                    </a:p>
                  </a:txBody>
                  <a:tcPr/>
                </a:tc>
              </a:tr>
              <a:tr h="403958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ການຕິດຕັ້ງໂຄງສ້າງທີແຂງແກ່ນ</a:t>
                      </a:r>
                      <a:r>
                        <a:rPr lang="en-US" sz="18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en-US" sz="18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ກົງເຫຼັກ</a:t>
                      </a:r>
                      <a:r>
                        <a:rPr lang="en-US" sz="18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) </a:t>
                      </a:r>
                      <a:r>
                        <a:rPr lang="en-US" sz="1600" dirty="0" smtClean="0"/>
                        <a:t>Retrofitting (iron bars)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500</a:t>
                      </a:r>
                      <a:endParaRPr lang="en-US" sz="2000" dirty="0"/>
                    </a:p>
                  </a:txBody>
                  <a:tcPr/>
                </a:tc>
              </a:tr>
              <a:tr h="403958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</a:t>
                      </a:r>
                      <a:r>
                        <a:rPr lang="en-US" sz="20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400" dirty="0" smtClean="0"/>
                        <a:t>(TOTAL)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5,400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500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6,500</a:t>
                      </a:r>
                      <a:endParaRPr lang="en-US" sz="2000" dirty="0"/>
                    </a:p>
                  </a:txBody>
                  <a:tcPr/>
                </a:tc>
              </a:tr>
              <a:tr h="978822">
                <a:tc gridSpan="4">
                  <a:txBody>
                    <a:bodyPr/>
                    <a:lstStyle/>
                    <a:p>
                      <a:r>
                        <a:rPr lang="en-US" sz="1800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ນຳໃຊ້ກັບເຄຫາສະຖານ</a:t>
                      </a:r>
                      <a:r>
                        <a:rPr lang="en-US" sz="1800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, </a:t>
                      </a:r>
                      <a:r>
                        <a:rPr lang="en-US" sz="1800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ອາຄານ</a:t>
                      </a:r>
                      <a:r>
                        <a:rPr lang="en-US" sz="1800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, </a:t>
                      </a:r>
                      <a:r>
                        <a:rPr lang="en-US" sz="1800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ໂຮງຮຽນ</a:t>
                      </a:r>
                      <a:r>
                        <a:rPr lang="en-US" sz="1800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, </a:t>
                      </a:r>
                      <a:r>
                        <a:rPr lang="en-US" sz="1800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ໂຮງໝໍ,ອື່ນໆ.ບ່ອນທີ່ໂຄງສ້າງ</a:t>
                      </a:r>
                      <a:r>
                        <a:rPr lang="en-US" sz="1800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, </a:t>
                      </a:r>
                      <a:r>
                        <a:rPr lang="en-US" sz="1800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ອຸປະກອນພາຍໃນອາຄານ</a:t>
                      </a:r>
                      <a:r>
                        <a:rPr lang="en-US" sz="1800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en-US" sz="1800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ເຄື່ອງມື,ອື່ນ</a:t>
                      </a:r>
                      <a:r>
                        <a:rPr lang="en-US" sz="1800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ໆ)</a:t>
                      </a:r>
                      <a:r>
                        <a:rPr lang="en-US" sz="1800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ແລະລາຍຮັບທີ່ໄດ້ຮັບຜົນກະທົບ</a:t>
                      </a:r>
                      <a:r>
                        <a:rPr lang="en-US" sz="1800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.</a:t>
                      </a:r>
                    </a:p>
                    <a:p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Applies to houses, buildings, schools, hospitals etc. where 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structures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, their 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contents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 (equipment, etc.) and 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</a:rPr>
                        <a:t>income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</a:rPr>
                        <a:t> are affected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715370" y="2743200"/>
            <a:ext cx="8153400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5800" y="3124200"/>
            <a:ext cx="8153400" cy="13716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57367" y="4495800"/>
            <a:ext cx="8153400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20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ຄວາມເສຍຫາຍ,ການສູນເສຍແລະຄວາມຕ້ອງການໃນເຄຫາສະຖານ</a:t>
            </a:r>
            <a:r>
              <a:rPr lang="en-US" sz="20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ຫົວໜ່ວຍ</a:t>
            </a:r>
            <a:r>
              <a:rPr lang="en-US" sz="2000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LAK</a:t>
            </a:r>
            <a:r>
              <a:rPr lang="en-US" sz="20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en-US" sz="20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US" sz="16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Damage, loss and needs in Housing, </a:t>
            </a:r>
            <a:r>
              <a:rPr lang="en-US" sz="1600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LAK</a:t>
            </a:r>
            <a:endParaRPr lang="en-US" sz="2000" dirty="0">
              <a:solidFill>
                <a:srgbClr val="FF000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816646"/>
              </p:ext>
            </p:extLst>
          </p:nvPr>
        </p:nvGraphicFramePr>
        <p:xfrm>
          <a:off x="321717" y="1291953"/>
          <a:ext cx="6984777" cy="4864688"/>
        </p:xfrm>
        <a:graphic>
          <a:graphicData uri="http://schemas.openxmlformats.org/drawingml/2006/table">
            <a:tbl>
              <a:tblPr firstRow="1" bandRow="1"/>
              <a:tblGrid>
                <a:gridCol w="3052354"/>
                <a:gridCol w="1487751"/>
                <a:gridCol w="1222336"/>
                <a:gridCol w="1222336"/>
              </a:tblGrid>
              <a:tr h="47953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ເຄຫາສະຖານຂອງເອກະຊົນ</a:t>
                      </a:r>
                      <a:endParaRPr lang="en-US" sz="1600" b="1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Private Housing 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ຄວາມເສຍຫາຍ</a:t>
                      </a:r>
                      <a:endParaRPr lang="en-US" sz="1600" b="1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Damages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ການສູນເສຍ</a:t>
                      </a:r>
                      <a:endParaRPr lang="en-US" sz="1600" b="1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Losses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ຄວາມຕ້ອງການ</a:t>
                      </a:r>
                      <a:endParaRPr lang="en-US" sz="1600" b="1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Needs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479532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err="1" smtClean="0">
                          <a:solidFill>
                            <a:srgbClr val="0070C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ເອກະຊົນ</a:t>
                      </a:r>
                      <a:r>
                        <a:rPr lang="en-US" sz="1600" b="1" dirty="0" smtClean="0">
                          <a:solidFill>
                            <a:srgbClr val="0070C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(Private: )</a:t>
                      </a:r>
                      <a:endParaRPr lang="en-US" sz="1600" b="1" dirty="0">
                        <a:solidFill>
                          <a:srgbClr val="0070C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479532">
                <a:tc>
                  <a:txBody>
                    <a:bodyPr/>
                    <a:lstStyle/>
                    <a:p>
                      <a:r>
                        <a:rPr lang="en-US" sz="1600" i="1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a. </a:t>
                      </a:r>
                      <a:r>
                        <a:rPr lang="en-US" sz="1600" i="1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ການສ້ອມແປງເຮືອນ</a:t>
                      </a:r>
                      <a:r>
                        <a:rPr lang="en-US" sz="1600" i="1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200" i="1" baseline="0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(Repair of houses)</a:t>
                      </a:r>
                      <a:endParaRPr lang="en-US" sz="16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10</a:t>
                      </a:r>
                      <a:r>
                        <a:rPr lang="en-US" sz="1600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479532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b. 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ອຸປະກອນຕົກແຕ່ງພາຍໃນເຮືອນ</a:t>
                      </a:r>
                      <a:r>
                        <a:rPr lang="en-US" sz="1200" i="1" dirty="0" err="1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Contents</a:t>
                      </a:r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of houses</a:t>
                      </a:r>
                      <a:endParaRPr lang="en-US" sz="16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4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479532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c. 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ລາຍຮັບຈາກການເຊົ່າ</a:t>
                      </a:r>
                      <a:endParaRPr lang="en-US" sz="1600" i="1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r>
                        <a:rPr lang="en-US" sz="1200" i="1" baseline="0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Income from rent</a:t>
                      </a:r>
                      <a:endParaRPr lang="en-US" sz="12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1 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479532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solidFill>
                            <a:srgbClr val="0070C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ລັດ</a:t>
                      </a:r>
                      <a:r>
                        <a:rPr lang="en-US" sz="1600" b="1" dirty="0" smtClean="0">
                          <a:solidFill>
                            <a:srgbClr val="0070C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(Government: )</a:t>
                      </a:r>
                      <a:endParaRPr lang="en-US" sz="1600" b="1" dirty="0">
                        <a:solidFill>
                          <a:srgbClr val="0070C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479532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a. 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ສະຖານທີ່ພັກພາອາໄສຊົ່ວຄາວ</a:t>
                      </a:r>
                      <a:r>
                        <a:rPr lang="en-US" sz="1200" i="1" dirty="0" err="1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Temporary</a:t>
                      </a:r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shelter</a:t>
                      </a:r>
                      <a:endParaRPr lang="en-US" sz="16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5 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479532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b. 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ເຮືອນຫຼັງໃໝ</a:t>
                      </a:r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່</a:t>
                      </a:r>
                    </a:p>
                    <a:p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New houses</a:t>
                      </a:r>
                      <a:endParaRPr lang="en-US" sz="12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20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491864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2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(TOTAL)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14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6 </a:t>
                      </a:r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20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C:\Users\user\AppData\Local\Microsoft\Windows\Temporary Internet Files\Content.IE5\N9X24LBU\MC900104978[1]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6788" y="1628800"/>
            <a:ext cx="1827212" cy="182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04800" y="3657600"/>
            <a:ext cx="7011988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71818" y="4724400"/>
            <a:ext cx="7011988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8448" y="5181600"/>
            <a:ext cx="7011988" cy="4572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8448" y="5640506"/>
            <a:ext cx="7011988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20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ຄວາມເສຍຫາຍ,ການສູນເສຍແລະຄວາມຕ້ອງການ</a:t>
            </a:r>
            <a:r>
              <a:rPr lang="en-US" sz="20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ໃນການສຶກສາ</a:t>
            </a:r>
            <a:r>
              <a:rPr lang="en-US" sz="20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ຫົວໜ</a:t>
            </a:r>
            <a:r>
              <a:rPr lang="en-US" sz="20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່ວຍ</a:t>
            </a:r>
            <a:r>
              <a:rPr lang="en-US" sz="20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LAK</a:t>
            </a:r>
            <a:r>
              <a:rPr lang="en-US" sz="2000" dirty="0"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en-US" sz="2000" dirty="0"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US" sz="1600" dirty="0" smtClean="0">
                <a:solidFill>
                  <a:srgbClr val="FF0000"/>
                </a:solidFill>
              </a:rPr>
              <a:t>Damage, loss and needs in Education, </a:t>
            </a:r>
            <a:r>
              <a:rPr lang="en-US" sz="1600" dirty="0" err="1" smtClean="0">
                <a:solidFill>
                  <a:srgbClr val="FF0000"/>
                </a:solidFill>
              </a:rPr>
              <a:t>LAK</a:t>
            </a:r>
            <a:endParaRPr lang="en-US" sz="2000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8104883"/>
              </p:ext>
            </p:extLst>
          </p:nvPr>
        </p:nvGraphicFramePr>
        <p:xfrm>
          <a:off x="25153" y="1143000"/>
          <a:ext cx="8147247" cy="5664717"/>
        </p:xfrm>
        <a:graphic>
          <a:graphicData uri="http://schemas.openxmlformats.org/drawingml/2006/table">
            <a:tbl>
              <a:tblPr firstRow="1" bandRow="1"/>
              <a:tblGrid>
                <a:gridCol w="4209411"/>
                <a:gridCol w="1561556"/>
                <a:gridCol w="1154193"/>
                <a:gridCol w="1222087"/>
              </a:tblGrid>
              <a:tr h="36324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ການສຶກສາ</a:t>
                      </a:r>
                      <a:endParaRPr lang="en-US" sz="1600" b="1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Education 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ຄວາມເສຍຫາຍDamages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ການສູນເສຍLosses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ຄວາມຕ້ອງການNeeds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387459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err="1" smtClean="0">
                          <a:solidFill>
                            <a:srgbClr val="0070C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ເອກະຊົນ</a:t>
                      </a:r>
                      <a:r>
                        <a:rPr lang="en-US" sz="1600" b="1" baseline="0" dirty="0" smtClean="0">
                          <a:solidFill>
                            <a:srgbClr val="0070C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rgbClr val="0070C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(Private: )</a:t>
                      </a:r>
                      <a:endParaRPr lang="en-US" sz="1600" b="1" dirty="0">
                        <a:solidFill>
                          <a:srgbClr val="0070C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351134">
                <a:tc>
                  <a:txBody>
                    <a:bodyPr/>
                    <a:lstStyle/>
                    <a:p>
                      <a:r>
                        <a:rPr lang="en-US" sz="1600" i="1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a. </a:t>
                      </a:r>
                      <a:r>
                        <a:rPr lang="en-US" sz="1600" i="1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ຄ່າໃຊ້ຈ່າຍໃນການສ້ອມແປງໂຮງຮຽນ</a:t>
                      </a:r>
                      <a:endParaRPr lang="en-US" sz="1600" i="1" baseline="0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r>
                        <a:rPr lang="en-US" sz="1600" i="1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    </a:t>
                      </a:r>
                      <a:r>
                        <a:rPr lang="en-US" sz="1200" i="1" baseline="0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Cost of repair of schools</a:t>
                      </a:r>
                      <a:endParaRPr lang="en-US" sz="16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10</a:t>
                      </a:r>
                      <a:r>
                        <a:rPr lang="en-US" sz="1600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738595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b. 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ອຸປະກອນ</a:t>
                      </a:r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ປື້ມ,ໂຕະ,ອຸປະກອນໃນຫ້ອງທົດລອງ</a:t>
                      </a:r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   </a:t>
                      </a:r>
                    </a:p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    </a:t>
                      </a:r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Contents (books, desks, laboratory </a:t>
                      </a:r>
                    </a:p>
                    <a:p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   equipment)</a:t>
                      </a:r>
                      <a:endParaRPr lang="en-US" sz="12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4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314812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c. 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ລາຍຮັບ</a:t>
                      </a:r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en-US" sz="1200" i="1" baseline="0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Income )</a:t>
                      </a:r>
                      <a:endParaRPr lang="en-US" sz="16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0.1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314812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solidFill>
                            <a:srgbClr val="0070C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ລັດຖະບານ</a:t>
                      </a:r>
                      <a:r>
                        <a:rPr lang="en-US" sz="1600" b="1" dirty="0" smtClean="0">
                          <a:solidFill>
                            <a:srgbClr val="0070C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(Government: )</a:t>
                      </a:r>
                      <a:endParaRPr lang="en-US" sz="1600" b="1" dirty="0">
                        <a:solidFill>
                          <a:srgbClr val="0070C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363242">
                <a:tc>
                  <a:txBody>
                    <a:bodyPr/>
                    <a:lstStyle/>
                    <a:p>
                      <a:pPr marL="342900" indent="-342900">
                        <a:buAutoNum type="alphaLcPeriod"/>
                      </a:pP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ການສ້ອມແປງແລະການສະໜັບສະໜູນ</a:t>
                      </a:r>
                      <a:endParaRPr lang="en-US" sz="1600" i="1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Repair and reinforcement</a:t>
                      </a:r>
                      <a:endParaRPr lang="en-US" sz="12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12M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363242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b. 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ປື້ມໃໝ</a:t>
                      </a:r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່,</a:t>
                      </a:r>
                      <a:r>
                        <a:rPr lang="en-US" sz="1600" i="1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i="1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ໂຕະ,ອຸປະກອນ,ອື່ນ</a:t>
                      </a:r>
                      <a:r>
                        <a:rPr lang="en-US" sz="1600" i="1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)</a:t>
                      </a:r>
                    </a:p>
                    <a:p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New book,</a:t>
                      </a:r>
                      <a:r>
                        <a:rPr lang="en-US" sz="1200" i="1" baseline="0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desk, </a:t>
                      </a:r>
                      <a:r>
                        <a:rPr lang="en-US" sz="1200" i="1" baseline="0" dirty="0" err="1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eqpt</a:t>
                      </a:r>
                      <a:r>
                        <a:rPr lang="en-US" sz="1200" i="1" baseline="0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., etc.</a:t>
                      </a:r>
                      <a:endParaRPr lang="en-US" sz="12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 5M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363242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c. 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ໂຮງຮຽນຊົ່ວຄາວ</a:t>
                      </a:r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(Temporary schools)</a:t>
                      </a:r>
                      <a:endParaRPr lang="en-US" sz="16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0.5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387459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d. 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ໂຮງຮຽນໃໝ່ໃນພື້ນທີ່ປອດໄພ</a:t>
                      </a:r>
                      <a:endParaRPr lang="en-US" sz="1600" i="1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New schools in safe areas</a:t>
                      </a:r>
                      <a:endParaRPr lang="en-US" sz="12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20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524896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]</a:t>
                      </a:r>
                      <a:r>
                        <a:rPr lang="en-US" sz="1200" b="1" dirty="0" err="1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</a:t>
                      </a:r>
                      <a:r>
                        <a:rPr lang="en-US" sz="1200" b="1" baseline="0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TOTAL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14 M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0.6 M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37 M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 descr="C:\Users\user\AppData\Local\Microsoft\Windows\Temporary Internet Files\Content.IE5\DRW714PQ\MC900434217[1]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8922" y="2420888"/>
            <a:ext cx="1625078" cy="97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784" y="3657600"/>
            <a:ext cx="8138615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784" y="4419600"/>
            <a:ext cx="8138615" cy="914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784" y="5410200"/>
            <a:ext cx="8138615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784" y="5791200"/>
            <a:ext cx="8138615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4784" y="6324600"/>
            <a:ext cx="8138615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473"/>
            <a:ext cx="8229600" cy="1143000"/>
          </a:xfrm>
        </p:spPr>
        <p:txBody>
          <a:bodyPr/>
          <a:lstStyle/>
          <a:p>
            <a:r>
              <a:rPr lang="en-US" sz="24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ຄວາມເສຍຫາຍ,ການສູນເສຍແລະຄວາມຕ້ອງການ</a:t>
            </a:r>
            <a:r>
              <a:rPr lang="en-US" sz="24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ໃນດ້ານສາມາລະນະສຸກ</a:t>
            </a:r>
            <a:r>
              <a:rPr lang="en-US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ຫົວໜ່ວຍ</a:t>
            </a:r>
            <a:r>
              <a:rPr lang="en-US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LAK</a:t>
            </a:r>
            <a:r>
              <a:rPr lang="en-US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1800" dirty="0" smtClean="0">
                <a:solidFill>
                  <a:srgbClr val="FF0000"/>
                </a:solidFill>
              </a:rPr>
              <a:t>Damage, loss and needs in Health, </a:t>
            </a:r>
            <a:r>
              <a:rPr lang="en-US" sz="1800" dirty="0" err="1" smtClean="0">
                <a:solidFill>
                  <a:srgbClr val="FF0000"/>
                </a:solidFill>
              </a:rPr>
              <a:t>LAK</a:t>
            </a:r>
            <a:endParaRPr 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8914016"/>
              </p:ext>
            </p:extLst>
          </p:nvPr>
        </p:nvGraphicFramePr>
        <p:xfrm>
          <a:off x="150168" y="1147068"/>
          <a:ext cx="8003232" cy="4983210"/>
        </p:xfrm>
        <a:graphic>
          <a:graphicData uri="http://schemas.openxmlformats.org/drawingml/2006/table">
            <a:tbl>
              <a:tblPr firstRow="1" bandRow="1"/>
              <a:tblGrid>
                <a:gridCol w="4135003"/>
                <a:gridCol w="1533953"/>
                <a:gridCol w="1133791"/>
                <a:gridCol w="1200485"/>
              </a:tblGrid>
              <a:tr h="28088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ສາທາລະນະສຸກ</a:t>
                      </a:r>
                      <a:endParaRPr lang="en-US" sz="1600" b="1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Health 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ຄວາມເສຍຫາຍDamages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ການສູນເສຍLosses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ຄວາມຕ້ອງການ</a:t>
                      </a:r>
                      <a:endParaRPr lang="en-US" sz="1600" b="1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Needs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374517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err="1" smtClean="0">
                          <a:solidFill>
                            <a:srgbClr val="0070C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ເອກະຊົນ</a:t>
                      </a:r>
                      <a:r>
                        <a:rPr lang="en-US" sz="1600" b="1" dirty="0" smtClean="0">
                          <a:solidFill>
                            <a:srgbClr val="0070C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(Private: )</a:t>
                      </a:r>
                      <a:endParaRPr lang="en-US" sz="1600" b="1" dirty="0">
                        <a:solidFill>
                          <a:srgbClr val="0070C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339406">
                <a:tc>
                  <a:txBody>
                    <a:bodyPr/>
                    <a:lstStyle/>
                    <a:p>
                      <a:r>
                        <a:rPr lang="en-US" sz="1600" i="1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a. </a:t>
                      </a:r>
                      <a:r>
                        <a:rPr lang="en-US" sz="1600" i="1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ການສ້ອມແປງໂຮງ</a:t>
                      </a:r>
                      <a:r>
                        <a:rPr lang="en-US" sz="1600" i="1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200" i="1" baseline="0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(Repair of hospitals)</a:t>
                      </a:r>
                      <a:endParaRPr lang="en-US" sz="16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10</a:t>
                      </a:r>
                      <a:r>
                        <a:rPr lang="en-US" sz="1600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516449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b. 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ອຸປະກອນ</a:t>
                      </a:r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(MRI, CT, 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ຢາປົວພະຍາດ</a:t>
                      </a:r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) </a:t>
                      </a:r>
                      <a:r>
                        <a:rPr lang="en-US" sz="12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Contents (MRI, CT Scan, medicines, etc.)</a:t>
                      </a:r>
                      <a:endParaRPr lang="en-US" sz="16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4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339406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c. 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ລາຍຮັບ</a:t>
                      </a:r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en-US" sz="1200" i="1" baseline="0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Income )</a:t>
                      </a:r>
                      <a:endParaRPr lang="en-US" sz="16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0.1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304295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solidFill>
                            <a:srgbClr val="0070C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ລັດ</a:t>
                      </a:r>
                      <a:r>
                        <a:rPr lang="en-US" sz="1600" b="1" dirty="0" smtClean="0">
                          <a:solidFill>
                            <a:srgbClr val="0070C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(Government: )</a:t>
                      </a:r>
                      <a:endParaRPr lang="en-US" sz="1600" b="1" dirty="0">
                        <a:solidFill>
                          <a:srgbClr val="0070C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315998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a. 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ສະຖານທີ່ປົວພະຍາດຊົ່ວຄາວ</a:t>
                      </a:r>
                      <a:endParaRPr lang="en-US" sz="1600" i="1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Temporary clinics</a:t>
                      </a:r>
                      <a:endParaRPr lang="en-US" sz="12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0.5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2808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b. 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ການສ້ອມແປງແລະການສະໜັບສະໜູນໂຮງໝໍ</a:t>
                      </a:r>
                      <a:endParaRPr lang="en-US" sz="1600" i="1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Repair and reinforcement of hospitals</a:t>
                      </a:r>
                      <a:endParaRPr lang="en-US" sz="12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15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280889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c. 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ອຸປະກອນໃໝ</a:t>
                      </a:r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່ </a:t>
                      </a:r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(New equipment)</a:t>
                      </a:r>
                      <a:endParaRPr lang="en-US" sz="16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0.5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3745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d. 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ຢາ</a:t>
                      </a:r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2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Medicines</a:t>
                      </a:r>
                      <a:r>
                        <a:rPr lang="en-US" sz="12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)</a:t>
                      </a:r>
                      <a:endParaRPr lang="en-US" sz="1600" i="1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20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507364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</a:t>
                      </a:r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2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(TOTAL)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14 M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1.1 M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35 M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C:\Documents and Settings\Administrator\Local Settings\Temporary Internet Files\Content.IE5\DICZ3F3M\MC900286864[1]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0718" y="1782715"/>
            <a:ext cx="1401715" cy="140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784" y="3124200"/>
            <a:ext cx="8138615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784" y="3820236"/>
            <a:ext cx="8138615" cy="52316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4413913"/>
            <a:ext cx="8138615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0748" y="4887036"/>
            <a:ext cx="8138615" cy="37076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4785" y="5274860"/>
            <a:ext cx="8138615" cy="36394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5638800"/>
            <a:ext cx="8138615" cy="52316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Point Star 3"/>
          <p:cNvSpPr/>
          <p:nvPr/>
        </p:nvSpPr>
        <p:spPr>
          <a:xfrm>
            <a:off x="1979712" y="476672"/>
            <a:ext cx="4573488" cy="3028528"/>
          </a:xfrm>
          <a:prstGeom prst="star7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ໄພພິບັດ</a:t>
            </a:r>
            <a:endParaRPr lang="en-US" sz="4000" dirty="0" smtClean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algn="ctr"/>
            <a:r>
              <a:rPr lang="en-US" sz="4000" dirty="0" smtClean="0"/>
              <a:t>DISASTER!!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4191000"/>
            <a:ext cx="75963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ພວກເຮົາໄດ້ປະຕິບັດຫຍັງແນວໃດໃນເວລາ</a:t>
            </a:r>
            <a:r>
              <a:rPr lang="en-US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ຫຼັງຈາກນ້ຳຖ້ວມໃນແຂວງຄຳມ່ວນ</a:t>
            </a:r>
            <a:r>
              <a:rPr lang="en-US" sz="24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What did we do during and after this year’s flood disaster in </a:t>
            </a:r>
            <a:r>
              <a:rPr lang="en-US" dirty="0" err="1" smtClean="0">
                <a:solidFill>
                  <a:srgbClr val="FF0000"/>
                </a:solidFill>
              </a:rPr>
              <a:t>Khammouane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ມີຄວາມຫຍຸ້ງຫັຍງແດ</a:t>
            </a:r>
            <a:r>
              <a:rPr lang="en-US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່</a:t>
            </a:r>
            <a:r>
              <a:rPr lang="en-US" sz="24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What were the difficulties?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262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en-US" sz="24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ຄວາມເສຍຫາຍ,ການສູນເສຍແລະຄວາມຕ້ອງການໃນ</a:t>
            </a:r>
            <a:r>
              <a:rPr lang="en-US" sz="24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ດ້ານການຂົນສົ່ງ</a:t>
            </a:r>
            <a:r>
              <a:rPr lang="en-US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         </a:t>
            </a:r>
            <a:r>
              <a:rPr lang="en-US" sz="24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ຫົວໜ່ວຍ</a:t>
            </a:r>
            <a:r>
              <a:rPr lang="en-US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LAK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000" dirty="0" smtClean="0">
                <a:solidFill>
                  <a:srgbClr val="FF0000"/>
                </a:solidFill>
              </a:rPr>
              <a:t>Damage, loss and needs in Transportation, </a:t>
            </a:r>
            <a:r>
              <a:rPr lang="en-US" sz="2000" dirty="0" err="1" smtClean="0">
                <a:solidFill>
                  <a:srgbClr val="FF0000"/>
                </a:solidFill>
              </a:rPr>
              <a:t>LAK</a:t>
            </a:r>
            <a:endParaRPr 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9126908"/>
              </p:ext>
            </p:extLst>
          </p:nvPr>
        </p:nvGraphicFramePr>
        <p:xfrm>
          <a:off x="145975" y="1371600"/>
          <a:ext cx="7931225" cy="5054985"/>
        </p:xfrm>
        <a:graphic>
          <a:graphicData uri="http://schemas.openxmlformats.org/drawingml/2006/table">
            <a:tbl>
              <a:tblPr firstRow="1" bandRow="1"/>
              <a:tblGrid>
                <a:gridCol w="4152985"/>
                <a:gridCol w="1561438"/>
                <a:gridCol w="1061778"/>
                <a:gridCol w="1155024"/>
              </a:tblGrid>
              <a:tr h="343131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ການຂົນສົ່ງ</a:t>
                      </a:r>
                      <a:endParaRPr lang="en-US" sz="1600" b="1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Transportation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ຄວາມເສຍຫາຍDamages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ການສູນເສຍLosses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ຄວາມຕ້ອງການ</a:t>
                      </a:r>
                      <a:endParaRPr lang="en-US" sz="1600" b="1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Needs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343131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err="1" smtClean="0">
                          <a:solidFill>
                            <a:srgbClr val="0070C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ເອກະຊົນ</a:t>
                      </a:r>
                      <a:r>
                        <a:rPr lang="en-US" sz="1600" b="1" baseline="0" dirty="0" smtClean="0">
                          <a:solidFill>
                            <a:srgbClr val="0070C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rgbClr val="0070C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(Private )</a:t>
                      </a:r>
                      <a:endParaRPr lang="en-US" sz="1600" b="1" dirty="0">
                        <a:solidFill>
                          <a:srgbClr val="0070C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621926">
                <a:tc>
                  <a:txBody>
                    <a:bodyPr/>
                    <a:lstStyle/>
                    <a:p>
                      <a:r>
                        <a:rPr lang="en-US" sz="1600" i="1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a. </a:t>
                      </a:r>
                      <a:r>
                        <a:rPr lang="en-US" sz="1600" i="1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ການສ້ອມແປງຫົນທາງ,ຂົວ,ທ່າເຮືອ,ເດິ່ນບິນ</a:t>
                      </a:r>
                      <a:endParaRPr lang="en-US" sz="1600" i="1" baseline="0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r>
                        <a:rPr lang="en-US" sz="1200" i="1" baseline="0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Repair of roads and bridges, ports, airports</a:t>
                      </a:r>
                      <a:endParaRPr lang="en-US" sz="12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100</a:t>
                      </a:r>
                      <a:r>
                        <a:rPr lang="en-US" sz="1600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343131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b. 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ການທົດແທນອຸປະກອນ</a:t>
                      </a:r>
                      <a:endParaRPr lang="en-US" sz="1600" i="1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Replacement</a:t>
                      </a:r>
                      <a:r>
                        <a:rPr lang="en-US" sz="1200" i="1" baseline="0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of equipment </a:t>
                      </a:r>
                      <a:endParaRPr lang="en-US" sz="12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4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353852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c. 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ລາຍຮັບ</a:t>
                      </a:r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i="1" baseline="0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Income </a:t>
                      </a:r>
                      <a:endParaRPr lang="en-US" sz="16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1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343131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solidFill>
                            <a:srgbClr val="0070C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ລັດ</a:t>
                      </a:r>
                      <a:r>
                        <a:rPr lang="en-US" sz="1600" b="1" dirty="0" smtClean="0">
                          <a:solidFill>
                            <a:srgbClr val="0070C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(Government: )</a:t>
                      </a:r>
                      <a:endParaRPr lang="en-US" sz="1600" b="1" dirty="0">
                        <a:solidFill>
                          <a:srgbClr val="0070C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900720">
                <a:tc>
                  <a:txBody>
                    <a:bodyPr/>
                    <a:lstStyle/>
                    <a:p>
                      <a:pPr marL="342900" indent="-342900">
                        <a:buAutoNum type="alphaLcPeriod"/>
                      </a:pP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ການສ້ອມແປງແລະຟື້ນຟູຫົນທາງ,ຂົວ,ທ່າເຮືອແລະເດິ່ນບິນ</a:t>
                      </a:r>
                      <a:r>
                        <a:rPr lang="en-US" sz="1600" i="1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Repair and reinforcement of roads, bridges, ports and airports </a:t>
                      </a:r>
                      <a:endParaRPr lang="en-US" sz="16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105M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343131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b.</a:t>
                      </a:r>
                      <a:r>
                        <a:rPr lang="en-US" sz="1600" i="1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 </a:t>
                      </a:r>
                      <a:r>
                        <a:rPr lang="en-US" sz="1600" i="1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ອຸປະກອນ</a:t>
                      </a:r>
                      <a:r>
                        <a:rPr lang="en-US" sz="1600" i="1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200" i="1" baseline="0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Equipment</a:t>
                      </a:r>
                      <a:endParaRPr lang="en-US" sz="12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5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343131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c. 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ຂົສຊົ່ວຄາວ</a:t>
                      </a:r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Temporary bridges</a:t>
                      </a:r>
                      <a:endParaRPr lang="en-US" sz="16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0.5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464843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</a:t>
                      </a:r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2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(TOTAL)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104 M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1.5 M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110 M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C:\Users\acer\Dropbox\Borikhan photos\DSC055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0103" y="2564904"/>
            <a:ext cx="1613897" cy="1209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7296" y="3657600"/>
            <a:ext cx="8138615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9697" y="4343400"/>
            <a:ext cx="7897504" cy="762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79696" y="5257800"/>
            <a:ext cx="7897506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79696" y="5638800"/>
            <a:ext cx="7897506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21609" y="6019800"/>
            <a:ext cx="8138615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473"/>
            <a:ext cx="8229600" cy="1143000"/>
          </a:xfrm>
        </p:spPr>
        <p:txBody>
          <a:bodyPr/>
          <a:lstStyle/>
          <a:p>
            <a:r>
              <a:rPr lang="en-US" sz="24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ຄວາມເສຍຫາຍ,ການສູນເສຍແລະຄວາມຕ້ອງການໃນດ້ານ</a:t>
            </a:r>
            <a:r>
              <a:rPr lang="en-US" sz="24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ການກະສິກຳ</a:t>
            </a:r>
            <a:r>
              <a:rPr lang="en-US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         </a:t>
            </a:r>
            <a:r>
              <a:rPr lang="en-US" sz="2400" dirty="0" err="1">
                <a:latin typeface="Phetsarath OT" panose="02000500000000020004" pitchFamily="2" charset="0"/>
                <a:cs typeface="Phetsarath OT" panose="02000500000000020004" pitchFamily="2" charset="0"/>
              </a:rPr>
              <a:t>ຫົວໜ່ວຍ</a:t>
            </a:r>
            <a:r>
              <a:rPr lang="en-US" sz="2400" dirty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LAK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000" dirty="0" smtClean="0">
                <a:solidFill>
                  <a:srgbClr val="FF0000"/>
                </a:solidFill>
              </a:rPr>
              <a:t>Damage, loss and needs in Agriculture, </a:t>
            </a:r>
            <a:r>
              <a:rPr lang="en-US" sz="2000" dirty="0" err="1" smtClean="0">
                <a:solidFill>
                  <a:srgbClr val="FF0000"/>
                </a:solidFill>
              </a:rPr>
              <a:t>LAK</a:t>
            </a:r>
            <a:endParaRPr 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084621"/>
              </p:ext>
            </p:extLst>
          </p:nvPr>
        </p:nvGraphicFramePr>
        <p:xfrm>
          <a:off x="171128" y="1268760"/>
          <a:ext cx="8363272" cy="5143849"/>
        </p:xfrm>
        <a:graphic>
          <a:graphicData uri="http://schemas.openxmlformats.org/drawingml/2006/table">
            <a:tbl>
              <a:tblPr firstRow="1" bandRow="1"/>
              <a:tblGrid>
                <a:gridCol w="4716016"/>
                <a:gridCol w="1375555"/>
                <a:gridCol w="1185478"/>
                <a:gridCol w="1086223"/>
              </a:tblGrid>
              <a:tr h="28662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ການກະສິກຳ</a:t>
                      </a:r>
                      <a:endParaRPr lang="en-US" sz="1600" b="1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Agriculture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ຄວາມເສຍຫາຍ</a:t>
                      </a:r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Damages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ການສູນເສຍ</a:t>
                      </a:r>
                      <a:endParaRPr lang="en-US" sz="1600" b="1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Losses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ຄວາມຕ້ອງການ</a:t>
                      </a:r>
                      <a:endParaRPr lang="en-US" sz="1600" b="1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Needs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287122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err="1" smtClean="0">
                          <a:solidFill>
                            <a:srgbClr val="0070C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ລັດແລະເອກະຊົນ</a:t>
                      </a:r>
                      <a:r>
                        <a:rPr lang="en-US" sz="1600" b="1" dirty="0" smtClean="0">
                          <a:solidFill>
                            <a:srgbClr val="0070C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(Public and private)</a:t>
                      </a:r>
                      <a:endParaRPr lang="en-US" sz="1600" b="1" dirty="0">
                        <a:solidFill>
                          <a:srgbClr val="0070C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2866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a. </a:t>
                      </a:r>
                      <a:r>
                        <a:rPr lang="en-US" sz="1600" i="1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ການສ້ອມແປງຊົນລະປະທານ</a:t>
                      </a:r>
                      <a:r>
                        <a:rPr lang="en-US" sz="1600" i="1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en-US" sz="1600" i="1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ລັດ</a:t>
                      </a:r>
                      <a:r>
                        <a:rPr lang="en-US" sz="1600" i="1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)</a:t>
                      </a:r>
                      <a:endParaRPr lang="en-US" sz="1600" i="1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r>
                        <a:rPr lang="en-US" sz="1200" i="1" baseline="0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Irrigation repair (PUBLIC)</a:t>
                      </a:r>
                      <a:endParaRPr lang="en-US" sz="12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10</a:t>
                      </a:r>
                      <a:r>
                        <a:rPr lang="en-US" sz="1600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286624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b. 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ເຄື່ອງມືການກະສິກຳ,ອື່ນ</a:t>
                      </a:r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ໆ</a:t>
                      </a:r>
                    </a:p>
                    <a:p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Farm equipment,</a:t>
                      </a:r>
                      <a:r>
                        <a:rPr lang="en-US" sz="1200" i="1" baseline="0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etc (PRIVATE)</a:t>
                      </a:r>
                      <a:endParaRPr lang="en-US" sz="12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4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501593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c.ລາຍຮັບຈາກພືດ,ລ້ຽງສັດ,ການປະມົງ,ການເຊົ່າ</a:t>
                      </a:r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ເອກະຊົນ</a:t>
                      </a:r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) </a:t>
                      </a:r>
                      <a:r>
                        <a:rPr lang="en-US" sz="1200" i="1" baseline="0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Income from crops, livestock, fisheries, rent (PRIVATE)</a:t>
                      </a:r>
                      <a:endParaRPr lang="en-US" sz="16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50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286624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solidFill>
                            <a:srgbClr val="0070C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ລັດຖະບານ</a:t>
                      </a:r>
                      <a:r>
                        <a:rPr lang="en-US" sz="1600" b="1" dirty="0" smtClean="0">
                          <a:solidFill>
                            <a:srgbClr val="0070C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(Government: )</a:t>
                      </a:r>
                      <a:endParaRPr lang="en-US" sz="1600" b="1" dirty="0">
                        <a:solidFill>
                          <a:srgbClr val="0070C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497048">
                <a:tc>
                  <a:txBody>
                    <a:bodyPr/>
                    <a:lstStyle/>
                    <a:p>
                      <a:pPr marL="342900" indent="-342900">
                        <a:buAutoNum type="alphaLcPeriod"/>
                      </a:pP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ການສ້ອມແປງຊົນລະປະທານ</a:t>
                      </a:r>
                      <a:r>
                        <a:rPr lang="en-US" sz="1600" i="1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i="1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ແລະ</a:t>
                      </a:r>
                      <a:r>
                        <a:rPr lang="en-US" sz="1600" i="1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i="1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ການຟື້ນຟູ</a:t>
                      </a:r>
                      <a:endParaRPr lang="en-US" sz="1600" i="1" baseline="0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Irrigation</a:t>
                      </a:r>
                      <a:r>
                        <a:rPr lang="en-US" sz="1200" i="1" baseline="0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repair with reinforcement</a:t>
                      </a:r>
                      <a:endParaRPr lang="en-US" sz="12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11M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286624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b. </a:t>
                      </a:r>
                      <a:r>
                        <a:rPr lang="en-US" sz="1600" i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ຊົນລະປະທານຊົ່ວຄາວ</a:t>
                      </a:r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(Temporary irrigation)</a:t>
                      </a:r>
                      <a:endParaRPr lang="en-US" sz="16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0.1</a:t>
                      </a:r>
                      <a:r>
                        <a:rPr lang="en-US" sz="1600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501593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c.</a:t>
                      </a:r>
                      <a:r>
                        <a:rPr lang="en-US" sz="1600" i="1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i="1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ການຊ່ວຍເຫຼືອຊາວກະສິກອນ</a:t>
                      </a:r>
                      <a:r>
                        <a:rPr lang="en-US" sz="1600" i="1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(</a:t>
                      </a:r>
                      <a:r>
                        <a:rPr lang="en-US" sz="1600" i="1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ແນວພັນ,ສັດ,ອື່ນ</a:t>
                      </a:r>
                      <a:r>
                        <a:rPr lang="en-US" sz="1600" i="1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ໆ)</a:t>
                      </a:r>
                    </a:p>
                    <a:p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Grants</a:t>
                      </a:r>
                      <a:r>
                        <a:rPr lang="en-US" sz="1200" i="1" baseline="0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to farmers (seeds, animals, etc.)</a:t>
                      </a:r>
                      <a:endParaRPr lang="en-US" sz="12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20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286624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d.</a:t>
                      </a:r>
                      <a:r>
                        <a:rPr lang="en-US" sz="1600" i="1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i="1" baseline="0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ການໃຫ້ສິນເຊື່ອແກ່ຊາວນາ</a:t>
                      </a:r>
                      <a:r>
                        <a:rPr lang="en-US" sz="1600" i="1" baseline="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200" i="1" dirty="0" smtClean="0">
                          <a:solidFill>
                            <a:srgbClr val="FF0000"/>
                          </a:solidFill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Credit to farmers</a:t>
                      </a:r>
                      <a:endParaRPr lang="en-US" sz="1200" i="1" dirty="0">
                        <a:solidFill>
                          <a:srgbClr val="FF0000"/>
                        </a:solidFill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40 M</a:t>
                      </a:r>
                      <a:endParaRPr lang="en-US" sz="1600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  <a:tr h="388969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ລວມ</a:t>
                      </a:r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2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TOTAL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14 M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50.1 M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Phetsarath OT" panose="02000500000000020004" pitchFamily="2" charset="0"/>
                          <a:cs typeface="Phetsarath OT" panose="02000500000000020004" pitchFamily="2" charset="0"/>
                        </a:rPr>
                        <a:t>71 M</a:t>
                      </a:r>
                      <a:endParaRPr lang="en-US" sz="1600" b="1" dirty="0">
                        <a:latin typeface="Phetsarath OT" panose="02000500000000020004" pitchFamily="2" charset="0"/>
                        <a:cs typeface="Phetsarath OT" panose="02000500000000020004" pitchFamily="2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 descr="C:\Users\user\AppData\Local\Microsoft\Windows\Temporary Internet Files\Content.IE5\I933UW1Q\MC900186244[1]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8331" y="2347311"/>
            <a:ext cx="1708165" cy="86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8598" y="3505200"/>
            <a:ext cx="8138615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8598" y="4343400"/>
            <a:ext cx="8138615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50207" y="4800600"/>
            <a:ext cx="8138615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8597" y="5181600"/>
            <a:ext cx="8138615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28600" y="5638800"/>
            <a:ext cx="8138615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5658" y="6019800"/>
            <a:ext cx="8138615" cy="381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ສະຫຼຸບ</a:t>
            </a:r>
            <a:r>
              <a:rPr lang="en-US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(Conclusions)</a:t>
            </a:r>
            <a:endParaRPr lang="en-US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ເພື່ອໃຫ້ຜູ້ເຂົ້າຮ່ວມຮູ້ຈັກອົງປະກອບຫຼັກຂອງການກໍ່ສ້າງຄືນໃໝ່ຫຼັງໄພພິບັດ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To </a:t>
            </a:r>
            <a:r>
              <a:rPr lang="en-US" sz="1600" dirty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orient participants on main elements of post-disaster </a:t>
            </a:r>
            <a:r>
              <a:rPr lang="en-US" sz="16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reconstruction</a:t>
            </a:r>
          </a:p>
          <a:p>
            <a:endParaRPr lang="en-US" sz="1600" dirty="0">
              <a:solidFill>
                <a:srgbClr val="FF000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ເພື່ອອະທິບາຍແນວຄວາມຄິດທີ່ສຳຄັນຂອງການປະເມີນຫຼັງໄພພິບັດ</a:t>
            </a:r>
            <a:endParaRPr lang="en-US" sz="24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6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To </a:t>
            </a:r>
            <a:r>
              <a:rPr lang="en-US" sz="1600" dirty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explain the key concepts of post-disaster </a:t>
            </a:r>
            <a:r>
              <a:rPr lang="en-US" sz="16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assessment</a:t>
            </a:r>
          </a:p>
          <a:p>
            <a:endParaRPr lang="en-US" sz="1600" dirty="0">
              <a:solidFill>
                <a:srgbClr val="FF000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ເພື່ອໃຫ້ຕົວຢ່າງການປະເມີນຄວາມເສຍຫາຍ,ການສູນເສຍແລະຄວາມຕ້ອງການ</a:t>
            </a:r>
            <a:endParaRPr lang="en-US" sz="24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6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To </a:t>
            </a:r>
            <a:r>
              <a:rPr lang="en-US" sz="1600" dirty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provide an example of damage, loss, and needs assessment </a:t>
            </a:r>
            <a:r>
              <a:rPr lang="en-US" sz="16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 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   (</a:t>
            </a:r>
            <a:r>
              <a:rPr lang="en-US" sz="2000" dirty="0" err="1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DaLNA</a:t>
            </a:r>
            <a:r>
              <a:rPr lang="en-US" sz="2000" dirty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4255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ຄຳຖາມ</a:t>
            </a:r>
            <a:r>
              <a:rPr lang="en-US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(Any Questions?)</a:t>
            </a:r>
            <a:endParaRPr lang="en-US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 algn="ctr">
              <a:buNone/>
            </a:pPr>
            <a:r>
              <a:rPr lang="en-US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ຂອບໃຈ</a:t>
            </a:r>
            <a:endParaRPr lang="en-US" dirty="0" smtClean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marL="0" indent="0" algn="ctr">
              <a:buNone/>
            </a:pPr>
            <a:r>
              <a:rPr lang="en-US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Thank you</a:t>
            </a:r>
            <a:endParaRPr lang="en-US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ບັນດາທ່ານເຫັນຫຍັງແດ</a:t>
            </a:r>
            <a:r>
              <a:rPr lang="en-US" sz="40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່?</a:t>
            </a:r>
            <a:br>
              <a:rPr lang="en-US" sz="40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US" sz="2400" dirty="0" smtClean="0">
                <a:solidFill>
                  <a:srgbClr val="FF0000"/>
                </a:solidFill>
              </a:rPr>
              <a:t>What do you see?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3" descr="C:\Users\acer\Pictures\185544_221177107929308_100001110601434_583094_8129446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4512501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5" y="3140968"/>
            <a:ext cx="4638535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7200" y="4904672"/>
            <a:ext cx="295232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ຜົນກະທົບດ້ານສັງຄົມ</a:t>
            </a:r>
            <a:r>
              <a:rPr lang="en-US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Social impacts?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ຜົນກະທົບດ້ານເສດຖະກິດ</a:t>
            </a:r>
            <a:endParaRPr lang="en-US" sz="2000" dirty="0" smtClean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Economic impacts?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228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latin typeface="Phetsarath OT" pitchFamily="2" charset="0"/>
                <a:cs typeface="Phetsarath OT" pitchFamily="2" charset="0"/>
              </a:rPr>
              <a:t>ການປະເມີນຄວາມຕ້ອງການຫຼັງໄພພິບັດ</a:t>
            </a:r>
            <a:r>
              <a:rPr lang="en-US" sz="4000" dirty="0" smtClean="0">
                <a:latin typeface="Phetsarath OT" pitchFamily="2" charset="0"/>
                <a:cs typeface="Phetsarath OT" pitchFamily="2" charset="0"/>
              </a:rPr>
              <a:t/>
            </a:r>
            <a:br>
              <a:rPr lang="en-US" sz="4000" dirty="0" smtClean="0">
                <a:latin typeface="Phetsarath OT" pitchFamily="2" charset="0"/>
                <a:cs typeface="Phetsarath OT" pitchFamily="2" charset="0"/>
              </a:rPr>
            </a:br>
            <a:r>
              <a:rPr lang="en-US" sz="2400" dirty="0" smtClean="0"/>
              <a:t>The PDNA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72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ແນວຄວາມຄິດຈາກ</a:t>
            </a:r>
            <a:r>
              <a:rPr lang="en-US" sz="72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7200" b="1" dirty="0" smtClean="0"/>
              <a:t>ECLAC </a:t>
            </a:r>
            <a:r>
              <a:rPr lang="en-US" sz="72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ໃນປີ</a:t>
            </a:r>
            <a:r>
              <a:rPr lang="en-US" sz="7200" b="1" dirty="0" smtClean="0"/>
              <a:t> 1972 </a:t>
            </a:r>
            <a:r>
              <a:rPr lang="en-US" sz="7200" b="1" dirty="0" smtClean="0">
                <a:solidFill>
                  <a:srgbClr val="FF0000"/>
                </a:solidFill>
              </a:rPr>
              <a:t>(Concept from ECLAC in 1972)</a:t>
            </a:r>
          </a:p>
          <a:p>
            <a:endParaRPr lang="en-US" sz="6400" dirty="0" smtClean="0">
              <a:solidFill>
                <a:srgbClr val="FF0000"/>
              </a:solidFill>
            </a:endParaRPr>
          </a:p>
          <a:p>
            <a:r>
              <a:rPr lang="en-US" sz="7200" b="1" u="sng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ແກ້ໄຂ</a:t>
            </a:r>
            <a:r>
              <a:rPr lang="en-US" sz="7200" b="1" u="sng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ແລະປັບປຸງ</a:t>
            </a:r>
            <a:r>
              <a:rPr lang="en-US" sz="72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ໂດຍທະນາຄານໂລກໃນການຮ່ວມມືແລະປືກສາຫາລືກັບຄູ່ຮ່ວມພັດທະນາຕ່າງໆ</a:t>
            </a:r>
            <a:r>
              <a:rPr lang="en-US" sz="7200" b="1" dirty="0" smtClean="0">
                <a:solidFill>
                  <a:srgbClr val="00B050"/>
                </a:solidFill>
              </a:rPr>
              <a:t>(UN, EC </a:t>
            </a:r>
            <a:r>
              <a:rPr lang="en-US" sz="72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72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7200" b="1" dirty="0" err="1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ອື່ນ</a:t>
            </a:r>
            <a:r>
              <a:rPr lang="en-US" sz="7200" b="1" dirty="0" smtClean="0">
                <a:solidFill>
                  <a:srgbClr val="00B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ໆ</a:t>
            </a:r>
            <a:r>
              <a:rPr lang="en-US" sz="7200" b="1" dirty="0" smtClean="0">
                <a:solidFill>
                  <a:srgbClr val="00B050"/>
                </a:solidFill>
              </a:rPr>
              <a:t>).</a:t>
            </a:r>
          </a:p>
          <a:p>
            <a:r>
              <a:rPr lang="en-US" sz="4400" dirty="0" smtClean="0">
                <a:solidFill>
                  <a:srgbClr val="FF0000"/>
                </a:solidFill>
              </a:rPr>
              <a:t>(Modified and enhanced by WB in cooperation and consultation with other development partners (UN, EC and others)</a:t>
            </a:r>
          </a:p>
          <a:p>
            <a:endParaRPr lang="en-US" sz="6400" dirty="0" smtClean="0">
              <a:solidFill>
                <a:srgbClr val="FF0000"/>
              </a:solidFill>
            </a:endParaRPr>
          </a:p>
          <a:p>
            <a:r>
              <a:rPr lang="en-US" sz="72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ມຸ້ງເປົ້າໝາຍໄປທີ່ມາດຕະຖານແນວຄວາມຄິດຂອງ</a:t>
            </a:r>
            <a:r>
              <a:rPr lang="en-US" sz="7200" b="1" u="sng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ຄວາມເສຍຫາຍ,ການສູນເສຍແລະຄວາມຕ້ອງການ</a:t>
            </a:r>
            <a:r>
              <a:rPr lang="en-US" sz="72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ໃນທົ່ວປະເທດ</a:t>
            </a:r>
          </a:p>
          <a:p>
            <a:r>
              <a:rPr lang="en-US" sz="44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4400" dirty="0" smtClean="0">
                <a:solidFill>
                  <a:srgbClr val="FF0000"/>
                </a:solidFill>
              </a:rPr>
              <a:t>Aimed at standardizing the concepts of damage, loss and needs across countries)</a:t>
            </a:r>
          </a:p>
          <a:p>
            <a:endParaRPr lang="en-US" sz="6400" dirty="0" smtClean="0">
              <a:solidFill>
                <a:srgbClr val="FF0000"/>
              </a:solidFill>
            </a:endParaRPr>
          </a:p>
          <a:p>
            <a:r>
              <a:rPr lang="en-US" sz="72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ເຄື່ອງມືທີ່ເປັນປະໂຫຍດໃນ</a:t>
            </a:r>
            <a:r>
              <a:rPr lang="en-US" sz="7200" b="1" u="sng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ການວາງແຜນການຟື້ນຟູ</a:t>
            </a:r>
            <a:r>
              <a:rPr lang="en-US" sz="7200" b="1" u="sng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7200" b="1" u="sng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7200" b="1" u="sng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7200" b="1" u="sng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ກໍ່ສ້າງຄືນໃໝ</a:t>
            </a:r>
            <a:r>
              <a:rPr lang="en-US" sz="7200" b="1" u="sng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່ </a:t>
            </a:r>
            <a:r>
              <a:rPr lang="en-US" sz="7200" b="1" u="sng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7200" b="1" u="sng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7200" b="1" u="sng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ງົບປະມານ</a:t>
            </a:r>
            <a:endParaRPr lang="en-US" sz="7200" b="1" u="sng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44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4400" dirty="0" smtClean="0">
                <a:solidFill>
                  <a:srgbClr val="FF0000"/>
                </a:solidFill>
              </a:rPr>
              <a:t>Useful tool in recovery and reconstruction planning and budgeting)</a:t>
            </a:r>
          </a:p>
          <a:p>
            <a:endParaRPr lang="en-US" sz="6400" dirty="0" smtClean="0">
              <a:solidFill>
                <a:srgbClr val="FF0000"/>
              </a:solidFill>
            </a:endParaRPr>
          </a:p>
          <a:p>
            <a:r>
              <a:rPr lang="en-US" sz="7200" b="1" u="sng" dirty="0" smtClean="0">
                <a:solidFill>
                  <a:schemeClr val="accent4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ນຳໃຊ້ເຄື່ອງມື</a:t>
            </a:r>
            <a:r>
              <a:rPr lang="en-US" sz="7200" b="1" dirty="0" smtClean="0">
                <a:solidFill>
                  <a:schemeClr val="accent4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ທີ່ເປັນປະໂຫຍດຢ່າງກ້ວາງຂວາງຂອງ</a:t>
            </a:r>
            <a:r>
              <a:rPr lang="en-US" sz="7200" b="1" u="sng" dirty="0" smtClean="0">
                <a:solidFill>
                  <a:schemeClr val="accent4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ສາກົນໃນ5ປີທີ່ຜ່ານມາ</a:t>
            </a:r>
            <a:r>
              <a:rPr lang="en-US" sz="7200" b="1" dirty="0" smtClean="0">
                <a:solidFill>
                  <a:schemeClr val="accent4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7200" b="1" dirty="0" err="1" smtClean="0">
                <a:solidFill>
                  <a:schemeClr val="accent4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ບັງກາລາເດັດ,ອິນໂດເນເຊຍ,ຟີລິບປິນແລະອື່ນ</a:t>
            </a:r>
            <a:r>
              <a:rPr lang="en-US" sz="7200" b="1" dirty="0" smtClean="0">
                <a:solidFill>
                  <a:schemeClr val="accent4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ໆ</a:t>
            </a:r>
            <a:r>
              <a:rPr lang="en-US" sz="7200" b="1" dirty="0" smtClean="0">
                <a:solidFill>
                  <a:srgbClr val="92D05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)</a:t>
            </a:r>
          </a:p>
          <a:p>
            <a:r>
              <a:rPr lang="en-US" sz="4400" dirty="0" smtClean="0">
                <a:solidFill>
                  <a:srgbClr val="C00000"/>
                </a:solidFill>
              </a:rPr>
              <a:t>Used extensively for the last 5 years internationally (Bangladesh, Indonesia, Philippines, among others)</a:t>
            </a:r>
          </a:p>
          <a:p>
            <a:endParaRPr lang="en-US" sz="6400" dirty="0" smtClean="0">
              <a:solidFill>
                <a:srgbClr val="C00000"/>
              </a:solidFill>
            </a:endParaRPr>
          </a:p>
          <a:p>
            <a:r>
              <a:rPr lang="en-US" sz="7200" b="1" dirty="0" err="1" smtClean="0">
                <a:solidFill>
                  <a:schemeClr val="accent1">
                    <a:lumMod val="50000"/>
                  </a:schemeClr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ຄວາມດູນດ່ຽງລະຫ່ວາງຄວາມໄວແລະຄວາມຖຶກຕ້ອງ</a:t>
            </a:r>
            <a:r>
              <a:rPr lang="en-US" sz="7200" b="1" dirty="0" smtClean="0">
                <a:solidFill>
                  <a:schemeClr val="accent1">
                    <a:lumMod val="50000"/>
                  </a:schemeClr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7200" b="1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7200" b="1" dirty="0" smtClean="0">
                <a:solidFill>
                  <a:srgbClr val="FF0000"/>
                </a:solidFill>
              </a:rPr>
              <a:t>Balance between speed and accuracy)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52450" y="228600"/>
            <a:ext cx="7696200" cy="104016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ຕົວຢ່າງບາດກ້າວການໃຫ້ຄວາມຊ່ວຍເຫຼືອຫຼັງໄພພິບັດ</a:t>
            </a:r>
            <a:r>
              <a:rPr lang="en-US" sz="2800" dirty="0" err="1" smtClean="0"/>
              <a:t>Typical</a:t>
            </a:r>
            <a:r>
              <a:rPr lang="en-US" sz="28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Post-Disaster Stages</a:t>
            </a:r>
            <a:r>
              <a:rPr lang="en-US" sz="2800" dirty="0" smtClean="0"/>
              <a:t> 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51501992"/>
              </p:ext>
            </p:extLst>
          </p:nvPr>
        </p:nvGraphicFramePr>
        <p:xfrm>
          <a:off x="990600" y="152400"/>
          <a:ext cx="725805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552450" y="4077072"/>
            <a:ext cx="7696200" cy="2492990"/>
          </a:xfrm>
          <a:prstGeom prst="rect">
            <a:avLst/>
          </a:prstGeom>
        </p:spPr>
        <p:txBody>
          <a:bodyPr>
            <a:spAutoFit/>
          </a:bodyPr>
          <a:lstStyle/>
          <a:p>
            <a:pPr marL="509588" lvl="1" indent="-457200">
              <a:buClr>
                <a:srgbClr val="4F81BD"/>
              </a:buClr>
              <a:buFont typeface="Wingdings" charset="2"/>
              <a:buChar char="q"/>
            </a:pP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ຂັ້ນຕອນການໃຫ້ຄວາມຊ່ວຍເຫຼືອກໍລະນີສຸກເສີນ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/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ດ້ານມະນຸດສະທຳແມ່ນບໍ່ໄດ້ລວມຢູ່ໃນ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DaLNA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ບໍ່ໄດ້ນອນຢູ່ໃນຂອບວຽກ</a:t>
            </a:r>
            <a:endParaRPr lang="en-US" sz="20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marL="509588" lvl="1" indent="-457200">
              <a:buClr>
                <a:srgbClr val="4F81BD"/>
              </a:buClr>
              <a:buFont typeface="Wingdings" charset="2"/>
              <a:buChar char="q"/>
            </a:pPr>
            <a:r>
              <a:rPr lang="en-US" sz="1400" dirty="0" smtClean="0">
                <a:solidFill>
                  <a:srgbClr val="FF0000"/>
                </a:solidFill>
                <a:latin typeface="Franklin Gothic Medium" charset="0"/>
              </a:rPr>
              <a:t>Emergency/Humanitarian </a:t>
            </a:r>
            <a:r>
              <a:rPr lang="en-US" sz="1400" dirty="0">
                <a:solidFill>
                  <a:srgbClr val="FF0000"/>
                </a:solidFill>
                <a:latin typeface="Franklin Gothic Medium" charset="0"/>
              </a:rPr>
              <a:t>Assistance phase is not covered by DaLA and not part of the conceptual </a:t>
            </a:r>
            <a:r>
              <a:rPr lang="en-US" sz="1400" dirty="0" smtClean="0">
                <a:solidFill>
                  <a:srgbClr val="FF0000"/>
                </a:solidFill>
                <a:latin typeface="Franklin Gothic Medium" charset="0"/>
              </a:rPr>
              <a:t>framework</a:t>
            </a:r>
          </a:p>
          <a:p>
            <a:pPr marL="914400" lvl="1" indent="-457200">
              <a:buClr>
                <a:srgbClr val="4F81BD"/>
              </a:buClr>
              <a:buFont typeface="Wingdings" charset="2"/>
              <a:buChar char="q"/>
            </a:pPr>
            <a:endParaRPr lang="en-US" sz="1400" dirty="0">
              <a:solidFill>
                <a:srgbClr val="FF0000"/>
              </a:solidFill>
              <a:latin typeface="Franklin Gothic Medium" charset="0"/>
            </a:endParaRPr>
          </a:p>
          <a:p>
            <a:pPr marL="509588" lvl="1" indent="-457200">
              <a:buClr>
                <a:srgbClr val="4F81BD"/>
              </a:buClr>
              <a:buFont typeface="Wingdings" charset="2"/>
              <a:buChar char="q"/>
            </a:pPr>
            <a:r>
              <a:rPr lang="en-US" sz="20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ອົງການຈັດຕັ້ງຕ່າງໆຂອງ</a:t>
            </a:r>
            <a:r>
              <a:rPr lang="en-US" sz="20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UN </a:t>
            </a:r>
            <a:r>
              <a:rPr lang="en-US" sz="20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ແລະຜູ້ໃຫ້ທືນໃນການໃຫ້ຄວາມຊ່ວຍເຫຼືອຕໍ່ປະຊາກອນແລະ</a:t>
            </a:r>
            <a:r>
              <a:rPr lang="en-US" sz="20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b="1" dirty="0" err="1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ລັດຖະບານທີ່ໄດ້ຮັບຜົນກະທົບ</a:t>
            </a:r>
            <a:r>
              <a:rPr lang="en-US" sz="2000" b="1" dirty="0" smtClean="0">
                <a:solidFill>
                  <a:srgbClr val="7030A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</a:p>
          <a:p>
            <a:pPr marL="509588" lvl="1" indent="-457200">
              <a:buClr>
                <a:srgbClr val="4F81BD"/>
              </a:buClr>
              <a:buFont typeface="Wingdings" charset="2"/>
              <a:buChar char="q"/>
            </a:pPr>
            <a:r>
              <a:rPr lang="en-US" sz="14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400" dirty="0" smtClean="0">
                <a:solidFill>
                  <a:srgbClr val="FF0000"/>
                </a:solidFill>
                <a:latin typeface="Franklin Gothic Medium" charset="0"/>
              </a:rPr>
              <a:t>UN </a:t>
            </a:r>
            <a:r>
              <a:rPr lang="en-US" sz="1400" dirty="0">
                <a:solidFill>
                  <a:srgbClr val="FF0000"/>
                </a:solidFill>
                <a:latin typeface="Franklin Gothic Medium" charset="0"/>
              </a:rPr>
              <a:t>Agencies and Donors provide assistance to the affected population and government </a:t>
            </a:r>
            <a:r>
              <a:rPr lang="en-US" sz="1400" dirty="0" smtClean="0">
                <a:solidFill>
                  <a:srgbClr val="FF0000"/>
                </a:solidFill>
                <a:latin typeface="Franklin Gothic Medium" charset="0"/>
              </a:rPr>
              <a:t>)</a:t>
            </a:r>
            <a:endParaRPr lang="en-US" sz="1400" dirty="0">
              <a:solidFill>
                <a:srgbClr val="FF0000"/>
              </a:solidFill>
              <a:latin typeface="Franklin Gothic Medium" charset="0"/>
            </a:endParaRPr>
          </a:p>
          <a:p>
            <a:pPr marL="914400" lvl="1" indent="-457200">
              <a:buClr>
                <a:srgbClr val="4F81BD"/>
              </a:buClr>
              <a:buFont typeface="Wingdings" charset="2"/>
              <a:buChar char="q"/>
            </a:pPr>
            <a:endParaRPr lang="en-US" sz="2000" dirty="0">
              <a:solidFill>
                <a:srgbClr val="000000"/>
              </a:solidFill>
              <a:latin typeface="Franklin Gothic Medium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ເປັນຫຍັງຈິ່ງຕ້ອງມີການປະເມີນຄວາມເສຍຫາຍ</a:t>
            </a:r>
            <a:r>
              <a:rPr lang="en-US" sz="2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400" b="1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b="1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</a:t>
            </a:r>
            <a:r>
              <a:rPr lang="en-US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en-US" sz="24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US" sz="1800" dirty="0" smtClean="0">
                <a:solidFill>
                  <a:srgbClr val="FF0000"/>
                </a:solidFill>
              </a:rPr>
              <a:t>Why Damage and Loss Assessment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13315" name="Rectangle 1027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63272" cy="48768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ເພື່ອ</a:t>
            </a:r>
            <a:r>
              <a:rPr lang="en-US" sz="2400" b="1" u="sng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ກຳນົດຄວາມຕ້ອງການດ້ານການເງິນ</a:t>
            </a:r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ສຳລັບການຟື້ນຟູເສດຖະກິດ</a:t>
            </a: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ການກໍ່ສ້າງຄືນໃໝ</a:t>
            </a: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່</a:t>
            </a:r>
          </a:p>
          <a:p>
            <a:pPr eaLnBrk="1" hangingPunct="1">
              <a:lnSpc>
                <a:spcPct val="90000"/>
              </a:lnSpc>
            </a:pPr>
            <a:r>
              <a:rPr lang="en-US" sz="17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700" dirty="0" smtClean="0">
                <a:solidFill>
                  <a:srgbClr val="FF0000"/>
                </a:solidFill>
              </a:rPr>
              <a:t>To quantify the financial needs for economic recovery and reconstruction)</a:t>
            </a:r>
          </a:p>
          <a:p>
            <a:pPr eaLnBrk="1" hangingPunct="1">
              <a:lnSpc>
                <a:spcPct val="90000"/>
              </a:lnSpc>
            </a:pPr>
            <a:endParaRPr lang="en-US" sz="17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ເພື່ອ</a:t>
            </a:r>
            <a:r>
              <a:rPr lang="en-US" sz="2400" b="1" u="sng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ກຳນົດກິດຈະກຳທີ່ເປັນບູລິມະສິດຂອງລັດຖະບານ</a:t>
            </a: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ສຳລັບການແຊກແຊງໃນແຕ່ລະພື້ນທີ່ພູມີສາດທີ່ແຕກຕ່າງກັນ, </a:t>
            </a:r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ຂະແໜງການ</a:t>
            </a: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ກຸ່ມປະຊາກອນໂດຍຂື້ນກັບການຄາດຄະເນອັດຕາຊ່ອງຫ່ວາງໃນການຜະລິດ,ການເຕີບໂຕ </a:t>
            </a:r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ການພັດທະນາ</a:t>
            </a:r>
            <a:endParaRPr lang="en-US" sz="24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17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700" dirty="0" smtClean="0">
                <a:solidFill>
                  <a:srgbClr val="FF0000"/>
                </a:solidFill>
              </a:rPr>
              <a:t>To define government priorities for intervention in different geographical areas, sectors and population groups based on estimated gaps in production, growth and development)</a:t>
            </a:r>
          </a:p>
          <a:p>
            <a:pPr eaLnBrk="1" hangingPunct="1">
              <a:lnSpc>
                <a:spcPct val="90000"/>
              </a:lnSpc>
            </a:pPr>
            <a:endParaRPr lang="en-US" sz="17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ເພື່ອ</a:t>
            </a:r>
            <a:r>
              <a:rPr lang="en-US" sz="2400" b="1" u="sng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ສ້າງຄວາມອາດສາມາດໃຫ້ແກ່ລັດຖະບານໃນການອອກແບບໂຄງການຫຼັງໄພພິບັດແລະ/</a:t>
            </a:r>
            <a:r>
              <a:rPr lang="en-US" sz="2400" b="1" u="sng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ຫຼືກຳນົດຄວາມຕ້ອງການ</a:t>
            </a:r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ໃນການຮ່ວມມືໃນລະດັບສາກົນ</a:t>
            </a:r>
            <a:endParaRPr lang="en-US" sz="24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17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700" dirty="0" smtClean="0">
                <a:solidFill>
                  <a:srgbClr val="FF0000"/>
                </a:solidFill>
              </a:rPr>
              <a:t>To create capacity of national government to design post-disaster programs and/or to define international cooperation needs)</a:t>
            </a:r>
          </a:p>
          <a:p>
            <a:pPr eaLnBrk="1" hangingPunct="1">
              <a:lnSpc>
                <a:spcPct val="90000"/>
              </a:lnSpc>
            </a:pPr>
            <a:endParaRPr lang="en-US" sz="17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ເພື່ອເປັນການ</a:t>
            </a:r>
            <a:r>
              <a:rPr lang="en-US" sz="2400" b="1" u="sng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ຕອບສະໜອງຂັ້ນພື້ນຖານ</a:t>
            </a: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ສຳລັບຄວາມຄືບໜ້າຂອງການຕິດຕາມໃນການຈັດຕັ້ງປະຕິບັດໂຄງການຟື້ນຟູ </a:t>
            </a:r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ກໍ່ສ້າງຄືນໃໝ</a:t>
            </a:r>
            <a:r>
              <a:rPr lang="en-US" sz="24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່</a:t>
            </a:r>
          </a:p>
          <a:p>
            <a:pPr eaLnBrk="1" hangingPunct="1">
              <a:lnSpc>
                <a:spcPct val="90000"/>
              </a:lnSpc>
            </a:pPr>
            <a:r>
              <a:rPr lang="en-US" sz="17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700" dirty="0" smtClean="0">
                <a:solidFill>
                  <a:srgbClr val="FF0000"/>
                </a:solidFill>
              </a:rPr>
              <a:t>To provide basis for monitoring progress in implementing recovery and reconstruction programs )</a:t>
            </a:r>
          </a:p>
          <a:p>
            <a:pPr eaLnBrk="1" hangingPunct="1">
              <a:lnSpc>
                <a:spcPct val="90000"/>
              </a:lnSpc>
            </a:pPr>
            <a:endParaRPr lang="en-US" sz="17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ເພື່ອໃຫ້</a:t>
            </a:r>
            <a:r>
              <a:rPr lang="en-US" sz="2400" b="1" u="sng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ຄຳແນະນຳໃນການວາງແຜນການຫຼຸດຜ່ອນຄວາມສ່ຽງກ່ອນເກີດໄພພິບັດ</a:t>
            </a:r>
            <a:endParaRPr lang="en-US" sz="2400" b="1" u="sng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17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700" dirty="0" smtClean="0">
                <a:solidFill>
                  <a:srgbClr val="FF0000"/>
                </a:solidFill>
              </a:rPr>
              <a:t>To provide guidance for </a:t>
            </a:r>
            <a:r>
              <a:rPr lang="en-US" sz="1700" i="1" dirty="0" smtClean="0">
                <a:solidFill>
                  <a:srgbClr val="FF0000"/>
                </a:solidFill>
              </a:rPr>
              <a:t>ex ante</a:t>
            </a:r>
            <a:r>
              <a:rPr lang="en-US" sz="1700" dirty="0" smtClean="0">
                <a:solidFill>
                  <a:srgbClr val="FF0000"/>
                </a:solidFill>
              </a:rPr>
              <a:t> disaster risk reduction schemes)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sz="28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ແນວຄວາມຄິດ</a:t>
            </a:r>
            <a:r>
              <a:rPr lang="en-US" sz="28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8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8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8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ນິຍາມ</a:t>
            </a:r>
            <a:r>
              <a:rPr lang="en-US" sz="28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en-US" sz="28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US" sz="2000" dirty="0" smtClean="0">
                <a:solidFill>
                  <a:srgbClr val="FF0000"/>
                </a:solidFill>
              </a:rPr>
              <a:t>Concept and Definitions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US" sz="22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ການຈັດຕັ້ງປະຕິບັດຫຼັງຈາກເຫດກໍລະນີສຸກເສີນ</a:t>
            </a:r>
            <a:r>
              <a:rPr lang="en-US" sz="22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600" dirty="0" smtClean="0">
                <a:solidFill>
                  <a:srgbClr val="FF0000"/>
                </a:solidFill>
              </a:rPr>
              <a:t>Undertaken after the emergency phase)</a:t>
            </a:r>
          </a:p>
          <a:p>
            <a:endParaRPr lang="en-US" sz="1100" dirty="0" smtClean="0">
              <a:solidFill>
                <a:srgbClr val="FF0000"/>
              </a:solidFill>
            </a:endParaRPr>
          </a:p>
          <a:p>
            <a:r>
              <a:rPr lang="en-US" sz="22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ຄວາມເສຍຫາຍ+ການສູນເສຍ</a:t>
            </a:r>
            <a:r>
              <a:rPr lang="en-US" sz="22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=</a:t>
            </a:r>
            <a:r>
              <a:rPr lang="en-US" sz="22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ຜົນກະທົບດ້ານເສດຖະກິດ-ສັງຄົມ</a:t>
            </a:r>
            <a:endParaRPr lang="en-US" sz="22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6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600" dirty="0" smtClean="0">
                <a:solidFill>
                  <a:srgbClr val="FF0000"/>
                </a:solidFill>
              </a:rPr>
              <a:t>Damages + Losses = Adverse Socio-economic Impacts)</a:t>
            </a:r>
          </a:p>
          <a:p>
            <a:endParaRPr lang="en-US" sz="1100" dirty="0" smtClean="0">
              <a:solidFill>
                <a:srgbClr val="FF0000"/>
              </a:solidFill>
            </a:endParaRPr>
          </a:p>
          <a:p>
            <a:r>
              <a:rPr lang="en-US" sz="22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ການວິເຄາະຜົນກະທົບສາມາດດຳເນີນໄດ້ໂດຍ</a:t>
            </a:r>
            <a:r>
              <a:rPr lang="en-US" sz="22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22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ຜ່ານການເກັບກຳຂໍ້ມູນໂດຍຂະແໜງການ</a:t>
            </a:r>
            <a:r>
              <a:rPr lang="en-US" sz="22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):</a:t>
            </a:r>
          </a:p>
          <a:p>
            <a:r>
              <a:rPr lang="en-US" sz="16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600" dirty="0" smtClean="0">
                <a:solidFill>
                  <a:srgbClr val="FF0000"/>
                </a:solidFill>
              </a:rPr>
              <a:t>Impact analysis is by (although data collection is by sector):</a:t>
            </a:r>
          </a:p>
          <a:p>
            <a:pPr lvl="1"/>
            <a:r>
              <a:rPr lang="en-US" sz="1600" dirty="0" smtClean="0"/>
              <a:t>	</a:t>
            </a:r>
            <a:r>
              <a:rPr lang="en-US" sz="16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ລະດັບຄົວເຮືອນ</a:t>
            </a:r>
            <a:r>
              <a:rPr lang="en-US" sz="16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(</a:t>
            </a:r>
            <a:r>
              <a:rPr lang="en-US" sz="1600" dirty="0" smtClean="0"/>
              <a:t>household level)</a:t>
            </a:r>
          </a:p>
          <a:p>
            <a:pPr lvl="1"/>
            <a:r>
              <a:rPr lang="en-US" sz="1600" dirty="0" smtClean="0"/>
              <a:t>	</a:t>
            </a:r>
            <a:r>
              <a:rPr lang="en-US" sz="16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ຂະແໜງການຕ່າງ</a:t>
            </a:r>
            <a:r>
              <a:rPr lang="en-US" sz="16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ໆ (</a:t>
            </a:r>
            <a:r>
              <a:rPr lang="en-US" sz="1600" dirty="0" smtClean="0"/>
              <a:t>sectors)</a:t>
            </a:r>
          </a:p>
          <a:p>
            <a:pPr lvl="1"/>
            <a:r>
              <a:rPr lang="en-US" sz="1600" dirty="0" smtClean="0"/>
              <a:t>	</a:t>
            </a:r>
            <a:r>
              <a:rPr lang="en-US" sz="16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ເສດຖະກິດຂະໜາດໃຫ່ຍ</a:t>
            </a:r>
            <a:r>
              <a:rPr lang="en-US" sz="16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(</a:t>
            </a:r>
            <a:r>
              <a:rPr lang="en-US" sz="1600" dirty="0" smtClean="0"/>
              <a:t>macro-economy)</a:t>
            </a:r>
          </a:p>
          <a:p>
            <a:pPr lvl="1"/>
            <a:r>
              <a:rPr lang="en-US" sz="1600" dirty="0" smtClean="0"/>
              <a:t>	</a:t>
            </a:r>
            <a:r>
              <a:rPr lang="en-US" sz="16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ການຂ້າມຜ່ານຂະແໜງການທີ່ກ່ຽວຂ້ອງ</a:t>
            </a:r>
            <a:r>
              <a:rPr lang="en-US" sz="16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(</a:t>
            </a:r>
            <a:r>
              <a:rPr lang="en-US" sz="1600" dirty="0" smtClean="0">
                <a:solidFill>
                  <a:srgbClr val="C00000"/>
                </a:solidFill>
              </a:rPr>
              <a:t>cross-cutting concerns)</a:t>
            </a:r>
          </a:p>
          <a:p>
            <a:pPr lvl="1"/>
            <a:endParaRPr lang="en-US" sz="1100" dirty="0" smtClean="0">
              <a:solidFill>
                <a:srgbClr val="C00000"/>
              </a:solidFill>
            </a:endParaRPr>
          </a:p>
          <a:p>
            <a:r>
              <a:rPr lang="en-US" sz="22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ການປະເມີນຄວາມເສຍຫາຍແລະການສູນເສຍເປັນພື້ນຖານຂອງການວາງແຜນຟື້ນຟູ</a:t>
            </a:r>
            <a:r>
              <a:rPr lang="en-US" sz="22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2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ແລະກໍ່ສ້າງຄືນໃໝ</a:t>
            </a:r>
            <a:r>
              <a:rPr lang="en-US" sz="22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່ </a:t>
            </a:r>
            <a:r>
              <a:rPr lang="en-US" sz="22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2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2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ການກຳນົດງົບປະມານ</a:t>
            </a:r>
            <a:endParaRPr lang="en-US" sz="22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r>
              <a:rPr lang="en-US" sz="16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600" dirty="0" smtClean="0">
                <a:solidFill>
                  <a:srgbClr val="FF0000"/>
                </a:solidFill>
              </a:rPr>
              <a:t>Assessment of damages and losses as basis of recovery and reconstruction planning and budgeting )</a:t>
            </a:r>
          </a:p>
          <a:p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AutoShape 10"/>
          <p:cNvSpPr>
            <a:spLocks noChangeArrowheads="1"/>
          </p:cNvSpPr>
          <p:nvPr/>
        </p:nvSpPr>
        <p:spPr bwMode="auto">
          <a:xfrm rot="10800000">
            <a:off x="3429000" y="3348554"/>
            <a:ext cx="2743199" cy="533400"/>
          </a:xfrm>
          <a:prstGeom prst="wedgeRoundRectCallout">
            <a:avLst>
              <a:gd name="adj1" fmla="val 6051"/>
              <a:gd name="adj2" fmla="val 88986"/>
              <a:gd name="adj3" fmla="val 16667"/>
            </a:avLst>
          </a:prstGeom>
          <a:solidFill>
            <a:schemeClr val="bg1">
              <a:lumMod val="75000"/>
            </a:schemeClr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rot="10800000"/>
          <a:lstStyle/>
          <a:p>
            <a:pPr algn="ctr"/>
            <a:r>
              <a:rPr lang="en-US" sz="2000" b="1" dirty="0" err="1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</a:t>
            </a:r>
            <a:r>
              <a:rPr lang="en-US" sz="2000" b="1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2000" dirty="0" smtClean="0">
                <a:solidFill>
                  <a:srgbClr val="FF0000"/>
                </a:solidFill>
                <a:latin typeface="Franklin Gothic Medium" charset="0"/>
              </a:rPr>
              <a:t>Losses)</a:t>
            </a:r>
            <a:endParaRPr lang="en-US" sz="2000" dirty="0">
              <a:solidFill>
                <a:srgbClr val="FF0000"/>
              </a:solidFill>
              <a:latin typeface="Franklin Gothic Medium" charset="0"/>
            </a:endParaRPr>
          </a:p>
        </p:txBody>
      </p:sp>
      <p:sp>
        <p:nvSpPr>
          <p:cNvPr id="23" name="AutoShape 10"/>
          <p:cNvSpPr>
            <a:spLocks noChangeArrowheads="1"/>
          </p:cNvSpPr>
          <p:nvPr/>
        </p:nvSpPr>
        <p:spPr bwMode="auto">
          <a:xfrm rot="10800000">
            <a:off x="1295400" y="2743200"/>
            <a:ext cx="1382268" cy="533400"/>
          </a:xfrm>
          <a:prstGeom prst="wedgeRoundRectCallout">
            <a:avLst>
              <a:gd name="adj1" fmla="val 87865"/>
              <a:gd name="adj2" fmla="val -125872"/>
              <a:gd name="adj3" fmla="val 16667"/>
            </a:avLst>
          </a:prstGeom>
          <a:solidFill>
            <a:srgbClr val="3B8AD1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rot="10800000"/>
          <a:lstStyle/>
          <a:p>
            <a:pPr algn="ctr"/>
            <a:r>
              <a:rPr lang="en-US" sz="2000">
                <a:solidFill>
                  <a:srgbClr val="FFFFFF"/>
                </a:solidFill>
                <a:latin typeface="Franklin Gothic Medium" charset="0"/>
              </a:rPr>
              <a:t>Damage</a:t>
            </a:r>
          </a:p>
        </p:txBody>
      </p:sp>
      <p:sp>
        <p:nvSpPr>
          <p:cNvPr id="2253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610600" cy="9906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8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ຄວາມເສຍຫາຍ</a:t>
            </a:r>
            <a:r>
              <a:rPr lang="en-US" sz="28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8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ແລະ</a:t>
            </a:r>
            <a:r>
              <a:rPr lang="en-US" sz="28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 </a:t>
            </a:r>
            <a:r>
              <a:rPr lang="en-US" sz="2800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ການສູນເສຍເກີດຂື້ນເມື່ອໃດ</a:t>
            </a:r>
            <a:r>
              <a:rPr lang="en-US" sz="28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/>
            </a:r>
            <a:br>
              <a:rPr lang="en-US" sz="2800" dirty="0" smtClean="0">
                <a:latin typeface="Phetsarath OT" panose="02000500000000020004" pitchFamily="2" charset="0"/>
                <a:cs typeface="Phetsarath OT" panose="02000500000000020004" pitchFamily="2" charset="0"/>
              </a:rPr>
            </a:br>
            <a:r>
              <a:rPr lang="en-US" sz="2400" dirty="0" smtClean="0">
                <a:solidFill>
                  <a:srgbClr val="FF0000"/>
                </a:solidFill>
              </a:rPr>
              <a:t>When Damage and Losses Occur?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516" name="AutoShape 6"/>
          <p:cNvSpPr>
            <a:spLocks noChangeArrowheads="1"/>
          </p:cNvSpPr>
          <p:nvPr/>
        </p:nvSpPr>
        <p:spPr bwMode="auto">
          <a:xfrm rot="2791589">
            <a:off x="569913" y="2398713"/>
            <a:ext cx="914400" cy="914400"/>
          </a:xfrm>
          <a:prstGeom prst="lightningBolt">
            <a:avLst/>
          </a:prstGeom>
          <a:solidFill>
            <a:srgbClr val="EA672C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40" name="Line 8"/>
          <p:cNvSpPr>
            <a:spLocks noChangeShapeType="1"/>
          </p:cNvSpPr>
          <p:nvPr/>
        </p:nvSpPr>
        <p:spPr bwMode="auto">
          <a:xfrm>
            <a:off x="990600" y="3124200"/>
            <a:ext cx="5105400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41" name="Line 12"/>
          <p:cNvSpPr>
            <a:spLocks noChangeShapeType="1"/>
          </p:cNvSpPr>
          <p:nvPr/>
        </p:nvSpPr>
        <p:spPr bwMode="auto">
          <a:xfrm>
            <a:off x="6096000" y="3124200"/>
            <a:ext cx="1219200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42" name="Text Box 13"/>
          <p:cNvSpPr txBox="1">
            <a:spLocks noChangeArrowheads="1"/>
          </p:cNvSpPr>
          <p:nvPr/>
        </p:nvSpPr>
        <p:spPr bwMode="auto">
          <a:xfrm>
            <a:off x="7319963" y="2895600"/>
            <a:ext cx="9794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00"/>
                </a:solidFill>
                <a:latin typeface="Arial" charset="0"/>
              </a:rPr>
              <a:t>5 years</a:t>
            </a:r>
          </a:p>
        </p:txBody>
      </p:sp>
      <p:sp>
        <p:nvSpPr>
          <p:cNvPr id="20" name="AutoShape 10"/>
          <p:cNvSpPr>
            <a:spLocks noChangeArrowheads="1"/>
          </p:cNvSpPr>
          <p:nvPr/>
        </p:nvSpPr>
        <p:spPr bwMode="auto">
          <a:xfrm rot="10800000">
            <a:off x="5638800" y="1981201"/>
            <a:ext cx="2438400" cy="1066800"/>
          </a:xfrm>
          <a:prstGeom prst="wedgeRoundRectCallout">
            <a:avLst>
              <a:gd name="adj1" fmla="val -41949"/>
              <a:gd name="adj2" fmla="val -83585"/>
              <a:gd name="adj3" fmla="val 16667"/>
            </a:avLst>
          </a:prstGeom>
          <a:solidFill>
            <a:srgbClr val="3B8AD1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rot="10800000"/>
          <a:lstStyle/>
          <a:p>
            <a:pPr algn="ctr"/>
            <a:r>
              <a:rPr lang="en-US" sz="2000">
                <a:solidFill>
                  <a:srgbClr val="FFFFFF"/>
                </a:solidFill>
                <a:latin typeface="Franklin Gothic Medium" charset="0"/>
              </a:rPr>
              <a:t>Full Reconstruction </a:t>
            </a:r>
          </a:p>
          <a:p>
            <a:pPr algn="ctr"/>
            <a:r>
              <a:rPr lang="en-US" sz="2000">
                <a:solidFill>
                  <a:srgbClr val="FFFFFF"/>
                </a:solidFill>
                <a:latin typeface="Franklin Gothic Medium" charset="0"/>
              </a:rPr>
              <a:t>and Economic Recovery</a:t>
            </a:r>
          </a:p>
          <a:p>
            <a:pPr algn="ctr"/>
            <a:endParaRPr lang="en-US" sz="2000">
              <a:solidFill>
                <a:srgbClr val="FFFFFF"/>
              </a:solidFill>
              <a:latin typeface="Franklin Gothic Medium" charset="0"/>
            </a:endParaRPr>
          </a:p>
        </p:txBody>
      </p:sp>
      <p:pic>
        <p:nvPicPr>
          <p:cNvPr id="22546" name="Picture 13" descr="10_earthquake.JPG"/>
          <p:cNvPicPr>
            <a:picLocks noChangeAspect="1"/>
          </p:cNvPicPr>
          <p:nvPr/>
        </p:nvPicPr>
        <p:blipFill>
          <a:blip r:embed="rId3" cstate="screen">
            <a:lum bright="16000" contras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1371600"/>
            <a:ext cx="2466975" cy="1609725"/>
          </a:xfrm>
          <a:prstGeom prst="rect">
            <a:avLst/>
          </a:prstGeom>
          <a:noFill/>
          <a:ln w="254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2547" name="Picture 14" descr="7-acknowledgement.JPG"/>
          <p:cNvPicPr>
            <a:picLocks noChangeAspect="1"/>
          </p:cNvPicPr>
          <p:nvPr/>
        </p:nvPicPr>
        <p:blipFill>
          <a:blip r:embed="rId4" cstate="screen">
            <a:lum bright="-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0" y="1752600"/>
            <a:ext cx="2413000" cy="1601788"/>
          </a:xfrm>
          <a:prstGeom prst="rect">
            <a:avLst/>
          </a:prstGeom>
          <a:noFill/>
          <a:ln w="254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524000" y="2438400"/>
            <a:ext cx="19812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charset="0"/>
              </a:rPr>
              <a:t>Event - Damages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15000" y="1524000"/>
            <a:ext cx="23622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charset="0"/>
              </a:rPr>
              <a:t>Full Economic Recovery and Reconstruction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9552" y="4267200"/>
            <a:ext cx="820891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4F81BD"/>
              </a:buClr>
              <a:buSzPct val="90000"/>
              <a:buFont typeface="Wingdings" pitchFamily="2" charset="2"/>
              <a:buChar char="q"/>
            </a:pPr>
            <a:r>
              <a:rPr lang="en-US" sz="2000" b="1" dirty="0">
                <a:solidFill>
                  <a:srgbClr val="0070C0"/>
                </a:solidFill>
                <a:latin typeface="Franklin Gothic Medium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ຄວາມເສຍຫາຍເກີດຂື້ນໃນເວລາເກີດໄພພິບັດຫຼືເວລາສັ້ນຫຼັງຈາກໄພພິບັດ</a:t>
            </a:r>
            <a:endParaRPr lang="en-US" sz="20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>
              <a:buClr>
                <a:srgbClr val="4F81BD"/>
              </a:buClr>
              <a:buSzPct val="90000"/>
              <a:buFont typeface="Wingdings" pitchFamily="2" charset="2"/>
              <a:buChar char="q"/>
            </a:pPr>
            <a:r>
              <a:rPr lang="en-US" sz="14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400" dirty="0" smtClean="0">
                <a:solidFill>
                  <a:srgbClr val="FF0000"/>
                </a:solidFill>
                <a:latin typeface="Franklin Gothic Medium"/>
              </a:rPr>
              <a:t>Damage occurs </a:t>
            </a:r>
            <a:r>
              <a:rPr lang="en-US" sz="1400" dirty="0">
                <a:solidFill>
                  <a:srgbClr val="FF0000"/>
                </a:solidFill>
                <a:latin typeface="Franklin Gothic Medium"/>
              </a:rPr>
              <a:t>at the time </a:t>
            </a:r>
            <a:r>
              <a:rPr lang="en-US" sz="1400" dirty="0" smtClean="0">
                <a:solidFill>
                  <a:srgbClr val="FF0000"/>
                </a:solidFill>
                <a:latin typeface="Franklin Gothic Medium"/>
              </a:rPr>
              <a:t>of </a:t>
            </a:r>
            <a:r>
              <a:rPr lang="en-US" sz="1400" dirty="0">
                <a:solidFill>
                  <a:srgbClr val="FF0000"/>
                </a:solidFill>
                <a:latin typeface="Franklin Gothic Medium"/>
              </a:rPr>
              <a:t>the disaster or immediately </a:t>
            </a:r>
            <a:r>
              <a:rPr lang="en-US" sz="1400" dirty="0" smtClean="0">
                <a:solidFill>
                  <a:srgbClr val="FF0000"/>
                </a:solidFill>
                <a:latin typeface="Franklin Gothic Medium"/>
              </a:rPr>
              <a:t>following it)</a:t>
            </a:r>
          </a:p>
          <a:p>
            <a:pPr>
              <a:buClr>
                <a:srgbClr val="4F81BD"/>
              </a:buClr>
              <a:buSzPct val="90000"/>
              <a:buFont typeface="Wingdings" pitchFamily="2" charset="2"/>
              <a:buChar char="q"/>
            </a:pPr>
            <a:endParaRPr lang="en-US" sz="1400" dirty="0">
              <a:solidFill>
                <a:srgbClr val="FF0000"/>
              </a:solidFill>
              <a:latin typeface="Franklin Gothic Medium"/>
            </a:endParaRPr>
          </a:p>
          <a:p>
            <a:pPr>
              <a:buClr>
                <a:srgbClr val="4F81BD"/>
              </a:buClr>
              <a:buSzPct val="90000"/>
              <a:buFont typeface="Wingdings" pitchFamily="2" charset="2"/>
              <a:buChar char="q"/>
            </a:pPr>
            <a:r>
              <a:rPr lang="en-US" sz="2000" b="1" dirty="0">
                <a:solidFill>
                  <a:srgbClr val="0070C0"/>
                </a:solidFill>
                <a:latin typeface="Franklin Gothic Medium"/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ການສູນເສຍເກີດຂື້ນຫຼັງຈາກເວລາເກີດໄພພິບັດຈົນກ່ວາຈະໄດ້ຮັບການຟື້ນຟູເສດຖະກິດແລະ </a:t>
            </a:r>
            <a:r>
              <a:rPr lang="en-US" sz="2000" b="1" dirty="0" err="1" smtClean="0">
                <a:solidFill>
                  <a:srgbClr val="0070C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ກໍ່ສ້າງຄືນໃໝ່ໄດ້ສົມບູນ</a:t>
            </a:r>
            <a:endParaRPr lang="en-US" sz="2000" b="1" dirty="0" smtClean="0">
              <a:solidFill>
                <a:srgbClr val="0070C0"/>
              </a:solidFill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>
              <a:buClr>
                <a:srgbClr val="4F81BD"/>
              </a:buClr>
              <a:buSzPct val="90000"/>
              <a:buFont typeface="Wingdings" pitchFamily="2" charset="2"/>
              <a:buChar char="q"/>
            </a:pPr>
            <a:r>
              <a:rPr lang="en-US" sz="1400" dirty="0" smtClean="0">
                <a:solidFill>
                  <a:srgbClr val="FF000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(</a:t>
            </a:r>
            <a:r>
              <a:rPr lang="en-US" sz="1400" dirty="0" smtClean="0">
                <a:solidFill>
                  <a:srgbClr val="FF0000"/>
                </a:solidFill>
                <a:latin typeface="Franklin Gothic Medium"/>
              </a:rPr>
              <a:t>Losses </a:t>
            </a:r>
            <a:r>
              <a:rPr lang="en-US" sz="1400" dirty="0">
                <a:solidFill>
                  <a:srgbClr val="FF0000"/>
                </a:solidFill>
                <a:latin typeface="Franklin Gothic Medium"/>
              </a:rPr>
              <a:t>occur from the time of disaster till full </a:t>
            </a:r>
            <a:r>
              <a:rPr lang="en-US" sz="1400" dirty="0" smtClean="0">
                <a:solidFill>
                  <a:srgbClr val="FF0000"/>
                </a:solidFill>
                <a:latin typeface="Franklin Gothic Medium"/>
              </a:rPr>
              <a:t>economic </a:t>
            </a:r>
            <a:r>
              <a:rPr lang="en-US" sz="1400" dirty="0">
                <a:solidFill>
                  <a:srgbClr val="FF0000"/>
                </a:solidFill>
                <a:latin typeface="Franklin Gothic Medium"/>
              </a:rPr>
              <a:t>recovery </a:t>
            </a:r>
            <a:r>
              <a:rPr lang="en-US" sz="1400" dirty="0" smtClean="0">
                <a:solidFill>
                  <a:srgbClr val="FF0000"/>
                </a:solidFill>
                <a:latin typeface="Franklin Gothic Medium"/>
              </a:rPr>
              <a:t>and </a:t>
            </a:r>
            <a:r>
              <a:rPr lang="en-US" sz="1400" dirty="0">
                <a:solidFill>
                  <a:srgbClr val="FF0000"/>
                </a:solidFill>
                <a:latin typeface="Franklin Gothic Medium"/>
              </a:rPr>
              <a:t>reconstruction </a:t>
            </a:r>
            <a:r>
              <a:rPr lang="en-US" sz="1400" dirty="0" smtClean="0">
                <a:solidFill>
                  <a:srgbClr val="FF0000"/>
                </a:solidFill>
                <a:latin typeface="Franklin Gothic Medium"/>
              </a:rPr>
              <a:t>achieved)</a:t>
            </a:r>
            <a:endParaRPr lang="en-US" sz="1400" dirty="0">
              <a:solidFill>
                <a:srgbClr val="FF0000"/>
              </a:solidFill>
              <a:latin typeface="Franklin Gothic Medium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DP them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KDP theme</Template>
  <TotalTime>1633</TotalTime>
  <Words>3970</Words>
  <Application>Microsoft Office PowerPoint</Application>
  <PresentationFormat>On-screen Show (4:3)</PresentationFormat>
  <Paragraphs>526</Paragraphs>
  <Slides>33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KDP theme</vt:lpstr>
      <vt:lpstr>ການຝຶກອົບຮົມໄລຍະສັ້ນສຳລັບກິດຈະກຳການກໍ່ສ້າງຄືນໃໝ່ ຫຼັງໄພພິບັດໃນແຂວງຄຳມ່ວນ Comprehensive Short Training Program for Post-Disaster Activities in Khammouane Province</vt:lpstr>
      <vt:lpstr>ຈຸດປະສົງ(Session Objectives)</vt:lpstr>
      <vt:lpstr>PowerPoint Presentation</vt:lpstr>
      <vt:lpstr>ບັນດາທ່ານເຫັນຫຍັງແດ່? What do you see?</vt:lpstr>
      <vt:lpstr>ການປະເມີນຄວາມຕ້ອງການຫຼັງໄພພິບັດ The PDNA</vt:lpstr>
      <vt:lpstr>ຕົວຢ່າງບາດກ້າວການໃຫ້ຄວາມຊ່ວຍເຫຼືອຫຼັງໄພພິບັດTypical Post-Disaster Stages </vt:lpstr>
      <vt:lpstr>ເປັນຫຍັງຈິ່ງຕ້ອງມີການປະເມີນຄວາມເສຍຫາຍ ແລະ ການສູນເສຍ Why Damage and Loss Assessment</vt:lpstr>
      <vt:lpstr>ແນວຄວາມຄິດ ແລະ ນິຍາມ Concept and Definitions</vt:lpstr>
      <vt:lpstr>ຄວາມເສຍຫາຍ ແລະ ການສູນເສຍເກີດຂື້ນເມື່ອໃດ When Damage and Losses Occur?</vt:lpstr>
      <vt:lpstr>ຄວາມສໍາຄັນຂອງການສູນເສຍ Importance of Losses</vt:lpstr>
      <vt:lpstr> ຜົນກະທົບຂອງໄພພິບັດທີ່ເກີດຈາກໄພອັນຕະລາຍ Typical Disaster Effects by Hazards </vt:lpstr>
      <vt:lpstr>ຄວາມເສຍຫາຍDamage </vt:lpstr>
      <vt:lpstr>ການສູນເສຍ Loss</vt:lpstr>
      <vt:lpstr>ການສູນເສຍ Loss</vt:lpstr>
      <vt:lpstr> ຕົວຢ່າງຄວາມເສຍຫາຍ ແລະ ການສູນເສຍ Examples of Damage and Loss</vt:lpstr>
      <vt:lpstr>ແນວຄວາມຄິດຂອງຜົນກະທົບຈາກໄພພິບັດ Concept of Disaster Impact</vt:lpstr>
      <vt:lpstr>ຜົນກະທົບໄພພິບັດ Disaster Impacts </vt:lpstr>
      <vt:lpstr>ຄວາມຕ້ອງການ (Needs)</vt:lpstr>
      <vt:lpstr> ຄວາມຕ້ອງການຟື້ນຟູແລະກໍ່ສ້າງຄືນໃໝ່ Recovery and Reconstruction </vt:lpstr>
      <vt:lpstr>ຂະບວນການປະເມີນ The Assessment Process</vt:lpstr>
      <vt:lpstr>ຜົນຂອງການປະເມີນ Results of the Assessment</vt:lpstr>
      <vt:lpstr>ຕົວຢ່າງ (Examples)</vt:lpstr>
      <vt:lpstr>PowerPoint Presentation</vt:lpstr>
      <vt:lpstr>ຕົວຢ່າງການຄາດຄະເນຄວາມເສຍຫາຍ, ການສູນເສຍ ແລະຄວາມຕ້ອງການ Example of Estimating Damage, Loss and Needs</vt:lpstr>
      <vt:lpstr>ຄາດຄະເນຄວາມເສຍຫາຍ, ການສູນເສຍ ແລະຄວາມຕ້ອງການ Estimating Damage, Loss and Needs</vt:lpstr>
      <vt:lpstr>ຕາຕະລາງຄວາມເສຍຫາຍ, ການສູນເສຍແລະຄວາມຕ້ອງການໃນຫົວໜວ່ຍ $ Table of damage, loss and needs, in $</vt:lpstr>
      <vt:lpstr>ຄວາມເສຍຫາຍ,ການສູນເສຍແລະຄວາມຕ້ອງການໃນເຄຫາສະຖານ ຫົວໜ່ວຍ LAK  Damage, loss and needs in Housing, LAK</vt:lpstr>
      <vt:lpstr>ຄວາມເສຍຫາຍ,ການສູນເສຍແລະຄວາມຕ້ອງການໃນການສຶກສາ ຫົວໜ່ວຍ LAK Damage, loss and needs in Education, LAK</vt:lpstr>
      <vt:lpstr>ຄວາມເສຍຫາຍ,ການສູນເສຍແລະຄວາມຕ້ອງການໃນດ້ານສາມາລະນະສຸກ ຫົວໜ່ວຍ LAK  Damage, loss and needs in Health, LAK</vt:lpstr>
      <vt:lpstr>ຄວາມເສຍຫາຍ,ການສູນເສຍແລະຄວາມຕ້ອງການໃນດ້ານການຂົນສົ່ງ          ຫົວໜ່ວຍ LAK Damage, loss and needs in Transportation, LAK</vt:lpstr>
      <vt:lpstr>ຄວາມເສຍຫາຍ,ການສູນເສຍແລະຄວາມຕ້ອງການໃນດ້ານການກະສິກຳ          ຫົວໜ່ວຍ LAK Damage, loss and needs in Agriculture, LAK</vt:lpstr>
      <vt:lpstr>ສະຫຼຸບ (Conclusions)</vt:lpstr>
      <vt:lpstr>ຄຳຖາມ(Any Questions?)</vt:lpstr>
    </vt:vector>
  </TitlesOfParts>
  <Company>Warner Brothers Movie World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 DISASTER DAMAGE, LOSS AND NEEDS ASSESSMENT</dc:title>
  <dc:creator>Bugs Bunny</dc:creator>
  <cp:lastModifiedBy>Pearn</cp:lastModifiedBy>
  <cp:revision>200</cp:revision>
  <dcterms:created xsi:type="dcterms:W3CDTF">2013-01-11T03:02:54Z</dcterms:created>
  <dcterms:modified xsi:type="dcterms:W3CDTF">2013-11-24T10:50:39Z</dcterms:modified>
</cp:coreProperties>
</file>