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84" r:id="rId3"/>
    <p:sldId id="270" r:id="rId4"/>
    <p:sldId id="278" r:id="rId5"/>
    <p:sldId id="279" r:id="rId6"/>
    <p:sldId id="271" r:id="rId7"/>
    <p:sldId id="280" r:id="rId8"/>
    <p:sldId id="281" r:id="rId9"/>
    <p:sldId id="282" r:id="rId10"/>
    <p:sldId id="272" r:id="rId11"/>
    <p:sldId id="273" r:id="rId12"/>
    <p:sldId id="274" r:id="rId13"/>
    <p:sldId id="283" r:id="rId14"/>
    <p:sldId id="276" r:id="rId15"/>
    <p:sldId id="2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9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5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9430-421F-4751-AC2C-B8D1C91AF404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EED7-FA53-45BC-A0F9-2AC1DDD9EBC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24613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A3D45-D5C2-420A-9FEF-0073AE626A0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EA07-98A5-4CF2-B08E-DDA6A6362481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3121107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7B543-ED06-4416-BDF0-C1D893B8386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27DF-1599-4227-AAE8-38765B29FC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5442564"/>
      </p:ext>
    </p:extLst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9430-421F-4751-AC2C-B8D1C91AF404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EED7-FA53-45BC-A0F9-2AC1DDD9EBC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174935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32705-308A-445B-93D7-B480F2B8DD1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E88DD-61C1-44F9-BB00-664C489848F4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648632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5407-4EA9-4EDB-8E00-84D81445A402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6168-BECE-4B55-AD50-6AC1C9EBFF2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320701"/>
      </p:ext>
    </p:extLst>
  </p:cSld>
  <p:clrMapOvr>
    <a:masterClrMapping/>
  </p:clrMapOvr>
  <p:transition spd="med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BBAF-B8D8-4E8D-A4BF-6FE611A77959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4FF2-6609-40AF-A67C-102089132B1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998149"/>
      </p:ext>
    </p:extLst>
  </p:cSld>
  <p:clrMapOvr>
    <a:masterClrMapping/>
  </p:clrMapOvr>
  <p:transition spd="med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66485-D1E7-4A41-A232-0C5E1942969A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DD10D-F7B3-4552-9BB0-32D80BDED41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5525617"/>
      </p:ext>
    </p:extLst>
  </p:cSld>
  <p:clrMapOvr>
    <a:masterClrMapping/>
  </p:clrMapOvr>
  <p:transition spd="med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B50E-0D4A-4790-B1F1-63E5A2170B08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97FD-8660-400D-9CB2-48E0B9B81AC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8160520"/>
      </p:ext>
    </p:extLst>
  </p:cSld>
  <p:clrMapOvr>
    <a:masterClrMapping/>
  </p:clrMapOvr>
  <p:transition spd="med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009C2-DF74-4243-8A31-53859EC2800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2C23D-F5AF-4615-AE73-7CFDAD4CDDA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804801"/>
      </p:ext>
    </p:extLst>
  </p:cSld>
  <p:clrMapOvr>
    <a:masterClrMapping/>
  </p:clrMapOvr>
  <p:transition spd="med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40610-3FF7-414A-B2B9-AABBA2A4AD1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74454-1976-4681-BF10-707125D77F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6999380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32705-308A-445B-93D7-B480F2B8DD1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E88DD-61C1-44F9-BB00-664C489848F4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872355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1FC01-87D6-4B0B-A539-8B235C4AAFA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0D68-70E0-4197-8453-8C6A50ED02E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1553074"/>
      </p:ext>
    </p:extLst>
  </p:cSld>
  <p:clrMapOvr>
    <a:masterClrMapping/>
  </p:clrMapOvr>
  <p:transition spd="med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A3D45-D5C2-420A-9FEF-0073AE626A0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EA07-98A5-4CF2-B08E-DDA6A6362481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9961729"/>
      </p:ext>
    </p:extLst>
  </p:cSld>
  <p:clrMapOvr>
    <a:masterClrMapping/>
  </p:clrMapOvr>
  <p:transition spd="med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7B543-ED06-4416-BDF0-C1D893B8386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27DF-1599-4227-AAE8-38765B29FC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625052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5407-4EA9-4EDB-8E00-84D81445A402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6168-BECE-4B55-AD50-6AC1C9EBFF2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7021698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BBAF-B8D8-4E8D-A4BF-6FE611A77959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4FF2-6609-40AF-A67C-102089132B1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134076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66485-D1E7-4A41-A232-0C5E1942969A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DD10D-F7B3-4552-9BB0-32D80BDED41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6040792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B50E-0D4A-4790-B1F1-63E5A2170B08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97FD-8660-400D-9CB2-48E0B9B81AC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371142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009C2-DF74-4243-8A31-53859EC2800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2C23D-F5AF-4615-AE73-7CFDAD4CDDA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9898298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40610-3FF7-414A-B2B9-AABBA2A4AD1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74454-1976-4681-BF10-707125D77F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0400035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1FC01-87D6-4B0B-A539-8B235C4AAFA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0D68-70E0-4197-8453-8C6A50ED02E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6907911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0968F2-A639-4DBE-8B98-142D9E2B30E8}" type="datetime3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B269CD-ECE9-4C71-98C8-FC750ECEC31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5676"/>
          <a:stretch/>
        </p:blipFill>
        <p:spPr bwMode="auto">
          <a:xfrm>
            <a:off x="0" y="6576067"/>
            <a:ext cx="12192000" cy="2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8085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0968F2-A639-4DBE-8B98-142D9E2B30E8}" type="datetime3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B269CD-ECE9-4C71-98C8-FC750ECEC31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5676"/>
          <a:stretch/>
        </p:blipFill>
        <p:spPr bwMode="auto">
          <a:xfrm>
            <a:off x="0" y="6576067"/>
            <a:ext cx="12192000" cy="2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7660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2043" y="4848082"/>
            <a:ext cx="8566031" cy="757058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Phetsarath OT" pitchFamily="2" charset="0"/>
                <a:cs typeface="Phetsarath OT" pitchFamily="2" charset="0"/>
              </a:rPr>
              <a:t>S1.2-1.3 </a:t>
            </a:r>
            <a:r>
              <a:rPr lang="lo-LA" sz="2400" dirty="0" smtClean="0">
                <a:solidFill>
                  <a:schemeClr val="tx1"/>
                </a:solidFill>
                <a:latin typeface="Phetsarath OT" pitchFamily="2" charset="0"/>
                <a:cs typeface="Phetsarath OT" pitchFamily="2" charset="0"/>
              </a:rPr>
              <a:t>ນຳສະເໜີຄູ່ມືຂອງຂະແໜງ</a:t>
            </a:r>
            <a:r>
              <a:rPr lang="en-US" sz="2400" dirty="0" err="1" smtClean="0">
                <a:solidFill>
                  <a:schemeClr val="tx1"/>
                </a:solidFill>
                <a:latin typeface="Phetsarath OT" pitchFamily="2" charset="0"/>
                <a:cs typeface="Phetsarath OT" pitchFamily="2" charset="0"/>
              </a:rPr>
              <a:t>ຂະແໜງພະລັງງານໄຟຟ້າ</a:t>
            </a:r>
            <a:r>
              <a:rPr lang="en-US" sz="2400" dirty="0" smtClean="0">
                <a:solidFill>
                  <a:schemeClr val="tx1"/>
                </a:solidFill>
                <a:latin typeface="Phetsarath OT" pitchFamily="2" charset="0"/>
                <a:cs typeface="Phetsarath OT" pitchFamily="2" charset="0"/>
              </a:rPr>
              <a:t> </a:t>
            </a:r>
            <a:endParaRPr lang="lo-LA" sz="2400" dirty="0" smtClean="0">
              <a:solidFill>
                <a:schemeClr val="tx1"/>
              </a:solidFill>
              <a:latin typeface="Phetsarath OT" pitchFamily="2" charset="0"/>
              <a:cs typeface="Phetsarath OT" pitchFamily="2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S1.2-1.3 Introduction of </a:t>
            </a:r>
            <a:r>
              <a:rPr lang="en-US" sz="2000" dirty="0" smtClean="0">
                <a:solidFill>
                  <a:schemeClr val="tx1"/>
                </a:solidFill>
                <a:latin typeface="Phetsarath OT" pitchFamily="2" charset="0"/>
                <a:cs typeface="Phetsarath OT" pitchFamily="2" charset="0"/>
              </a:rPr>
              <a:t>Power </a:t>
            </a:r>
            <a:r>
              <a:rPr lang="en-US" sz="2000" dirty="0" smtClean="0">
                <a:solidFill>
                  <a:schemeClr val="tx1"/>
                </a:solidFill>
              </a:rPr>
              <a:t>Sector Guidance Notes</a:t>
            </a:r>
            <a:endParaRPr lang="en-AU" sz="2400" dirty="0">
              <a:solidFill>
                <a:schemeClr val="tx1"/>
              </a:solidFill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73564" y="1668139"/>
            <a:ext cx="782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o-LA" dirty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ໂຄງການສະໜັບສະໜູນການສ້າງຄວາມອາດສາມາດໃຫ້ກັບອົງການຈັດຕັ້ງ </a:t>
            </a:r>
            <a:endParaRPr lang="en-US" dirty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algn="ctr"/>
            <a:r>
              <a:rPr lang="lo-LA" dirty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ສໍາ ລັບກິດຈະກໍາ ການກໍ່ສ້າງຄືນໃໝ່ຫຼັງໄພພິບັດ</a:t>
            </a:r>
            <a:endParaRPr lang="en-US" dirty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pic>
        <p:nvPicPr>
          <p:cNvPr id="9" name="Picture 6" descr="KDP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1036" y="771338"/>
            <a:ext cx="1957917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D:\ADPC\LOGO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1700" y="771338"/>
            <a:ext cx="950384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ADPC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2085" y="5913438"/>
            <a:ext cx="94826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1860552" y="6278568"/>
            <a:ext cx="855133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dirty="0">
                <a:latin typeface="Calibri" pitchFamily="34" charset="0"/>
              </a:rPr>
              <a:t>Asian Disaster Preparedness Center (ADPC)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993569" y="2716785"/>
            <a:ext cx="10363200" cy="166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ການຝຶກອົບຮົມໄລຍະສັ້ນສຳລັບກິດຈະກຳການກໍ່ສ້າງຄືນໃໝ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່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ຫຼັງໄພພິບັດໃນແຂວງຄຳມ່ວນ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Comprehensive Short Training Program for Post-Disaster Activities in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Khammouane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 Province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lo-L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hetsarath OT" pitchFamily="2" charset="0"/>
              <a:ea typeface="+mj-ea"/>
              <a:cs typeface="Phetsarath OT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hetsarath OT" pitchFamily="2" charset="0"/>
              <a:ea typeface="+mj-ea"/>
              <a:cs typeface="Phetsarath OT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ຄັ້ງວັນທີ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 24-28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ມີນາ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 2014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hetsarath OT" pitchFamily="2" charset="0"/>
              <a:ea typeface="+mj-ea"/>
              <a:cs typeface="Phetsarath O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210842"/>
      </p:ext>
    </p:extLst>
  </p:cSld>
  <p:clrMapOvr>
    <a:masterClrMapping/>
  </p:clrMapOvr>
  <p:transition spd="med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2463"/>
            <a:ext cx="10972800" cy="1143000"/>
          </a:xfrm>
        </p:spPr>
        <p:txBody>
          <a:bodyPr/>
          <a:lstStyle/>
          <a:p>
            <a:r>
              <a:rPr lang="en-US" sz="24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 4. </a:t>
            </a:r>
            <a:r>
              <a:rPr lang="lo-LA" sz="2400" b="1" i="1" dirty="0" smtClean="0">
                <a:latin typeface="Phetsarath OT" pitchFamily="2" charset="0"/>
                <a:cs typeface="Phetsarath OT" pitchFamily="2" charset="0"/>
              </a:rPr>
              <a:t>ວິເຄາະຜົນກະທົບຂອງຄວາມເສຍຫາຍແລະການສູນເສຍ ຕໍ່ປະຊາກອນທີ່​</a:t>
            </a:r>
            <a:r>
              <a:rPr lang="lo-LA" sz="2400" b="1" i="1" dirty="0" smtClean="0">
                <a:latin typeface="Phetsarath OT" pitchFamily="2" charset="0"/>
                <a:cs typeface="Phetsarath OT" pitchFamily="2" charset="0"/>
              </a:rPr>
              <a:t>ໄດ້ຮັບຜົນກະທົບ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4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18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1800" b="1" i="1" dirty="0">
                <a:latin typeface="Phetsarath OT" pitchFamily="2" charset="0"/>
                <a:cs typeface="Phetsarath OT" pitchFamily="2" charset="0"/>
              </a:rPr>
              <a:t>4. Analyze the impacts of the damages and losses to affected population</a:t>
            </a:r>
            <a:r>
              <a:rPr lang="en-AU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b="1" dirty="0">
                <a:latin typeface="Phetsarath OT" pitchFamily="2" charset="0"/>
                <a:cs typeface="Phetsarath OT" pitchFamily="2" charset="0"/>
              </a:rPr>
            </a:br>
            <a:endParaRPr lang="en-AU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09599" y="1932723"/>
            <a:ext cx="6165273" cy="4525963"/>
          </a:xfrm>
        </p:spPr>
        <p:txBody>
          <a:bodyPr/>
          <a:lstStyle/>
          <a:p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ການສູນເສຍທີ່ເປັນໄປໄດ້ການຈ້າງ</a:t>
            </a:r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ງານ</a:t>
            </a:r>
            <a:endParaRPr lang="en-US" sz="2400" dirty="0" smtClean="0">
              <a:latin typeface="Phetsarath OT" pitchFamily="2" charset="0"/>
              <a:cs typeface="Phetsarath OT" pitchFamily="2" charset="0"/>
            </a:endParaRPr>
          </a:p>
          <a:p>
            <a:endParaRPr lang="en-US" sz="24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ຜົນກະທົບທາງລົບທີ່ເປັນໄປໄດ້ຕໍ່ຕໍ່ສິ່ງແວດລ້ອມ</a:t>
            </a:r>
            <a:r>
              <a:rPr lang="en-US" sz="24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ເຊັ່ນວ່າຖ້ານ້ຳມັນຮົ່ວໄຫຼລົງໄປສູ່ລະບົບນິເວດ</a:t>
            </a:r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ວິທະຍາ</a:t>
            </a:r>
            <a:r>
              <a:rPr lang="en-US" sz="2400" dirty="0" smtClean="0">
                <a:latin typeface="Phetsarath OT" pitchFamily="2" charset="0"/>
                <a:cs typeface="Phetsarath OT" pitchFamily="2" charset="0"/>
              </a:rPr>
              <a:t>.</a:t>
            </a:r>
          </a:p>
          <a:p>
            <a:endParaRPr lang="en-US" sz="24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ການຫຼຸດລົງທີ່ເປັນໄປໄດ້ຂອງຜົນຜະລິດຂອງ</a:t>
            </a:r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ບໍລິສັດ</a:t>
            </a:r>
            <a:r>
              <a:rPr lang="en-US" sz="2400" dirty="0" smtClean="0">
                <a:latin typeface="Phetsarath OT" pitchFamily="2" charset="0"/>
                <a:cs typeface="Phetsarath OT" pitchFamily="2" charset="0"/>
              </a:rPr>
              <a:t>.</a:t>
            </a:r>
          </a:p>
          <a:p>
            <a:endParaRPr lang="en-US" sz="24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ການຫຼຸດລົງທີ່ເປັນໄປໄດ້ຂອງການສົ່ງ</a:t>
            </a:r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ອອກ</a:t>
            </a:r>
            <a:endParaRPr lang="en-US" sz="2400" dirty="0" smtClean="0">
              <a:latin typeface="Phetsarath OT" pitchFamily="2" charset="0"/>
              <a:cs typeface="Phetsarath OT" pitchFamily="2" charset="0"/>
            </a:endParaRPr>
          </a:p>
          <a:p>
            <a:endParaRPr lang="en-US" sz="24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ຜົນກະທົບທີ່ເປັນໄປໄດ</a:t>
            </a:r>
            <a:r>
              <a:rPr lang="en-US" sz="2400" dirty="0" smtClean="0">
                <a:latin typeface="Phetsarath OT" pitchFamily="2" charset="0"/>
                <a:cs typeface="Phetsarath OT" pitchFamily="2" charset="0"/>
              </a:rPr>
              <a:t>້ </a:t>
            </a:r>
            <a:r>
              <a:rPr lang="en-US" sz="2400" dirty="0" err="1" smtClean="0">
                <a:latin typeface="Phetsarath OT" pitchFamily="2" charset="0"/>
                <a:cs typeface="Phetsarath OT" pitchFamily="2" charset="0"/>
              </a:rPr>
              <a:t>ຕໍ່ກັບປະຊາຊົນຄືຄວາມຕ້ານທານຕໍ່າຕໍ່ໄພອັນຕະລາຍຕ່າງ</a:t>
            </a:r>
            <a:r>
              <a:rPr lang="en-US" sz="2400" dirty="0" smtClean="0">
                <a:latin typeface="Phetsarath OT" pitchFamily="2" charset="0"/>
                <a:cs typeface="Phetsarath OT" pitchFamily="2" charset="0"/>
              </a:rPr>
              <a:t>ໆ.</a:t>
            </a:r>
          </a:p>
          <a:p>
            <a:endParaRPr lang="en-AU" sz="24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218218" y="2355272"/>
            <a:ext cx="4682836" cy="3770893"/>
          </a:xfrm>
        </p:spPr>
        <p:txBody>
          <a:bodyPr/>
          <a:lstStyle/>
          <a:p>
            <a:pPr lvl="0"/>
            <a:r>
              <a:rPr lang="en-US" sz="2400" dirty="0"/>
              <a:t>Possible losses of </a:t>
            </a:r>
            <a:r>
              <a:rPr lang="en-US" sz="2400" dirty="0" smtClean="0"/>
              <a:t>employment.</a:t>
            </a:r>
            <a:endParaRPr lang="en-AU" sz="2400" dirty="0"/>
          </a:p>
          <a:p>
            <a:pPr lvl="0"/>
            <a:r>
              <a:rPr lang="en-US" sz="2400" dirty="0"/>
              <a:t>Potential adverse environmental </a:t>
            </a:r>
            <a:r>
              <a:rPr lang="en-US" sz="2400" dirty="0" smtClean="0"/>
              <a:t>impacts; example: flooding by dams of ecologically </a:t>
            </a:r>
            <a:r>
              <a:rPr lang="en-US" sz="2400" dirty="0"/>
              <a:t>sensitive areas. </a:t>
            </a:r>
            <a:endParaRPr lang="en-AU" sz="2400" dirty="0"/>
          </a:p>
          <a:p>
            <a:pPr lvl="0"/>
            <a:r>
              <a:rPr lang="en-US" sz="2400" dirty="0"/>
              <a:t>Possible reduction of </a:t>
            </a:r>
            <a:r>
              <a:rPr lang="en-US" sz="2400" dirty="0" smtClean="0"/>
              <a:t>production of other firms.</a:t>
            </a:r>
            <a:endParaRPr lang="en-AU" sz="2400" dirty="0"/>
          </a:p>
          <a:p>
            <a:pPr lvl="0"/>
            <a:r>
              <a:rPr lang="en-US" sz="2400" dirty="0"/>
              <a:t>Possible reduction of </a:t>
            </a:r>
            <a:r>
              <a:rPr lang="en-US" sz="2400" dirty="0" smtClean="0"/>
              <a:t>exports.</a:t>
            </a:r>
            <a:endParaRPr lang="en-AU" sz="2400" dirty="0"/>
          </a:p>
          <a:p>
            <a:pPr lvl="0"/>
            <a:r>
              <a:rPr lang="en-US" sz="2400" dirty="0"/>
              <a:t>Effects on the people’s level of vulnerability to future hazards. </a:t>
            </a:r>
            <a:endParaRPr lang="en-AU" sz="2400" dirty="0"/>
          </a:p>
          <a:p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4028009655"/>
      </p:ext>
    </p:extLst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2693"/>
            <a:ext cx="10972800" cy="1143000"/>
          </a:xfrm>
        </p:spPr>
        <p:txBody>
          <a:bodyPr/>
          <a:lstStyle/>
          <a:p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 5. </a:t>
            </a: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ຄາດຄະເນຄວາມຕ້ອງການຟື້ນຟູ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32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ກໍ່ສ້າງ</a:t>
            </a: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ຄືນໃໝ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່</a:t>
            </a:r>
            <a:br>
              <a:rPr lang="en-US" sz="32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2400" b="1" i="1" dirty="0">
                <a:latin typeface="Phetsarath OT" pitchFamily="2" charset="0"/>
                <a:cs typeface="Phetsarath OT" pitchFamily="2" charset="0"/>
              </a:rPr>
              <a:t>5. Estimate recovery and reconstruction needs</a:t>
            </a:r>
            <a:r>
              <a:rPr lang="en-AU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b="1" dirty="0">
                <a:latin typeface="Phetsarath OT" pitchFamily="2" charset="0"/>
                <a:cs typeface="Phetsarath OT" pitchFamily="2" charset="0"/>
              </a:rPr>
            </a:br>
            <a:endParaRPr lang="en-AU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694748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Recovery is short-term</a:t>
            </a:r>
          </a:p>
          <a:p>
            <a:pPr marL="0" indent="0">
              <a:buNone/>
            </a:pPr>
            <a:r>
              <a:rPr lang="en-US" dirty="0" smtClean="0"/>
              <a:t>Reconstruction is long-term</a:t>
            </a:r>
          </a:p>
          <a:p>
            <a:pPr marL="0" indent="0">
              <a:buNone/>
            </a:pPr>
            <a:r>
              <a:rPr lang="en-US" dirty="0" smtClean="0"/>
              <a:t>Possible government assistance:</a:t>
            </a:r>
          </a:p>
          <a:p>
            <a:r>
              <a:rPr lang="en-US" dirty="0" smtClean="0"/>
              <a:t>Tax breaks</a:t>
            </a:r>
          </a:p>
          <a:p>
            <a:r>
              <a:rPr lang="en-US" dirty="0" smtClean="0"/>
              <a:t>Subsidies for </a:t>
            </a:r>
          </a:p>
          <a:p>
            <a:r>
              <a:rPr lang="en-US" dirty="0" smtClean="0"/>
              <a:t>Recapitalization through credit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694748"/>
            <a:ext cx="5384800" cy="4525963"/>
          </a:xfrm>
        </p:spPr>
        <p:txBody>
          <a:bodyPr/>
          <a:lstStyle/>
          <a:p>
            <a:pPr>
              <a:buNone/>
            </a:pP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ຟື້ນຟູ</a:t>
            </a:r>
            <a:r>
              <a:rPr lang="en-AU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ແມ່ນໄລຍະສັ້ນ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>
              <a:buNone/>
            </a:pP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ກໍ່ສ້າງຄືນໃໝ່ແມ່ນໄລຍະຍາວ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>
              <a:buNone/>
            </a:pP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ການຊ່ວຍເຫຼືອຂອງລັດຖະບານອາດແມ່ນ</a:t>
            </a:r>
            <a:r>
              <a:rPr lang="en-AU" dirty="0" smtClean="0">
                <a:latin typeface="Phetsarath OT" pitchFamily="2" charset="0"/>
                <a:cs typeface="Phetsarath OT" pitchFamily="2" charset="0"/>
              </a:rPr>
              <a:t>:</a:t>
            </a:r>
          </a:p>
          <a:p>
            <a:pPr lvl="1"/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ຫຼຸດຜ່ອນພາສີ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 lvl="1"/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ການຊ່ວຍເຫຼືອລ້າຈາກລັດ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 lvl="1"/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ການລົງທຶນໃຫ້ຄືນຜ່ານສິນເຊື່ອ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392712325"/>
      </p:ext>
    </p:extLst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981200" y="-228600"/>
            <a:ext cx="8229600" cy="1143000"/>
          </a:xfrm>
        </p:spPr>
        <p:txBody>
          <a:bodyPr/>
          <a:lstStyle/>
          <a:p>
            <a:r>
              <a:rPr lang="en-US" altLang="en-US" sz="2400" b="1" dirty="0" err="1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</a:t>
            </a:r>
            <a:r>
              <a:rPr lang="en-US" altLang="en-US" sz="2400" b="1" dirty="0" err="1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ຕ້ອງການ</a:t>
            </a:r>
            <a:r>
              <a:rPr lang="en-US" altLang="en-US" sz="24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           Summary </a:t>
            </a:r>
            <a:r>
              <a:rPr lang="en-US" altLang="en-US" sz="2400" b="1" dirty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of Needs</a:t>
            </a:r>
          </a:p>
        </p:txBody>
      </p:sp>
      <p:sp>
        <p:nvSpPr>
          <p:cNvPr id="2" name="Rectangle 1"/>
          <p:cNvSpPr/>
          <p:nvPr/>
        </p:nvSpPr>
        <p:spPr>
          <a:xfrm>
            <a:off x="554182" y="762000"/>
            <a:ext cx="108342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7. </a:t>
            </a:r>
            <a:r>
              <a:rPr lang="en-US" sz="14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ສັງລວມຄວາມຕ້ອງການຟື້ນຟູ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4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4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ກໍ່ສ້າງຄືນໃໝ່ໃນຂະແໜງພະລັງງານໄຟຟ້າ</a:t>
            </a:r>
            <a:endParaRPr lang="en-US" sz="1400" b="1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Table 7. Summary of recovery and reconstruction needs in the power/energy sector.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706582" y="1385454"/>
          <a:ext cx="10834253" cy="494611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635978"/>
                <a:gridCol w="1313112"/>
                <a:gridCol w="1131096"/>
                <a:gridCol w="1620805"/>
                <a:gridCol w="1133262"/>
              </a:tblGrid>
              <a:tr h="48491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o-LA" sz="1400" b="1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ຈໍານວນຕ້ອງການການຊ່ວຍເຫຼືອປະຈໍາປີ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lo-LA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o-LA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ລວມຄວາມຕ້ອງການ</a:t>
                      </a:r>
                      <a:r>
                        <a:rPr lang="lo-LA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604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ປີເກີດໄພພິບັດ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</a:t>
                      </a:r>
                      <a:r>
                        <a:rPr lang="lo-LA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ປີຫຼັງໄພພິບັດ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2</a:t>
                      </a:r>
                      <a:r>
                        <a:rPr lang="lo-LA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ປີຫຼັງໄພພິບັດ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5130">
                <a:tc gridSpan="5">
                  <a:txBody>
                    <a:bodyPr/>
                    <a:lstStyle/>
                    <a:p>
                      <a:r>
                        <a:rPr lang="en-US" sz="1400" b="1" i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ຄວາມຕ້ອງການຟື້ນຟູ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89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ການສ້ອມແປງອັນຮີບດ່ວນ</a:t>
                      </a:r>
                      <a:endParaRPr lang="en-US" sz="18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ຈັດຊື້ອຸປະກອນ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ວັດສະດຸທີ່ສຳຄັນ</a:t>
                      </a:r>
                      <a:endParaRPr lang="en-US" sz="18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ການເຊື່ອຕໍ່ກັບຕາງນ່າງອື່ນ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ໆ</a:t>
                      </a:r>
                      <a:endParaRPr lang="en-US" sz="18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ງ.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ອະນາໄມສິ່ງເສດເຫຼືອ</a:t>
                      </a:r>
                      <a:endParaRPr lang="en-US" sz="18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ຈ.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ອື່ນ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ໆ</a:t>
                      </a:r>
                      <a:endParaRPr lang="en-US" sz="18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8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 gridSpan="5">
                  <a:txBody>
                    <a:bodyPr/>
                    <a:lstStyle/>
                    <a:p>
                      <a:pPr algn="just"/>
                      <a:r>
                        <a:rPr lang="en-US" sz="1400" b="1" i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ຄວາມຕ້ອງການກໍ່ສ້າງຄືນໃໝ່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ການທົດແທນ ຫຼື ກໍ່ສ້າງຄືນໃໝາຂອງອາຄານທີ່ໄດ້ຮັບຜົນກະທົບ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ຂ. ຈັດຊື້ອຸປະກອນ ແລະ ເຄື່ອງກົນຈັກ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ຄ. ການໃຫ້ຄວາມຊ່ວຍເຫຼືອທາງດ້ານວີຊາການ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ງ. ຍົກຍ້າຍຈັດສັນ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9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ຈ</a:t>
                      </a:r>
                      <a:r>
                        <a:rPr lang="en-US" sz="1400" b="1" dirty="0"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. </a:t>
                      </a:r>
                      <a:r>
                        <a:rPr lang="lo-LA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ການຕິດຕັ້ງໂຄງສ້າງໃຫ້ແຂງແ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ກ່ນ</a:t>
                      </a:r>
                      <a:r>
                        <a:rPr lang="lo-LA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ຂຶ້ນກວ່າເກົ່າ</a:t>
                      </a:r>
                      <a:endParaRPr lang="en-US" sz="18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ສ. ມາດຕະການຫຼຸດຜ່ອນອື່ນໆ(ລະບຸ)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ຊ. ອື່ນໆ(ລະບຸ)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ລວມຍອດ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2108896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2400" b="1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400" b="1" i="1" dirty="0" err="1" smtClean="0">
                <a:latin typeface="Phetsarath OT" pitchFamily="2" charset="0"/>
                <a:cs typeface="Phetsarath OT" pitchFamily="2" charset="0"/>
              </a:rPr>
              <a:t>ທີ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 6. </a:t>
            </a:r>
            <a:r>
              <a:rPr lang="th-TH" sz="2400" b="1" i="1" dirty="0" smtClean="0">
                <a:latin typeface="Phetsarath OT" pitchFamily="2" charset="0"/>
                <a:cs typeface="Phetsarath OT" pitchFamily="2" charset="0"/>
              </a:rPr>
              <a:t>ຮ່າງແຜນຈັດຕັ້ງປະຕິບັດບັນດາໂຄງການທີ່ໄດ້ກໍານົດໄວ້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4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0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2000" b="1" i="1" dirty="0">
                <a:latin typeface="Phetsarath OT" pitchFamily="2" charset="0"/>
                <a:cs typeface="Phetsarath OT" pitchFamily="2" charset="0"/>
              </a:rPr>
              <a:t>6. Draft the implementation plan of the identified programs and projects</a:t>
            </a:r>
            <a:r>
              <a:rPr lang="en-AU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b="1" dirty="0">
                <a:latin typeface="Phetsarath OT" pitchFamily="2" charset="0"/>
                <a:cs typeface="Phetsarath OT" pitchFamily="2" charset="0"/>
              </a:rPr>
            </a:br>
            <a:endParaRPr lang="en-AU" dirty="0">
              <a:latin typeface="Phetsarath OT" pitchFamily="2" charset="0"/>
              <a:cs typeface="Phetsarath OT" pitchFamily="2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4085" y="1046482"/>
          <a:ext cx="11429996" cy="5381739"/>
        </p:xfrm>
        <a:graphic>
          <a:graphicData uri="http://schemas.openxmlformats.org/drawingml/2006/table">
            <a:tbl>
              <a:tblPr/>
              <a:tblGrid>
                <a:gridCol w="5373671"/>
                <a:gridCol w="1522834"/>
                <a:gridCol w="1627986"/>
                <a:gridCol w="1709927"/>
                <a:gridCol w="1195578"/>
              </a:tblGrid>
              <a:tr h="449809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ຄວາມຕ້ອງການ</a:t>
                      </a:r>
                      <a:endParaRPr lang="en-US" sz="1800" dirty="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o-LA" sz="1400" b="1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ຈໍານວນຕ້ອງການການຊ່ວຍເຫຼືອປະຈໍາປີ</a:t>
                      </a: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th-TH" sz="1400" dirty="0" smtClean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400" dirty="0" smtClean="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 </a:t>
                      </a:r>
                      <a:r>
                        <a:rPr lang="en-US" sz="1400" dirty="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(</a:t>
                      </a:r>
                      <a:r>
                        <a:rPr lang="lo-LA" sz="1400" dirty="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ກີບ</a:t>
                      </a:r>
                      <a:r>
                        <a:rPr lang="en-US" sz="1400" dirty="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)</a:t>
                      </a:r>
                      <a:endParaRPr lang="en-US" sz="1800" dirty="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o-LA" sz="1400" b="1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ລວມຄວາມຕ້ອງການ</a:t>
                      </a:r>
                      <a:r>
                        <a:rPr lang="lo-LA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 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9094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ປີເກີດໄພພິບັດ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1</a:t>
                      </a:r>
                      <a:r>
                        <a:rPr lang="lo-LA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ປີຫຼັງໄພພິບັດ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2</a:t>
                      </a:r>
                      <a:r>
                        <a:rPr lang="lo-LA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ປີຫຼັງໄພພິບັດ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(ກີບ)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8096">
                <a:tc gridSpan="5">
                  <a:txBody>
                    <a:bodyPr/>
                    <a:lstStyle/>
                    <a:p>
                      <a:r>
                        <a:rPr lang="en-US" sz="1400" b="1" i="1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ຄວາມຕ້ອງການຟື້ນຟູ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8040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ກ. 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ການສ້ອມແປງອັນຮີບດ່ວນ</a:t>
                      </a:r>
                      <a:endParaRPr lang="en-US" sz="1400" dirty="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ຂ. 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ຈັດຊື້ອຸປະກອນ</a:t>
                      </a: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ວັດສະດຸທີ່ສຳຄັນ</a:t>
                      </a:r>
                      <a:endParaRPr lang="en-US" sz="1400" dirty="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ຄ. 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ການເຊື່ອຕໍ່ກັບຕາງນ່າງອື່ນ</a:t>
                      </a: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ງ. 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ອະນາໄມສິ່ງເສດເຫຼືອ</a:t>
                      </a:r>
                      <a:endParaRPr lang="en-US" sz="1400" dirty="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ຈ. 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ອື່ນ</a:t>
                      </a:r>
                      <a:r>
                        <a:rPr lang="en-US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ລວມ</a:t>
                      </a:r>
                      <a:endParaRPr lang="en-US" sz="18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96">
                <a:tc gridSpan="5">
                  <a:txBody>
                    <a:bodyPr/>
                    <a:lstStyle/>
                    <a:p>
                      <a:pPr algn="just"/>
                      <a:r>
                        <a:rPr lang="en-US" sz="1400" b="1" i="1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ຄວາມຕ້ອງການກໍ່ສ້າງຄືນໃໝ່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790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ກ. ການທົດແທນ ຫຼື ກໍ່ສ້າງຄືນໃໝາຂອງອາຄານທີ່ໄດ້ຮັບຜົນກະທົບ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ຂ. ຈັດຊື້ອຸປະກອນ ແລະ ເຄື່ອງກົນຈັກ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ຄ. ການໃຫ້ຄວາມຊ່ວຍເຫຼືອທາງດ້ານວີຊາການ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ງ. ຍົກຍ້າຍຈັດສັນ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ຈ</a:t>
                      </a:r>
                      <a:r>
                        <a:rPr lang="en-US" sz="1400" b="1" dirty="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. </a:t>
                      </a:r>
                      <a:r>
                        <a:rPr lang="lo-LA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ການຕິດຕັ້ງໂຄງສ້າງໃຫ້ແຂງແ</a:t>
                      </a:r>
                      <a:r>
                        <a:rPr lang="en-US" sz="14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ກ່ນ</a:t>
                      </a:r>
                      <a:r>
                        <a:rPr lang="lo-LA" sz="14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ຂຶ້ນກວ່າເກົ່າ</a:t>
                      </a:r>
                      <a:endParaRPr lang="en-US" sz="1400" dirty="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ສ. ມາດຕະການຫຼຸດຜ່ອນອື່ນໆ(ລະບຸ)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ຊ. ອື່ນໆ(ລະບຸ)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ລວມ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Phetsarath OT" pitchFamily="2" charset="0"/>
                          <a:ea typeface="Times New Roman"/>
                          <a:cs typeface="Phetsarath OT" pitchFamily="2" charset="0"/>
                        </a:rPr>
                        <a:t>ລວມຍອດ</a:t>
                      </a:r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180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1800" dirty="0"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80547017"/>
      </p:ext>
    </p:extLst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21013"/>
            <a:ext cx="10972800" cy="1143000"/>
          </a:xfrm>
        </p:spPr>
        <p:txBody>
          <a:bodyPr/>
          <a:lstStyle/>
          <a:p>
            <a:r>
              <a:rPr lang="en-US" sz="28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 7. </a:t>
            </a:r>
            <a:r>
              <a:rPr lang="lo-LA" sz="2800" b="1" i="1" dirty="0" smtClean="0">
                <a:latin typeface="Phetsarath OT" pitchFamily="2" charset="0"/>
                <a:cs typeface="Phetsarath OT" pitchFamily="2" charset="0"/>
              </a:rPr>
              <a:t>ຮ່າງບົດລາຍງານການປະເມີນຄວາມເສຍ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,</a:t>
            </a:r>
            <a:r>
              <a:rPr lang="lo-LA" sz="2800" b="1" i="1" dirty="0" smtClean="0">
                <a:latin typeface="Phetsarath OT" pitchFamily="2" charset="0"/>
                <a:cs typeface="Phetsarath OT" pitchFamily="2" charset="0"/>
              </a:rPr>
              <a:t> ການສູນເສຍ ແລະ ຄວາມ</a:t>
            </a:r>
            <a:r>
              <a:rPr lang="lo-LA" sz="2800" b="1" i="1" dirty="0" smtClean="0">
                <a:latin typeface="Phetsarath OT" pitchFamily="2" charset="0"/>
                <a:cs typeface="Phetsarath OT" pitchFamily="2" charset="0"/>
              </a:rPr>
              <a:t>ຕ້ອງການ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8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0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2000" b="1" i="1" dirty="0">
                <a:latin typeface="Phetsarath OT" pitchFamily="2" charset="0"/>
                <a:cs typeface="Phetsarath OT" pitchFamily="2" charset="0"/>
              </a:rPr>
              <a:t>7. Draft the post-disaster damages, losses and needs (</a:t>
            </a:r>
            <a:r>
              <a:rPr lang="en-US" sz="2000" b="1" i="1" dirty="0" err="1">
                <a:latin typeface="Phetsarath OT" pitchFamily="2" charset="0"/>
                <a:cs typeface="Phetsarath OT" pitchFamily="2" charset="0"/>
              </a:rPr>
              <a:t>DaLNA</a:t>
            </a:r>
            <a:r>
              <a:rPr lang="en-US" sz="2000" b="1" i="1" dirty="0">
                <a:latin typeface="Phetsarath OT" pitchFamily="2" charset="0"/>
                <a:cs typeface="Phetsarath OT" pitchFamily="2" charset="0"/>
              </a:rPr>
              <a:t>) report </a:t>
            </a:r>
            <a:r>
              <a:rPr lang="en-AU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b="1" dirty="0">
                <a:latin typeface="Phetsarath OT" pitchFamily="2" charset="0"/>
                <a:cs typeface="Phetsarath OT" pitchFamily="2" charset="0"/>
              </a:rPr>
            </a:br>
            <a:endParaRPr lang="en-AU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599" y="1600203"/>
            <a:ext cx="6317673" cy="4897579"/>
          </a:xfrm>
        </p:spPr>
        <p:txBody>
          <a:bodyPr/>
          <a:lstStyle/>
          <a:p>
            <a:pPr lvl="0"/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ອະທິບາຍໂດຍຫຍໍ້ກ່ຽວກັບ</a:t>
            </a:r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ຂະແໜງພະລັງງານໄຟຟ້າໃນເຂດທີ່ໄດ້ຮັບຜົນກະທົບຈາກໄພພິບັດ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.​ </a:t>
            </a:r>
          </a:p>
          <a:p>
            <a:pPr lvl="0"/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ຄວາມເສຍຫາຍ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ຂອງຂະແໜງ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ພະລັງງານໄຟຟ້າ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ອີງຕາມພື້ນທີ່ແລະ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ປະເພດຂອງສິ່ງອໍານວຍຄວາມສະດວກທີ່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ໄດ້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ຮັບຜົນກະທົບ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.</a:t>
            </a:r>
            <a:endParaRPr lang="en-US" sz="2000" dirty="0" smtClean="0">
              <a:solidFill>
                <a:srgbClr val="FF0000"/>
              </a:solidFill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ການສູນເສຍ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ຂອງຂະແໜ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ງພະລັງງານໄຟຟ້າໂດຍເນັ້ນໜັກໃສ່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ການສູນເສຍລາຍຮັບ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ຄ່າໃຊ້ຈ່າຍເພີ່ມສູງຂື້ນ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ຄາດຄະເນ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ໄລຍະເວລາກ່ອນ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ສະຖານະການກັບຄືນສູ່ສະພາບປົກກະຕິ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.</a:t>
            </a:r>
          </a:p>
          <a:p>
            <a:pPr lvl="0"/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ຜົນກະທົບ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ຕໍ່ເສດຖະກິດທ້ອງຖິ່ນ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, 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ລະດັບຄົວເຮືອນ ແລະ ຜົນກະທົບທີ່ຕາມມາຕໍ່ຊຸມຊົນ ຖ້າບໍ່ມີການຊ່ວຍເຫຼືອຟື້ນຟູ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. *</a:t>
            </a:r>
          </a:p>
          <a:p>
            <a:pPr lvl="0"/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ສະເໜີຍຸດທະສາດການຟື້ນຟູ ແລະ ກໍ່ສ້າງຄືນໃໝ່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ຂອງຂະແໜງ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ພະລັງງານໄຟຟ້າ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ຂອງແຂວງຄໍາມ່ວນ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. </a:t>
            </a:r>
          </a:p>
          <a:p>
            <a:pPr lvl="0"/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ຄວາມຕ້ອງການ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ຂອງຂະແໜງ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ພະລັງງານໄຟຟ້າ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, 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ຕາມບູລິມະສິດ ແລະ </a:t>
            </a:r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ຮ່າງແຜນການຈັດຕັ້ງປະຕິບັດ 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ພ້ອມດ້ວຍຄາດຄະເນງົບປະມານ ທີ່ຕ້ອງການແຕ່ລະໂຄງການ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. </a:t>
            </a:r>
          </a:p>
          <a:p>
            <a:endParaRPr lang="en-AU" sz="20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245926" y="2092036"/>
            <a:ext cx="4696691" cy="4419600"/>
          </a:xfrm>
        </p:spPr>
        <p:txBody>
          <a:bodyPr/>
          <a:lstStyle/>
          <a:p>
            <a:pPr lvl="0"/>
            <a:r>
              <a:rPr lang="en-US" sz="1600" dirty="0"/>
              <a:t>Brief description of the sector in the disaster-affected areas.</a:t>
            </a:r>
            <a:endParaRPr lang="en-AU" sz="1600" dirty="0"/>
          </a:p>
          <a:p>
            <a:pPr lvl="0"/>
            <a:r>
              <a:rPr lang="en-US" sz="1600" dirty="0"/>
              <a:t>Damages in the sector by areas and by types of </a:t>
            </a:r>
            <a:r>
              <a:rPr lang="en-US" sz="1600" dirty="0" smtClean="0"/>
              <a:t>power </a:t>
            </a:r>
            <a:r>
              <a:rPr lang="en-US" sz="1600" dirty="0"/>
              <a:t>firms affected.</a:t>
            </a:r>
            <a:endParaRPr lang="en-AU" sz="1600" dirty="0"/>
          </a:p>
          <a:p>
            <a:pPr lvl="0"/>
            <a:r>
              <a:rPr lang="en-US" sz="1600" dirty="0"/>
              <a:t>Losses in the sector emphasizing the losses in income, increase in expenditures, estimated period before normalcy will be attained, etc.</a:t>
            </a:r>
            <a:endParaRPr lang="en-AU" sz="1600" dirty="0"/>
          </a:p>
          <a:p>
            <a:pPr lvl="0"/>
            <a:r>
              <a:rPr lang="en-US" sz="1600" dirty="0"/>
              <a:t>Impact on the economy, individual households and the consequences to the greater community if no assistance for recovery will be provided. </a:t>
            </a:r>
            <a:endParaRPr lang="en-AU" sz="1600" dirty="0"/>
          </a:p>
          <a:p>
            <a:pPr lvl="0"/>
            <a:r>
              <a:rPr lang="en-US" sz="1600" dirty="0"/>
              <a:t>Proposed strategies for recovery and reconstruction of the sector in </a:t>
            </a:r>
            <a:r>
              <a:rPr lang="en-US" sz="1600" dirty="0" err="1"/>
              <a:t>Khammouane</a:t>
            </a:r>
            <a:r>
              <a:rPr lang="en-US" sz="1600" dirty="0"/>
              <a:t>.</a:t>
            </a:r>
            <a:endParaRPr lang="en-AU" sz="1600" dirty="0"/>
          </a:p>
          <a:p>
            <a:pPr lvl="0"/>
            <a:r>
              <a:rPr lang="en-US" sz="1600" dirty="0"/>
              <a:t>Needs of the sector, by priority, and the draft schedule of implementation with the estimated funds required for each project over time.</a:t>
            </a:r>
            <a:endParaRPr lang="en-AU" sz="1600" dirty="0"/>
          </a:p>
          <a:p>
            <a:endParaRPr lang="en-AU" sz="2400" dirty="0"/>
          </a:p>
        </p:txBody>
      </p:sp>
    </p:spTree>
    <p:extLst>
      <p:ext uri="{BB962C8B-B14F-4D97-AF65-F5344CB8AC3E}">
        <p14:creationId xmlns="" xmlns:p14="http://schemas.microsoft.com/office/powerpoint/2010/main" val="176119646"/>
      </p:ext>
    </p:extLst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Phetsarath OT" pitchFamily="2" charset="0"/>
                <a:cs typeface="Phetsarath OT" pitchFamily="2" charset="0"/>
              </a:rPr>
              <a:t>ບຸກຄະລາກອນດໍາເນີນການປະເມີນ</a:t>
            </a:r>
            <a:r>
              <a:rPr lang="en-US" b="1" dirty="0" smtClean="0">
                <a:latin typeface="Phetsarath OT" pitchFamily="2" charset="0"/>
                <a:cs typeface="Phetsarath OT" pitchFamily="2" charset="0"/>
              </a:rPr>
              <a:t> </a:t>
            </a:r>
            <a:br>
              <a:rPr lang="en-US" b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3600" dirty="0" smtClean="0"/>
              <a:t>Personnel to Conduct Assessment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14390655"/>
              </p:ext>
            </p:extLst>
          </p:nvPr>
        </p:nvGraphicFramePr>
        <p:xfrm>
          <a:off x="609600" y="1600200"/>
          <a:ext cx="11058144" cy="5191290"/>
        </p:xfrm>
        <a:graphic>
          <a:graphicData uri="http://schemas.openxmlformats.org/drawingml/2006/table">
            <a:tbl>
              <a:tblPr firstRow="1" bandRow="1"/>
              <a:tblGrid>
                <a:gridCol w="5529072"/>
                <a:gridCol w="5529072"/>
              </a:tblGrid>
              <a:tr h="7904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ບຸກຄະລາກອນ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600" b="1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Personnel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ບົດບາດໃນການປະເມີນ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DaLNA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ໃນ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ຂະແ</a:t>
                      </a:r>
                      <a:r>
                        <a:rPr lang="en-US" sz="1800" b="1" kern="1200" dirty="0" err="1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ໜງບໍ່ແຮ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່ </a:t>
                      </a:r>
                      <a:r>
                        <a:rPr lang="en-US" sz="1600" b="1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Role </a:t>
                      </a:r>
                      <a:r>
                        <a:rPr lang="en-US" sz="1600" b="1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in the Energy Sector </a:t>
                      </a:r>
                      <a:r>
                        <a:rPr lang="en-US" sz="1600" b="1" dirty="0" err="1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DaLNA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</a:tr>
              <a:tr h="821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ບຸກຄະລາກອນຈາກພະແນກພະລັງງານ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ແລະ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ບໍ່ແຮ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່ (DEM)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ຂອງແຂວງຄຳມ່ວນ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(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ຊ່ຽວຊານຂຸດຄົ້ນບໍ່ແຮ່,ຊ່ຽວຊານດ້ານການ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ຈັດຊື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້,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ວິສະວະກອນຂຸດຄົ້ນບໍ່ແຮ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່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ແລະ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ບຸກຄະລາກອນທາງ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ດ້ານການເງີນ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) </a:t>
                      </a: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Staff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from Department of Energy and Mines (DEM) of the </a:t>
                      </a:r>
                      <a:r>
                        <a:rPr lang="en-US" sz="1600" dirty="0" err="1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Khammouane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 Province (energy  experts, procurement specialists, electrical engineers and finance personnel)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lo-LA" sz="1800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ຊີ້ນໍາ</a:t>
                      </a:r>
                      <a:r>
                        <a:rPr lang="lo-LA" sz="1800" b="1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lo-LA" sz="1800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ແລະ</a:t>
                      </a:r>
                      <a:r>
                        <a:rPr lang="lo-LA" sz="1800" b="1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lo-LA" sz="1800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ປະສານງານ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Lead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and coordinate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</a:tr>
              <a:tr h="790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ບຸກຄະລາກອນຈາກກະຊວງພະລັງງານ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ແລະ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ບໍ່ແຮ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່  </a:t>
                      </a:r>
                      <a:endParaRPr lang="en-US" sz="1800" kern="12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+mn-ea"/>
                        <a:cs typeface="Phetsarath OT" pitchFamily="2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Staff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from national Ministry of Energy and Mines 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lo-LA" sz="1800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ເຂົ້າຮ່ວມແລະໃຫ້ຄໍາແນະນໍາດ້ານວິຊາການ</a:t>
                      </a:r>
                      <a:r>
                        <a:rPr lang="lo-LA" sz="1800" b="1" kern="1200" dirty="0" smtClean="0">
                          <a:solidFill>
                            <a:schemeClr val="tx1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Participate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and provide technical advice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</a:tr>
              <a:tr h="790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ບຸກຄະລາກອນຈາກບັນດາເມືອງທີ່ໄດ້ຮັບຜົນກະທົບ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/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ພະແນກພະລັງງານ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ແລະ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ບໍ່ແຮ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່ </a:t>
                      </a: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Staff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from the affected district/s Department of Energy and Mines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ໃຫ້ຂໍ້ມູນຄວາມເສຍຫາຍແລະການສູນເສຍ</a:t>
                      </a:r>
                      <a:r>
                        <a:rPr lang="lo-LA" sz="1800" b="1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ແລະ</a:t>
                      </a:r>
                      <a:r>
                        <a:rPr lang="lo-LA" sz="1800" b="1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ອໍານວຍຄວາມສະດວກ​ໃນການປະເມີນຄວາມ​ເສຍ ​ແລະ​ການ​ສູນ​ເສຍ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Provide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damage and loss information and facilitate assessment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</a:tr>
              <a:tr h="790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ບັນດາຄູ່ຮ່ວມພັດທະນາ</a:t>
                      </a: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 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(</a:t>
                      </a: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ທີ່ເຮັດວຽກກ່ຽວກັບ</a:t>
                      </a:r>
                      <a:r>
                        <a:rPr lang="en-US" sz="1800" kern="12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ຂະແໜງບໍ່ແຮ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່</a:t>
                      </a: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ໃນແຂວງຄໍາມ່ວນ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) </a:t>
                      </a: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Development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partners (if active in the Energy Sector in </a:t>
                      </a:r>
                      <a:r>
                        <a:rPr lang="en-US" sz="1600" dirty="0" err="1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Khammouane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)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ເຂົ້າຮ່ວມແລະໃຫ້ຄໍາແນະນໍາດ້ານວິຊາ</a:t>
                      </a:r>
                      <a:r>
                        <a:rPr lang="lo-LA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ການ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+mn-ea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Participate </a:t>
                      </a:r>
                      <a:r>
                        <a:rPr lang="en-US" sz="1600" dirty="0">
                          <a:effectLst/>
                          <a:latin typeface="Phetsarath OT" pitchFamily="2" charset="0"/>
                          <a:ea typeface="Calibri" panose="020F0502020204030204" pitchFamily="34" charset="0"/>
                          <a:cs typeface="Phetsarath OT" pitchFamily="2" charset="0"/>
                        </a:rPr>
                        <a:t>and provide technical advice</a:t>
                      </a:r>
                      <a:endParaRPr lang="en-AU" sz="1600" dirty="0">
                        <a:effectLst/>
                        <a:latin typeface="Phetsarath OT" pitchFamily="2" charset="0"/>
                        <a:ea typeface="Calibri" panose="020F0502020204030204" pitchFamily="34" charset="0"/>
                        <a:cs typeface="Phetsarath OT" pitchFamily="2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44494000"/>
      </p:ext>
    </p:extLst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ຂະແໜງພະລັງງານໄຟຟ້າ</a:t>
            </a:r>
            <a:r>
              <a:rPr lang="en-US" altLang="en-US" sz="3600" dirty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altLang="en-US" sz="3600" dirty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altLang="en-US" sz="3600" dirty="0">
                <a:latin typeface="Phetsarath OT" panose="02000500000000020004" pitchFamily="2" charset="0"/>
                <a:cs typeface="Phetsarath OT" panose="02000500000000020004" pitchFamily="2" charset="0"/>
              </a:rPr>
              <a:t>Power Sector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00203"/>
            <a:ext cx="5763491" cy="4525963"/>
          </a:xfrm>
        </p:spPr>
        <p:txBody>
          <a:bodyPr/>
          <a:lstStyle/>
          <a:p>
            <a:pPr>
              <a:buNone/>
            </a:pPr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ຄວາມເສຍຫາຍ</a:t>
            </a:r>
            <a:endParaRPr lang="en-US" sz="2000" b="1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ໂຮງງານກຳເນີດພະລັງງານໄຟຟ້າເຊັ່ນວ່າ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: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ເຂື່ອນໄຟຟ້າ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ພະລັງງານອາຍນ້ຳ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ເຄື່ອງກຳເນີດໄຟຟ້າ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ລະບົບຄວບຄຸມ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ອື່ນ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ໆ.</a:t>
            </a: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ລະບົບສາຍສົ່ງຍ່ອຍ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ເຊິ່ງລວມເອົາສາຍສົ່ງກຳລັງແຮງສູງ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ໝໍ້ແບ່ງໄຟ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ຕາໜ່າງກະຈາຍໄຟຟ້າ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ໂຄງສ້າງຕ່າງໆເຊັ່ນວ່າ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: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ອາຄານຫ້ອງການ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ອາຄານເກັບກັກ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ອື່ນ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ໆ</a:t>
            </a: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ອຸປະກອນສຳລັບໃຊ້ໃນຫ້ອງການ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ເຄື່ອງກົນຈັກເຊັ່ນວ່າ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: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ຄອມພິວເຕີ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ເຄື່ອງປັບອາກາດ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ອື່ນ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ໆ.</a:t>
            </a: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ພາຫະນະ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ເຄື່ອງມື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ວັດສະດຸເກັບມ້ຽນ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ອຸປະກອບຕອບສະໜອງຕ່າງໆເຊັ່ນວ່າ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:​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ສາຍໄຟຟ້າ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</a:p>
          <a:p>
            <a:endParaRPr lang="en-US" sz="2000" b="1" i="1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627091" y="2015840"/>
            <a:ext cx="5384800" cy="4525963"/>
          </a:xfrm>
        </p:spPr>
        <p:txBody>
          <a:bodyPr/>
          <a:lstStyle/>
          <a:p>
            <a:pPr marL="373063" lvl="2" indent="-342900">
              <a:defRPr/>
            </a:pPr>
            <a:r>
              <a:rPr lang="en-US" sz="1600" dirty="0"/>
              <a:t>Assets that can be damaged:</a:t>
            </a:r>
          </a:p>
          <a:p>
            <a:pPr marL="830263" lvl="3" indent="-342900">
              <a:defRPr/>
            </a:pPr>
            <a:r>
              <a:rPr lang="en-US" sz="1400" dirty="0"/>
              <a:t>Power generation plants like dams, turbines, generator sets, control systems, etc.</a:t>
            </a:r>
          </a:p>
          <a:p>
            <a:pPr marL="830263" lvl="3" indent="-342900">
              <a:defRPr/>
            </a:pPr>
            <a:r>
              <a:rPr lang="en-US" sz="1400" dirty="0"/>
              <a:t>Transmission subsystems, including high-voltage power lines and transformers</a:t>
            </a:r>
          </a:p>
          <a:p>
            <a:pPr marL="830263" lvl="3" indent="-342900">
              <a:defRPr/>
            </a:pPr>
            <a:r>
              <a:rPr lang="en-US" sz="1400" dirty="0"/>
              <a:t>Distribution grids </a:t>
            </a:r>
          </a:p>
          <a:p>
            <a:pPr marL="830263" lvl="3" indent="-342900">
              <a:defRPr/>
            </a:pPr>
            <a:r>
              <a:rPr lang="en-US" sz="1400" dirty="0"/>
              <a:t>Structures such as office buildings, storage buildings, etc.</a:t>
            </a:r>
          </a:p>
          <a:p>
            <a:pPr marL="830263" lvl="3" indent="-342900">
              <a:defRPr/>
            </a:pPr>
            <a:r>
              <a:rPr lang="en-US" sz="1400" dirty="0"/>
              <a:t>Office equipment and machinery like computers, air conditioners, etc.</a:t>
            </a:r>
          </a:p>
          <a:p>
            <a:pPr marL="830263" lvl="3" indent="-342900">
              <a:defRPr/>
            </a:pPr>
            <a:r>
              <a:rPr lang="en-US" sz="1400" dirty="0"/>
              <a:t>Vehicles, tools, and stock materials and supplies like cables, etc.</a:t>
            </a:r>
          </a:p>
        </p:txBody>
      </p:sp>
    </p:spTree>
    <p:extLst>
      <p:ext uri="{BB962C8B-B14F-4D97-AF65-F5344CB8AC3E}">
        <p14:creationId xmlns="" xmlns:p14="http://schemas.microsoft.com/office/powerpoint/2010/main" val="48431861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ຂະແໜງພະລັງງານໄຟຟ້າ</a:t>
            </a:r>
            <a:r>
              <a:rPr lang="en-US" altLang="en-US" sz="3200" dirty="0">
                <a:latin typeface="Phetsarath OT" panose="02000500000000000000" pitchFamily="2" charset="0"/>
                <a:cs typeface="Phetsarath OT" panose="02000500000000000000" pitchFamily="2" charset="0"/>
              </a:rPr>
              <a:t/>
            </a:r>
            <a:br>
              <a:rPr lang="en-US" altLang="en-US" sz="3200" dirty="0">
                <a:latin typeface="Phetsarath OT" panose="02000500000000000000" pitchFamily="2" charset="0"/>
                <a:cs typeface="Phetsarath OT" panose="02000500000000000000" pitchFamily="2" charset="0"/>
              </a:rPr>
            </a:br>
            <a:r>
              <a:rPr lang="en-US" altLang="en-US" sz="3200" dirty="0">
                <a:latin typeface="Phetsarath OT" panose="02000500000000000000" pitchFamily="2" charset="0"/>
                <a:cs typeface="Phetsarath OT" panose="02000500000000000000" pitchFamily="2" charset="0"/>
              </a:rPr>
              <a:t>Power Sector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half" idx="1"/>
          </p:nvPr>
        </p:nvSpPr>
        <p:spPr>
          <a:xfrm>
            <a:off x="734291" y="1417639"/>
            <a:ext cx="6844145" cy="5117273"/>
          </a:xfrm>
        </p:spPr>
        <p:txBody>
          <a:bodyPr/>
          <a:lstStyle/>
          <a:p>
            <a:pPr>
              <a:buNone/>
            </a:pPr>
            <a:r>
              <a:rPr lang="en-US" b="1" i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</a:t>
            </a:r>
            <a:r>
              <a:rPr lang="en-US" b="1" i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ເສຍ</a:t>
            </a:r>
            <a:endParaRPr lang="en-US" b="1" i="1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>
              <a:buNone/>
            </a:pPr>
            <a:endParaRPr lang="en-US" sz="1000" b="1" i="1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0"/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ບໍ່ໄດ້ຂາຍ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ກະແສໄຟຟ້າເນື່ອງ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ຈາກປິດ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ລະບົບເພື່ອການສ້ອມແປງ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ຫຼື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ກໍ່ສ້າງຄືນໃໝ່ພາຍຫຼັງໄພພິບັດ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. ເຊິ່ງອາດປະກອບໄປດ້ວຍການປິດພະລັງງານໄຟຟ້າທັງໃນໄລຍະສັ້ນເພື່ອການສ້ອມແປງ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ໄລຍະຍາວ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ເພື່ອການ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ກໍ່ສ້າງຄືນໃໝ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່.</a:t>
            </a:r>
          </a:p>
          <a:p>
            <a:pPr lvl="0"/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ການຂາຍພະລັງງານ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ໄຟຟ້າຫຼຸດລົງຈາກ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ຄວາມຕ້ອງການນຳ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ໃຊ້ຂອງຜູ້ຊົມໃຊ້ທີ່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ໄດ້ຮັບຜົນ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ກະທົບຈາກໄພພິບັດ 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ຫຼຸດລົງ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  <a:endParaRPr lang="en-US" sz="20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ຄ່າໃຊ້ຈ່າຍໃນ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ການນໍາໃຊ້ພະລັງງານເພີ່ມ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ສູງ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ຂື້ນ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ເມື່ອ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ອຸປະກອນພະລັງງານໄຟຟ້າທີ່ຖືກ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ທຳລາຍ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ນັ້ນຖືກ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ທົດແທນໂດຍພະລັງງານໄຟຟ້າສຳຮອງທີ່ມີລາຄາຫົວໜ່ວຍ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ການການຜະລິດສູງກວ່າ 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ຫຼື</a:t>
            </a:r>
            <a:r>
              <a:rPr lang="en-US" sz="20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ຫຼື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ເມື່ອພະລັງງານໄຟຟ້າໄດ້ມີການນຳມາຈາກ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ແຫຼ່ງອື່ນ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ທີ່ມີມູນຄ່າໃຊ້ຈ່າຍສູງກ່ວາລະບົບພະລັງງານໄຟຟ້າທີ່ຖືກທຳລາຍ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</a:p>
          <a:p>
            <a:pPr lvl="0"/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ຄ່າໃຊ້ຈ່າຍເພີ່ມເຕີມໃນການອະນາໄມສິ່ງເສດເຫຼືອ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</a:p>
          <a:p>
            <a:endParaRPr lang="en-US" sz="1800" b="1" i="1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7937002" y="1524001"/>
            <a:ext cx="4108704" cy="4876799"/>
          </a:xfrm>
        </p:spPr>
        <p:txBody>
          <a:bodyPr/>
          <a:lstStyle/>
          <a:p>
            <a:pPr marL="201613" lvl="2" indent="-171450"/>
            <a:r>
              <a:rPr lang="en-US" altLang="en-US" dirty="0"/>
              <a:t>Sources of Losses:</a:t>
            </a:r>
          </a:p>
          <a:p>
            <a:pPr lvl="1"/>
            <a:r>
              <a:rPr lang="en-US" altLang="en-US" sz="1400" dirty="0"/>
              <a:t>Sales in electricity not made due to the shut-down of the power system while the system is under repair or reconstructed after a disaster. </a:t>
            </a:r>
          </a:p>
          <a:p>
            <a:pPr lvl="1"/>
            <a:r>
              <a:rPr lang="en-US" altLang="en-US" sz="1400" dirty="0"/>
              <a:t>Foregone sales in electricity due to the decline in demand from consumers that have been affected by the disaster.</a:t>
            </a:r>
          </a:p>
          <a:p>
            <a:pPr lvl="1"/>
            <a:r>
              <a:rPr lang="en-US" altLang="en-US" sz="1400" dirty="0"/>
              <a:t>Higher cost of operation which occurs when damaged power units are substituted by alternative stand-by plants that have a higher unit cost of production or when electricity has to be imported from a different system that has higher unit operating costs than the affected system.  </a:t>
            </a:r>
          </a:p>
          <a:p>
            <a:pPr lvl="1"/>
            <a:r>
              <a:rPr lang="en-US" altLang="en-US" sz="1400" dirty="0"/>
              <a:t>Additional expenses to clean up the debris.</a:t>
            </a:r>
          </a:p>
          <a:p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322523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5478"/>
            <a:ext cx="10972800" cy="1143000"/>
          </a:xfrm>
        </p:spPr>
        <p:txBody>
          <a:bodyPr/>
          <a:lstStyle/>
          <a:p>
            <a:r>
              <a:rPr lang="lo-LA" sz="2800" b="1" dirty="0" smtClean="0">
                <a:latin typeface="Phetsarath OT" pitchFamily="2" charset="0"/>
                <a:cs typeface="Phetsarath OT" pitchFamily="2" charset="0"/>
              </a:rPr>
              <a:t>ບາດກ້າວ​ຕ່າງໆໃນການຈັດຕັ້ງປະຕິບັດ</a:t>
            </a:r>
            <a:r>
              <a:rPr lang="en-US" sz="2800" b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800" b="1" dirty="0" err="1" smtClean="0">
                <a:latin typeface="Phetsarath OT" pitchFamily="2" charset="0"/>
                <a:cs typeface="Phetsarath OT" pitchFamily="2" charset="0"/>
              </a:rPr>
              <a:t>DaLNA</a:t>
            </a:r>
            <a:r>
              <a:rPr lang="lo-LA" sz="2800" b="1" dirty="0" smtClean="0">
                <a:latin typeface="Phetsarath OT" pitchFamily="2" charset="0"/>
                <a:cs typeface="Phetsarath OT" pitchFamily="2" charset="0"/>
              </a:rPr>
              <a:t> ຫຼັງ</a:t>
            </a:r>
            <a:r>
              <a:rPr lang="lo-LA" sz="2800" b="1" dirty="0" smtClean="0">
                <a:latin typeface="Phetsarath OT" pitchFamily="2" charset="0"/>
                <a:cs typeface="Phetsarath OT" pitchFamily="2" charset="0"/>
              </a:rPr>
              <a:t>ໄພພິບັດ</a:t>
            </a:r>
            <a:r>
              <a:rPr lang="en-US" sz="2800" b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800" b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000" b="1" dirty="0" smtClean="0">
                <a:latin typeface="Phetsarath OT" pitchFamily="2" charset="0"/>
                <a:cs typeface="Phetsarath OT" pitchFamily="2" charset="0"/>
              </a:rPr>
              <a:t>General </a:t>
            </a:r>
            <a:r>
              <a:rPr lang="en-US" sz="2000" b="1" dirty="0">
                <a:latin typeface="Phetsarath OT" pitchFamily="2" charset="0"/>
                <a:cs typeface="Phetsarath OT" pitchFamily="2" charset="0"/>
              </a:rPr>
              <a:t>Steps in Conducting a Post-disaster Damage, Loss and Needs Assessment (DALNA) </a:t>
            </a:r>
            <a:r>
              <a:rPr lang="en-AU" sz="2800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sz="2800" b="1" dirty="0">
                <a:latin typeface="Phetsarath OT" pitchFamily="2" charset="0"/>
                <a:cs typeface="Phetsarath OT" pitchFamily="2" charset="0"/>
              </a:rPr>
            </a:br>
            <a:endParaRPr lang="en-AU" sz="28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1883"/>
            <a:ext cx="5638800" cy="4525963"/>
          </a:xfrm>
        </p:spPr>
        <p:txBody>
          <a:bodyPr/>
          <a:lstStyle/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1.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ເກັບກໍາ ແລະ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/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ຫຼື ຢັ້ງຢືນຄວາມຖືກຕ້ອງຂອງຂໍ້ມູນພື້ນຖານຂອງແຕ່ລະເມືອງທີ່ຖືກຜົນກະທົບຈາກໄພພິບັດ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.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2.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ຄາດຄະເນຄວາມເສຍຫາຍແລະການສູນເສຍ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3.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ຢັ້ງຢືນຄວາມຖືກຕ້ອງຂອງຂໍ້ມູນຄວາມເສຍຫາຍແລະການສູນເສຍ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4.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ວິເຄາະຜົນກະທົບ: ຄວາມເສຍຫາຍແລະການສູນເສຍ ຕໍ່ປະຊາກອນທີ່ໄດ້ຮັບຜົນກະທົບ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5.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ຄາດຄະເນຄວາມຕ້ອງການການຟື້ນຟູແລະກໍ່ສ້າງຄືນໃໝ່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6.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ຮ່າງ​ແຜນ​ຈັດ​ຕັ້ງ​ປະຕິບັດ​ບັນດາ​ໂຄງການ​ທີ່​ໄດ້​ກໍານົດ​ໄວ້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.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7.​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ຮ່າງບົດລາຍງານການປະເມີນຄວາມເສຍ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,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ການສູນເສຍແລະຄວາມຕ້ອງການຂອງ </a:t>
            </a:r>
            <a:r>
              <a:rPr lang="en-US" sz="2000" i="1" dirty="0" err="1" smtClean="0">
                <a:latin typeface="Phetsarath OT" pitchFamily="2" charset="0"/>
                <a:cs typeface="Phetsarath OT" pitchFamily="2" charset="0"/>
              </a:rPr>
              <a:t>DaLNA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ຂະ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 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ແໜງການ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endParaRPr lang="en-AU" sz="20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3926" y="1814945"/>
            <a:ext cx="5598345" cy="4646814"/>
          </a:xfrm>
        </p:spPr>
        <p:txBody>
          <a:bodyPr/>
          <a:lstStyle/>
          <a:p>
            <a:r>
              <a:rPr lang="en-US" sz="2000" i="1" dirty="0" smtClean="0"/>
              <a:t>Step 1. Collect </a:t>
            </a:r>
            <a:r>
              <a:rPr lang="en-US" sz="2000" i="1" dirty="0"/>
              <a:t>and/or validate the baseline data for each of the disaster-affected district</a:t>
            </a:r>
            <a:endParaRPr lang="en-AU" sz="2000" dirty="0"/>
          </a:p>
          <a:p>
            <a:r>
              <a:rPr lang="en-US" sz="2000" i="1" dirty="0"/>
              <a:t>Step 2. Estimate damages and losses </a:t>
            </a:r>
            <a:endParaRPr lang="en-AU" sz="2000" dirty="0"/>
          </a:p>
          <a:p>
            <a:r>
              <a:rPr lang="en-US" sz="2000" i="1" dirty="0"/>
              <a:t>Step 3. Validate the information on damages and losses </a:t>
            </a:r>
            <a:endParaRPr lang="en-AU" sz="2000" dirty="0"/>
          </a:p>
          <a:p>
            <a:r>
              <a:rPr lang="en-US" sz="2000" i="1" dirty="0"/>
              <a:t>Step 4. Analyze the impacts of the damages and losses to affected population</a:t>
            </a:r>
            <a:endParaRPr lang="en-AU" sz="2000" dirty="0"/>
          </a:p>
          <a:p>
            <a:r>
              <a:rPr lang="en-US" sz="2000" i="1" dirty="0"/>
              <a:t>Step 5. Estimate recovery and reconstruction needs</a:t>
            </a:r>
            <a:endParaRPr lang="en-AU" sz="2000" dirty="0"/>
          </a:p>
          <a:p>
            <a:r>
              <a:rPr lang="en-US" sz="2000" i="1" dirty="0"/>
              <a:t>Step 6. Draft the implementation plan of the identified programs and projects</a:t>
            </a:r>
            <a:endParaRPr lang="en-AU" sz="2000" dirty="0"/>
          </a:p>
          <a:p>
            <a:r>
              <a:rPr lang="en-US" sz="2000" i="1" dirty="0"/>
              <a:t>Step 7. Draft the post-disaster damages, losses and needs (</a:t>
            </a:r>
            <a:r>
              <a:rPr lang="en-US" sz="2000" i="1" dirty="0" err="1"/>
              <a:t>DaLNA</a:t>
            </a:r>
            <a:r>
              <a:rPr lang="en-US" sz="2000" i="1" dirty="0"/>
              <a:t>) of the sector</a:t>
            </a:r>
            <a:endParaRPr lang="en-AU" sz="2000" dirty="0"/>
          </a:p>
          <a:p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939676752"/>
      </p:ext>
    </p:extLst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5855" y="1305580"/>
            <a:ext cx="10529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b="1" dirty="0">
                <a:latin typeface="Phetsarath OT" panose="02000500000000000000" pitchFamily="2" charset="0"/>
                <a:cs typeface="Phetsarath OT" panose="02000500000000000000" pitchFamily="2" charset="0"/>
              </a:rPr>
              <a:t> 1. </a:t>
            </a:r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ບໍລິສັດ</a:t>
            </a:r>
            <a:r>
              <a:rPr lang="en-US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ໄຟຟ້າ</a:t>
            </a:r>
            <a:r>
              <a:rPr lang="en-US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ຢູ່</a:t>
            </a:r>
            <a:r>
              <a:rPr lang="en-US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ເມືອງ</a:t>
            </a:r>
            <a:r>
              <a:rPr lang="en-US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                             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1. Power companies in a district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altLang="en-US" sz="3600" b="1" dirty="0" err="1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ຂໍ້ມູນ</a:t>
            </a:r>
            <a:r>
              <a:rPr lang="en-PH" altLang="en-US" sz="3600" b="1" dirty="0" err="1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ພື້ນຖານ</a:t>
            </a:r>
            <a:r>
              <a:rPr lang="en-PH" altLang="en-US" sz="36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   </a:t>
            </a:r>
            <a:r>
              <a:rPr lang="en-PH" altLang="en-US" sz="28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Step </a:t>
            </a:r>
            <a:r>
              <a:rPr lang="en-PH" altLang="en-US" sz="28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1. Baseline </a:t>
            </a:r>
            <a:r>
              <a:rPr lang="en-PH" altLang="en-US" sz="2800" b="1" dirty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Information</a:t>
            </a:r>
            <a:endParaRPr lang="en-US" sz="3600" dirty="0">
              <a:solidFill>
                <a:schemeClr val="accent2"/>
              </a:solidFill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858981" y="1773378"/>
          <a:ext cx="10584874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2233408"/>
                <a:gridCol w="1005563"/>
                <a:gridCol w="906065"/>
                <a:gridCol w="1005563"/>
                <a:gridCol w="1005563"/>
                <a:gridCol w="1005563"/>
                <a:gridCol w="1107178"/>
                <a:gridCol w="1509403"/>
                <a:gridCol w="806568"/>
              </a:tblGrid>
              <a:tr h="217291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ຊື່ເມືອງ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: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187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ຊື່ບໍລິສັດໄຟຟ້າ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ແຫຼ່ງພະລັງງານ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ກຳມະສິດ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ກຳລັງການ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ຜະລິດ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 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ລາຄາຫົວໜ່ວຍ 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34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ໄຟຟ້ານ້ຳຕົກ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ຖ່ານຫິນ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ນ້ຳມັນ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ອື່ນໆ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(KW)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(ກີບ/KW-ຊມ)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7291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ເຄື່ອງກຳເນີດພະລັງງານ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ຊື່ບໍລິສັດໄຟຟ້າ 1</a:t>
                      </a:r>
                      <a:endParaRPr lang="en-US" sz="2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ຊື່ບໍລິສັດໄຟຟ້າ n</a:t>
                      </a:r>
                      <a:endParaRPr lang="en-US" sz="2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</a:t>
                      </a:r>
                      <a:endParaRPr lang="en-US" sz="2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ງ. </a:t>
                      </a:r>
                      <a:endParaRPr lang="en-US" sz="2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1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ການກະຈາຍໄຟຟ້າ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ຊື່ບໍລິສັດໄຟຟ້າ 1</a:t>
                      </a:r>
                      <a:endParaRPr lang="en-US" sz="2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ຊື່ບໍລິສັດໄຟຟ້າ n</a:t>
                      </a:r>
                      <a:endParaRPr lang="en-US" sz="2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</a:t>
                      </a:r>
                      <a:endParaRPr lang="en-US" sz="2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ງ. </a:t>
                      </a:r>
                      <a:endParaRPr lang="en-US" sz="24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2691295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86380"/>
            <a:ext cx="8229600" cy="1143000"/>
          </a:xfrm>
        </p:spPr>
        <p:txBody>
          <a:bodyPr/>
          <a:lstStyle/>
          <a:p>
            <a:r>
              <a:rPr lang="en-PH" altLang="en-US" sz="3200" b="1" dirty="0" err="1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ຂໍ້ມູນ</a:t>
            </a:r>
            <a:r>
              <a:rPr lang="en-PH" altLang="en-US" sz="3200" b="1" dirty="0" err="1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ພື້ນຖານ</a:t>
            </a:r>
            <a:r>
              <a:rPr lang="en-PH" altLang="en-US" sz="3200" b="1" dirty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PH" altLang="en-US" sz="32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            </a:t>
            </a:r>
            <a:r>
              <a:rPr lang="en-PH" altLang="en-US" sz="32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Baseline </a:t>
            </a:r>
            <a:r>
              <a:rPr lang="en-PH" altLang="en-US" sz="3200" b="1" dirty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Information</a:t>
            </a:r>
            <a:endParaRPr lang="en-US" sz="3200" dirty="0">
              <a:solidFill>
                <a:schemeClr val="accent2"/>
              </a:solidFill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5745" y="1229380"/>
            <a:ext cx="108481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2.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ຂໍ້ມູນພື້ນຖານຂອງຄ່າກະແສໄຟຟ້າ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ຄວາມ</a:t>
            </a:r>
            <a:r>
              <a:rPr lang="en-US" sz="16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ຕ້ອງການ</a:t>
            </a:r>
            <a:r>
              <a:rPr lang="en-US" sz="1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 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2. Baseline information on power costs and demand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6217215"/>
              </p:ext>
            </p:extLst>
          </p:nvPr>
        </p:nvGraphicFramePr>
        <p:xfrm>
          <a:off x="387926" y="1690251"/>
          <a:ext cx="11069782" cy="5161951"/>
        </p:xfrm>
        <a:graphic>
          <a:graphicData uri="http://schemas.openxmlformats.org/drawingml/2006/table">
            <a:tbl>
              <a:tblPr firstRow="1" firstCol="1" bandRow="1"/>
              <a:tblGrid>
                <a:gridCol w="2437565"/>
                <a:gridCol w="2284803"/>
                <a:gridCol w="1445714"/>
                <a:gridCol w="1412504"/>
                <a:gridCol w="2074478"/>
                <a:gridCol w="1414718"/>
              </a:tblGrid>
              <a:tr h="23490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ຊື່ເມືອງ: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81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ບໍລິສັດໄຟຟ້າ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ຄາດຄະເນຄວາມຕ້ອງການນຳໃຊ້ໄຟຟ້າ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(Kw-ຊມ)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ອັດຕາ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 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46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ປີເກີດໄພພິບັດ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1ປີຫຼັງໄພພິບັດ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2ປີຫຼັງໄພພິບັດ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3ປີຫຼັງໄພພິບັດ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ກີບ/ KW-ຊມ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490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ບໍລິສັດ1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ກ. ທີ່ພັກພາອາໄສ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 ການຄ້າ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ຄ. ໂຮງງານອຸດສະຫະກຳ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ງ. ອື່ນໆ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0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 2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3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5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ທີ່ພັກພາອາໄສ</a:t>
                      </a:r>
                      <a:endParaRPr lang="en-US" sz="15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3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5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 ການຄ້າ</a:t>
                      </a:r>
                      <a:endParaRPr lang="en-US" sz="15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5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ໂຮງງານອຸດສະຫະກຳ</a:t>
                      </a:r>
                      <a:endParaRPr lang="en-US" sz="15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3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5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ງ. ອື່ນໆ</a:t>
                      </a:r>
                      <a:endParaRPr lang="en-US" sz="15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0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 n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ກ. ທີ່ພັກພາອາໄສ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ການຄ້າ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ຄ. ໂຮງງານ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ງ. ອື່ນໆ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8559054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363" y="-228600"/>
            <a:ext cx="10252363" cy="1143000"/>
          </a:xfrm>
        </p:spPr>
        <p:txBody>
          <a:bodyPr/>
          <a:lstStyle/>
          <a:p>
            <a:r>
              <a:rPr lang="en-US" altLang="en-US" sz="2000" dirty="0" err="1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ປະເມີນຄວາມເສຍຫາຍແລະການສູນ</a:t>
            </a:r>
            <a:r>
              <a:rPr lang="en-US" altLang="en-US" sz="2000" dirty="0" err="1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ເສຍ</a:t>
            </a:r>
            <a:r>
              <a:rPr lang="en-US" altLang="en-US" sz="2000" dirty="0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  Damage </a:t>
            </a:r>
            <a:r>
              <a:rPr lang="en-US" altLang="en-US" sz="2000" dirty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and Loss Assessment</a:t>
            </a:r>
            <a:endParaRPr lang="en-US" sz="2000" dirty="0">
              <a:solidFill>
                <a:schemeClr val="accent3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63782" y="543580"/>
            <a:ext cx="101553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3.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ຄວາມເສຍຫາຍ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ການສູນເສຍຂອງບໍລິສັດໄຟຟ້າ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       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3. Damages and losses of power firms 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65018" y="886693"/>
          <a:ext cx="10820400" cy="7639024"/>
        </p:xfrm>
        <a:graphic>
          <a:graphicData uri="http://schemas.openxmlformats.org/drawingml/2006/table">
            <a:tbl>
              <a:tblPr firstRow="1" firstCol="1" bandRow="1"/>
              <a:tblGrid>
                <a:gridCol w="2356551"/>
                <a:gridCol w="1467900"/>
                <a:gridCol w="300138"/>
                <a:gridCol w="1099053"/>
                <a:gridCol w="466397"/>
                <a:gridCol w="186559"/>
                <a:gridCol w="738377"/>
                <a:gridCol w="380975"/>
                <a:gridCol w="1631444"/>
                <a:gridCol w="180586"/>
                <a:gridCol w="2012420"/>
              </a:tblGrid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ຊື່ບໍລິສັດໄຟຟ້າ</a:t>
                      </a:r>
                      <a:endParaRPr lang="en-US" sz="12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ສະຖານທີ່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ຊື່ເມືອງ: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29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ປເພດບໍລິສັດໄຟຟ້າ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ແຫຼ່ງກຳເນີດໄຟຟ້າ: ພະລັງງານນ້ຳ (  )  ຖານຫີນ (  )  ນ້ຳມັນ(  ) ອື່ນໆ (  )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2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ການກະຈາຍໄຟຟ້າ: ການຮ່ວມມື (  )  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ກຳມະສິດ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 (   )  ເອກະຊົນ (   )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291"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ຄາດຄະເນຄວາມເສຍຫາຍ</a:t>
                      </a:r>
                      <a:endParaRPr lang="en-US" sz="12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988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ຄວາມເສຍຫາຍຕໍ</a:t>
                      </a:r>
                      <a:r>
                        <a:rPr lang="en-US" sz="12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່ </a:t>
                      </a: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ໂຄງສ້າງ</a:t>
                      </a:r>
                      <a:r>
                        <a:rPr lang="en-US" sz="12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US" sz="12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ຊັບສິນ</a:t>
                      </a:r>
                      <a:endParaRPr lang="en-US" sz="12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ຖືກເສຍຫາຍທັງໝົດ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ຖືກເສຍຫາຍບາງສ່ວນ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ລວມຄວາມເສຍຫາຍ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ເວລາໃນການທົດ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ແທນແລະສ້ອມ ແປງໂດຍສະເລ່ຍ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(ມື້)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571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ຈຳນວນທີ່ຖືກ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ເສຍຫາຍທັງ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ໝົດ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ມູນຄ່າໃຊ້ຈ່າຍ ທົດແທນໂ ດຍ ສະເລ່ຍ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ຈຳນວນທີ່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ຖືກເສຍ ຫາຍບາງ ສ່ວນ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ມູນຄ່າໃຊ້  ຈ່າຍໃນການ ສ້ອມແປງ ໂດຍສະເລ່ຍ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2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ແຫຼ່ງກຳເນີດໄຟຟ້າ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ໂຄງສ້າງ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ຂ. ອຸປະກອນ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ຄ. ອື່ນໆ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ລະບົບສາຍສົ່ງ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ໂຄງສ້າງ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ຂ. ອຸປະກອນ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ຄ. ພາຫະນະ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ງ. ອື່ນໆ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ຕາຂ່າຍການສົ່ງ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ໂຄງສ້າງ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ຂ. ອຸປະກອນ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ຄ. ອື່ນໆ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ຫ້ອງການຫຼັກ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ໂຄງສ້າງ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ອຸປະກອນ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ສາງເກັບມ້ຽນ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ງ. ອື່ນໆ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1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N.A.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1291"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ຄາດຄະເນການສູນເສຍ</a:t>
                      </a:r>
                      <a:endParaRPr lang="en-US" sz="12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24453" marR="24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4970">
                <a:tc gridSpan="3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ປະເພດການສູນເສຍ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ປີເກີດໄພພິບັດ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1ປີຫຼັງໄພພິບັດ</a:t>
                      </a:r>
                      <a:endParaRPr lang="en-US" sz="12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2ປີຫຼັງໄພພິບັດ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85"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ລາຍໄດ້ທີ່ຄາດຄະເນ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85"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ການອະນາໄມສິ່ງເສດເຫຼືອ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85"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ຄ່າໃຊ້ຈ່າຍໃນການດຳເນີນງານ ເພີ່ມສຸງຂື້ນ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85"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ງ. ຄ່າໃຊ້ຈ່າຍອື່ນໆທີ່ບໍ່ຄາດຄິດ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169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2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24453" marR="24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102326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8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8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 3. </a:t>
            </a:r>
            <a:r>
              <a:rPr lang="en-US" sz="2800" b="1" i="1" dirty="0" err="1" smtClean="0">
                <a:latin typeface="Phetsarath OT" pitchFamily="2" charset="0"/>
                <a:cs typeface="Phetsarath OT" pitchFamily="2" charset="0"/>
              </a:rPr>
              <a:t>ຢັ້ງຢືນຄວາມຖືກຕ້ອງຂອງຂໍ້ມູນຄວາມເສຍຫາຍ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800" b="1" i="1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800" b="1" i="1" dirty="0" err="1" smtClean="0">
                <a:latin typeface="Phetsarath OT" pitchFamily="2" charset="0"/>
                <a:cs typeface="Phetsarath OT" pitchFamily="2" charset="0"/>
              </a:rPr>
              <a:t>ການສູນເສຍ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8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0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2000" b="1" i="1" dirty="0">
                <a:latin typeface="Phetsarath OT" pitchFamily="2" charset="0"/>
                <a:cs typeface="Phetsarath OT" pitchFamily="2" charset="0"/>
              </a:rPr>
              <a:t>3. Validate the information on damages and losses </a:t>
            </a:r>
            <a:r>
              <a:rPr lang="en-AU" sz="3600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sz="3600" b="1" dirty="0">
                <a:latin typeface="Phetsarath OT" pitchFamily="2" charset="0"/>
                <a:cs typeface="Phetsarath OT" pitchFamily="2" charset="0"/>
              </a:rPr>
            </a:br>
            <a:endParaRPr lang="en-AU" sz="36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6179127" cy="639762"/>
          </a:xfrm>
        </p:spPr>
        <p:txBody>
          <a:bodyPr/>
          <a:lstStyle/>
          <a:p>
            <a:r>
              <a:rPr lang="lo-LA" dirty="0" smtClean="0">
                <a:latin typeface="Phetsarath OT" pitchFamily="2" charset="0"/>
                <a:cs typeface="Phetsarath OT" pitchFamily="2" charset="0"/>
              </a:rPr>
              <a:t>ກອງປະຊຸມຢັ້ງຢືນຄວາມຖືກຕ້ອງຂອງຂໍ້</a:t>
            </a:r>
            <a:r>
              <a:rPr lang="lo-LA" dirty="0" smtClean="0">
                <a:latin typeface="Phetsarath OT" pitchFamily="2" charset="0"/>
                <a:cs typeface="Phetsarath OT" pitchFamily="2" charset="0"/>
              </a:rPr>
              <a:t>​</a:t>
            </a:r>
            <a:r>
              <a:rPr lang="lo-LA" dirty="0" smtClean="0">
                <a:latin typeface="Phetsarath OT" pitchFamily="2" charset="0"/>
                <a:cs typeface="Phetsarath OT" pitchFamily="2" charset="0"/>
              </a:rPr>
              <a:t>ມູນ</a:t>
            </a:r>
            <a:r>
              <a:rPr lang="en-US" dirty="0" smtClean="0">
                <a:latin typeface="Phetsarath OT" pitchFamily="2" charset="0"/>
                <a:cs typeface="Phetsarath OT" pitchFamily="2" charset="0"/>
              </a:rPr>
              <a:t>: </a:t>
            </a:r>
            <a:endParaRPr lang="en-US" dirty="0" smtClean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313425"/>
            <a:ext cx="6511636" cy="3951288"/>
          </a:xfrm>
        </p:spPr>
        <p:txBody>
          <a:bodyPr/>
          <a:lstStyle/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ເປີດກອງປະຊຸມໂດຍຫົວໜ້າພະແນກ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ພະລັງງານ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ບໍ່ແຮ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່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​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ທິມງານ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ການປະເມີນ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ຍ່ອຍທີ່ປະເມີນໃນບັນດາເມືອງ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ຫຼື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ກຸ່ມບ້ານທີ່ໄດ້ຮັບຜົນກະທົບນຳ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ສະເໜີໂດຍຫຍໍ້: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ສັງລວມການປະເມີນຄວາມເສຍຫາຍແລະການສູນເສຍ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ບັນຫາການຢັ້ງຢືນຄວາມຖືກຕ້ອງຂອງຂໍ້ມູນ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(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ຖ້າວ່າມີ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)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ຂໍ້ສະເໜີແນະຈາກຜົນຂອງການປະເມີນຄວາມເສຍຫາຍແລະການສູນເສຍ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ຫົວໜ້າພະແນກ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ພະລັງງານ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ບໍ່ແຮ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່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​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/ 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ກອງເລຂາ ນໍາສະເໜີ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: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ສັງລວມຄວາມເສຍຫາຍແລະການສູນເສຍອີງໃສ່ການລາຍງານ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ຂໍ້ສະເໜີແນະ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ເພື່ອຫາ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ວິທີການແກ້ໄຂບັນຫາການຢັ້ງຢືນຄວາມຖືກຕ້ອງຂອງຂໍ້ມູນ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(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ຖ້າມີ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)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ຂັ້ນຕອນຕໍ່ໄປ ສໍາລັບຂະບວນການ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DaLNA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ປິດກອງປະຊຸມ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. </a:t>
            </a:r>
          </a:p>
          <a:p>
            <a:endParaRPr lang="en-AU" sz="18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7975" y="1924319"/>
            <a:ext cx="4742482" cy="358921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Validation </a:t>
            </a:r>
            <a:r>
              <a:rPr lang="en-US" sz="2000" dirty="0"/>
              <a:t>meeting sessions may include</a:t>
            </a:r>
            <a:r>
              <a:rPr lang="en-US" sz="2000" dirty="0" smtClean="0"/>
              <a:t>:</a:t>
            </a:r>
            <a:endParaRPr lang="en-AU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36873" y="2493817"/>
            <a:ext cx="4613584" cy="3964865"/>
          </a:xfrm>
        </p:spPr>
        <p:txBody>
          <a:bodyPr/>
          <a:lstStyle/>
          <a:p>
            <a:pPr lvl="0"/>
            <a:r>
              <a:rPr lang="en-US" sz="1600" dirty="0" smtClean="0"/>
              <a:t>Opening </a:t>
            </a:r>
            <a:r>
              <a:rPr lang="en-US" sz="1600" dirty="0"/>
              <a:t>remarks from the DEM Head</a:t>
            </a:r>
            <a:endParaRPr lang="en-AU" sz="1600" dirty="0"/>
          </a:p>
          <a:p>
            <a:pPr lvl="0"/>
            <a:r>
              <a:rPr lang="en-US" sz="1600" dirty="0"/>
              <a:t>Each sub-team which assessed various districts or </a:t>
            </a:r>
            <a:r>
              <a:rPr lang="en-US" sz="1600" dirty="0" err="1"/>
              <a:t>kumbans</a:t>
            </a:r>
            <a:r>
              <a:rPr lang="en-US" sz="1600" dirty="0"/>
              <a:t> will briefly present:</a:t>
            </a:r>
            <a:endParaRPr lang="en-AU" sz="1600" dirty="0"/>
          </a:p>
          <a:p>
            <a:pPr lvl="1"/>
            <a:r>
              <a:rPr lang="en-US" sz="1600" dirty="0"/>
              <a:t>Damage and loss assessment summary</a:t>
            </a:r>
            <a:endParaRPr lang="en-AU" sz="1600" dirty="0"/>
          </a:p>
          <a:p>
            <a:pPr lvl="1"/>
            <a:r>
              <a:rPr lang="en-US" sz="1600" dirty="0"/>
              <a:t>Data validation problems (if any)</a:t>
            </a:r>
            <a:endParaRPr lang="en-AU" sz="1600" dirty="0"/>
          </a:p>
          <a:p>
            <a:pPr lvl="1"/>
            <a:r>
              <a:rPr lang="en-US" sz="1600" dirty="0"/>
              <a:t>Recommendations from damage and loss assessment results</a:t>
            </a:r>
            <a:endParaRPr lang="en-AU" sz="1600" dirty="0"/>
          </a:p>
          <a:p>
            <a:pPr lvl="0"/>
            <a:r>
              <a:rPr lang="en-US" sz="1600" dirty="0"/>
              <a:t>DEM Head  / Secretariat presents:</a:t>
            </a:r>
            <a:endParaRPr lang="en-AU" sz="1600" dirty="0"/>
          </a:p>
          <a:p>
            <a:pPr lvl="1"/>
            <a:r>
              <a:rPr lang="en-US" sz="1600" dirty="0"/>
              <a:t>Summary of damages and losses based on the reports</a:t>
            </a:r>
            <a:endParaRPr lang="en-AU" sz="1600" dirty="0"/>
          </a:p>
          <a:p>
            <a:pPr lvl="1"/>
            <a:r>
              <a:rPr lang="en-US" sz="1600" dirty="0"/>
              <a:t>Recommendations to resolve data validation problems (if any)</a:t>
            </a:r>
            <a:endParaRPr lang="en-AU" sz="1600" dirty="0"/>
          </a:p>
          <a:p>
            <a:pPr lvl="1"/>
            <a:r>
              <a:rPr lang="en-US" sz="1600" dirty="0"/>
              <a:t>Next steps in the </a:t>
            </a:r>
            <a:r>
              <a:rPr lang="en-US" sz="1600" dirty="0" err="1"/>
              <a:t>DaLNA</a:t>
            </a:r>
            <a:r>
              <a:rPr lang="en-US" sz="1600" dirty="0"/>
              <a:t> process</a:t>
            </a:r>
            <a:endParaRPr lang="en-AU" sz="1600" dirty="0"/>
          </a:p>
          <a:p>
            <a:r>
              <a:rPr lang="en-US" sz="1600" dirty="0"/>
              <a:t>Close the meeting.</a:t>
            </a:r>
            <a:endParaRPr lang="en-AU" sz="1600" dirty="0"/>
          </a:p>
        </p:txBody>
      </p:sp>
    </p:spTree>
    <p:extLst>
      <p:ext uri="{BB962C8B-B14F-4D97-AF65-F5344CB8AC3E}">
        <p14:creationId xmlns="" xmlns:p14="http://schemas.microsoft.com/office/powerpoint/2010/main" val="1315884161"/>
      </p:ext>
    </p:extLst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2523</Words>
  <Application>Microsoft Office PowerPoint</Application>
  <PresentationFormat>Custom</PresentationFormat>
  <Paragraphs>626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KDP theme</vt:lpstr>
      <vt:lpstr>1_KDP theme</vt:lpstr>
      <vt:lpstr>Slide 1</vt:lpstr>
      <vt:lpstr>ບຸກຄະລາກອນດໍາເນີນການປະເມີນ  Personnel to Conduct Assessment</vt:lpstr>
      <vt:lpstr>ຂະແໜງພະລັງງານໄຟຟ້າ Power Sector</vt:lpstr>
      <vt:lpstr>ຂະແໜງພະລັງງານໄຟຟ້າ Power Sector</vt:lpstr>
      <vt:lpstr>ບາດກ້າວ​ຕ່າງໆໃນການຈັດຕັ້ງປະຕິບັດ DaLNA ຫຼັງໄພພິບັດ General Steps in Conducting a Post-disaster Damage, Loss and Needs Assessment (DALNA)  </vt:lpstr>
      <vt:lpstr>ຂໍ້ມູນພື້ນຖານ    Step 1. Baseline Information</vt:lpstr>
      <vt:lpstr>ຂໍ້ມູນພື້ນຖານ              Baseline Information</vt:lpstr>
      <vt:lpstr>ປະເມີນຄວາມເສຍຫາຍແລະການສູນເສຍ   Damage and Loss Assessment</vt:lpstr>
      <vt:lpstr>  ບາດກ້າວທີ 3. ຢັ້ງຢືນຄວາມຖືກຕ້ອງຂອງຂໍ້ມູນຄວາມເສຍຫາຍ ແລະ ການສູນເສຍ Step 3. Validate the information on damages and losses  </vt:lpstr>
      <vt:lpstr>ບາດກ້າວທີ 4. ວິເຄາະຜົນກະທົບຂອງຄວາມເສຍຫາຍແລະການສູນເສຍ ຕໍ່ປະຊາກອນທີ່​ໄດ້ຮັບຜົນກະທົບ Step 4. Analyze the impacts of the damages and losses to affected population </vt:lpstr>
      <vt:lpstr>ບາດກ້າວທີ 5. ຄາດຄະເນຄວາມຕ້ອງການຟື້ນຟູ ແລະ  ກໍ່ສ້າງຄືນໃໝ່ Step 5. Estimate recovery and reconstruction needs </vt:lpstr>
      <vt:lpstr>ສັງລວມຄວາມຕ້ອງການ            Summary of Needs</vt:lpstr>
      <vt:lpstr>ບາດກ້າວທີ 6. ຮ່າງແຜນຈັດຕັ້ງປະຕິບັດບັນດາໂຄງການທີ່ໄດ້ກໍານົດໄວ້ Step 6. Draft the implementation plan of the identified programs and projects </vt:lpstr>
      <vt:lpstr>ບາດກ້າວທີ 7. ຮ່າງບົດລາຍງານການປະເມີນຄວາມເສຍ, ການສູນເສຍ ແລະ ຄວາມຕ້ອງການ Step 7. Draft the post-disaster damages, losses and needs (DaLNA) report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Sector</dc:title>
  <dc:creator>Easy Tee</dc:creator>
  <cp:lastModifiedBy>acer</cp:lastModifiedBy>
  <cp:revision>25</cp:revision>
  <dcterms:created xsi:type="dcterms:W3CDTF">2014-03-13T09:03:12Z</dcterms:created>
  <dcterms:modified xsi:type="dcterms:W3CDTF">2014-03-20T23:47:21Z</dcterms:modified>
</cp:coreProperties>
</file>