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98" r:id="rId3"/>
    <p:sldId id="270" r:id="rId4"/>
    <p:sldId id="291" r:id="rId5"/>
    <p:sldId id="292" r:id="rId6"/>
    <p:sldId id="271" r:id="rId7"/>
    <p:sldId id="293" r:id="rId8"/>
    <p:sldId id="294" r:id="rId9"/>
    <p:sldId id="295" r:id="rId10"/>
    <p:sldId id="272" r:id="rId11"/>
    <p:sldId id="273" r:id="rId12"/>
    <p:sldId id="274" r:id="rId13"/>
    <p:sldId id="296" r:id="rId14"/>
    <p:sldId id="297" r:id="rId15"/>
    <p:sldId id="277"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6029" autoAdjust="0"/>
    <p:restoredTop sz="94660"/>
  </p:normalViewPr>
  <p:slideViewPr>
    <p:cSldViewPr snapToGrid="0">
      <p:cViewPr>
        <p:scale>
          <a:sx n="80" d="100"/>
          <a:sy n="80" d="100"/>
        </p:scale>
        <p:origin x="-204" y="-84"/>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2"/>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89F69430-421F-4751-AC2C-B8D1C91AF404}" type="datetime3">
              <a:rPr lang="en-US" smtClean="0">
                <a:solidFill>
                  <a:srgbClr val="000000">
                    <a:tint val="75000"/>
                  </a:srgbClr>
                </a:solidFill>
              </a:rPr>
              <a:pPr>
                <a:defRPr/>
              </a:pPr>
              <a:t>20 March 2014</a:t>
            </a:fld>
            <a:endParaRPr lang="en-US">
              <a:solidFill>
                <a:srgbClr val="000000">
                  <a:tint val="75000"/>
                </a:srgbClr>
              </a:solidFill>
            </a:endParaRPr>
          </a:p>
        </p:txBody>
      </p:sp>
      <p:sp>
        <p:nvSpPr>
          <p:cNvPr id="5"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0916EED7-FA53-45BC-A0F9-2AC1DDD9EBC5}"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p14="http://schemas.microsoft.com/office/powerpoint/2010/main" xmlns="" val="495246137"/>
      </p:ext>
    </p:extLst>
  </p:cSld>
  <p:clrMapOvr>
    <a:masterClrMapping/>
  </p:clrMapOvr>
  <p:transition spd="med">
    <p:zoom/>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2BA3D45-D5C2-420A-9FEF-0073AE626A0D}" type="datetime3">
              <a:rPr lang="en-US" smtClean="0">
                <a:solidFill>
                  <a:srgbClr val="000000">
                    <a:tint val="75000"/>
                  </a:srgbClr>
                </a:solidFill>
              </a:rPr>
              <a:pPr>
                <a:defRPr/>
              </a:pPr>
              <a:t>20 March 2014</a:t>
            </a:fld>
            <a:endParaRPr lang="en-US">
              <a:solidFill>
                <a:srgbClr val="000000">
                  <a:tint val="75000"/>
                </a:srgbClr>
              </a:solidFill>
            </a:endParaRPr>
          </a:p>
        </p:txBody>
      </p:sp>
      <p:sp>
        <p:nvSpPr>
          <p:cNvPr id="5"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7328EA07-98A5-4CF2-B08E-DDA6A6362481}"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p14="http://schemas.microsoft.com/office/powerpoint/2010/main" xmlns="" val="2313121107"/>
      </p:ext>
    </p:extLst>
  </p:cSld>
  <p:clrMapOvr>
    <a:masterClrMapping/>
  </p:clrMapOvr>
  <p:transition spd="med">
    <p:zo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5"/>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45"/>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E17B543-ED06-4416-BDF0-C1D893B83861}" type="datetime3">
              <a:rPr lang="en-US" smtClean="0">
                <a:solidFill>
                  <a:srgbClr val="000000">
                    <a:tint val="75000"/>
                  </a:srgbClr>
                </a:solidFill>
              </a:rPr>
              <a:pPr>
                <a:defRPr/>
              </a:pPr>
              <a:t>20 March 2014</a:t>
            </a:fld>
            <a:endParaRPr lang="en-US">
              <a:solidFill>
                <a:srgbClr val="000000">
                  <a:tint val="75000"/>
                </a:srgbClr>
              </a:solidFill>
            </a:endParaRPr>
          </a:p>
        </p:txBody>
      </p:sp>
      <p:sp>
        <p:nvSpPr>
          <p:cNvPr id="5"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842627DF-1599-4227-AAE8-38765B29FCC9}"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p14="http://schemas.microsoft.com/office/powerpoint/2010/main" xmlns="" val="4225442564"/>
      </p:ext>
    </p:extLst>
  </p:cSld>
  <p:clrMapOvr>
    <a:masterClrMapping/>
  </p:clrMapOvr>
  <p:transition spd="med">
    <p:zo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2"/>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89F69430-421F-4751-AC2C-B8D1C91AF404}" type="datetime3">
              <a:rPr lang="en-US" smtClean="0">
                <a:solidFill>
                  <a:srgbClr val="000000">
                    <a:tint val="75000"/>
                  </a:srgbClr>
                </a:solidFill>
              </a:rPr>
              <a:pPr>
                <a:defRPr/>
              </a:pPr>
              <a:t>20 March 2014</a:t>
            </a:fld>
            <a:endParaRPr lang="en-US">
              <a:solidFill>
                <a:srgbClr val="000000">
                  <a:tint val="75000"/>
                </a:srgbClr>
              </a:solidFill>
            </a:endParaRPr>
          </a:p>
        </p:txBody>
      </p:sp>
      <p:sp>
        <p:nvSpPr>
          <p:cNvPr id="5"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0916EED7-FA53-45BC-A0F9-2AC1DDD9EBC5}"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p14="http://schemas.microsoft.com/office/powerpoint/2010/main" xmlns="" val="3541749351"/>
      </p:ext>
    </p:extLst>
  </p:cSld>
  <p:clrMapOvr>
    <a:masterClrMapping/>
  </p:clrMapOvr>
  <p:transition spd="med">
    <p:zoom/>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0432705-308A-445B-93D7-B480F2B8DD1D}" type="datetime3">
              <a:rPr lang="en-US" smtClean="0">
                <a:solidFill>
                  <a:srgbClr val="000000">
                    <a:tint val="75000"/>
                  </a:srgbClr>
                </a:solidFill>
              </a:rPr>
              <a:pPr>
                <a:defRPr/>
              </a:pPr>
              <a:t>20 March 2014</a:t>
            </a:fld>
            <a:endParaRPr lang="en-US">
              <a:solidFill>
                <a:srgbClr val="000000">
                  <a:tint val="75000"/>
                </a:srgbClr>
              </a:solidFill>
            </a:endParaRPr>
          </a:p>
        </p:txBody>
      </p:sp>
      <p:sp>
        <p:nvSpPr>
          <p:cNvPr id="5"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876E88DD-61C1-44F9-BB00-664C489848F4}"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p14="http://schemas.microsoft.com/office/powerpoint/2010/main" xmlns="" val="3306486320"/>
      </p:ext>
    </p:extLst>
  </p:cSld>
  <p:clrMapOvr>
    <a:masterClrMapping/>
  </p:clrMapOvr>
  <p:transition spd="med">
    <p:zoom/>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7"/>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575D5407-4EA9-4EDB-8E00-84D81445A402}" type="datetime3">
              <a:rPr lang="en-US" smtClean="0">
                <a:solidFill>
                  <a:srgbClr val="000000">
                    <a:tint val="75000"/>
                  </a:srgbClr>
                </a:solidFill>
              </a:rPr>
              <a:pPr>
                <a:defRPr/>
              </a:pPr>
              <a:t>20 March 2014</a:t>
            </a:fld>
            <a:endParaRPr lang="en-US">
              <a:solidFill>
                <a:srgbClr val="000000">
                  <a:tint val="75000"/>
                </a:srgbClr>
              </a:solidFill>
            </a:endParaRPr>
          </a:p>
        </p:txBody>
      </p:sp>
      <p:sp>
        <p:nvSpPr>
          <p:cNvPr id="5"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F5566168-BECE-4B55-AD50-6AC1C9EBFF26}"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p14="http://schemas.microsoft.com/office/powerpoint/2010/main" xmlns="" val="355320701"/>
      </p:ext>
    </p:extLst>
  </p:cSld>
  <p:clrMapOvr>
    <a:masterClrMapping/>
  </p:clrMapOvr>
  <p:transition spd="med">
    <p:zoom/>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22FDBBAF-B8D8-4E8D-A4BF-6FE611A77959}" type="datetime3">
              <a:rPr lang="en-US" smtClean="0">
                <a:solidFill>
                  <a:srgbClr val="000000">
                    <a:tint val="75000"/>
                  </a:srgbClr>
                </a:solidFill>
              </a:rPr>
              <a:pPr>
                <a:defRPr/>
              </a:pPr>
              <a:t>20 March 2014</a:t>
            </a:fld>
            <a:endParaRPr lang="en-US">
              <a:solidFill>
                <a:srgbClr val="000000">
                  <a:tint val="75000"/>
                </a:srgbClr>
              </a:solidFill>
            </a:endParaRPr>
          </a:p>
        </p:txBody>
      </p:sp>
      <p:sp>
        <p:nvSpPr>
          <p:cNvPr id="6"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7" name="Slide Number Placeholder 5"/>
          <p:cNvSpPr>
            <a:spLocks noGrp="1"/>
          </p:cNvSpPr>
          <p:nvPr>
            <p:ph type="sldNum" sz="quarter" idx="12"/>
          </p:nvPr>
        </p:nvSpPr>
        <p:spPr/>
        <p:txBody>
          <a:bodyPr/>
          <a:lstStyle>
            <a:lvl1pPr>
              <a:defRPr/>
            </a:lvl1pPr>
          </a:lstStyle>
          <a:p>
            <a:pPr>
              <a:defRPr/>
            </a:pPr>
            <a:fld id="{5B704FF2-6609-40AF-A67C-102089132B18}"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p14="http://schemas.microsoft.com/office/powerpoint/2010/main" xmlns="" val="3937998149"/>
      </p:ext>
    </p:extLst>
  </p:cSld>
  <p:clrMapOvr>
    <a:masterClrMapping/>
  </p:clrMapOvr>
  <p:transition spd="med">
    <p:zoom/>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72"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72"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45566485-D1E7-4A41-A232-0C5E1942969A}" type="datetime3">
              <a:rPr lang="en-US" smtClean="0">
                <a:solidFill>
                  <a:srgbClr val="000000">
                    <a:tint val="75000"/>
                  </a:srgbClr>
                </a:solidFill>
              </a:rPr>
              <a:pPr>
                <a:defRPr/>
              </a:pPr>
              <a:t>20 March 2014</a:t>
            </a:fld>
            <a:endParaRPr lang="en-US">
              <a:solidFill>
                <a:srgbClr val="000000">
                  <a:tint val="75000"/>
                </a:srgbClr>
              </a:solidFill>
            </a:endParaRPr>
          </a:p>
        </p:txBody>
      </p:sp>
      <p:sp>
        <p:nvSpPr>
          <p:cNvPr id="8"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9" name="Slide Number Placeholder 5"/>
          <p:cNvSpPr>
            <a:spLocks noGrp="1"/>
          </p:cNvSpPr>
          <p:nvPr>
            <p:ph type="sldNum" sz="quarter" idx="12"/>
          </p:nvPr>
        </p:nvSpPr>
        <p:spPr/>
        <p:txBody>
          <a:bodyPr/>
          <a:lstStyle>
            <a:lvl1pPr>
              <a:defRPr/>
            </a:lvl1pPr>
          </a:lstStyle>
          <a:p>
            <a:pPr>
              <a:defRPr/>
            </a:pPr>
            <a:fld id="{5FCDD10D-F7B3-4552-9BB0-32D80BDED41C}"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p14="http://schemas.microsoft.com/office/powerpoint/2010/main" xmlns="" val="3835525617"/>
      </p:ext>
    </p:extLst>
  </p:cSld>
  <p:clrMapOvr>
    <a:masterClrMapping/>
  </p:clrMapOvr>
  <p:transition spd="med">
    <p:zoom/>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F3A4B50E-0D4A-4790-B1F1-63E5A2170B08}" type="datetime3">
              <a:rPr lang="en-US" smtClean="0">
                <a:solidFill>
                  <a:srgbClr val="000000">
                    <a:tint val="75000"/>
                  </a:srgbClr>
                </a:solidFill>
              </a:rPr>
              <a:pPr>
                <a:defRPr/>
              </a:pPr>
              <a:t>20 March 2014</a:t>
            </a:fld>
            <a:endParaRPr lang="en-US">
              <a:solidFill>
                <a:srgbClr val="000000">
                  <a:tint val="75000"/>
                </a:srgbClr>
              </a:solidFill>
            </a:endParaRPr>
          </a:p>
        </p:txBody>
      </p:sp>
      <p:sp>
        <p:nvSpPr>
          <p:cNvPr id="4"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5" name="Slide Number Placeholder 5"/>
          <p:cNvSpPr>
            <a:spLocks noGrp="1"/>
          </p:cNvSpPr>
          <p:nvPr>
            <p:ph type="sldNum" sz="quarter" idx="12"/>
          </p:nvPr>
        </p:nvSpPr>
        <p:spPr/>
        <p:txBody>
          <a:bodyPr/>
          <a:lstStyle>
            <a:lvl1pPr>
              <a:defRPr/>
            </a:lvl1pPr>
          </a:lstStyle>
          <a:p>
            <a:pPr>
              <a:defRPr/>
            </a:pPr>
            <a:fld id="{5D6197FD-8660-400D-9CB2-48E0B9B81ACB}"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p14="http://schemas.microsoft.com/office/powerpoint/2010/main" xmlns="" val="1918160520"/>
      </p:ext>
    </p:extLst>
  </p:cSld>
  <p:clrMapOvr>
    <a:masterClrMapping/>
  </p:clrMapOvr>
  <p:transition spd="med">
    <p:zoom/>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2F009C2-DF74-4243-8A31-53859EC28006}" type="datetime3">
              <a:rPr lang="en-US" smtClean="0">
                <a:solidFill>
                  <a:srgbClr val="000000">
                    <a:tint val="75000"/>
                  </a:srgbClr>
                </a:solidFill>
              </a:rPr>
              <a:pPr>
                <a:defRPr/>
              </a:pPr>
              <a:t>20 March 2014</a:t>
            </a:fld>
            <a:endParaRPr lang="en-US">
              <a:solidFill>
                <a:srgbClr val="000000">
                  <a:tint val="75000"/>
                </a:srgbClr>
              </a:solidFill>
            </a:endParaRPr>
          </a:p>
        </p:txBody>
      </p:sp>
      <p:sp>
        <p:nvSpPr>
          <p:cNvPr id="3"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4" name="Slide Number Placeholder 5"/>
          <p:cNvSpPr>
            <a:spLocks noGrp="1"/>
          </p:cNvSpPr>
          <p:nvPr>
            <p:ph type="sldNum" sz="quarter" idx="12"/>
          </p:nvPr>
        </p:nvSpPr>
        <p:spPr/>
        <p:txBody>
          <a:bodyPr/>
          <a:lstStyle>
            <a:lvl1pPr>
              <a:defRPr/>
            </a:lvl1pPr>
          </a:lstStyle>
          <a:p>
            <a:pPr>
              <a:defRPr/>
            </a:pPr>
            <a:fld id="{8F02C23D-F5AF-4615-AE73-7CFDAD4CDDAC}"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p14="http://schemas.microsoft.com/office/powerpoint/2010/main" xmlns="" val="2489804801"/>
      </p:ext>
    </p:extLst>
  </p:cSld>
  <p:clrMapOvr>
    <a:masterClrMapping/>
  </p:clrMapOvr>
  <p:transition spd="med">
    <p:zoom/>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7"/>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9B40610-3FF7-414A-B2B9-AABBA2A4AD11}" type="datetime3">
              <a:rPr lang="en-US" smtClean="0">
                <a:solidFill>
                  <a:srgbClr val="000000">
                    <a:tint val="75000"/>
                  </a:srgbClr>
                </a:solidFill>
              </a:rPr>
              <a:pPr>
                <a:defRPr/>
              </a:pPr>
              <a:t>20 March 2014</a:t>
            </a:fld>
            <a:endParaRPr lang="en-US">
              <a:solidFill>
                <a:srgbClr val="000000">
                  <a:tint val="75000"/>
                </a:srgbClr>
              </a:solidFill>
            </a:endParaRPr>
          </a:p>
        </p:txBody>
      </p:sp>
      <p:sp>
        <p:nvSpPr>
          <p:cNvPr id="6"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7" name="Slide Number Placeholder 5"/>
          <p:cNvSpPr>
            <a:spLocks noGrp="1"/>
          </p:cNvSpPr>
          <p:nvPr>
            <p:ph type="sldNum" sz="quarter" idx="12"/>
          </p:nvPr>
        </p:nvSpPr>
        <p:spPr/>
        <p:txBody>
          <a:bodyPr/>
          <a:lstStyle>
            <a:lvl1pPr>
              <a:defRPr/>
            </a:lvl1pPr>
          </a:lstStyle>
          <a:p>
            <a:pPr>
              <a:defRPr/>
            </a:pPr>
            <a:fld id="{6B474454-1976-4681-BF10-707125D77F55}"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p14="http://schemas.microsoft.com/office/powerpoint/2010/main" xmlns="" val="1826999380"/>
      </p:ext>
    </p:extLst>
  </p:cSld>
  <p:clrMapOvr>
    <a:masterClrMapping/>
  </p:clrMapOvr>
  <p:transition spd="med">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0432705-308A-445B-93D7-B480F2B8DD1D}" type="datetime3">
              <a:rPr lang="en-US" smtClean="0">
                <a:solidFill>
                  <a:srgbClr val="000000">
                    <a:tint val="75000"/>
                  </a:srgbClr>
                </a:solidFill>
              </a:rPr>
              <a:pPr>
                <a:defRPr/>
              </a:pPr>
              <a:t>20 March 2014</a:t>
            </a:fld>
            <a:endParaRPr lang="en-US">
              <a:solidFill>
                <a:srgbClr val="000000">
                  <a:tint val="75000"/>
                </a:srgbClr>
              </a:solidFill>
            </a:endParaRPr>
          </a:p>
        </p:txBody>
      </p:sp>
      <p:sp>
        <p:nvSpPr>
          <p:cNvPr id="5"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876E88DD-61C1-44F9-BB00-664C489848F4}"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p14="http://schemas.microsoft.com/office/powerpoint/2010/main" xmlns="" val="2568723550"/>
      </p:ext>
    </p:extLst>
  </p:cSld>
  <p:clrMapOvr>
    <a:masterClrMapping/>
  </p:clrMapOvr>
  <p:transition spd="med">
    <p:zoom/>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1E1FC01-87D6-4B0B-A539-8B235C4AAFA6}" type="datetime3">
              <a:rPr lang="en-US" smtClean="0">
                <a:solidFill>
                  <a:srgbClr val="000000">
                    <a:tint val="75000"/>
                  </a:srgbClr>
                </a:solidFill>
              </a:rPr>
              <a:pPr>
                <a:defRPr/>
              </a:pPr>
              <a:t>20 March 2014</a:t>
            </a:fld>
            <a:endParaRPr lang="en-US">
              <a:solidFill>
                <a:srgbClr val="000000">
                  <a:tint val="75000"/>
                </a:srgbClr>
              </a:solidFill>
            </a:endParaRPr>
          </a:p>
        </p:txBody>
      </p:sp>
      <p:sp>
        <p:nvSpPr>
          <p:cNvPr id="6"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7" name="Slide Number Placeholder 5"/>
          <p:cNvSpPr>
            <a:spLocks noGrp="1"/>
          </p:cNvSpPr>
          <p:nvPr>
            <p:ph type="sldNum" sz="quarter" idx="12"/>
          </p:nvPr>
        </p:nvSpPr>
        <p:spPr/>
        <p:txBody>
          <a:bodyPr/>
          <a:lstStyle>
            <a:lvl1pPr>
              <a:defRPr/>
            </a:lvl1pPr>
          </a:lstStyle>
          <a:p>
            <a:pPr>
              <a:defRPr/>
            </a:pPr>
            <a:fld id="{EDCE0D68-70E0-4197-8453-8C6A50ED02E5}"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p14="http://schemas.microsoft.com/office/powerpoint/2010/main" xmlns="" val="3791553074"/>
      </p:ext>
    </p:extLst>
  </p:cSld>
  <p:clrMapOvr>
    <a:masterClrMapping/>
  </p:clrMapOvr>
  <p:transition spd="med">
    <p:zoom/>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2BA3D45-D5C2-420A-9FEF-0073AE626A0D}" type="datetime3">
              <a:rPr lang="en-US" smtClean="0">
                <a:solidFill>
                  <a:srgbClr val="000000">
                    <a:tint val="75000"/>
                  </a:srgbClr>
                </a:solidFill>
              </a:rPr>
              <a:pPr>
                <a:defRPr/>
              </a:pPr>
              <a:t>20 March 2014</a:t>
            </a:fld>
            <a:endParaRPr lang="en-US">
              <a:solidFill>
                <a:srgbClr val="000000">
                  <a:tint val="75000"/>
                </a:srgbClr>
              </a:solidFill>
            </a:endParaRPr>
          </a:p>
        </p:txBody>
      </p:sp>
      <p:sp>
        <p:nvSpPr>
          <p:cNvPr id="5"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7328EA07-98A5-4CF2-B08E-DDA6A6362481}"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p14="http://schemas.microsoft.com/office/powerpoint/2010/main" xmlns="" val="2599961729"/>
      </p:ext>
    </p:extLst>
  </p:cSld>
  <p:clrMapOvr>
    <a:masterClrMapping/>
  </p:clrMapOvr>
  <p:transition spd="med">
    <p:zoom/>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5"/>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45"/>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E17B543-ED06-4416-BDF0-C1D893B83861}" type="datetime3">
              <a:rPr lang="en-US" smtClean="0">
                <a:solidFill>
                  <a:srgbClr val="000000">
                    <a:tint val="75000"/>
                  </a:srgbClr>
                </a:solidFill>
              </a:rPr>
              <a:pPr>
                <a:defRPr/>
              </a:pPr>
              <a:t>20 March 2014</a:t>
            </a:fld>
            <a:endParaRPr lang="en-US">
              <a:solidFill>
                <a:srgbClr val="000000">
                  <a:tint val="75000"/>
                </a:srgbClr>
              </a:solidFill>
            </a:endParaRPr>
          </a:p>
        </p:txBody>
      </p:sp>
      <p:sp>
        <p:nvSpPr>
          <p:cNvPr id="5"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842627DF-1599-4227-AAE8-38765B29FCC9}"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p14="http://schemas.microsoft.com/office/powerpoint/2010/main" xmlns="" val="4073625052"/>
      </p:ext>
    </p:extLst>
  </p:cSld>
  <p:clrMapOvr>
    <a:masterClrMapping/>
  </p:clrMapOvr>
  <p:transition spd="med">
    <p:zo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7"/>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575D5407-4EA9-4EDB-8E00-84D81445A402}" type="datetime3">
              <a:rPr lang="en-US" smtClean="0">
                <a:solidFill>
                  <a:srgbClr val="000000">
                    <a:tint val="75000"/>
                  </a:srgbClr>
                </a:solidFill>
              </a:rPr>
              <a:pPr>
                <a:defRPr/>
              </a:pPr>
              <a:t>20 March 2014</a:t>
            </a:fld>
            <a:endParaRPr lang="en-US">
              <a:solidFill>
                <a:srgbClr val="000000">
                  <a:tint val="75000"/>
                </a:srgbClr>
              </a:solidFill>
            </a:endParaRPr>
          </a:p>
        </p:txBody>
      </p:sp>
      <p:sp>
        <p:nvSpPr>
          <p:cNvPr id="5"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F5566168-BECE-4B55-AD50-6AC1C9EBFF26}"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p14="http://schemas.microsoft.com/office/powerpoint/2010/main" xmlns="" val="3277021698"/>
      </p:ext>
    </p:extLst>
  </p:cSld>
  <p:clrMapOvr>
    <a:masterClrMapping/>
  </p:clrMapOvr>
  <p:transition spd="med">
    <p:zo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22FDBBAF-B8D8-4E8D-A4BF-6FE611A77959}" type="datetime3">
              <a:rPr lang="en-US" smtClean="0">
                <a:solidFill>
                  <a:srgbClr val="000000">
                    <a:tint val="75000"/>
                  </a:srgbClr>
                </a:solidFill>
              </a:rPr>
              <a:pPr>
                <a:defRPr/>
              </a:pPr>
              <a:t>20 March 2014</a:t>
            </a:fld>
            <a:endParaRPr lang="en-US">
              <a:solidFill>
                <a:srgbClr val="000000">
                  <a:tint val="75000"/>
                </a:srgbClr>
              </a:solidFill>
            </a:endParaRPr>
          </a:p>
        </p:txBody>
      </p:sp>
      <p:sp>
        <p:nvSpPr>
          <p:cNvPr id="6"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7" name="Slide Number Placeholder 5"/>
          <p:cNvSpPr>
            <a:spLocks noGrp="1"/>
          </p:cNvSpPr>
          <p:nvPr>
            <p:ph type="sldNum" sz="quarter" idx="12"/>
          </p:nvPr>
        </p:nvSpPr>
        <p:spPr/>
        <p:txBody>
          <a:bodyPr/>
          <a:lstStyle>
            <a:lvl1pPr>
              <a:defRPr/>
            </a:lvl1pPr>
          </a:lstStyle>
          <a:p>
            <a:pPr>
              <a:defRPr/>
            </a:pPr>
            <a:fld id="{5B704FF2-6609-40AF-A67C-102089132B18}"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p14="http://schemas.microsoft.com/office/powerpoint/2010/main" xmlns="" val="322134076"/>
      </p:ext>
    </p:extLst>
  </p:cSld>
  <p:clrMapOvr>
    <a:masterClrMapping/>
  </p:clrMapOvr>
  <p:transition spd="med">
    <p:zo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72"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72"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45566485-D1E7-4A41-A232-0C5E1942969A}" type="datetime3">
              <a:rPr lang="en-US" smtClean="0">
                <a:solidFill>
                  <a:srgbClr val="000000">
                    <a:tint val="75000"/>
                  </a:srgbClr>
                </a:solidFill>
              </a:rPr>
              <a:pPr>
                <a:defRPr/>
              </a:pPr>
              <a:t>20 March 2014</a:t>
            </a:fld>
            <a:endParaRPr lang="en-US">
              <a:solidFill>
                <a:srgbClr val="000000">
                  <a:tint val="75000"/>
                </a:srgbClr>
              </a:solidFill>
            </a:endParaRPr>
          </a:p>
        </p:txBody>
      </p:sp>
      <p:sp>
        <p:nvSpPr>
          <p:cNvPr id="8"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9" name="Slide Number Placeholder 5"/>
          <p:cNvSpPr>
            <a:spLocks noGrp="1"/>
          </p:cNvSpPr>
          <p:nvPr>
            <p:ph type="sldNum" sz="quarter" idx="12"/>
          </p:nvPr>
        </p:nvSpPr>
        <p:spPr/>
        <p:txBody>
          <a:bodyPr/>
          <a:lstStyle>
            <a:lvl1pPr>
              <a:defRPr/>
            </a:lvl1pPr>
          </a:lstStyle>
          <a:p>
            <a:pPr>
              <a:defRPr/>
            </a:pPr>
            <a:fld id="{5FCDD10D-F7B3-4552-9BB0-32D80BDED41C}"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p14="http://schemas.microsoft.com/office/powerpoint/2010/main" xmlns="" val="2766040792"/>
      </p:ext>
    </p:extLst>
  </p:cSld>
  <p:clrMapOvr>
    <a:masterClrMapping/>
  </p:clrMapOvr>
  <p:transition spd="med">
    <p:zo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F3A4B50E-0D4A-4790-B1F1-63E5A2170B08}" type="datetime3">
              <a:rPr lang="en-US" smtClean="0">
                <a:solidFill>
                  <a:srgbClr val="000000">
                    <a:tint val="75000"/>
                  </a:srgbClr>
                </a:solidFill>
              </a:rPr>
              <a:pPr>
                <a:defRPr/>
              </a:pPr>
              <a:t>20 March 2014</a:t>
            </a:fld>
            <a:endParaRPr lang="en-US">
              <a:solidFill>
                <a:srgbClr val="000000">
                  <a:tint val="75000"/>
                </a:srgbClr>
              </a:solidFill>
            </a:endParaRPr>
          </a:p>
        </p:txBody>
      </p:sp>
      <p:sp>
        <p:nvSpPr>
          <p:cNvPr id="4"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5" name="Slide Number Placeholder 5"/>
          <p:cNvSpPr>
            <a:spLocks noGrp="1"/>
          </p:cNvSpPr>
          <p:nvPr>
            <p:ph type="sldNum" sz="quarter" idx="12"/>
          </p:nvPr>
        </p:nvSpPr>
        <p:spPr/>
        <p:txBody>
          <a:bodyPr/>
          <a:lstStyle>
            <a:lvl1pPr>
              <a:defRPr/>
            </a:lvl1pPr>
          </a:lstStyle>
          <a:p>
            <a:pPr>
              <a:defRPr/>
            </a:pPr>
            <a:fld id="{5D6197FD-8660-400D-9CB2-48E0B9B81ACB}"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p14="http://schemas.microsoft.com/office/powerpoint/2010/main" xmlns="" val="116371142"/>
      </p:ext>
    </p:extLst>
  </p:cSld>
  <p:clrMapOvr>
    <a:masterClrMapping/>
  </p:clrMapOvr>
  <p:transition spd="med">
    <p:zo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2F009C2-DF74-4243-8A31-53859EC28006}" type="datetime3">
              <a:rPr lang="en-US" smtClean="0">
                <a:solidFill>
                  <a:srgbClr val="000000">
                    <a:tint val="75000"/>
                  </a:srgbClr>
                </a:solidFill>
              </a:rPr>
              <a:pPr>
                <a:defRPr/>
              </a:pPr>
              <a:t>20 March 2014</a:t>
            </a:fld>
            <a:endParaRPr lang="en-US">
              <a:solidFill>
                <a:srgbClr val="000000">
                  <a:tint val="75000"/>
                </a:srgbClr>
              </a:solidFill>
            </a:endParaRPr>
          </a:p>
        </p:txBody>
      </p:sp>
      <p:sp>
        <p:nvSpPr>
          <p:cNvPr id="3"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4" name="Slide Number Placeholder 5"/>
          <p:cNvSpPr>
            <a:spLocks noGrp="1"/>
          </p:cNvSpPr>
          <p:nvPr>
            <p:ph type="sldNum" sz="quarter" idx="12"/>
          </p:nvPr>
        </p:nvSpPr>
        <p:spPr/>
        <p:txBody>
          <a:bodyPr/>
          <a:lstStyle>
            <a:lvl1pPr>
              <a:defRPr/>
            </a:lvl1pPr>
          </a:lstStyle>
          <a:p>
            <a:pPr>
              <a:defRPr/>
            </a:pPr>
            <a:fld id="{8F02C23D-F5AF-4615-AE73-7CFDAD4CDDAC}"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p14="http://schemas.microsoft.com/office/powerpoint/2010/main" xmlns="" val="2739898298"/>
      </p:ext>
    </p:extLst>
  </p:cSld>
  <p:clrMapOvr>
    <a:masterClrMapping/>
  </p:clrMapOvr>
  <p:transition spd="med">
    <p:zo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7"/>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9B40610-3FF7-414A-B2B9-AABBA2A4AD11}" type="datetime3">
              <a:rPr lang="en-US" smtClean="0">
                <a:solidFill>
                  <a:srgbClr val="000000">
                    <a:tint val="75000"/>
                  </a:srgbClr>
                </a:solidFill>
              </a:rPr>
              <a:pPr>
                <a:defRPr/>
              </a:pPr>
              <a:t>20 March 2014</a:t>
            </a:fld>
            <a:endParaRPr lang="en-US">
              <a:solidFill>
                <a:srgbClr val="000000">
                  <a:tint val="75000"/>
                </a:srgbClr>
              </a:solidFill>
            </a:endParaRPr>
          </a:p>
        </p:txBody>
      </p:sp>
      <p:sp>
        <p:nvSpPr>
          <p:cNvPr id="6"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7" name="Slide Number Placeholder 5"/>
          <p:cNvSpPr>
            <a:spLocks noGrp="1"/>
          </p:cNvSpPr>
          <p:nvPr>
            <p:ph type="sldNum" sz="quarter" idx="12"/>
          </p:nvPr>
        </p:nvSpPr>
        <p:spPr/>
        <p:txBody>
          <a:bodyPr/>
          <a:lstStyle>
            <a:lvl1pPr>
              <a:defRPr/>
            </a:lvl1pPr>
          </a:lstStyle>
          <a:p>
            <a:pPr>
              <a:defRPr/>
            </a:pPr>
            <a:fld id="{6B474454-1976-4681-BF10-707125D77F55}"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p14="http://schemas.microsoft.com/office/powerpoint/2010/main" xmlns="" val="4000400035"/>
      </p:ext>
    </p:extLst>
  </p:cSld>
  <p:clrMapOvr>
    <a:masterClrMapping/>
  </p:clrMapOvr>
  <p:transition spd="med">
    <p:zo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1E1FC01-87D6-4B0B-A539-8B235C4AAFA6}" type="datetime3">
              <a:rPr lang="en-US" smtClean="0">
                <a:solidFill>
                  <a:srgbClr val="000000">
                    <a:tint val="75000"/>
                  </a:srgbClr>
                </a:solidFill>
              </a:rPr>
              <a:pPr>
                <a:defRPr/>
              </a:pPr>
              <a:t>20 March 2014</a:t>
            </a:fld>
            <a:endParaRPr lang="en-US">
              <a:solidFill>
                <a:srgbClr val="000000">
                  <a:tint val="75000"/>
                </a:srgbClr>
              </a:solidFill>
            </a:endParaRPr>
          </a:p>
        </p:txBody>
      </p:sp>
      <p:sp>
        <p:nvSpPr>
          <p:cNvPr id="6" name="Footer Placeholder 4"/>
          <p:cNvSpPr>
            <a:spLocks noGrp="1"/>
          </p:cNvSpPr>
          <p:nvPr>
            <p:ph type="ftr" sz="quarter" idx="11"/>
          </p:nvPr>
        </p:nvSpPr>
        <p:spPr/>
        <p:txBody>
          <a:bodyPr/>
          <a:lstStyle>
            <a:lvl1pPr>
              <a:defRPr/>
            </a:lvl1pPr>
          </a:lstStyle>
          <a:p>
            <a:pPr>
              <a:defRPr/>
            </a:pPr>
            <a:r>
              <a:rPr lang="en-US" smtClean="0">
                <a:solidFill>
                  <a:srgbClr val="000000">
                    <a:tint val="75000"/>
                  </a:srgbClr>
                </a:solidFill>
              </a:rPr>
              <a:t>Power Sector_Lao PDR</a:t>
            </a:r>
            <a:endParaRPr lang="en-US">
              <a:solidFill>
                <a:srgbClr val="000000">
                  <a:tint val="75000"/>
                </a:srgbClr>
              </a:solidFill>
            </a:endParaRPr>
          </a:p>
        </p:txBody>
      </p:sp>
      <p:sp>
        <p:nvSpPr>
          <p:cNvPr id="7" name="Slide Number Placeholder 5"/>
          <p:cNvSpPr>
            <a:spLocks noGrp="1"/>
          </p:cNvSpPr>
          <p:nvPr>
            <p:ph type="sldNum" sz="quarter" idx="12"/>
          </p:nvPr>
        </p:nvSpPr>
        <p:spPr/>
        <p:txBody>
          <a:bodyPr/>
          <a:lstStyle>
            <a:lvl1pPr>
              <a:defRPr/>
            </a:lvl1pPr>
          </a:lstStyle>
          <a:p>
            <a:pPr>
              <a:defRPr/>
            </a:pPr>
            <a:fld id="{EDCE0D68-70E0-4197-8453-8C6A50ED02E5}" type="slidenum">
              <a:rPr lang="en-US" smtClean="0">
                <a:solidFill>
                  <a:srgbClr val="000000">
                    <a:tint val="75000"/>
                  </a:srgbClr>
                </a:solidFill>
              </a:rPr>
              <a:pPr>
                <a:defRPr/>
              </a:pPr>
              <a:t>‹#›</a:t>
            </a:fld>
            <a:endParaRPr lang="en-US">
              <a:solidFill>
                <a:srgbClr val="000000">
                  <a:tint val="75000"/>
                </a:srgbClr>
              </a:solidFill>
            </a:endParaRPr>
          </a:p>
        </p:txBody>
      </p:sp>
    </p:spTree>
    <p:extLst>
      <p:ext uri="{BB962C8B-B14F-4D97-AF65-F5344CB8AC3E}">
        <p14:creationId xmlns:p14="http://schemas.microsoft.com/office/powerpoint/2010/main" xmlns="" val="3926907911"/>
      </p:ext>
    </p:extLst>
  </p:cSld>
  <p:clrMapOvr>
    <a:masterClrMapping/>
  </p:clrMapOvr>
  <p:transition spd="med">
    <p:zo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609600" y="1600206"/>
            <a:ext cx="109728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609600" y="6356357"/>
            <a:ext cx="2844800" cy="365125"/>
          </a:xfrm>
          <a:prstGeom prst="rect">
            <a:avLst/>
          </a:prstGeom>
        </p:spPr>
        <p:txBody>
          <a:bodyPr vert="horz" lIns="91440" tIns="45720" rIns="91440" bIns="45720" rtlCol="0" anchor="ctr"/>
          <a:lstStyle>
            <a:lvl1pPr algn="l">
              <a:defRPr sz="1200">
                <a:solidFill>
                  <a:schemeClr val="tx1">
                    <a:tint val="75000"/>
                  </a:schemeClr>
                </a:solidFill>
                <a:cs typeface="Arial" charset="0"/>
              </a:defRPr>
            </a:lvl1pPr>
          </a:lstStyle>
          <a:p>
            <a:pPr fontAlgn="base">
              <a:spcBef>
                <a:spcPct val="0"/>
              </a:spcBef>
              <a:spcAft>
                <a:spcPct val="0"/>
              </a:spcAft>
              <a:defRPr/>
            </a:pPr>
            <a:fld id="{7A0968F2-A639-4DBE-8B98-142D9E2B30E8}" type="datetime3">
              <a:rPr lang="en-US" smtClean="0">
                <a:solidFill>
                  <a:srgbClr val="000000">
                    <a:tint val="75000"/>
                  </a:srgbClr>
                </a:solidFill>
                <a:latin typeface="Arial" pitchFamily="34" charset="0"/>
              </a:rPr>
              <a:pPr fontAlgn="base">
                <a:spcBef>
                  <a:spcPct val="0"/>
                </a:spcBef>
                <a:spcAft>
                  <a:spcPct val="0"/>
                </a:spcAft>
                <a:defRPr/>
              </a:pPr>
              <a:t>20 March 2014</a:t>
            </a:fld>
            <a:endParaRPr lang="en-US">
              <a:solidFill>
                <a:srgbClr val="000000">
                  <a:tint val="75000"/>
                </a:srgbClr>
              </a:solidFill>
              <a:latin typeface="Arial" pitchFamily="34" charset="0"/>
            </a:endParaRPr>
          </a:p>
        </p:txBody>
      </p:sp>
      <p:sp>
        <p:nvSpPr>
          <p:cNvPr id="5" name="Footer Placeholder 4"/>
          <p:cNvSpPr>
            <a:spLocks noGrp="1"/>
          </p:cNvSpPr>
          <p:nvPr>
            <p:ph type="ftr" sz="quarter" idx="3"/>
          </p:nvPr>
        </p:nvSpPr>
        <p:spPr>
          <a:xfrm>
            <a:off x="4165600" y="6356357"/>
            <a:ext cx="3860800" cy="365125"/>
          </a:xfrm>
          <a:prstGeom prst="rect">
            <a:avLst/>
          </a:prstGeom>
        </p:spPr>
        <p:txBody>
          <a:bodyPr vert="horz" lIns="91440" tIns="45720" rIns="91440" bIns="45720" rtlCol="0" anchor="ctr"/>
          <a:lstStyle>
            <a:lvl1pPr algn="ctr">
              <a:defRPr sz="1200">
                <a:solidFill>
                  <a:schemeClr val="tx1">
                    <a:tint val="75000"/>
                  </a:schemeClr>
                </a:solidFill>
                <a:cs typeface="Arial" charset="0"/>
              </a:defRPr>
            </a:lvl1pPr>
          </a:lstStyle>
          <a:p>
            <a:pPr fontAlgn="base">
              <a:spcBef>
                <a:spcPct val="0"/>
              </a:spcBef>
              <a:spcAft>
                <a:spcPct val="0"/>
              </a:spcAft>
              <a:defRPr/>
            </a:pPr>
            <a:r>
              <a:rPr lang="en-US" smtClean="0">
                <a:solidFill>
                  <a:srgbClr val="000000">
                    <a:tint val="75000"/>
                  </a:srgbClr>
                </a:solidFill>
                <a:latin typeface="Arial" pitchFamily="34" charset="0"/>
              </a:rPr>
              <a:t>Power Sector_Lao PDR</a:t>
            </a:r>
            <a:endParaRPr lang="en-US">
              <a:solidFill>
                <a:srgbClr val="000000">
                  <a:tint val="75000"/>
                </a:srgbClr>
              </a:solidFill>
              <a:latin typeface="Arial" pitchFamily="34" charset="0"/>
            </a:endParaRPr>
          </a:p>
        </p:txBody>
      </p:sp>
      <p:sp>
        <p:nvSpPr>
          <p:cNvPr id="6" name="Slide Number Placeholder 5"/>
          <p:cNvSpPr>
            <a:spLocks noGrp="1"/>
          </p:cNvSpPr>
          <p:nvPr>
            <p:ph type="sldNum" sz="quarter" idx="4"/>
          </p:nvPr>
        </p:nvSpPr>
        <p:spPr>
          <a:xfrm>
            <a:off x="8737600" y="6356357"/>
            <a:ext cx="2844800" cy="365125"/>
          </a:xfrm>
          <a:prstGeom prst="rect">
            <a:avLst/>
          </a:prstGeom>
        </p:spPr>
        <p:txBody>
          <a:bodyPr vert="horz" lIns="91440" tIns="45720" rIns="91440" bIns="45720" rtlCol="0" anchor="ctr"/>
          <a:lstStyle>
            <a:lvl1pPr algn="r">
              <a:defRPr sz="1200">
                <a:solidFill>
                  <a:schemeClr val="tx1">
                    <a:tint val="75000"/>
                  </a:schemeClr>
                </a:solidFill>
                <a:cs typeface="Arial" charset="0"/>
              </a:defRPr>
            </a:lvl1pPr>
          </a:lstStyle>
          <a:p>
            <a:pPr fontAlgn="base">
              <a:spcBef>
                <a:spcPct val="0"/>
              </a:spcBef>
              <a:spcAft>
                <a:spcPct val="0"/>
              </a:spcAft>
              <a:defRPr/>
            </a:pPr>
            <a:fld id="{2DB269CD-ECE9-4C71-98C8-FC750ECEC310}" type="slidenum">
              <a:rPr lang="en-US" smtClean="0">
                <a:solidFill>
                  <a:srgbClr val="000000">
                    <a:tint val="75000"/>
                  </a:srgbClr>
                </a:solidFill>
                <a:latin typeface="Arial" pitchFamily="34" charset="0"/>
              </a:rPr>
              <a:pPr fontAlgn="base">
                <a:spcBef>
                  <a:spcPct val="0"/>
                </a:spcBef>
                <a:spcAft>
                  <a:spcPct val="0"/>
                </a:spcAft>
                <a:defRPr/>
              </a:pPr>
              <a:t>‹#›</a:t>
            </a:fld>
            <a:endParaRPr lang="en-US">
              <a:solidFill>
                <a:srgbClr val="000000">
                  <a:tint val="75000"/>
                </a:srgbClr>
              </a:solidFill>
              <a:latin typeface="Arial" pitchFamily="34" charset="0"/>
            </a:endParaRPr>
          </a:p>
        </p:txBody>
      </p:sp>
      <p:pic>
        <p:nvPicPr>
          <p:cNvPr id="7" name="Picture 10"/>
          <p:cNvPicPr>
            <a:picLocks noChangeAspect="1" noChangeArrowheads="1"/>
          </p:cNvPicPr>
          <p:nvPr/>
        </p:nvPicPr>
        <p:blipFill rotWithShape="1">
          <a:blip r:embed="rId13">
            <a:extLst>
              <a:ext uri="{28A0092B-C50C-407E-A947-70E740481C1C}">
                <a14:useLocalDpi xmlns:a14="http://schemas.microsoft.com/office/drawing/2010/main" xmlns="" val="0"/>
              </a:ext>
            </a:extLst>
          </a:blip>
          <a:srcRect b="85676"/>
          <a:stretch/>
        </p:blipFill>
        <p:spPr bwMode="auto">
          <a:xfrm>
            <a:off x="0" y="6576067"/>
            <a:ext cx="12192000" cy="29081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78085636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med">
    <p:zoom/>
  </p:transition>
  <p:timing>
    <p:tnLst>
      <p:par>
        <p:cTn id="1" dur="indefinite" restart="never" nodeType="tmRoot"/>
      </p:par>
    </p:tnLst>
  </p:timing>
  <p:hf sldNum="0" hdr="0" ftr="0" dt="0"/>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609600" y="1600206"/>
            <a:ext cx="109728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609600" y="6356357"/>
            <a:ext cx="2844800" cy="365125"/>
          </a:xfrm>
          <a:prstGeom prst="rect">
            <a:avLst/>
          </a:prstGeom>
        </p:spPr>
        <p:txBody>
          <a:bodyPr vert="horz" lIns="91440" tIns="45720" rIns="91440" bIns="45720" rtlCol="0" anchor="ctr"/>
          <a:lstStyle>
            <a:lvl1pPr algn="l">
              <a:defRPr sz="1200">
                <a:solidFill>
                  <a:schemeClr val="tx1">
                    <a:tint val="75000"/>
                  </a:schemeClr>
                </a:solidFill>
                <a:cs typeface="Arial" charset="0"/>
              </a:defRPr>
            </a:lvl1pPr>
          </a:lstStyle>
          <a:p>
            <a:pPr fontAlgn="base">
              <a:spcBef>
                <a:spcPct val="0"/>
              </a:spcBef>
              <a:spcAft>
                <a:spcPct val="0"/>
              </a:spcAft>
              <a:defRPr/>
            </a:pPr>
            <a:fld id="{7A0968F2-A639-4DBE-8B98-142D9E2B30E8}" type="datetime3">
              <a:rPr lang="en-US" smtClean="0">
                <a:solidFill>
                  <a:srgbClr val="000000">
                    <a:tint val="75000"/>
                  </a:srgbClr>
                </a:solidFill>
                <a:latin typeface="Arial" pitchFamily="34" charset="0"/>
              </a:rPr>
              <a:pPr fontAlgn="base">
                <a:spcBef>
                  <a:spcPct val="0"/>
                </a:spcBef>
                <a:spcAft>
                  <a:spcPct val="0"/>
                </a:spcAft>
                <a:defRPr/>
              </a:pPr>
              <a:t>20 March 2014</a:t>
            </a:fld>
            <a:endParaRPr lang="en-US">
              <a:solidFill>
                <a:srgbClr val="000000">
                  <a:tint val="75000"/>
                </a:srgbClr>
              </a:solidFill>
              <a:latin typeface="Arial" pitchFamily="34" charset="0"/>
            </a:endParaRPr>
          </a:p>
        </p:txBody>
      </p:sp>
      <p:sp>
        <p:nvSpPr>
          <p:cNvPr id="5" name="Footer Placeholder 4"/>
          <p:cNvSpPr>
            <a:spLocks noGrp="1"/>
          </p:cNvSpPr>
          <p:nvPr>
            <p:ph type="ftr" sz="quarter" idx="3"/>
          </p:nvPr>
        </p:nvSpPr>
        <p:spPr>
          <a:xfrm>
            <a:off x="4165600" y="6356357"/>
            <a:ext cx="3860800" cy="365125"/>
          </a:xfrm>
          <a:prstGeom prst="rect">
            <a:avLst/>
          </a:prstGeom>
        </p:spPr>
        <p:txBody>
          <a:bodyPr vert="horz" lIns="91440" tIns="45720" rIns="91440" bIns="45720" rtlCol="0" anchor="ctr"/>
          <a:lstStyle>
            <a:lvl1pPr algn="ctr">
              <a:defRPr sz="1200">
                <a:solidFill>
                  <a:schemeClr val="tx1">
                    <a:tint val="75000"/>
                  </a:schemeClr>
                </a:solidFill>
                <a:cs typeface="Arial" charset="0"/>
              </a:defRPr>
            </a:lvl1pPr>
          </a:lstStyle>
          <a:p>
            <a:pPr fontAlgn="base">
              <a:spcBef>
                <a:spcPct val="0"/>
              </a:spcBef>
              <a:spcAft>
                <a:spcPct val="0"/>
              </a:spcAft>
              <a:defRPr/>
            </a:pPr>
            <a:r>
              <a:rPr lang="en-US" smtClean="0">
                <a:solidFill>
                  <a:srgbClr val="000000">
                    <a:tint val="75000"/>
                  </a:srgbClr>
                </a:solidFill>
                <a:latin typeface="Arial" pitchFamily="34" charset="0"/>
              </a:rPr>
              <a:t>Power Sector_Lao PDR</a:t>
            </a:r>
            <a:endParaRPr lang="en-US">
              <a:solidFill>
                <a:srgbClr val="000000">
                  <a:tint val="75000"/>
                </a:srgbClr>
              </a:solidFill>
              <a:latin typeface="Arial" pitchFamily="34" charset="0"/>
            </a:endParaRPr>
          </a:p>
        </p:txBody>
      </p:sp>
      <p:sp>
        <p:nvSpPr>
          <p:cNvPr id="6" name="Slide Number Placeholder 5"/>
          <p:cNvSpPr>
            <a:spLocks noGrp="1"/>
          </p:cNvSpPr>
          <p:nvPr>
            <p:ph type="sldNum" sz="quarter" idx="4"/>
          </p:nvPr>
        </p:nvSpPr>
        <p:spPr>
          <a:xfrm>
            <a:off x="8737600" y="6356357"/>
            <a:ext cx="2844800" cy="365125"/>
          </a:xfrm>
          <a:prstGeom prst="rect">
            <a:avLst/>
          </a:prstGeom>
        </p:spPr>
        <p:txBody>
          <a:bodyPr vert="horz" lIns="91440" tIns="45720" rIns="91440" bIns="45720" rtlCol="0" anchor="ctr"/>
          <a:lstStyle>
            <a:lvl1pPr algn="r">
              <a:defRPr sz="1200">
                <a:solidFill>
                  <a:schemeClr val="tx1">
                    <a:tint val="75000"/>
                  </a:schemeClr>
                </a:solidFill>
                <a:cs typeface="Arial" charset="0"/>
              </a:defRPr>
            </a:lvl1pPr>
          </a:lstStyle>
          <a:p>
            <a:pPr fontAlgn="base">
              <a:spcBef>
                <a:spcPct val="0"/>
              </a:spcBef>
              <a:spcAft>
                <a:spcPct val="0"/>
              </a:spcAft>
              <a:defRPr/>
            </a:pPr>
            <a:fld id="{2DB269CD-ECE9-4C71-98C8-FC750ECEC310}" type="slidenum">
              <a:rPr lang="en-US" smtClean="0">
                <a:solidFill>
                  <a:srgbClr val="000000">
                    <a:tint val="75000"/>
                  </a:srgbClr>
                </a:solidFill>
                <a:latin typeface="Arial" pitchFamily="34" charset="0"/>
              </a:rPr>
              <a:pPr fontAlgn="base">
                <a:spcBef>
                  <a:spcPct val="0"/>
                </a:spcBef>
                <a:spcAft>
                  <a:spcPct val="0"/>
                </a:spcAft>
                <a:defRPr/>
              </a:pPr>
              <a:t>‹#›</a:t>
            </a:fld>
            <a:endParaRPr lang="en-US">
              <a:solidFill>
                <a:srgbClr val="000000">
                  <a:tint val="75000"/>
                </a:srgbClr>
              </a:solidFill>
              <a:latin typeface="Arial" pitchFamily="34" charset="0"/>
            </a:endParaRPr>
          </a:p>
        </p:txBody>
      </p:sp>
      <p:pic>
        <p:nvPicPr>
          <p:cNvPr id="7" name="Picture 10"/>
          <p:cNvPicPr>
            <a:picLocks noChangeAspect="1" noChangeArrowheads="1"/>
          </p:cNvPicPr>
          <p:nvPr/>
        </p:nvPicPr>
        <p:blipFill rotWithShape="1">
          <a:blip r:embed="rId13">
            <a:extLst>
              <a:ext uri="{28A0092B-C50C-407E-A947-70E740481C1C}">
                <a14:useLocalDpi xmlns:a14="http://schemas.microsoft.com/office/drawing/2010/main" xmlns="" val="0"/>
              </a:ext>
            </a:extLst>
          </a:blip>
          <a:srcRect b="85676"/>
          <a:stretch/>
        </p:blipFill>
        <p:spPr bwMode="auto">
          <a:xfrm>
            <a:off x="0" y="6576067"/>
            <a:ext cx="12192000" cy="29081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107660048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spd="med">
    <p:zoom/>
  </p:transition>
  <p:timing>
    <p:tnLst>
      <p:par>
        <p:cTn id="1" dur="indefinite" restart="never" nodeType="tmRoot"/>
      </p:par>
    </p:tnLst>
  </p:timing>
  <p:hf sldNum="0" hdr="0" ftr="0" dt="0"/>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6696" y="4848082"/>
            <a:ext cx="10323616" cy="757058"/>
          </a:xfrm>
        </p:spPr>
        <p:txBody>
          <a:bodyPr/>
          <a:lstStyle/>
          <a:p>
            <a:pPr algn="l"/>
            <a:r>
              <a:rPr lang="en-US" sz="2400" dirty="0" smtClean="0">
                <a:solidFill>
                  <a:schemeClr val="tx1"/>
                </a:solidFill>
                <a:latin typeface="Phetsarath OT" pitchFamily="2" charset="0"/>
                <a:cs typeface="Phetsarath OT" pitchFamily="2" charset="0"/>
              </a:rPr>
              <a:t>S1.2-1.3 </a:t>
            </a:r>
            <a:r>
              <a:rPr lang="lo-LA" sz="2400" dirty="0" smtClean="0">
                <a:solidFill>
                  <a:schemeClr val="tx1"/>
                </a:solidFill>
                <a:latin typeface="Phetsarath OT" pitchFamily="2" charset="0"/>
                <a:cs typeface="Phetsarath OT" pitchFamily="2" charset="0"/>
              </a:rPr>
              <a:t>ນຳສະເໜີຄູ່ມືຂອງຂະແໜງອຸດ</a:t>
            </a:r>
            <a:r>
              <a:rPr lang="en-US" sz="2400" dirty="0" smtClean="0">
                <a:solidFill>
                  <a:schemeClr val="tx1"/>
                </a:solidFill>
                <a:latin typeface="Phetsarath OT" pitchFamily="2" charset="0"/>
                <a:cs typeface="Phetsarath OT" pitchFamily="2" charset="0"/>
              </a:rPr>
              <a:t>​</a:t>
            </a:r>
            <a:r>
              <a:rPr lang="lo-LA" sz="2400" dirty="0" smtClean="0">
                <a:solidFill>
                  <a:schemeClr val="tx1"/>
                </a:solidFill>
                <a:latin typeface="Phetsarath OT" pitchFamily="2" charset="0"/>
                <a:cs typeface="Phetsarath OT" pitchFamily="2" charset="0"/>
              </a:rPr>
              <a:t>ສະຫະ</a:t>
            </a:r>
            <a:r>
              <a:rPr lang="en-US" sz="2400" dirty="0" smtClean="0">
                <a:solidFill>
                  <a:schemeClr val="tx1"/>
                </a:solidFill>
                <a:latin typeface="Phetsarath OT" pitchFamily="2" charset="0"/>
                <a:cs typeface="Phetsarath OT" pitchFamily="2" charset="0"/>
              </a:rPr>
              <a:t>​</a:t>
            </a:r>
            <a:r>
              <a:rPr lang="lo-LA" sz="2400" dirty="0" smtClean="0">
                <a:solidFill>
                  <a:schemeClr val="tx1"/>
                </a:solidFill>
                <a:latin typeface="Phetsarath OT" pitchFamily="2" charset="0"/>
                <a:cs typeface="Phetsarath OT" pitchFamily="2" charset="0"/>
              </a:rPr>
              <a:t>ກໍາ</a:t>
            </a:r>
            <a:r>
              <a:rPr lang="en-US" sz="2400" dirty="0" smtClean="0">
                <a:solidFill>
                  <a:schemeClr val="tx1"/>
                </a:solidFill>
                <a:latin typeface="Phetsarath OT" pitchFamily="2" charset="0"/>
                <a:cs typeface="Phetsarath OT" pitchFamily="2" charset="0"/>
              </a:rPr>
              <a:t>​</a:t>
            </a:r>
            <a:r>
              <a:rPr lang="lo-LA" sz="2400" dirty="0" smtClean="0">
                <a:solidFill>
                  <a:schemeClr val="tx1"/>
                </a:solidFill>
                <a:latin typeface="Phetsarath OT" pitchFamily="2" charset="0"/>
                <a:cs typeface="Phetsarath OT" pitchFamily="2" charset="0"/>
              </a:rPr>
              <a:t>ແລະການ</a:t>
            </a:r>
            <a:r>
              <a:rPr lang="en-US" sz="2400" dirty="0" smtClean="0">
                <a:solidFill>
                  <a:schemeClr val="tx1"/>
                </a:solidFill>
                <a:latin typeface="Phetsarath OT" pitchFamily="2" charset="0"/>
                <a:cs typeface="Phetsarath OT" pitchFamily="2" charset="0"/>
              </a:rPr>
              <a:t>​</a:t>
            </a:r>
            <a:r>
              <a:rPr lang="lo-LA" sz="2400" dirty="0" smtClean="0">
                <a:solidFill>
                  <a:schemeClr val="tx1"/>
                </a:solidFill>
                <a:latin typeface="Phetsarath OT" pitchFamily="2" charset="0"/>
                <a:cs typeface="Phetsarath OT" pitchFamily="2" charset="0"/>
              </a:rPr>
              <a:t>ຄ້າ</a:t>
            </a:r>
          </a:p>
          <a:p>
            <a:pPr algn="l"/>
            <a:r>
              <a:rPr lang="en-US" sz="2000" dirty="0" smtClean="0">
                <a:solidFill>
                  <a:schemeClr val="tx1"/>
                </a:solidFill>
              </a:rPr>
              <a:t>S1.2-1.3 Introduction of commerce and Industry Sector Guidance Notes</a:t>
            </a:r>
            <a:endParaRPr lang="en-AU" sz="2400" dirty="0">
              <a:solidFill>
                <a:schemeClr val="tx1"/>
              </a:solidFill>
              <a:latin typeface="Phetsarath OT" pitchFamily="2" charset="0"/>
              <a:cs typeface="Phetsarath OT" pitchFamily="2" charset="0"/>
            </a:endParaRPr>
          </a:p>
        </p:txBody>
      </p:sp>
      <p:sp>
        <p:nvSpPr>
          <p:cNvPr id="8" name="TextBox 7"/>
          <p:cNvSpPr txBox="1">
            <a:spLocks noChangeArrowheads="1"/>
          </p:cNvSpPr>
          <p:nvPr/>
        </p:nvSpPr>
        <p:spPr bwMode="auto">
          <a:xfrm>
            <a:off x="2073564" y="1668138"/>
            <a:ext cx="7823200" cy="646113"/>
          </a:xfrm>
          <a:prstGeom prst="rect">
            <a:avLst/>
          </a:prstGeom>
          <a:noFill/>
          <a:ln w="9525">
            <a:noFill/>
            <a:miter lim="800000"/>
            <a:headEnd/>
            <a:tailEnd/>
          </a:ln>
        </p:spPr>
        <p:txBody>
          <a:bodyPr>
            <a:spAutoFit/>
          </a:bodyPr>
          <a:lstStyle/>
          <a:p>
            <a:pPr algn="ctr"/>
            <a:r>
              <a:rPr lang="lo-LA" dirty="0">
                <a:latin typeface="Phetsarath OT" pitchFamily="2" charset="0"/>
                <a:ea typeface="Phetsarath OT" pitchFamily="2" charset="0"/>
                <a:cs typeface="Phetsarath OT" pitchFamily="2" charset="0"/>
              </a:rPr>
              <a:t>ໂຄງການສະໜັບສະໜູນການສ້າງຄວາມອາດສາມາດໃຫ້ກັບອົງການຈັດຕັ້ງ </a:t>
            </a:r>
            <a:endParaRPr lang="en-US" dirty="0">
              <a:latin typeface="Phetsarath OT" pitchFamily="2" charset="0"/>
              <a:ea typeface="Phetsarath OT" pitchFamily="2" charset="0"/>
              <a:cs typeface="Phetsarath OT" pitchFamily="2" charset="0"/>
            </a:endParaRPr>
          </a:p>
          <a:p>
            <a:pPr algn="ctr"/>
            <a:r>
              <a:rPr lang="lo-LA" dirty="0">
                <a:latin typeface="Phetsarath OT" pitchFamily="2" charset="0"/>
                <a:ea typeface="Phetsarath OT" pitchFamily="2" charset="0"/>
                <a:cs typeface="Phetsarath OT" pitchFamily="2" charset="0"/>
              </a:rPr>
              <a:t>ສໍາ ລັບກິດຈະກໍາ ການກໍ່ສ້າງຄືນໃໝ່ຫຼັງໄພພິບັດ</a:t>
            </a:r>
            <a:endParaRPr lang="en-US" dirty="0">
              <a:latin typeface="Phetsarath OT" pitchFamily="2" charset="0"/>
              <a:ea typeface="Phetsarath OT" pitchFamily="2" charset="0"/>
              <a:cs typeface="Phetsarath OT" pitchFamily="2" charset="0"/>
            </a:endParaRPr>
          </a:p>
        </p:txBody>
      </p:sp>
      <p:pic>
        <p:nvPicPr>
          <p:cNvPr id="9" name="Picture 6" descr="KDP Logo"/>
          <p:cNvPicPr>
            <a:picLocks noChangeAspect="1" noChangeArrowheads="1"/>
          </p:cNvPicPr>
          <p:nvPr/>
        </p:nvPicPr>
        <p:blipFill>
          <a:blip r:embed="rId2"/>
          <a:srcRect/>
          <a:stretch>
            <a:fillRect/>
          </a:stretch>
        </p:blipFill>
        <p:spPr bwMode="auto">
          <a:xfrm>
            <a:off x="4261035" y="771338"/>
            <a:ext cx="1957917" cy="722312"/>
          </a:xfrm>
          <a:prstGeom prst="rect">
            <a:avLst/>
          </a:prstGeom>
          <a:noFill/>
          <a:ln w="9525">
            <a:noFill/>
            <a:miter lim="800000"/>
            <a:headEnd/>
            <a:tailEnd/>
          </a:ln>
        </p:spPr>
      </p:pic>
      <p:pic>
        <p:nvPicPr>
          <p:cNvPr id="10" name="Picture 7" descr="D:\ADPC\LOGO\images.jpg"/>
          <p:cNvPicPr>
            <a:picLocks noChangeAspect="1" noChangeArrowheads="1"/>
          </p:cNvPicPr>
          <p:nvPr/>
        </p:nvPicPr>
        <p:blipFill>
          <a:blip r:embed="rId3"/>
          <a:srcRect/>
          <a:stretch>
            <a:fillRect/>
          </a:stretch>
        </p:blipFill>
        <p:spPr bwMode="auto">
          <a:xfrm>
            <a:off x="6631700" y="771338"/>
            <a:ext cx="950384" cy="722312"/>
          </a:xfrm>
          <a:prstGeom prst="rect">
            <a:avLst/>
          </a:prstGeom>
          <a:noFill/>
          <a:ln w="9525">
            <a:noFill/>
            <a:miter lim="800000"/>
            <a:headEnd/>
            <a:tailEnd/>
          </a:ln>
        </p:spPr>
      </p:pic>
      <p:pic>
        <p:nvPicPr>
          <p:cNvPr id="11" name="Picture 8" descr="ADPC Logo"/>
          <p:cNvPicPr>
            <a:picLocks noChangeAspect="1" noChangeArrowheads="1"/>
          </p:cNvPicPr>
          <p:nvPr/>
        </p:nvPicPr>
        <p:blipFill>
          <a:blip r:embed="rId4"/>
          <a:srcRect/>
          <a:stretch>
            <a:fillRect/>
          </a:stretch>
        </p:blipFill>
        <p:spPr bwMode="auto">
          <a:xfrm>
            <a:off x="5662085" y="5913438"/>
            <a:ext cx="948267" cy="342900"/>
          </a:xfrm>
          <a:prstGeom prst="rect">
            <a:avLst/>
          </a:prstGeom>
          <a:noFill/>
          <a:ln w="9525">
            <a:noFill/>
            <a:miter lim="800000"/>
            <a:headEnd/>
            <a:tailEnd/>
          </a:ln>
        </p:spPr>
      </p:pic>
      <p:sp>
        <p:nvSpPr>
          <p:cNvPr id="12" name="Rectangle 25"/>
          <p:cNvSpPr>
            <a:spLocks noChangeArrowheads="1"/>
          </p:cNvSpPr>
          <p:nvPr/>
        </p:nvSpPr>
        <p:spPr bwMode="auto">
          <a:xfrm>
            <a:off x="1860552" y="6278566"/>
            <a:ext cx="8551333" cy="338137"/>
          </a:xfrm>
          <a:prstGeom prst="rect">
            <a:avLst/>
          </a:prstGeom>
          <a:noFill/>
          <a:ln w="9525">
            <a:noFill/>
            <a:miter lim="800000"/>
            <a:headEnd/>
            <a:tailEnd/>
          </a:ln>
        </p:spPr>
        <p:txBody>
          <a:bodyPr>
            <a:spAutoFit/>
          </a:bodyPr>
          <a:lstStyle/>
          <a:p>
            <a:pPr algn="ctr"/>
            <a:r>
              <a:rPr lang="en-US" sz="1600" b="1" dirty="0">
                <a:latin typeface="Calibri" pitchFamily="34" charset="0"/>
              </a:rPr>
              <a:t>Asian Disaster Preparedness Center (ADPC)</a:t>
            </a:r>
            <a:endParaRPr lang="en-US" sz="1600" dirty="0">
              <a:latin typeface="Calibri" pitchFamily="34" charset="0"/>
            </a:endParaRPr>
          </a:p>
        </p:txBody>
      </p:sp>
      <p:sp>
        <p:nvSpPr>
          <p:cNvPr id="13" name="Title 1"/>
          <p:cNvSpPr txBox="1">
            <a:spLocks/>
          </p:cNvSpPr>
          <p:nvPr/>
        </p:nvSpPr>
        <p:spPr bwMode="auto">
          <a:xfrm>
            <a:off x="993569" y="2716785"/>
            <a:ext cx="10363200" cy="16652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000" b="1" i="0" u="none" strike="noStrike" kern="1200" cap="none" spc="0" normalizeH="0" baseline="0" noProof="0" dirty="0" err="1" smtClean="0">
                <a:ln>
                  <a:noFill/>
                </a:ln>
                <a:solidFill>
                  <a:srgbClr val="002060"/>
                </a:solidFill>
                <a:effectLst/>
                <a:uLnTx/>
                <a:uFillTx/>
                <a:latin typeface="Phetsarath OT" pitchFamily="2" charset="0"/>
                <a:ea typeface="+mj-ea"/>
                <a:cs typeface="Phetsarath OT" pitchFamily="2" charset="0"/>
              </a:rPr>
              <a:t>ການຝຶກອົບຮົມໄລຍະສັ້ນສຳລັບກິດຈະກຳການກໍ່ສ້າງຄືນໃໝ</a:t>
            </a:r>
            <a:r>
              <a:rPr kumimoji="0" lang="en-US" sz="2000" b="1" i="0" u="none" strike="noStrike" kern="1200" cap="none" spc="0" normalizeH="0" baseline="0" noProof="0" dirty="0" smtClean="0">
                <a:ln>
                  <a:noFill/>
                </a:ln>
                <a:solidFill>
                  <a:srgbClr val="002060"/>
                </a:solidFill>
                <a:effectLst/>
                <a:uLnTx/>
                <a:uFillTx/>
                <a:latin typeface="Phetsarath OT" pitchFamily="2" charset="0"/>
                <a:ea typeface="+mj-ea"/>
                <a:cs typeface="Phetsarath OT" pitchFamily="2" charset="0"/>
              </a:rPr>
              <a:t>່ </a:t>
            </a:r>
            <a:r>
              <a:rPr kumimoji="0" lang="en-US" sz="2000" b="1" i="0" u="none" strike="noStrike" kern="1200" cap="none" spc="0" normalizeH="0" baseline="0" noProof="0" dirty="0" err="1" smtClean="0">
                <a:ln>
                  <a:noFill/>
                </a:ln>
                <a:solidFill>
                  <a:srgbClr val="002060"/>
                </a:solidFill>
                <a:effectLst/>
                <a:uLnTx/>
                <a:uFillTx/>
                <a:latin typeface="Phetsarath OT" pitchFamily="2" charset="0"/>
                <a:ea typeface="+mj-ea"/>
                <a:cs typeface="Phetsarath OT" pitchFamily="2" charset="0"/>
              </a:rPr>
              <a:t>ຫຼັງໄພພິບັດໃນແຂວງຄຳມ່ວນ</a:t>
            </a:r>
            <a:r>
              <a:rPr kumimoji="0" lang="en-US" sz="2000" b="0" i="0" u="none" strike="noStrike" kern="1200" cap="none" spc="0" normalizeH="0" baseline="0" noProof="0" dirty="0" smtClean="0">
                <a:ln>
                  <a:noFill/>
                </a:ln>
                <a:solidFill>
                  <a:schemeClr val="tx1"/>
                </a:solidFill>
                <a:effectLst/>
                <a:uLnTx/>
                <a:uFillTx/>
                <a:latin typeface="Phetsarath OT" pitchFamily="2" charset="0"/>
                <a:ea typeface="+mj-ea"/>
                <a:cs typeface="Phetsarath OT" pitchFamily="2" charset="0"/>
              </a:rPr>
              <a:t/>
            </a:r>
            <a:br>
              <a:rPr kumimoji="0" lang="en-US" sz="2000" b="0" i="0" u="none" strike="noStrike" kern="1200" cap="none" spc="0" normalizeH="0" baseline="0" noProof="0" dirty="0" smtClean="0">
                <a:ln>
                  <a:noFill/>
                </a:ln>
                <a:solidFill>
                  <a:schemeClr val="tx1"/>
                </a:solidFill>
                <a:effectLst/>
                <a:uLnTx/>
                <a:uFillTx/>
                <a:latin typeface="Phetsarath OT" pitchFamily="2" charset="0"/>
                <a:ea typeface="+mj-ea"/>
                <a:cs typeface="Phetsarath OT" pitchFamily="2" charset="0"/>
              </a:rPr>
            </a:br>
            <a:r>
              <a:rPr kumimoji="0" lang="en-US" sz="2000" b="0" i="0" u="none" strike="noStrike" kern="1200" cap="none" spc="0" normalizeH="0" baseline="0" noProof="0" dirty="0" smtClean="0">
                <a:ln>
                  <a:noFill/>
                </a:ln>
                <a:solidFill>
                  <a:schemeClr val="tx1"/>
                </a:solidFill>
                <a:effectLst/>
                <a:uLnTx/>
                <a:uFillTx/>
                <a:latin typeface="Phetsarath OT" pitchFamily="2" charset="0"/>
                <a:ea typeface="+mj-ea"/>
                <a:cs typeface="Phetsarath OT" pitchFamily="2" charset="0"/>
              </a:rPr>
              <a:t>Comprehensive Short Training Program for Post-Disaster Activities in </a:t>
            </a:r>
            <a:r>
              <a:rPr kumimoji="0" lang="en-US" sz="2000" b="0" i="0" u="none" strike="noStrike" kern="1200" cap="none" spc="0" normalizeH="0" baseline="0" noProof="0" dirty="0" err="1" smtClean="0">
                <a:ln>
                  <a:noFill/>
                </a:ln>
                <a:solidFill>
                  <a:schemeClr val="tx1"/>
                </a:solidFill>
                <a:effectLst/>
                <a:uLnTx/>
                <a:uFillTx/>
                <a:latin typeface="Phetsarath OT" pitchFamily="2" charset="0"/>
                <a:ea typeface="+mj-ea"/>
                <a:cs typeface="Phetsarath OT" pitchFamily="2" charset="0"/>
              </a:rPr>
              <a:t>Khammouane</a:t>
            </a:r>
            <a:r>
              <a:rPr kumimoji="0" lang="en-US" sz="2000" b="0" i="0" u="none" strike="noStrike" kern="1200" cap="none" spc="0" normalizeH="0" baseline="0" noProof="0" dirty="0" smtClean="0">
                <a:ln>
                  <a:noFill/>
                </a:ln>
                <a:solidFill>
                  <a:schemeClr val="tx1"/>
                </a:solidFill>
                <a:effectLst/>
                <a:uLnTx/>
                <a:uFillTx/>
                <a:latin typeface="Phetsarath OT" pitchFamily="2" charset="0"/>
                <a:ea typeface="+mj-ea"/>
                <a:cs typeface="Phetsarath OT" pitchFamily="2" charset="0"/>
              </a:rPr>
              <a:t> Province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lo-LA" sz="2000" b="0" i="0" u="none" strike="noStrike" kern="1200" cap="none" spc="0" normalizeH="0" baseline="0" noProof="0" dirty="0" smtClean="0">
              <a:ln>
                <a:noFill/>
              </a:ln>
              <a:solidFill>
                <a:schemeClr val="tx1"/>
              </a:solidFill>
              <a:effectLst/>
              <a:uLnTx/>
              <a:uFillTx/>
              <a:latin typeface="Phetsarath OT" pitchFamily="2" charset="0"/>
              <a:ea typeface="+mj-ea"/>
              <a:cs typeface="Phetsarath OT" pitchFamily="2"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dirty="0" smtClean="0">
              <a:ln>
                <a:noFill/>
              </a:ln>
              <a:solidFill>
                <a:schemeClr val="tx1"/>
              </a:solidFill>
              <a:effectLst/>
              <a:uLnTx/>
              <a:uFillTx/>
              <a:latin typeface="Phetsarath OT" pitchFamily="2" charset="0"/>
              <a:ea typeface="+mj-ea"/>
              <a:cs typeface="Phetsarath OT" pitchFamily="2"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err="1" smtClean="0">
                <a:ln>
                  <a:noFill/>
                </a:ln>
                <a:solidFill>
                  <a:schemeClr val="tx1"/>
                </a:solidFill>
                <a:effectLst/>
                <a:uLnTx/>
                <a:uFillTx/>
                <a:latin typeface="Phetsarath OT" pitchFamily="2" charset="0"/>
                <a:ea typeface="+mj-ea"/>
                <a:cs typeface="Phetsarath OT" pitchFamily="2" charset="0"/>
              </a:rPr>
              <a:t>ຄັ້ງວັນທີ</a:t>
            </a:r>
            <a:r>
              <a:rPr kumimoji="0" lang="en-US" sz="2000" b="0" i="0" u="none" strike="noStrike" kern="1200" cap="none" spc="0" normalizeH="0" noProof="0" dirty="0" smtClean="0">
                <a:ln>
                  <a:noFill/>
                </a:ln>
                <a:solidFill>
                  <a:schemeClr val="tx1"/>
                </a:solidFill>
                <a:effectLst/>
                <a:uLnTx/>
                <a:uFillTx/>
                <a:latin typeface="Phetsarath OT" pitchFamily="2" charset="0"/>
                <a:ea typeface="+mj-ea"/>
                <a:cs typeface="Phetsarath OT" pitchFamily="2" charset="0"/>
              </a:rPr>
              <a:t> 24-28 </a:t>
            </a:r>
            <a:r>
              <a:rPr kumimoji="0" lang="en-US" sz="2000" b="0" i="0" u="none" strike="noStrike" kern="1200" cap="none" spc="0" normalizeH="0" noProof="0" dirty="0" err="1" smtClean="0">
                <a:ln>
                  <a:noFill/>
                </a:ln>
                <a:solidFill>
                  <a:schemeClr val="tx1"/>
                </a:solidFill>
                <a:effectLst/>
                <a:uLnTx/>
                <a:uFillTx/>
                <a:latin typeface="Phetsarath OT" pitchFamily="2" charset="0"/>
                <a:ea typeface="+mj-ea"/>
                <a:cs typeface="Phetsarath OT" pitchFamily="2" charset="0"/>
              </a:rPr>
              <a:t>ມີນາ</a:t>
            </a:r>
            <a:r>
              <a:rPr kumimoji="0" lang="en-US" sz="2000" b="0" i="0" u="none" strike="noStrike" kern="1200" cap="none" spc="0" normalizeH="0" noProof="0" dirty="0" smtClean="0">
                <a:ln>
                  <a:noFill/>
                </a:ln>
                <a:solidFill>
                  <a:schemeClr val="tx1"/>
                </a:solidFill>
                <a:effectLst/>
                <a:uLnTx/>
                <a:uFillTx/>
                <a:latin typeface="Phetsarath OT" pitchFamily="2" charset="0"/>
                <a:ea typeface="+mj-ea"/>
                <a:cs typeface="Phetsarath OT" pitchFamily="2" charset="0"/>
              </a:rPr>
              <a:t> 2014</a:t>
            </a:r>
            <a:endParaRPr kumimoji="0" lang="en-US" sz="2000" b="0" i="0" u="none" strike="noStrike" kern="1200" cap="none" spc="0" normalizeH="0" baseline="0" noProof="0" dirty="0">
              <a:ln>
                <a:noFill/>
              </a:ln>
              <a:solidFill>
                <a:schemeClr val="tx1"/>
              </a:solidFill>
              <a:effectLst/>
              <a:uLnTx/>
              <a:uFillTx/>
              <a:latin typeface="Phetsarath OT" pitchFamily="2" charset="0"/>
              <a:ea typeface="+mj-ea"/>
              <a:cs typeface="Phetsarath OT" pitchFamily="2" charset="0"/>
            </a:endParaRPr>
          </a:p>
        </p:txBody>
      </p:sp>
    </p:spTree>
    <p:extLst>
      <p:ext uri="{BB962C8B-B14F-4D97-AF65-F5344CB8AC3E}">
        <p14:creationId xmlns="" xmlns:p14="http://schemas.microsoft.com/office/powerpoint/2010/main" val="4289210842"/>
      </p:ext>
    </p:extLst>
  </p:cSld>
  <p:clrMapOvr>
    <a:masterClrMapping/>
  </p:clrMapOvr>
  <p:transition spd="med">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5849" y="939647"/>
            <a:ext cx="10972800" cy="1143000"/>
          </a:xfrm>
        </p:spPr>
        <p:txBody>
          <a:bodyPr/>
          <a:lstStyle/>
          <a:p>
            <a:r>
              <a:rPr lang="x-none" sz="2800" b="1" i="1" smtClean="0">
                <a:latin typeface="Phetsarath OT" pitchFamily="2" charset="0"/>
                <a:cs typeface="Phetsarath OT" pitchFamily="2" charset="0"/>
              </a:rPr>
              <a:t>ບາດກ້າວທີ 4. </a:t>
            </a:r>
            <a:r>
              <a:rPr lang="lo-LA" sz="2800" b="1" i="1" dirty="0" smtClean="0">
                <a:latin typeface="Phetsarath OT" pitchFamily="2" charset="0"/>
                <a:cs typeface="Phetsarath OT" pitchFamily="2" charset="0"/>
              </a:rPr>
              <a:t>ວິເຄາະຜົນກະທົບຂອງຄວາມເສຍຫາຍແລະການສູນເສຍ ຕໍ່ປະຊາກອນທີ່​ໄດ້​ຮັບ​ຜົນ​ກະທົບ</a:t>
            </a:r>
            <a:r>
              <a:rPr lang="en-US" sz="2800" b="1" i="1" dirty="0" smtClean="0">
                <a:latin typeface="Phetsarath OT" pitchFamily="2" charset="0"/>
                <a:cs typeface="Phetsarath OT" pitchFamily="2" charset="0"/>
              </a:rPr>
              <a:t/>
            </a:r>
            <a:br>
              <a:rPr lang="en-US" sz="2800" b="1" i="1" dirty="0" smtClean="0">
                <a:latin typeface="Phetsarath OT" pitchFamily="2" charset="0"/>
                <a:cs typeface="Phetsarath OT" pitchFamily="2" charset="0"/>
              </a:rPr>
            </a:br>
            <a:r>
              <a:rPr lang="en-US" sz="2800" b="1" i="1" dirty="0" smtClean="0">
                <a:latin typeface="Phetsarath OT" pitchFamily="2" charset="0"/>
                <a:cs typeface="Phetsarath OT" pitchFamily="2" charset="0"/>
              </a:rPr>
              <a:t>Step </a:t>
            </a:r>
            <a:r>
              <a:rPr lang="en-US" sz="2800" b="1" i="1" dirty="0">
                <a:latin typeface="Phetsarath OT" pitchFamily="2" charset="0"/>
                <a:cs typeface="Phetsarath OT" pitchFamily="2" charset="0"/>
              </a:rPr>
              <a:t>4. Analyze the impacts of the damages and losses to affected population</a:t>
            </a:r>
            <a:r>
              <a:rPr lang="en-AU" sz="4800" b="1" dirty="0">
                <a:latin typeface="Phetsarath OT" pitchFamily="2" charset="0"/>
                <a:cs typeface="Phetsarath OT" pitchFamily="2" charset="0"/>
              </a:rPr>
              <a:t/>
            </a:r>
            <a:br>
              <a:rPr lang="en-AU" sz="4800" b="1" dirty="0">
                <a:latin typeface="Phetsarath OT" pitchFamily="2" charset="0"/>
                <a:cs typeface="Phetsarath OT" pitchFamily="2" charset="0"/>
              </a:rPr>
            </a:br>
            <a:endParaRPr lang="en-AU" sz="4800" dirty="0">
              <a:latin typeface="Phetsarath OT" pitchFamily="2" charset="0"/>
              <a:cs typeface="Phetsarath OT" pitchFamily="2" charset="0"/>
            </a:endParaRPr>
          </a:p>
        </p:txBody>
      </p:sp>
      <p:sp>
        <p:nvSpPr>
          <p:cNvPr id="7" name="Content Placeholder 6"/>
          <p:cNvSpPr>
            <a:spLocks noGrp="1"/>
          </p:cNvSpPr>
          <p:nvPr>
            <p:ph sz="half" idx="1"/>
          </p:nvPr>
        </p:nvSpPr>
        <p:spPr>
          <a:xfrm>
            <a:off x="609600" y="3084581"/>
            <a:ext cx="5384800" cy="2579945"/>
          </a:xfrm>
        </p:spPr>
        <p:txBody>
          <a:bodyPr/>
          <a:lstStyle/>
          <a:p>
            <a:r>
              <a:rPr lang="en-US" dirty="0" err="1" smtClean="0">
                <a:latin typeface="Phetsarath OT" pitchFamily="2" charset="0"/>
                <a:cs typeface="Phetsarath OT" pitchFamily="2" charset="0"/>
              </a:rPr>
              <a:t>ການສູນເສຍວຽກເຮັດງານທຳ</a:t>
            </a:r>
            <a:endParaRPr lang="en-US" dirty="0" smtClean="0">
              <a:latin typeface="Phetsarath OT" pitchFamily="2" charset="0"/>
              <a:cs typeface="Phetsarath OT" pitchFamily="2" charset="0"/>
            </a:endParaRPr>
          </a:p>
          <a:p>
            <a:r>
              <a:rPr lang="en-US" dirty="0" err="1" smtClean="0">
                <a:latin typeface="Phetsarath OT" pitchFamily="2" charset="0"/>
                <a:cs typeface="Phetsarath OT" pitchFamily="2" charset="0"/>
              </a:rPr>
              <a:t>ຜົນກະທົບຕໍ່ຄວາມທຸກຍາກ</a:t>
            </a:r>
            <a:endParaRPr lang="en-AU" dirty="0">
              <a:latin typeface="Phetsarath OT" pitchFamily="2" charset="0"/>
              <a:cs typeface="Phetsarath OT" pitchFamily="2" charset="0"/>
            </a:endParaRPr>
          </a:p>
        </p:txBody>
      </p:sp>
      <p:sp>
        <p:nvSpPr>
          <p:cNvPr id="8" name="Content Placeholder 7"/>
          <p:cNvSpPr>
            <a:spLocks noGrp="1"/>
          </p:cNvSpPr>
          <p:nvPr>
            <p:ph sz="half" idx="2"/>
          </p:nvPr>
        </p:nvSpPr>
        <p:spPr>
          <a:xfrm>
            <a:off x="6197600" y="3084581"/>
            <a:ext cx="5384800" cy="2579945"/>
          </a:xfrm>
        </p:spPr>
        <p:txBody>
          <a:bodyPr/>
          <a:lstStyle/>
          <a:p>
            <a:pPr lvl="0"/>
            <a:r>
              <a:rPr lang="en-US" sz="2400" dirty="0" smtClean="0"/>
              <a:t>Employment losses.</a:t>
            </a:r>
            <a:endParaRPr lang="en-AU" sz="2400" dirty="0"/>
          </a:p>
          <a:p>
            <a:pPr lvl="0"/>
            <a:r>
              <a:rPr lang="en-US" sz="2400" dirty="0" smtClean="0"/>
              <a:t>Poverty impacts.</a:t>
            </a:r>
            <a:endParaRPr lang="en-AU" sz="2400" dirty="0"/>
          </a:p>
          <a:p>
            <a:endParaRPr lang="en-AU" dirty="0"/>
          </a:p>
        </p:txBody>
      </p:sp>
    </p:spTree>
    <p:extLst>
      <p:ext uri="{BB962C8B-B14F-4D97-AF65-F5344CB8AC3E}">
        <p14:creationId xmlns:p14="http://schemas.microsoft.com/office/powerpoint/2010/main" xmlns="" val="4028009655"/>
      </p:ext>
    </p:extLst>
  </p:cSld>
  <p:clrMapOvr>
    <a:masterClrMapping/>
  </p:clrMapOvr>
  <p:transition spd="med">
    <p:zo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963388"/>
            <a:ext cx="10972800" cy="1143000"/>
          </a:xfrm>
        </p:spPr>
        <p:txBody>
          <a:bodyPr/>
          <a:lstStyle/>
          <a:p>
            <a:r>
              <a:rPr lang="x-none" sz="3600" b="1" i="1" smtClean="0">
                <a:latin typeface="Phetsarath OT" pitchFamily="2" charset="0"/>
                <a:cs typeface="Phetsarath OT" pitchFamily="2" charset="0"/>
              </a:rPr>
              <a:t>ບາດກ້າວທີ 5. ຄາດຄະເນຄວາມຕ້ອງການຟື້ນຟູ ແລະ ກໍ່ສ້າງຄືນໃໝ່</a:t>
            </a:r>
            <a:r>
              <a:rPr lang="en-US" sz="3600" b="1" i="1" dirty="0" smtClean="0">
                <a:latin typeface="Phetsarath OT" pitchFamily="2" charset="0"/>
                <a:cs typeface="Phetsarath OT" pitchFamily="2" charset="0"/>
              </a:rPr>
              <a:t/>
            </a:r>
            <a:br>
              <a:rPr lang="en-US" sz="3600" b="1" i="1" dirty="0" smtClean="0">
                <a:latin typeface="Phetsarath OT" pitchFamily="2" charset="0"/>
                <a:cs typeface="Phetsarath OT" pitchFamily="2" charset="0"/>
              </a:rPr>
            </a:br>
            <a:r>
              <a:rPr lang="en-US" sz="2800" b="1" i="1" dirty="0" smtClean="0">
                <a:latin typeface="Phetsarath OT" pitchFamily="2" charset="0"/>
                <a:cs typeface="Phetsarath OT" pitchFamily="2" charset="0"/>
              </a:rPr>
              <a:t>Step </a:t>
            </a:r>
            <a:r>
              <a:rPr lang="en-US" sz="2800" b="1" i="1" dirty="0">
                <a:latin typeface="Phetsarath OT" pitchFamily="2" charset="0"/>
                <a:cs typeface="Phetsarath OT" pitchFamily="2" charset="0"/>
              </a:rPr>
              <a:t>5. Estimate recovery and reconstruction needs</a:t>
            </a:r>
            <a:r>
              <a:rPr lang="en-AU" sz="4000" b="1" dirty="0">
                <a:latin typeface="Phetsarath OT" pitchFamily="2" charset="0"/>
                <a:cs typeface="Phetsarath OT" pitchFamily="2" charset="0"/>
              </a:rPr>
              <a:t/>
            </a:r>
            <a:br>
              <a:rPr lang="en-AU" sz="4000" b="1" dirty="0">
                <a:latin typeface="Phetsarath OT" pitchFamily="2" charset="0"/>
                <a:cs typeface="Phetsarath OT" pitchFamily="2" charset="0"/>
              </a:rPr>
            </a:br>
            <a:endParaRPr lang="en-AU" sz="4800" dirty="0">
              <a:latin typeface="Phetsarath OT" pitchFamily="2" charset="0"/>
              <a:cs typeface="Phetsarath OT" pitchFamily="2" charset="0"/>
            </a:endParaRPr>
          </a:p>
        </p:txBody>
      </p:sp>
      <p:sp>
        <p:nvSpPr>
          <p:cNvPr id="3" name="Content Placeholder 2"/>
          <p:cNvSpPr>
            <a:spLocks noGrp="1"/>
          </p:cNvSpPr>
          <p:nvPr>
            <p:ph sz="half" idx="1"/>
          </p:nvPr>
        </p:nvSpPr>
        <p:spPr>
          <a:xfrm>
            <a:off x="609600" y="2478956"/>
            <a:ext cx="5384800" cy="3446807"/>
          </a:xfrm>
        </p:spPr>
        <p:txBody>
          <a:bodyPr/>
          <a:lstStyle/>
          <a:p>
            <a:pPr>
              <a:buNone/>
            </a:pPr>
            <a:r>
              <a:rPr lang="en-AU" dirty="0" err="1" smtClean="0">
                <a:latin typeface="Phetsarath OT" pitchFamily="2" charset="0"/>
                <a:cs typeface="Phetsarath OT" pitchFamily="2" charset="0"/>
              </a:rPr>
              <a:t>ຟື້ນຟູ</a:t>
            </a:r>
            <a:r>
              <a:rPr lang="en-AU" dirty="0" smtClean="0">
                <a:latin typeface="Phetsarath OT" pitchFamily="2" charset="0"/>
                <a:cs typeface="Phetsarath OT" pitchFamily="2" charset="0"/>
              </a:rPr>
              <a:t> </a:t>
            </a:r>
            <a:r>
              <a:rPr lang="en-AU" dirty="0" err="1" smtClean="0">
                <a:latin typeface="Phetsarath OT" pitchFamily="2" charset="0"/>
                <a:cs typeface="Phetsarath OT" pitchFamily="2" charset="0"/>
              </a:rPr>
              <a:t>ແມ່ນໄລຍະສັ້ນ</a:t>
            </a:r>
            <a:endParaRPr lang="en-AU" dirty="0" smtClean="0">
              <a:latin typeface="Phetsarath OT" pitchFamily="2" charset="0"/>
              <a:cs typeface="Phetsarath OT" pitchFamily="2" charset="0"/>
            </a:endParaRPr>
          </a:p>
          <a:p>
            <a:pPr>
              <a:buNone/>
            </a:pPr>
            <a:r>
              <a:rPr lang="en-AU" dirty="0" err="1" smtClean="0">
                <a:latin typeface="Phetsarath OT" pitchFamily="2" charset="0"/>
                <a:cs typeface="Phetsarath OT" pitchFamily="2" charset="0"/>
              </a:rPr>
              <a:t>ກໍ່ສ້າງຄືນໃໝ່ແມ່ນໄລຍະຍາວ</a:t>
            </a:r>
            <a:endParaRPr lang="en-AU" dirty="0" smtClean="0">
              <a:latin typeface="Phetsarath OT" pitchFamily="2" charset="0"/>
              <a:cs typeface="Phetsarath OT" pitchFamily="2" charset="0"/>
            </a:endParaRPr>
          </a:p>
          <a:p>
            <a:pPr>
              <a:buNone/>
            </a:pPr>
            <a:r>
              <a:rPr lang="en-AU" dirty="0" err="1" smtClean="0">
                <a:latin typeface="Phetsarath OT" pitchFamily="2" charset="0"/>
                <a:cs typeface="Phetsarath OT" pitchFamily="2" charset="0"/>
              </a:rPr>
              <a:t>ການຊ່ວຍເຫຼືອຂອງລັດຖະບານອາດແມ່ນ</a:t>
            </a:r>
            <a:r>
              <a:rPr lang="en-AU" dirty="0" smtClean="0">
                <a:latin typeface="Phetsarath OT" pitchFamily="2" charset="0"/>
                <a:cs typeface="Phetsarath OT" pitchFamily="2" charset="0"/>
              </a:rPr>
              <a:t>:</a:t>
            </a:r>
          </a:p>
          <a:p>
            <a:pPr lvl="1"/>
            <a:r>
              <a:rPr lang="en-AU" dirty="0" err="1" smtClean="0">
                <a:latin typeface="Phetsarath OT" pitchFamily="2" charset="0"/>
                <a:cs typeface="Phetsarath OT" pitchFamily="2" charset="0"/>
              </a:rPr>
              <a:t>ຫຼຸດຜ່ອນພາສີ</a:t>
            </a:r>
            <a:endParaRPr lang="en-AU" dirty="0" smtClean="0">
              <a:latin typeface="Phetsarath OT" pitchFamily="2" charset="0"/>
              <a:cs typeface="Phetsarath OT" pitchFamily="2" charset="0"/>
            </a:endParaRPr>
          </a:p>
          <a:p>
            <a:pPr lvl="1"/>
            <a:r>
              <a:rPr lang="en-AU" dirty="0" err="1" smtClean="0">
                <a:latin typeface="Phetsarath OT" pitchFamily="2" charset="0"/>
                <a:cs typeface="Phetsarath OT" pitchFamily="2" charset="0"/>
              </a:rPr>
              <a:t>ການຊ່ວຍເຫຼືອການນໍາສິນຄ້າເຂົ້າ</a:t>
            </a:r>
            <a:endParaRPr lang="en-AU" dirty="0" smtClean="0">
              <a:latin typeface="Phetsarath OT" pitchFamily="2" charset="0"/>
              <a:cs typeface="Phetsarath OT" pitchFamily="2" charset="0"/>
            </a:endParaRPr>
          </a:p>
          <a:p>
            <a:pPr lvl="1"/>
            <a:r>
              <a:rPr lang="en-AU" dirty="0" err="1" smtClean="0">
                <a:latin typeface="Phetsarath OT" pitchFamily="2" charset="0"/>
                <a:cs typeface="Phetsarath OT" pitchFamily="2" charset="0"/>
              </a:rPr>
              <a:t>ການລົງທຶນໃຫ້ຄືນຜ່ານສິນເຊື່ອ</a:t>
            </a:r>
            <a:endParaRPr lang="en-AU" dirty="0" smtClean="0">
              <a:latin typeface="Phetsarath OT" pitchFamily="2" charset="0"/>
              <a:cs typeface="Phetsarath OT" pitchFamily="2" charset="0"/>
            </a:endParaRPr>
          </a:p>
          <a:p>
            <a:pPr lvl="1"/>
            <a:endParaRPr lang="en-AU" dirty="0">
              <a:latin typeface="Phetsarath OT" pitchFamily="2" charset="0"/>
              <a:cs typeface="Phetsarath OT" pitchFamily="2" charset="0"/>
            </a:endParaRPr>
          </a:p>
        </p:txBody>
      </p:sp>
      <p:sp>
        <p:nvSpPr>
          <p:cNvPr id="4" name="Content Placeholder 3"/>
          <p:cNvSpPr>
            <a:spLocks noGrp="1"/>
          </p:cNvSpPr>
          <p:nvPr>
            <p:ph sz="half" idx="2"/>
          </p:nvPr>
        </p:nvSpPr>
        <p:spPr>
          <a:xfrm>
            <a:off x="6197600" y="2478956"/>
            <a:ext cx="5384800" cy="3446807"/>
          </a:xfrm>
        </p:spPr>
        <p:txBody>
          <a:bodyPr/>
          <a:lstStyle/>
          <a:p>
            <a:pPr marL="0" indent="0">
              <a:buNone/>
            </a:pPr>
            <a:r>
              <a:rPr lang="en-US" dirty="0" smtClean="0"/>
              <a:t>Recovery is short-term</a:t>
            </a:r>
          </a:p>
          <a:p>
            <a:pPr marL="0" indent="0">
              <a:buNone/>
            </a:pPr>
            <a:r>
              <a:rPr lang="en-US" dirty="0" smtClean="0"/>
              <a:t>Reconstruction is long-term</a:t>
            </a:r>
          </a:p>
          <a:p>
            <a:pPr marL="0" indent="0">
              <a:buNone/>
            </a:pPr>
            <a:r>
              <a:rPr lang="en-US" dirty="0" smtClean="0"/>
              <a:t>Possible government assistance:</a:t>
            </a:r>
          </a:p>
          <a:p>
            <a:r>
              <a:rPr lang="en-US" dirty="0" smtClean="0"/>
              <a:t>Tax breaks</a:t>
            </a:r>
          </a:p>
          <a:p>
            <a:r>
              <a:rPr lang="en-US" dirty="0" smtClean="0"/>
              <a:t>Subsidies for importation</a:t>
            </a:r>
          </a:p>
          <a:p>
            <a:r>
              <a:rPr lang="en-US" dirty="0" smtClean="0"/>
              <a:t>Recapitalization through credit</a:t>
            </a:r>
            <a:endParaRPr lang="en-AU" dirty="0"/>
          </a:p>
        </p:txBody>
      </p:sp>
    </p:spTree>
    <p:extLst>
      <p:ext uri="{BB962C8B-B14F-4D97-AF65-F5344CB8AC3E}">
        <p14:creationId xmlns:p14="http://schemas.microsoft.com/office/powerpoint/2010/main" xmlns="" val="1392712325"/>
      </p:ext>
    </p:extLst>
  </p:cSld>
  <p:clrMapOvr>
    <a:masterClrMapping/>
  </p:clrMapOvr>
  <p:transition spd="med">
    <p:zo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a:xfrm>
            <a:off x="1460665" y="452763"/>
            <a:ext cx="9488384" cy="487362"/>
          </a:xfrm>
        </p:spPr>
        <p:txBody>
          <a:bodyPr/>
          <a:lstStyle/>
          <a:p>
            <a:r>
              <a:rPr lang="en-US" altLang="en-US" sz="2800" b="1" dirty="0" err="1">
                <a:solidFill>
                  <a:schemeClr val="accent3"/>
                </a:solidFill>
                <a:latin typeface="Phetsarath OT" panose="02000500000000000000" pitchFamily="2" charset="0"/>
                <a:cs typeface="Phetsarath OT" panose="02000500000000000000" pitchFamily="2" charset="0"/>
              </a:rPr>
              <a:t>ສັງລວມຄວາມເສຍຫາຍແລະການສູນເສຍໃນຂັ້ນເມືອງ</a:t>
            </a:r>
            <a:r>
              <a:rPr lang="en-US" altLang="en-US" sz="2800" b="1" dirty="0">
                <a:solidFill>
                  <a:schemeClr val="accent3"/>
                </a:solidFill>
                <a:latin typeface="Phetsarath OT" panose="02000500000000000000" pitchFamily="2" charset="0"/>
                <a:cs typeface="Phetsarath OT" panose="02000500000000000000" pitchFamily="2" charset="0"/>
              </a:rPr>
              <a:t/>
            </a:r>
            <a:br>
              <a:rPr lang="en-US" altLang="en-US" sz="2800" b="1" dirty="0">
                <a:solidFill>
                  <a:schemeClr val="accent3"/>
                </a:solidFill>
                <a:latin typeface="Phetsarath OT" panose="02000500000000000000" pitchFamily="2" charset="0"/>
                <a:cs typeface="Phetsarath OT" panose="02000500000000000000" pitchFamily="2" charset="0"/>
              </a:rPr>
            </a:br>
            <a:r>
              <a:rPr lang="en-US" altLang="en-US" sz="2800" b="1" dirty="0">
                <a:solidFill>
                  <a:schemeClr val="accent3"/>
                </a:solidFill>
                <a:latin typeface="Phetsarath OT" panose="02000500000000000000" pitchFamily="2" charset="0"/>
                <a:cs typeface="Phetsarath OT" panose="02000500000000000000" pitchFamily="2" charset="0"/>
              </a:rPr>
              <a:t>Summary of Damages and Losses in a Province</a:t>
            </a:r>
          </a:p>
        </p:txBody>
      </p:sp>
      <p:sp>
        <p:nvSpPr>
          <p:cNvPr id="2" name="Rectangle 1"/>
          <p:cNvSpPr/>
          <p:nvPr/>
        </p:nvSpPr>
        <p:spPr>
          <a:xfrm>
            <a:off x="581907" y="1366930"/>
            <a:ext cx="9702140" cy="523220"/>
          </a:xfrm>
          <a:prstGeom prst="rect">
            <a:avLst/>
          </a:prstGeom>
        </p:spPr>
        <p:txBody>
          <a:bodyPr wrap="square">
            <a:spAutoFit/>
          </a:bodyPr>
          <a:lstStyle/>
          <a:p>
            <a:r>
              <a:rPr lang="en-US" sz="1400" b="1" dirty="0" err="1">
                <a:latin typeface="Phetsarath OT" panose="02000500000000000000" pitchFamily="2" charset="0"/>
                <a:cs typeface="Phetsarath OT" panose="02000500000000000000" pitchFamily="2" charset="0"/>
              </a:rPr>
              <a:t>ຕາຕະລາງທີ</a:t>
            </a:r>
            <a:r>
              <a:rPr lang="en-US" sz="1400" b="1" dirty="0">
                <a:latin typeface="Phetsarath OT" panose="02000500000000000000" pitchFamily="2" charset="0"/>
                <a:cs typeface="Phetsarath OT" panose="02000500000000000000" pitchFamily="2" charset="0"/>
              </a:rPr>
              <a:t> 5. </a:t>
            </a:r>
            <a:r>
              <a:rPr lang="en-US" sz="1400" b="1" dirty="0" err="1">
                <a:latin typeface="Phetsarath OT" panose="02000500000000000000" pitchFamily="2" charset="0"/>
                <a:cs typeface="Phetsarath OT" panose="02000500000000000000" pitchFamily="2" charset="0"/>
              </a:rPr>
              <a:t>ສັງລວມຄວາມເສຍຫາຍ</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ແລະ</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ການສູນເສຍໃນຂັ້ນແຂວງ</a:t>
            </a:r>
            <a:endParaRPr lang="en-US" sz="1400" b="1" dirty="0">
              <a:latin typeface="Phetsarath OT" panose="02000500000000000000" pitchFamily="2" charset="0"/>
              <a:cs typeface="Phetsarath OT" panose="02000500000000000000" pitchFamily="2" charset="0"/>
            </a:endParaRPr>
          </a:p>
          <a:p>
            <a:r>
              <a:rPr lang="en-US" sz="1400" b="1" dirty="0">
                <a:latin typeface="Phetsarath OT" panose="02000500000000000000" pitchFamily="2" charset="0"/>
                <a:cs typeface="Phetsarath OT" panose="02000500000000000000" pitchFamily="2" charset="0"/>
              </a:rPr>
              <a:t>Table 5. Summary of damages and losses in the province</a:t>
            </a:r>
            <a:endParaRPr lang="en-US" sz="1400" dirty="0">
              <a:latin typeface="Phetsarath OT" panose="02000500000000000000" pitchFamily="2" charset="0"/>
              <a:cs typeface="Phetsarath OT" panose="02000500000000000000" pitchFamily="2" charset="0"/>
            </a:endParaRPr>
          </a:p>
        </p:txBody>
      </p:sp>
      <p:graphicFrame>
        <p:nvGraphicFramePr>
          <p:cNvPr id="3" name="Table 2"/>
          <p:cNvGraphicFramePr>
            <a:graphicFrameLocks noGrp="1"/>
          </p:cNvGraphicFramePr>
          <p:nvPr>
            <p:extLst/>
          </p:nvPr>
        </p:nvGraphicFramePr>
        <p:xfrm>
          <a:off x="676894" y="2208798"/>
          <a:ext cx="10806543" cy="3840480"/>
        </p:xfrm>
        <a:graphic>
          <a:graphicData uri="http://schemas.openxmlformats.org/drawingml/2006/table">
            <a:tbl>
              <a:tblPr firstRow="1" firstCol="1" bandRow="1" bandCol="1"/>
              <a:tblGrid>
                <a:gridCol w="2148341"/>
                <a:gridCol w="674328"/>
                <a:gridCol w="674328"/>
                <a:gridCol w="670006"/>
                <a:gridCol w="672167"/>
                <a:gridCol w="672167"/>
                <a:gridCol w="609488"/>
                <a:gridCol w="609488"/>
                <a:gridCol w="618134"/>
                <a:gridCol w="927201"/>
                <a:gridCol w="691620"/>
                <a:gridCol w="657038"/>
                <a:gridCol w="657038"/>
                <a:gridCol w="525199"/>
              </a:tblGrid>
              <a:tr h="250753">
                <a:tc gridSpan="14">
                  <a:txBody>
                    <a:bodyPr/>
                    <a:lstStyle/>
                    <a:p>
                      <a:pPr>
                        <a:spcAft>
                          <a:spcPts val="0"/>
                        </a:spcAft>
                      </a:pPr>
                      <a:r>
                        <a:rPr lang="en-US" sz="1800" b="1" dirty="0" err="1">
                          <a:solidFill>
                            <a:srgbClr val="000000"/>
                          </a:solidFill>
                          <a:effectLst/>
                          <a:latin typeface="Phetsarath OT" panose="02000500000000020004" pitchFamily="2" charset="0"/>
                          <a:ea typeface="Times New Roman"/>
                          <a:cs typeface="Phetsarath OT" panose="02000500000000020004" pitchFamily="2" charset="0"/>
                        </a:rPr>
                        <a:t>ຊື່ແຂວງ</a:t>
                      </a:r>
                      <a:r>
                        <a:rPr lang="en-US" sz="1800" b="1" dirty="0">
                          <a:solidFill>
                            <a:srgbClr val="000000"/>
                          </a:solidFill>
                          <a:effectLst/>
                          <a:latin typeface="Phetsarath OT" panose="02000500000000020004" pitchFamily="2" charset="0"/>
                          <a:ea typeface="Times New Roman"/>
                          <a:cs typeface="Phetsarath OT" panose="02000500000000020004" pitchFamily="2" charset="0"/>
                        </a:rPr>
                        <a:t>: </a:t>
                      </a:r>
                      <a:r>
                        <a:rPr lang="en-US" sz="1800" b="1" dirty="0" err="1">
                          <a:solidFill>
                            <a:srgbClr val="000000"/>
                          </a:solidFill>
                          <a:effectLst/>
                          <a:latin typeface="Phetsarath OT" panose="02000500000000020004" pitchFamily="2" charset="0"/>
                          <a:ea typeface="Times New Roman"/>
                          <a:cs typeface="Phetsarath OT" panose="02000500000000020004" pitchFamily="2" charset="0"/>
                        </a:rPr>
                        <a:t>ຄຳມ່ວນ</a:t>
                      </a:r>
                      <a:endParaRPr lang="en-US" sz="2800" dirty="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50753">
                <a:tc rowSpan="3">
                  <a:txBody>
                    <a:bodyPr/>
                    <a:lstStyle/>
                    <a:p>
                      <a:pPr algn="ct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ຊື່ເມືອງ</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13">
                  <a:txBody>
                    <a:bodyPr/>
                    <a:lstStyle/>
                    <a:p>
                      <a:pPr algn="ct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ປະເພດຄວາມເສຍຫາຍ ແລະ ການສູນເສຍຂອງບໍລິສັດທີ່ຖືກສຳພາດ (ກີບ)</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50753">
                <a:tc vMerge="1">
                  <a:txBody>
                    <a:bodyPr/>
                    <a:lstStyle/>
                    <a:p>
                      <a:endParaRPr lang="en-US"/>
                    </a:p>
                  </a:txBody>
                  <a:tcPr/>
                </a:tc>
                <a:tc gridSpan="4">
                  <a:txBody>
                    <a:bodyPr/>
                    <a:lstStyle/>
                    <a:p>
                      <a:pPr algn="ctr">
                        <a:spcAft>
                          <a:spcPts val="0"/>
                        </a:spcAft>
                      </a:pPr>
                      <a:r>
                        <a:rPr lang="en-US" sz="1800" dirty="0" err="1">
                          <a:solidFill>
                            <a:srgbClr val="000000"/>
                          </a:solidFill>
                          <a:effectLst/>
                          <a:latin typeface="Phetsarath OT" panose="02000500000000020004" pitchFamily="2" charset="0"/>
                          <a:ea typeface="Times New Roman"/>
                          <a:cs typeface="Phetsarath OT" panose="02000500000000020004" pitchFamily="2" charset="0"/>
                        </a:rPr>
                        <a:t>ພາຍໃນປີເກີດໄພພິບັດ</a:t>
                      </a:r>
                      <a:endParaRPr lang="en-US" sz="2800" dirty="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1ປີຫຼັງໄພພິບັດ</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2ປີຫຼັງໄພພິບັດ</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rowSpan="2">
                  <a:txBody>
                    <a:bodyPr/>
                    <a:lstStyle/>
                    <a:p>
                      <a:pPr algn="ct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ລວມ</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250753">
                <a:tc vMerge="1">
                  <a:txBody>
                    <a:bodyPr/>
                    <a:lstStyle/>
                    <a:p>
                      <a:endParaRPr lang="en-US"/>
                    </a:p>
                  </a:txBody>
                  <a:tcPr/>
                </a:tc>
                <a:tc>
                  <a:txBody>
                    <a:bodyPr/>
                    <a:lstStyle/>
                    <a:p>
                      <a:pPr algn="ct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Mi</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S</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Me</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L</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Mi</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S</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Me</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L</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Mi</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S</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Me</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L</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vMerge="1">
                  <a:txBody>
                    <a:bodyPr/>
                    <a:lstStyle/>
                    <a:p>
                      <a:endParaRPr lang="en-US"/>
                    </a:p>
                  </a:txBody>
                  <a:tcPr/>
                </a:tc>
              </a:tr>
              <a:tr h="250753">
                <a:tc gridSpan="14">
                  <a:txBody>
                    <a:bodyPr/>
                    <a:lstStyle/>
                    <a:p>
                      <a:pPr>
                        <a:spcAft>
                          <a:spcPts val="0"/>
                        </a:spcAft>
                      </a:pPr>
                      <a:r>
                        <a:rPr lang="en-US" sz="1800" b="1">
                          <a:solidFill>
                            <a:srgbClr val="000000"/>
                          </a:solidFill>
                          <a:effectLst/>
                          <a:latin typeface="Phetsarath OT" panose="02000500000000020004" pitchFamily="2" charset="0"/>
                          <a:ea typeface="Times New Roman"/>
                          <a:cs typeface="Phetsarath OT" panose="02000500000000020004" pitchFamily="2" charset="0"/>
                        </a:rPr>
                        <a:t>ເມືອງ:</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50753">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ກ. ຄວາມເສຍຫາຍ</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0753">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ຂ. ການສູນເສຍ</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dirty="0">
                          <a:solidFill>
                            <a:srgbClr val="000000"/>
                          </a:solidFill>
                          <a:effectLst/>
                          <a:latin typeface="Phetsarath OT" panose="02000500000000020004" pitchFamily="2" charset="0"/>
                          <a:ea typeface="Times New Roman"/>
                          <a:cs typeface="Phetsarath OT" panose="02000500000000020004" pitchFamily="2" charset="0"/>
                        </a:rPr>
                        <a:t> </a:t>
                      </a:r>
                      <a:endParaRPr lang="en-US" sz="2800" dirty="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0753">
                <a:tc gridSpan="14">
                  <a:txBody>
                    <a:bodyPr/>
                    <a:lstStyle/>
                    <a:p>
                      <a:pPr>
                        <a:spcAft>
                          <a:spcPts val="0"/>
                        </a:spcAft>
                      </a:pPr>
                      <a:r>
                        <a:rPr lang="en-US" sz="1800" b="1" dirty="0" err="1">
                          <a:solidFill>
                            <a:srgbClr val="000000"/>
                          </a:solidFill>
                          <a:effectLst/>
                          <a:latin typeface="Phetsarath OT" panose="02000500000000020004" pitchFamily="2" charset="0"/>
                          <a:ea typeface="Times New Roman"/>
                          <a:cs typeface="Phetsarath OT" panose="02000500000000020004" pitchFamily="2" charset="0"/>
                        </a:rPr>
                        <a:t>ເມືອງ</a:t>
                      </a:r>
                      <a:r>
                        <a:rPr lang="en-US" sz="1800" b="1" dirty="0">
                          <a:solidFill>
                            <a:srgbClr val="000000"/>
                          </a:solidFill>
                          <a:effectLst/>
                          <a:latin typeface="Phetsarath OT" panose="02000500000000020004" pitchFamily="2" charset="0"/>
                          <a:ea typeface="Times New Roman"/>
                          <a:cs typeface="Phetsarath OT" panose="02000500000000020004" pitchFamily="2" charset="0"/>
                        </a:rPr>
                        <a:t>:</a:t>
                      </a:r>
                      <a:endParaRPr lang="en-US" sz="2800" dirty="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50753">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ກ. ຄວາມເສຍຫາຍ</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0753">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ຂ. ການສູນເສຍ</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0753">
                <a:tc gridSpan="14">
                  <a:txBody>
                    <a:bodyPr/>
                    <a:lstStyle/>
                    <a:p>
                      <a:pPr>
                        <a:spcAft>
                          <a:spcPts val="0"/>
                        </a:spcAft>
                      </a:pPr>
                      <a:r>
                        <a:rPr lang="en-US" sz="1800" b="1">
                          <a:solidFill>
                            <a:srgbClr val="000000"/>
                          </a:solidFill>
                          <a:effectLst/>
                          <a:latin typeface="Phetsarath OT" panose="02000500000000020004" pitchFamily="2" charset="0"/>
                          <a:ea typeface="Times New Roman"/>
                          <a:cs typeface="Phetsarath OT" panose="02000500000000020004" pitchFamily="2" charset="0"/>
                        </a:rPr>
                        <a:t>ເມືອງ:</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50753">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ກ. ຄວາມເສຍຫາຍ</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0753">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ຂ. ການສູນເສຍ</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0753">
                <a:tc>
                  <a:txBody>
                    <a:bodyPr/>
                    <a:lstStyle/>
                    <a:p>
                      <a:pPr>
                        <a:spcAft>
                          <a:spcPts val="0"/>
                        </a:spcAft>
                      </a:pPr>
                      <a:r>
                        <a:rPr lang="en-US" sz="1800" b="1">
                          <a:solidFill>
                            <a:srgbClr val="000000"/>
                          </a:solidFill>
                          <a:effectLst/>
                          <a:latin typeface="Phetsarath OT" panose="02000500000000020004" pitchFamily="2" charset="0"/>
                          <a:ea typeface="Times New Roman"/>
                          <a:cs typeface="Phetsarath OT" panose="02000500000000020004" pitchFamily="2" charset="0"/>
                        </a:rPr>
                        <a:t>ລວມ</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a:solidFill>
                            <a:srgbClr val="000000"/>
                          </a:solidFill>
                          <a:effectLst/>
                          <a:latin typeface="Phetsarath OT" panose="02000500000000020004" pitchFamily="2" charset="0"/>
                          <a:ea typeface="Times New Roman"/>
                          <a:cs typeface="Phetsarath OT" panose="02000500000000020004" pitchFamily="2" charset="0"/>
                        </a:rPr>
                        <a:t> </a:t>
                      </a:r>
                      <a:endParaRPr lang="en-US" sz="280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dirty="0">
                          <a:solidFill>
                            <a:srgbClr val="000000"/>
                          </a:solidFill>
                          <a:effectLst/>
                          <a:latin typeface="Phetsarath OT" panose="02000500000000020004" pitchFamily="2" charset="0"/>
                          <a:ea typeface="Times New Roman"/>
                          <a:cs typeface="Phetsarath OT" panose="02000500000000020004" pitchFamily="2" charset="0"/>
                        </a:rPr>
                        <a:t> </a:t>
                      </a:r>
                      <a:endParaRPr lang="en-US" sz="2800" dirty="0">
                        <a:solidFill>
                          <a:srgbClr val="000000"/>
                        </a:solidFill>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3982599050"/>
      </p:ext>
    </p:extLst>
  </p:cSld>
  <p:clrMapOvr>
    <a:masterClrMapping/>
  </p:clrMapOvr>
  <p:transition spd="med">
    <p:zo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a:xfrm>
            <a:off x="1828800" y="274638"/>
            <a:ext cx="8382000" cy="487362"/>
          </a:xfrm>
        </p:spPr>
        <p:txBody>
          <a:bodyPr/>
          <a:lstStyle/>
          <a:p>
            <a:r>
              <a:rPr lang="en-US" altLang="en-US" sz="2800" dirty="0" err="1">
                <a:solidFill>
                  <a:schemeClr val="accent2"/>
                </a:solidFill>
                <a:latin typeface="Phetsarath OT" panose="02000500000000000000" pitchFamily="2" charset="0"/>
                <a:cs typeface="Phetsarath OT" panose="02000500000000000000" pitchFamily="2" charset="0"/>
              </a:rPr>
              <a:t>ສັງລວມຄວາມຕ້ອງການຟື້ນຟູແລະກໍ່ສ້າງຄືນໃໝ</a:t>
            </a:r>
            <a:r>
              <a:rPr lang="en-US" altLang="en-US" sz="2800" dirty="0">
                <a:solidFill>
                  <a:schemeClr val="accent2"/>
                </a:solidFill>
                <a:latin typeface="Phetsarath OT" panose="02000500000000000000" pitchFamily="2" charset="0"/>
                <a:cs typeface="Phetsarath OT" panose="02000500000000000000" pitchFamily="2" charset="0"/>
              </a:rPr>
              <a:t>່</a:t>
            </a:r>
            <a:br>
              <a:rPr lang="en-US" altLang="en-US" sz="2800" dirty="0">
                <a:solidFill>
                  <a:schemeClr val="accent2"/>
                </a:solidFill>
                <a:latin typeface="Phetsarath OT" panose="02000500000000000000" pitchFamily="2" charset="0"/>
                <a:cs typeface="Phetsarath OT" panose="02000500000000000000" pitchFamily="2" charset="0"/>
              </a:rPr>
            </a:br>
            <a:r>
              <a:rPr lang="en-US" altLang="en-US" sz="2800" dirty="0">
                <a:solidFill>
                  <a:schemeClr val="accent2"/>
                </a:solidFill>
                <a:latin typeface="Phetsarath OT" panose="02000500000000000000" pitchFamily="2" charset="0"/>
                <a:cs typeface="Phetsarath OT" panose="02000500000000000000" pitchFamily="2" charset="0"/>
              </a:rPr>
              <a:t>Summary of Recovery and Reconstruction Needs</a:t>
            </a:r>
          </a:p>
        </p:txBody>
      </p:sp>
      <p:sp>
        <p:nvSpPr>
          <p:cNvPr id="2" name="Rectangle 1"/>
          <p:cNvSpPr/>
          <p:nvPr/>
        </p:nvSpPr>
        <p:spPr>
          <a:xfrm>
            <a:off x="795647" y="979007"/>
            <a:ext cx="10343408" cy="523220"/>
          </a:xfrm>
          <a:prstGeom prst="rect">
            <a:avLst/>
          </a:prstGeom>
        </p:spPr>
        <p:txBody>
          <a:bodyPr wrap="square">
            <a:spAutoFit/>
          </a:bodyPr>
          <a:lstStyle/>
          <a:p>
            <a:r>
              <a:rPr lang="en-US" sz="1400" b="1" dirty="0" err="1">
                <a:latin typeface="Phetsarath OT" panose="02000500000000000000" pitchFamily="2" charset="0"/>
                <a:cs typeface="Phetsarath OT" panose="02000500000000000000" pitchFamily="2" charset="0"/>
              </a:rPr>
              <a:t>ຕາຕະລາງ</a:t>
            </a:r>
            <a:r>
              <a:rPr lang="en-US" sz="1400" b="1" dirty="0">
                <a:latin typeface="Phetsarath OT" panose="02000500000000000000" pitchFamily="2" charset="0"/>
                <a:cs typeface="Phetsarath OT" panose="02000500000000000000" pitchFamily="2" charset="0"/>
              </a:rPr>
              <a:t> 6. </a:t>
            </a:r>
            <a:r>
              <a:rPr lang="en-US" sz="1400" b="1" dirty="0" err="1">
                <a:latin typeface="Phetsarath OT" panose="02000500000000000000" pitchFamily="2" charset="0"/>
                <a:cs typeface="Phetsarath OT" panose="02000500000000000000" pitchFamily="2" charset="0"/>
              </a:rPr>
              <a:t>ສັງລວມຄວາມຕ້ອງການຟື້ນຟູ</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ແລະ</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ກໍ່ສ້າງຄືນໃໝ່ໃນຂະແໜງອຸດສະຫະກຳ</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ແລະ</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ການຄ້າ</a:t>
            </a:r>
            <a:endParaRPr lang="en-US" sz="1400" b="1" dirty="0">
              <a:latin typeface="Phetsarath OT" panose="02000500000000000000" pitchFamily="2" charset="0"/>
              <a:cs typeface="Phetsarath OT" panose="02000500000000000000" pitchFamily="2" charset="0"/>
            </a:endParaRPr>
          </a:p>
          <a:p>
            <a:r>
              <a:rPr lang="en-US" sz="1400" b="1" dirty="0">
                <a:latin typeface="Phetsarath OT" panose="02000500000000000000" pitchFamily="2" charset="0"/>
                <a:cs typeface="Phetsarath OT" panose="02000500000000000000" pitchFamily="2" charset="0"/>
              </a:rPr>
              <a:t>Table 6. Summary of recovery and reconstruction needs in the CI sector. </a:t>
            </a:r>
            <a:endParaRPr lang="en-US" sz="1400" dirty="0">
              <a:latin typeface="Phetsarath OT" panose="02000500000000000000" pitchFamily="2" charset="0"/>
              <a:cs typeface="Phetsarath OT" panose="02000500000000000000" pitchFamily="2" charset="0"/>
            </a:endParaRPr>
          </a:p>
        </p:txBody>
      </p:sp>
      <p:graphicFrame>
        <p:nvGraphicFramePr>
          <p:cNvPr id="3" name="Table 2"/>
          <p:cNvGraphicFramePr>
            <a:graphicFrameLocks noGrp="1"/>
          </p:cNvGraphicFramePr>
          <p:nvPr>
            <p:extLst/>
          </p:nvPr>
        </p:nvGraphicFramePr>
        <p:xfrm>
          <a:off x="439387" y="1543783"/>
          <a:ext cx="11269683" cy="5133291"/>
        </p:xfrm>
        <a:graphic>
          <a:graphicData uri="http://schemas.openxmlformats.org/drawingml/2006/table">
            <a:tbl>
              <a:tblPr firstRow="1" firstCol="1" bandRow="1" bandCol="1"/>
              <a:tblGrid>
                <a:gridCol w="7841446"/>
                <a:gridCol w="3428237"/>
              </a:tblGrid>
              <a:tr h="282826">
                <a:tc rowSpan="2">
                  <a:txBody>
                    <a:bodyPr/>
                    <a:lstStyle/>
                    <a:p>
                      <a:pPr algn="ctr"/>
                      <a:r>
                        <a:rPr lang="lo-LA" sz="1800" b="1" dirty="0">
                          <a:effectLst/>
                          <a:latin typeface="Phetsarath OT" panose="02000500000000020004" pitchFamily="2" charset="0"/>
                          <a:cs typeface="Phetsarath OT" panose="02000500000000020004" pitchFamily="2" charset="0"/>
                        </a:rPr>
                        <a:t>ຊື່ຂອງໂຄງການທີ່ຕ້ອງການຟື້ນຟູ ແລະ ກໍ່ສ້າງຄືນໃໝ່</a:t>
                      </a:r>
                      <a:endParaRPr lang="en-US" sz="1800" dirty="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r>
                        <a:rPr lang="lo-LA" sz="1800" b="1">
                          <a:effectLst/>
                          <a:latin typeface="Phetsarath OT" panose="02000500000000020004" pitchFamily="2" charset="0"/>
                          <a:cs typeface="Phetsarath OT" panose="02000500000000020004" pitchFamily="2" charset="0"/>
                        </a:rPr>
                        <a:t>ລວມຄວາມຕ້ອງການ</a:t>
                      </a:r>
                      <a:endParaRPr lang="en-US" sz="1800">
                        <a:effectLst/>
                        <a:latin typeface="Phetsarath OT" panose="02000500000000020004" pitchFamily="2" charset="0"/>
                        <a:cs typeface="Phetsarath OT" panose="02000500000000020004" pitchFamily="2"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282826">
                <a:tc vMerge="1">
                  <a:txBody>
                    <a:bodyPr/>
                    <a:lstStyle/>
                    <a:p>
                      <a:endParaRPr lang="en-US"/>
                    </a:p>
                  </a:txBody>
                  <a:tcPr/>
                </a:tc>
                <a:tc>
                  <a:txBody>
                    <a:bodyPr/>
                    <a:lstStyle/>
                    <a:p>
                      <a:pPr algn="ctr"/>
                      <a:r>
                        <a:rPr lang="en-US" sz="1800" b="1">
                          <a:effectLst/>
                          <a:latin typeface="Phetsarath OT" panose="02000500000000020004" pitchFamily="2" charset="0"/>
                          <a:cs typeface="Phetsarath OT" panose="02000500000000020004" pitchFamily="2" charset="0"/>
                        </a:rPr>
                        <a:t>(</a:t>
                      </a:r>
                      <a:r>
                        <a:rPr lang="lo-LA" sz="1800" b="1">
                          <a:effectLst/>
                          <a:latin typeface="Phetsarath OT" panose="02000500000000020004" pitchFamily="2" charset="0"/>
                          <a:cs typeface="Phetsarath OT" panose="02000500000000020004" pitchFamily="2" charset="0"/>
                        </a:rPr>
                        <a:t>ກີບ</a:t>
                      </a:r>
                      <a:r>
                        <a:rPr lang="en-US" sz="1800" b="1">
                          <a:effectLst/>
                          <a:latin typeface="Phetsarath OT" panose="02000500000000020004" pitchFamily="2" charset="0"/>
                          <a:cs typeface="Phetsarath OT" panose="02000500000000020004" pitchFamily="2" charset="0"/>
                        </a:rPr>
                        <a:t>)</a:t>
                      </a:r>
                      <a:endParaRPr lang="en-US" sz="1800">
                        <a:effectLst/>
                        <a:latin typeface="Phetsarath OT" panose="02000500000000020004" pitchFamily="2" charset="0"/>
                        <a:cs typeface="Phetsarath OT" panose="02000500000000020004" pitchFamily="2"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282826">
                <a:tc gridSpan="2">
                  <a:txBody>
                    <a:bodyPr/>
                    <a:lstStyle/>
                    <a:p>
                      <a:r>
                        <a:rPr lang="en-US" sz="1800" b="1" i="1">
                          <a:effectLst/>
                          <a:latin typeface="Phetsarath OT" panose="02000500000000020004" pitchFamily="2" charset="0"/>
                          <a:cs typeface="Phetsarath OT" panose="02000500000000020004" pitchFamily="2" charset="0"/>
                        </a:rPr>
                        <a:t>ຄວາມຕ້ອງການຟື້ນຟູ</a:t>
                      </a:r>
                      <a:endParaRPr lang="en-US" sz="18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565651">
                <a:tc>
                  <a:txBody>
                    <a:bodyPr/>
                    <a:lstStyle/>
                    <a:p>
                      <a:pPr>
                        <a:spcAft>
                          <a:spcPts val="0"/>
                        </a:spcAft>
                      </a:pPr>
                      <a:r>
                        <a:rPr lang="en-US" sz="1800" dirty="0">
                          <a:effectLst/>
                          <a:latin typeface="Phetsarath OT" panose="02000500000000020004" pitchFamily="2" charset="0"/>
                          <a:cs typeface="Phetsarath OT" panose="02000500000000020004" pitchFamily="2" charset="0"/>
                        </a:rPr>
                        <a:t>ກ. </a:t>
                      </a:r>
                      <a:r>
                        <a:rPr lang="en-US" sz="1800" dirty="0" err="1">
                          <a:effectLst/>
                          <a:latin typeface="Phetsarath OT" panose="02000500000000020004" pitchFamily="2" charset="0"/>
                          <a:cs typeface="Phetsarath OT" panose="02000500000000020004" pitchFamily="2" charset="0"/>
                        </a:rPr>
                        <a:t>ຄວາມຕ້ອງການສ້ອມແປງ</a:t>
                      </a:r>
                      <a:r>
                        <a:rPr lang="en-US" sz="1800" dirty="0">
                          <a:effectLst/>
                          <a:latin typeface="Phetsarath OT" panose="02000500000000020004" pitchFamily="2" charset="0"/>
                          <a:cs typeface="Phetsarath OT" panose="02000500000000020004" pitchFamily="2" charset="0"/>
                        </a:rPr>
                        <a:t> </a:t>
                      </a:r>
                      <a:r>
                        <a:rPr lang="en-US" sz="1800" dirty="0" err="1">
                          <a:effectLst/>
                          <a:latin typeface="Phetsarath OT" panose="02000500000000020004" pitchFamily="2" charset="0"/>
                          <a:cs typeface="Phetsarath OT" panose="02000500000000020004" pitchFamily="2" charset="0"/>
                        </a:rPr>
                        <a:t>ແລະ</a:t>
                      </a:r>
                      <a:r>
                        <a:rPr lang="en-US" sz="1800" dirty="0">
                          <a:effectLst/>
                          <a:latin typeface="Phetsarath OT" panose="02000500000000020004" pitchFamily="2" charset="0"/>
                          <a:cs typeface="Phetsarath OT" panose="02000500000000020004" pitchFamily="2" charset="0"/>
                        </a:rPr>
                        <a:t> </a:t>
                      </a:r>
                      <a:r>
                        <a:rPr lang="en-US" sz="1800" dirty="0" err="1">
                          <a:effectLst/>
                          <a:latin typeface="Phetsarath OT" panose="02000500000000020004" pitchFamily="2" charset="0"/>
                          <a:cs typeface="Phetsarath OT" panose="02000500000000020004" pitchFamily="2" charset="0"/>
                        </a:rPr>
                        <a:t>ທົດແທນອັນຮີບດ່ວນຂອງບັນດາໂຄງສ້າງ</a:t>
                      </a:r>
                      <a:r>
                        <a:rPr lang="en-US" sz="1800" dirty="0">
                          <a:effectLst/>
                          <a:latin typeface="Phetsarath OT" panose="02000500000000020004" pitchFamily="2" charset="0"/>
                          <a:cs typeface="Phetsarath OT" panose="02000500000000020004" pitchFamily="2" charset="0"/>
                        </a:rPr>
                        <a:t>, </a:t>
                      </a:r>
                      <a:r>
                        <a:rPr lang="en-US" sz="1800" dirty="0" err="1">
                          <a:effectLst/>
                          <a:latin typeface="Phetsarath OT" panose="02000500000000020004" pitchFamily="2" charset="0"/>
                          <a:cs typeface="Phetsarath OT" panose="02000500000000020004" pitchFamily="2" charset="0"/>
                        </a:rPr>
                        <a:t>ອຸປະກອນ</a:t>
                      </a:r>
                      <a:r>
                        <a:rPr lang="en-US" sz="1800" dirty="0">
                          <a:effectLst/>
                          <a:latin typeface="Phetsarath OT" panose="02000500000000020004" pitchFamily="2" charset="0"/>
                          <a:cs typeface="Phetsarath OT" panose="02000500000000020004" pitchFamily="2" charset="0"/>
                        </a:rPr>
                        <a:t>  </a:t>
                      </a:r>
                      <a:r>
                        <a:rPr lang="en-US" sz="1800" dirty="0" err="1">
                          <a:effectLst/>
                          <a:latin typeface="Phetsarath OT" panose="02000500000000020004" pitchFamily="2" charset="0"/>
                          <a:cs typeface="Phetsarath OT" panose="02000500000000020004" pitchFamily="2" charset="0"/>
                        </a:rPr>
                        <a:t>ແລະ</a:t>
                      </a:r>
                      <a:r>
                        <a:rPr lang="en-US" sz="1800" dirty="0">
                          <a:effectLst/>
                          <a:latin typeface="Phetsarath OT" panose="02000500000000020004" pitchFamily="2" charset="0"/>
                          <a:cs typeface="Phetsarath OT" panose="02000500000000020004" pitchFamily="2" charset="0"/>
                        </a:rPr>
                        <a:t> </a:t>
                      </a:r>
                      <a:r>
                        <a:rPr lang="en-US" sz="1800" dirty="0" err="1">
                          <a:effectLst/>
                          <a:latin typeface="Phetsarath OT" panose="02000500000000020004" pitchFamily="2" charset="0"/>
                          <a:cs typeface="Phetsarath OT" panose="02000500000000020004" pitchFamily="2" charset="0"/>
                        </a:rPr>
                        <a:t>ເຄື່ອງກົນຈັກ</a:t>
                      </a:r>
                      <a:endParaRPr lang="en-US" sz="1800" dirty="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Phetsarath OT" panose="02000500000000020004" pitchFamily="2" charset="0"/>
                          <a:cs typeface="Phetsarath OT" panose="02000500000000020004" pitchFamily="2" charset="0"/>
                        </a:rPr>
                        <a:t> </a:t>
                      </a:r>
                      <a:endParaRPr lang="en-US" sz="18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2826">
                <a:tc>
                  <a:txBody>
                    <a:bodyPr/>
                    <a:lstStyle/>
                    <a:p>
                      <a:pPr>
                        <a:spcAft>
                          <a:spcPts val="0"/>
                        </a:spcAft>
                      </a:pPr>
                      <a:r>
                        <a:rPr lang="en-US" sz="1800">
                          <a:effectLst/>
                          <a:latin typeface="Phetsarath OT" panose="02000500000000020004" pitchFamily="2" charset="0"/>
                          <a:cs typeface="Phetsarath OT" panose="02000500000000020004" pitchFamily="2" charset="0"/>
                        </a:rPr>
                        <a:t>ຂ. ການຈັດຊື້ອຸອຸປະກອນກອນທີ່ຈຳເປັນ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Phetsarath OT" panose="02000500000000020004" pitchFamily="2" charset="0"/>
                          <a:cs typeface="Phetsarath OT" panose="02000500000000020004" pitchFamily="2" charset="0"/>
                        </a:rPr>
                        <a:t> </a:t>
                      </a:r>
                      <a:endParaRPr lang="en-US" sz="18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2826">
                <a:tc>
                  <a:txBody>
                    <a:bodyPr/>
                    <a:lstStyle/>
                    <a:p>
                      <a:pPr>
                        <a:spcAft>
                          <a:spcPts val="0"/>
                        </a:spcAft>
                      </a:pPr>
                      <a:r>
                        <a:rPr lang="en-US" sz="1800">
                          <a:effectLst/>
                          <a:latin typeface="Phetsarath OT" panose="02000500000000020004" pitchFamily="2" charset="0"/>
                          <a:cs typeface="Phetsarath OT" panose="02000500000000020004" pitchFamily="2" charset="0"/>
                        </a:rPr>
                        <a:t>ຄ. ການອະນາໄມ</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Phetsarath OT" panose="02000500000000020004" pitchFamily="2" charset="0"/>
                          <a:cs typeface="Phetsarath OT" panose="02000500000000020004" pitchFamily="2" charset="0"/>
                        </a:rPr>
                        <a:t> </a:t>
                      </a:r>
                      <a:endParaRPr lang="en-US" sz="18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2826">
                <a:tc>
                  <a:txBody>
                    <a:bodyPr/>
                    <a:lstStyle/>
                    <a:p>
                      <a:pPr>
                        <a:spcAft>
                          <a:spcPts val="0"/>
                        </a:spcAft>
                      </a:pPr>
                      <a:r>
                        <a:rPr lang="en-US" sz="1800">
                          <a:effectLst/>
                          <a:latin typeface="Phetsarath OT" panose="02000500000000020004" pitchFamily="2" charset="0"/>
                          <a:cs typeface="Phetsarath OT" panose="02000500000000020004" pitchFamily="2" charset="0"/>
                        </a:rPr>
                        <a:t>ງ. ອື່ນໆ (ລະບູລະອຽດ)</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800" b="1">
                          <a:effectLst/>
                          <a:latin typeface="Phetsarath OT" panose="02000500000000020004" pitchFamily="2" charset="0"/>
                          <a:cs typeface="Phetsarath OT" panose="02000500000000020004" pitchFamily="2" charset="0"/>
                        </a:rPr>
                        <a:t> </a:t>
                      </a:r>
                      <a:endParaRPr lang="en-US" sz="18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2826">
                <a:tc>
                  <a:txBody>
                    <a:bodyPr/>
                    <a:lstStyle/>
                    <a:p>
                      <a:pPr>
                        <a:spcAft>
                          <a:spcPts val="0"/>
                        </a:spcAft>
                      </a:pPr>
                      <a:r>
                        <a:rPr lang="en-US" sz="1800" b="1">
                          <a:effectLst/>
                          <a:latin typeface="Phetsarath OT" panose="02000500000000020004" pitchFamily="2" charset="0"/>
                          <a:cs typeface="Phetsarath OT" panose="02000500000000020004" pitchFamily="2" charset="0"/>
                        </a:rPr>
                        <a:t>ລວມ</a:t>
                      </a:r>
                      <a:endParaRPr lang="en-US" sz="18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r>
                        <a:rPr lang="en-US" sz="1800" b="1">
                          <a:effectLst/>
                          <a:latin typeface="Phetsarath OT" panose="02000500000000020004" pitchFamily="2" charset="0"/>
                          <a:cs typeface="Phetsarath OT" panose="02000500000000020004" pitchFamily="2" charset="0"/>
                        </a:rPr>
                        <a:t> </a:t>
                      </a:r>
                      <a:endParaRPr lang="en-US" sz="18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2826">
                <a:tc gridSpan="2">
                  <a:txBody>
                    <a:bodyPr/>
                    <a:lstStyle/>
                    <a:p>
                      <a:pPr algn="just"/>
                      <a:r>
                        <a:rPr lang="en-US" sz="1800" b="1" i="1">
                          <a:effectLst/>
                          <a:latin typeface="Phetsarath OT" panose="02000500000000020004" pitchFamily="2" charset="0"/>
                          <a:cs typeface="Phetsarath OT" panose="02000500000000020004" pitchFamily="2" charset="0"/>
                        </a:rPr>
                        <a:t>ຄວາມຕ້ອງການກໍ່ສ້າງຄືນໃໝ່</a:t>
                      </a:r>
                      <a:endParaRPr lang="en-US" sz="18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282826">
                <a:tc>
                  <a:txBody>
                    <a:bodyPr/>
                    <a:lstStyle/>
                    <a:p>
                      <a:pPr>
                        <a:spcAft>
                          <a:spcPts val="0"/>
                        </a:spcAft>
                      </a:pPr>
                      <a:r>
                        <a:rPr lang="en-PH" sz="1800">
                          <a:effectLst/>
                          <a:latin typeface="Phetsarath OT" panose="02000500000000020004" pitchFamily="2" charset="0"/>
                          <a:cs typeface="Phetsarath OT" panose="02000500000000020004" pitchFamily="2" charset="0"/>
                        </a:rPr>
                        <a:t>ກ. ການທົດແທນ ແລະ ກໍ່ສ້າງຄືນໃໝ່ຂອງບັນດາໂຄງສ້າງທີ່ໄດ້ຮັບຜົນກະທົບ</a:t>
                      </a:r>
                      <a:endParaRPr lang="en-US" sz="18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800" b="1">
                          <a:effectLst/>
                          <a:latin typeface="Phetsarath OT" panose="02000500000000020004" pitchFamily="2" charset="0"/>
                          <a:cs typeface="Phetsarath OT" panose="02000500000000020004" pitchFamily="2" charset="0"/>
                        </a:rPr>
                        <a:t> </a:t>
                      </a:r>
                      <a:endParaRPr lang="en-US" sz="18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2826">
                <a:tc>
                  <a:txBody>
                    <a:bodyPr/>
                    <a:lstStyle/>
                    <a:p>
                      <a:pPr>
                        <a:spcAft>
                          <a:spcPts val="0"/>
                        </a:spcAft>
                      </a:pPr>
                      <a:r>
                        <a:rPr lang="en-PH" sz="1800">
                          <a:effectLst/>
                          <a:latin typeface="Phetsarath OT" panose="02000500000000020004" pitchFamily="2" charset="0"/>
                          <a:cs typeface="Phetsarath OT" panose="02000500000000020004" pitchFamily="2" charset="0"/>
                        </a:rPr>
                        <a:t>ຂ. ຈັດຊື້ອຸປະກອນ ແລະ ເຄື່ອງກົນຈັກ</a:t>
                      </a:r>
                      <a:endParaRPr lang="en-US" sz="18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800" b="1">
                          <a:effectLst/>
                          <a:latin typeface="Phetsarath OT" panose="02000500000000020004" pitchFamily="2" charset="0"/>
                          <a:cs typeface="Phetsarath OT" panose="02000500000000020004" pitchFamily="2" charset="0"/>
                        </a:rPr>
                        <a:t> </a:t>
                      </a:r>
                      <a:endParaRPr lang="en-US" sz="18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2826">
                <a:tc>
                  <a:txBody>
                    <a:bodyPr/>
                    <a:lstStyle/>
                    <a:p>
                      <a:pPr>
                        <a:spcAft>
                          <a:spcPts val="0"/>
                        </a:spcAft>
                      </a:pPr>
                      <a:r>
                        <a:rPr lang="en-US" sz="1800">
                          <a:effectLst/>
                          <a:latin typeface="Phetsarath OT" panose="02000500000000020004" pitchFamily="2" charset="0"/>
                          <a:cs typeface="Phetsarath OT" panose="02000500000000020004" pitchFamily="2" charset="0"/>
                        </a:rPr>
                        <a:t>ຄ. ການໃຫ້ຄວາມຊ່ວຍເຫຼືອທາງດ້ານວິຊາການ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800" b="1">
                          <a:effectLst/>
                          <a:latin typeface="Phetsarath OT" panose="02000500000000020004" pitchFamily="2" charset="0"/>
                          <a:cs typeface="Phetsarath OT" panose="02000500000000020004" pitchFamily="2" charset="0"/>
                        </a:rPr>
                        <a:t> </a:t>
                      </a:r>
                      <a:endParaRPr lang="en-US" sz="18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2826">
                <a:tc>
                  <a:txBody>
                    <a:bodyPr/>
                    <a:lstStyle/>
                    <a:p>
                      <a:pPr>
                        <a:spcAft>
                          <a:spcPts val="0"/>
                        </a:spcAft>
                      </a:pPr>
                      <a:r>
                        <a:rPr lang="en-US" sz="1800">
                          <a:effectLst/>
                          <a:latin typeface="Phetsarath OT" panose="02000500000000020004" pitchFamily="2" charset="0"/>
                          <a:cs typeface="Phetsarath OT" panose="02000500000000020004" pitchFamily="2" charset="0"/>
                        </a:rPr>
                        <a:t>ງ. ການຍົກຍ້າຍຈັດສັນ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800" b="1">
                          <a:effectLst/>
                          <a:latin typeface="Phetsarath OT" panose="02000500000000020004" pitchFamily="2" charset="0"/>
                          <a:cs typeface="Phetsarath OT" panose="02000500000000020004" pitchFamily="2" charset="0"/>
                        </a:rPr>
                        <a:t> </a:t>
                      </a:r>
                      <a:endParaRPr lang="en-US" sz="18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2826">
                <a:tc>
                  <a:txBody>
                    <a:bodyPr/>
                    <a:lstStyle/>
                    <a:p>
                      <a:pPr>
                        <a:spcAft>
                          <a:spcPts val="0"/>
                        </a:spcAft>
                      </a:pPr>
                      <a:r>
                        <a:rPr lang="en-US" sz="1800">
                          <a:effectLst/>
                          <a:latin typeface="Phetsarath OT" panose="02000500000000020004" pitchFamily="2" charset="0"/>
                          <a:cs typeface="Phetsarath OT" panose="02000500000000020004" pitchFamily="2" charset="0"/>
                        </a:rPr>
                        <a:t>ຈ. ມາດຕາການຫຼຸດຜ່ອນຕ່າງໆ</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800" b="1">
                          <a:effectLst/>
                          <a:latin typeface="Phetsarath OT" panose="02000500000000020004" pitchFamily="2" charset="0"/>
                          <a:cs typeface="Phetsarath OT" panose="02000500000000020004" pitchFamily="2" charset="0"/>
                        </a:rPr>
                        <a:t> </a:t>
                      </a:r>
                      <a:endParaRPr lang="en-US" sz="18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5250">
                <a:tc>
                  <a:txBody>
                    <a:bodyPr/>
                    <a:lstStyle/>
                    <a:p>
                      <a:pPr marL="4763" indent="0">
                        <a:lnSpc>
                          <a:spcPct val="115000"/>
                        </a:lnSpc>
                        <a:spcAft>
                          <a:spcPts val="0"/>
                        </a:spcAft>
                      </a:pPr>
                      <a:r>
                        <a:rPr lang="en-US" sz="1800" dirty="0">
                          <a:effectLst/>
                          <a:latin typeface="Phetsarath OT" panose="02000500000000020004" pitchFamily="2" charset="0"/>
                          <a:ea typeface="Calibri"/>
                          <a:cs typeface="Phetsarath OT" panose="02000500000000020004" pitchFamily="2" charset="0"/>
                        </a:rPr>
                        <a:t>ສ. </a:t>
                      </a:r>
                      <a:r>
                        <a:rPr lang="en-US" sz="1800" dirty="0" err="1">
                          <a:effectLst/>
                          <a:latin typeface="Phetsarath OT" panose="02000500000000020004" pitchFamily="2" charset="0"/>
                          <a:ea typeface="Calibri"/>
                          <a:cs typeface="Phetsarath OT" panose="02000500000000020004" pitchFamily="2" charset="0"/>
                        </a:rPr>
                        <a:t>ອື່ນ</a:t>
                      </a:r>
                      <a:r>
                        <a:rPr lang="en-US" sz="1800" dirty="0">
                          <a:effectLst/>
                          <a:latin typeface="Phetsarath OT" panose="02000500000000020004" pitchFamily="2" charset="0"/>
                          <a:ea typeface="Calibri"/>
                          <a:cs typeface="Phetsarath OT" panose="02000500000000020004" pitchFamily="2" charset="0"/>
                        </a:rPr>
                        <a:t>ໆ</a:t>
                      </a:r>
                      <a:endParaRPr lang="en-US" sz="24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800" b="1">
                          <a:effectLst/>
                          <a:latin typeface="Phetsarath OT" panose="02000500000000020004" pitchFamily="2" charset="0"/>
                          <a:cs typeface="Phetsarath OT" panose="02000500000000020004" pitchFamily="2" charset="0"/>
                        </a:rPr>
                        <a:t> </a:t>
                      </a:r>
                      <a:endParaRPr lang="en-US" sz="18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2826">
                <a:tc>
                  <a:txBody>
                    <a:bodyPr/>
                    <a:lstStyle/>
                    <a:p>
                      <a:pPr>
                        <a:spcAft>
                          <a:spcPts val="0"/>
                        </a:spcAft>
                      </a:pPr>
                      <a:r>
                        <a:rPr lang="en-US" sz="1800" b="1">
                          <a:effectLst/>
                          <a:latin typeface="Phetsarath OT" panose="02000500000000020004" pitchFamily="2" charset="0"/>
                          <a:cs typeface="Phetsarath OT" panose="02000500000000020004" pitchFamily="2" charset="0"/>
                        </a:rPr>
                        <a:t>ລວມ</a:t>
                      </a:r>
                      <a:endParaRPr lang="en-US" sz="18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r>
                        <a:rPr lang="en-US" sz="1800" b="1">
                          <a:effectLst/>
                          <a:latin typeface="Phetsarath OT" panose="02000500000000020004" pitchFamily="2" charset="0"/>
                          <a:cs typeface="Phetsarath OT" panose="02000500000000020004" pitchFamily="2" charset="0"/>
                        </a:rPr>
                        <a:t> </a:t>
                      </a:r>
                      <a:endParaRPr lang="en-US" sz="18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2826">
                <a:tc>
                  <a:txBody>
                    <a:bodyPr/>
                    <a:lstStyle/>
                    <a:p>
                      <a:pPr>
                        <a:spcAft>
                          <a:spcPts val="0"/>
                        </a:spcAft>
                      </a:pPr>
                      <a:r>
                        <a:rPr lang="en-US" sz="1800" b="1" dirty="0" err="1">
                          <a:effectLst/>
                          <a:latin typeface="Phetsarath OT" panose="02000500000000020004" pitchFamily="2" charset="0"/>
                          <a:cs typeface="Phetsarath OT" panose="02000500000000020004" pitchFamily="2" charset="0"/>
                        </a:rPr>
                        <a:t>ລວມຍອດ</a:t>
                      </a:r>
                      <a:endParaRPr lang="en-US" sz="1800" dirty="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r>
                        <a:rPr lang="en-US" sz="1800" b="1" dirty="0">
                          <a:effectLst/>
                          <a:latin typeface="Phetsarath OT" panose="02000500000000020004" pitchFamily="2" charset="0"/>
                          <a:cs typeface="Phetsarath OT" panose="02000500000000020004" pitchFamily="2" charset="0"/>
                        </a:rPr>
                        <a:t> </a:t>
                      </a:r>
                      <a:endParaRPr lang="en-US" sz="1800" dirty="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1587109380"/>
      </p:ext>
    </p:extLst>
  </p:cSld>
  <p:clrMapOvr>
    <a:masterClrMapping/>
  </p:clrMapOvr>
  <p:transition spd="med">
    <p:zo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19013"/>
            <a:ext cx="10972800" cy="1143000"/>
          </a:xfrm>
        </p:spPr>
        <p:txBody>
          <a:bodyPr/>
          <a:lstStyle/>
          <a:p>
            <a:r>
              <a:rPr lang="x-none" sz="2800" b="1" i="1" smtClean="0">
                <a:latin typeface="Phetsarath OT" pitchFamily="2" charset="0"/>
                <a:cs typeface="Phetsarath OT" pitchFamily="2" charset="0"/>
              </a:rPr>
              <a:t>ບາດກ້າວທີ 7. </a:t>
            </a:r>
            <a:r>
              <a:rPr lang="lo-LA" sz="2800" b="1" i="1" dirty="0" smtClean="0">
                <a:latin typeface="Phetsarath OT" pitchFamily="2" charset="0"/>
                <a:cs typeface="Phetsarath OT" pitchFamily="2" charset="0"/>
              </a:rPr>
              <a:t>ຮ່າງບົດລາຍງານການປະເມີນຄວາມເສຍ</a:t>
            </a:r>
            <a:r>
              <a:rPr lang="x-none" sz="2800" b="1" i="1" smtClean="0">
                <a:latin typeface="Phetsarath OT" pitchFamily="2" charset="0"/>
                <a:cs typeface="Phetsarath OT" pitchFamily="2" charset="0"/>
              </a:rPr>
              <a:t>,</a:t>
            </a:r>
            <a:r>
              <a:rPr lang="lo-LA" sz="2800" b="1" i="1" dirty="0" smtClean="0">
                <a:latin typeface="Phetsarath OT" pitchFamily="2" charset="0"/>
                <a:cs typeface="Phetsarath OT" pitchFamily="2" charset="0"/>
              </a:rPr>
              <a:t> ການສູນເສຍ ແລະ ຄວາມຕ້ອງການຂອງຂະແໜງການ</a:t>
            </a:r>
            <a:r>
              <a:rPr lang="en-US" sz="2800" b="1" i="1" dirty="0" smtClean="0">
                <a:latin typeface="Phetsarath OT" pitchFamily="2" charset="0"/>
                <a:cs typeface="Phetsarath OT" pitchFamily="2" charset="0"/>
              </a:rPr>
              <a:t/>
            </a:r>
            <a:br>
              <a:rPr lang="en-US" sz="2800" b="1" i="1" dirty="0" smtClean="0">
                <a:latin typeface="Phetsarath OT" pitchFamily="2" charset="0"/>
                <a:cs typeface="Phetsarath OT" pitchFamily="2" charset="0"/>
              </a:rPr>
            </a:br>
            <a:r>
              <a:rPr lang="en-US" sz="2000" b="1" i="1" dirty="0" smtClean="0">
                <a:latin typeface="Phetsarath OT" pitchFamily="2" charset="0"/>
                <a:cs typeface="Phetsarath OT" pitchFamily="2" charset="0"/>
              </a:rPr>
              <a:t>Step </a:t>
            </a:r>
            <a:r>
              <a:rPr lang="en-US" sz="2000" b="1" i="1" dirty="0">
                <a:latin typeface="Phetsarath OT" pitchFamily="2" charset="0"/>
                <a:cs typeface="Phetsarath OT" pitchFamily="2" charset="0"/>
              </a:rPr>
              <a:t>7. Draft the post-disaster damages, losses and needs (</a:t>
            </a:r>
            <a:r>
              <a:rPr lang="en-US" sz="2000" b="1" i="1" dirty="0" err="1">
                <a:latin typeface="Phetsarath OT" pitchFamily="2" charset="0"/>
                <a:cs typeface="Phetsarath OT" pitchFamily="2" charset="0"/>
              </a:rPr>
              <a:t>DaLNA</a:t>
            </a:r>
            <a:r>
              <a:rPr lang="en-US" sz="2000" b="1" i="1" dirty="0">
                <a:latin typeface="Phetsarath OT" pitchFamily="2" charset="0"/>
                <a:cs typeface="Phetsarath OT" pitchFamily="2" charset="0"/>
              </a:rPr>
              <a:t>) report </a:t>
            </a:r>
            <a:r>
              <a:rPr lang="en-AU" sz="3600" b="1" dirty="0">
                <a:latin typeface="Phetsarath OT" pitchFamily="2" charset="0"/>
                <a:cs typeface="Phetsarath OT" pitchFamily="2" charset="0"/>
              </a:rPr>
              <a:t/>
            </a:r>
            <a:br>
              <a:rPr lang="en-AU" sz="3600" b="1" dirty="0">
                <a:latin typeface="Phetsarath OT" pitchFamily="2" charset="0"/>
                <a:cs typeface="Phetsarath OT" pitchFamily="2" charset="0"/>
              </a:rPr>
            </a:br>
            <a:endParaRPr lang="en-AU" dirty="0">
              <a:latin typeface="Phetsarath OT" pitchFamily="2" charset="0"/>
              <a:cs typeface="Phetsarath OT" pitchFamily="2" charset="0"/>
            </a:endParaRPr>
          </a:p>
        </p:txBody>
      </p:sp>
      <p:sp>
        <p:nvSpPr>
          <p:cNvPr id="4" name="Content Placeholder 3"/>
          <p:cNvSpPr>
            <a:spLocks noGrp="1"/>
          </p:cNvSpPr>
          <p:nvPr>
            <p:ph sz="half" idx="1"/>
          </p:nvPr>
        </p:nvSpPr>
        <p:spPr>
          <a:xfrm>
            <a:off x="391885" y="1790206"/>
            <a:ext cx="6590805" cy="4525963"/>
          </a:xfrm>
        </p:spPr>
        <p:txBody>
          <a:bodyPr/>
          <a:lstStyle/>
          <a:p>
            <a:r>
              <a:rPr lang="lo-LA" sz="2000" dirty="0" smtClean="0">
                <a:latin typeface="Phetsarath OT" pitchFamily="2" charset="0"/>
                <a:cs typeface="Phetsarath OT" pitchFamily="2" charset="0"/>
              </a:rPr>
              <a:t>ອະທິບາຍໂດຍຫຍໍ້ກ່ຽວກັບຂະແໜງໃນເຂດທີ່ໄດ້ຮັບຜົນກະທົບຈາກໄພພິບັດ</a:t>
            </a:r>
            <a:r>
              <a:rPr lang="en-US" sz="2000" dirty="0" smtClean="0">
                <a:latin typeface="Phetsarath OT" pitchFamily="2" charset="0"/>
                <a:cs typeface="Phetsarath OT" pitchFamily="2" charset="0"/>
              </a:rPr>
              <a:t>.​ </a:t>
            </a:r>
          </a:p>
          <a:p>
            <a:pPr lvl="0"/>
            <a:r>
              <a:rPr lang="en-AU" sz="2000" dirty="0" err="1" smtClean="0">
                <a:latin typeface="Phetsarath OT" pitchFamily="2" charset="0"/>
                <a:cs typeface="Phetsarath OT" pitchFamily="2" charset="0"/>
              </a:rPr>
              <a:t>ພື້ນທີ່ທີ່ຖືກ</a:t>
            </a:r>
            <a:r>
              <a:rPr lang="lo-LA" sz="2000" dirty="0" smtClean="0">
                <a:latin typeface="Phetsarath OT" pitchFamily="2" charset="0"/>
                <a:cs typeface="Phetsarath OT" pitchFamily="2" charset="0"/>
              </a:rPr>
              <a:t>ເສຍຫາຍຂອງຂະແໜງ</a:t>
            </a:r>
            <a:r>
              <a:rPr lang="en-US" sz="2000" dirty="0" smtClean="0">
                <a:latin typeface="Phetsarath OT" pitchFamily="2" charset="0"/>
                <a:cs typeface="Phetsarath OT" pitchFamily="2" charset="0"/>
              </a:rPr>
              <a:t> </a:t>
            </a:r>
            <a:r>
              <a:rPr lang="en-US" sz="2000" dirty="0" err="1" smtClean="0">
                <a:latin typeface="Phetsarath OT" pitchFamily="2" charset="0"/>
                <a:cs typeface="Phetsarath OT" pitchFamily="2" charset="0"/>
              </a:rPr>
              <a:t>ແລະ</a:t>
            </a:r>
            <a:r>
              <a:rPr lang="en-US" sz="2000" dirty="0" smtClean="0">
                <a:latin typeface="Phetsarath OT" pitchFamily="2" charset="0"/>
                <a:cs typeface="Phetsarath OT" pitchFamily="2" charset="0"/>
              </a:rPr>
              <a:t> </a:t>
            </a:r>
            <a:r>
              <a:rPr lang="lo-LA" sz="2000" dirty="0" smtClean="0">
                <a:latin typeface="Phetsarath OT" pitchFamily="2" charset="0"/>
                <a:cs typeface="Phetsarath OT" pitchFamily="2" charset="0"/>
              </a:rPr>
              <a:t>ປະເພດບໍລິສັດທີ່</a:t>
            </a:r>
            <a:r>
              <a:rPr lang="en-US" sz="2000" dirty="0" err="1" smtClean="0">
                <a:latin typeface="Phetsarath OT" pitchFamily="2" charset="0"/>
                <a:cs typeface="Phetsarath OT" pitchFamily="2" charset="0"/>
              </a:rPr>
              <a:t>ໄດ້ຮັບ</a:t>
            </a:r>
            <a:r>
              <a:rPr lang="en-US" sz="2000" dirty="0" smtClean="0">
                <a:latin typeface="Phetsarath OT" pitchFamily="2" charset="0"/>
                <a:cs typeface="Phetsarath OT" pitchFamily="2" charset="0"/>
              </a:rPr>
              <a:t> </a:t>
            </a:r>
            <a:r>
              <a:rPr lang="en-US" sz="2000" dirty="0" err="1" smtClean="0">
                <a:latin typeface="Phetsarath OT" pitchFamily="2" charset="0"/>
                <a:cs typeface="Phetsarath OT" pitchFamily="2" charset="0"/>
              </a:rPr>
              <a:t>ຜົນກະທົບ</a:t>
            </a:r>
            <a:r>
              <a:rPr lang="en-US" sz="2000" dirty="0" smtClean="0">
                <a:latin typeface="Phetsarath OT" pitchFamily="2" charset="0"/>
                <a:cs typeface="Phetsarath OT" pitchFamily="2" charset="0"/>
              </a:rPr>
              <a:t>.</a:t>
            </a:r>
          </a:p>
          <a:p>
            <a:pPr lvl="0"/>
            <a:r>
              <a:rPr lang="lo-LA" sz="2000" dirty="0" smtClean="0">
                <a:latin typeface="Phetsarath OT" pitchFamily="2" charset="0"/>
                <a:cs typeface="Phetsarath OT" pitchFamily="2" charset="0"/>
              </a:rPr>
              <a:t>ການສູນເສຍຂອງຂະແໜງ</a:t>
            </a:r>
            <a:r>
              <a:rPr lang="en-US" sz="2000" dirty="0" err="1" smtClean="0">
                <a:latin typeface="Phetsarath OT" pitchFamily="2" charset="0"/>
                <a:cs typeface="Phetsarath OT" pitchFamily="2" charset="0"/>
              </a:rPr>
              <a:t>ໂດຍເນັ້ນໜັກໃສ່ການສູນເສຍລາຍຮັບ</a:t>
            </a:r>
            <a:r>
              <a:rPr lang="en-US" sz="2000" dirty="0" smtClean="0">
                <a:latin typeface="Phetsarath OT" pitchFamily="2" charset="0"/>
                <a:cs typeface="Phetsarath OT" pitchFamily="2" charset="0"/>
              </a:rPr>
              <a:t>, </a:t>
            </a:r>
            <a:r>
              <a:rPr lang="en-US" sz="2000" dirty="0" err="1" smtClean="0">
                <a:latin typeface="Phetsarath OT" pitchFamily="2" charset="0"/>
                <a:cs typeface="Phetsarath OT" pitchFamily="2" charset="0"/>
              </a:rPr>
              <a:t>ຄ່າໃຊ້ຈ່າຍເພີ່ມສູງຂື້ນ</a:t>
            </a:r>
            <a:r>
              <a:rPr lang="en-US" sz="2000" dirty="0" smtClean="0">
                <a:latin typeface="Phetsarath OT" pitchFamily="2" charset="0"/>
                <a:cs typeface="Phetsarath OT" pitchFamily="2" charset="0"/>
              </a:rPr>
              <a:t>, </a:t>
            </a:r>
            <a:r>
              <a:rPr lang="en-US" sz="2000" dirty="0" err="1" smtClean="0">
                <a:latin typeface="Phetsarath OT" pitchFamily="2" charset="0"/>
                <a:cs typeface="Phetsarath OT" pitchFamily="2" charset="0"/>
              </a:rPr>
              <a:t>ໄລຍະເວລາທີ່ຄາດຄະເນກ່ອນກັບຄືນສູ່ສະພາບປົກກະຕິ</a:t>
            </a:r>
            <a:r>
              <a:rPr lang="en-US" sz="2000" dirty="0" smtClean="0">
                <a:latin typeface="Phetsarath OT" pitchFamily="2" charset="0"/>
                <a:cs typeface="Phetsarath OT" pitchFamily="2" charset="0"/>
              </a:rPr>
              <a:t>.</a:t>
            </a:r>
          </a:p>
          <a:p>
            <a:pPr lvl="0"/>
            <a:r>
              <a:rPr lang="lo-LA" sz="2000" dirty="0" smtClean="0">
                <a:latin typeface="Phetsarath OT" pitchFamily="2" charset="0"/>
                <a:cs typeface="Phetsarath OT" pitchFamily="2" charset="0"/>
              </a:rPr>
              <a:t>ຜົນກະທົບຕໍ່ເສດຖະກິດທ້ອງຖິ່ນ</a:t>
            </a:r>
            <a:r>
              <a:rPr lang="en-US" sz="2000" dirty="0" smtClean="0">
                <a:latin typeface="Phetsarath OT" pitchFamily="2" charset="0"/>
                <a:cs typeface="Phetsarath OT" pitchFamily="2" charset="0"/>
              </a:rPr>
              <a:t>, </a:t>
            </a:r>
            <a:r>
              <a:rPr lang="lo-LA" sz="2000" dirty="0" smtClean="0">
                <a:latin typeface="Phetsarath OT" pitchFamily="2" charset="0"/>
                <a:cs typeface="Phetsarath OT" pitchFamily="2" charset="0"/>
              </a:rPr>
              <a:t>ລະດັບຄົວເຮືອນ ແລະ ຜົນກະທົບທີ່ຕາມມາຕໍ່ຊຸມຊົນ ຖ້າບໍ່ມີການຊ່ວຍເຫຼືອຟື້ນຟູ</a:t>
            </a:r>
            <a:r>
              <a:rPr lang="en-US" sz="2000" dirty="0" smtClean="0">
                <a:latin typeface="Phetsarath OT" pitchFamily="2" charset="0"/>
                <a:cs typeface="Phetsarath OT" pitchFamily="2" charset="0"/>
              </a:rPr>
              <a:t>. </a:t>
            </a:r>
          </a:p>
          <a:p>
            <a:pPr lvl="0"/>
            <a:r>
              <a:rPr lang="lo-LA" sz="2000" dirty="0" smtClean="0">
                <a:latin typeface="Phetsarath OT" pitchFamily="2" charset="0"/>
                <a:cs typeface="Phetsarath OT" pitchFamily="2" charset="0"/>
              </a:rPr>
              <a:t>ສະເໜີຍຸດທະສາດການຟື້ນຟູແລະກໍ່ສ້າງຄືນໃໝ່ຂອງຂະແໜງ</a:t>
            </a:r>
            <a:r>
              <a:rPr lang="en-US" sz="2000" dirty="0" smtClean="0">
                <a:latin typeface="Phetsarath OT" pitchFamily="2" charset="0"/>
                <a:cs typeface="Phetsarath OT" pitchFamily="2" charset="0"/>
              </a:rPr>
              <a:t> </a:t>
            </a:r>
            <a:r>
              <a:rPr lang="en-US" sz="2000" dirty="0" err="1" smtClean="0">
                <a:latin typeface="Phetsarath OT" pitchFamily="2" charset="0"/>
                <a:cs typeface="Phetsarath OT" pitchFamily="2" charset="0"/>
              </a:rPr>
              <a:t>ໃນ</a:t>
            </a:r>
            <a:r>
              <a:rPr lang="lo-LA" sz="2000" dirty="0" smtClean="0">
                <a:latin typeface="Phetsarath OT" pitchFamily="2" charset="0"/>
                <a:cs typeface="Phetsarath OT" pitchFamily="2" charset="0"/>
              </a:rPr>
              <a:t>ແຂວງຄໍາມ່ວນ</a:t>
            </a:r>
            <a:r>
              <a:rPr lang="en-US" sz="2000" dirty="0" smtClean="0">
                <a:latin typeface="Phetsarath OT" pitchFamily="2" charset="0"/>
                <a:cs typeface="Phetsarath OT" pitchFamily="2" charset="0"/>
              </a:rPr>
              <a:t>. </a:t>
            </a:r>
          </a:p>
          <a:p>
            <a:pPr lvl="0"/>
            <a:r>
              <a:rPr lang="lo-LA" sz="2000" dirty="0" smtClean="0">
                <a:latin typeface="Phetsarath OT" pitchFamily="2" charset="0"/>
                <a:cs typeface="Phetsarath OT" pitchFamily="2" charset="0"/>
              </a:rPr>
              <a:t>ຄວາມຕ້ອງການຂອງຂະແໜງ</a:t>
            </a:r>
            <a:r>
              <a:rPr lang="en-US" sz="2000" dirty="0" smtClean="0">
                <a:latin typeface="Phetsarath OT" pitchFamily="2" charset="0"/>
                <a:cs typeface="Phetsarath OT" pitchFamily="2" charset="0"/>
              </a:rPr>
              <a:t>, </a:t>
            </a:r>
            <a:r>
              <a:rPr lang="lo-LA" sz="2000" dirty="0" smtClean="0">
                <a:latin typeface="Phetsarath OT" pitchFamily="2" charset="0"/>
                <a:cs typeface="Phetsarath OT" pitchFamily="2" charset="0"/>
              </a:rPr>
              <a:t>ຕາມບູລິມະສິດ ແລະ ຮ່າງແຜນການຈັດຕັ້ງປະຕິບັດ ພ້ອມດ້ວຍຄາດຄະເນງົບປະມານ ທີ່ຕ້ອງການແຕ່ລະໂຄງການ</a:t>
            </a:r>
            <a:r>
              <a:rPr lang="en-US" sz="2000" dirty="0" smtClean="0">
                <a:latin typeface="Phetsarath OT" pitchFamily="2" charset="0"/>
                <a:cs typeface="Phetsarath OT" pitchFamily="2" charset="0"/>
              </a:rPr>
              <a:t>. </a:t>
            </a:r>
          </a:p>
          <a:p>
            <a:endParaRPr lang="en-AU" sz="2000" dirty="0">
              <a:latin typeface="Phetsarath OT" pitchFamily="2" charset="0"/>
              <a:cs typeface="Phetsarath OT" pitchFamily="2" charset="0"/>
            </a:endParaRPr>
          </a:p>
        </p:txBody>
      </p:sp>
      <p:sp>
        <p:nvSpPr>
          <p:cNvPr id="5" name="Content Placeholder 4"/>
          <p:cNvSpPr>
            <a:spLocks noGrp="1"/>
          </p:cNvSpPr>
          <p:nvPr>
            <p:ph sz="half" idx="2"/>
          </p:nvPr>
        </p:nvSpPr>
        <p:spPr>
          <a:xfrm>
            <a:off x="7422068" y="2137551"/>
            <a:ext cx="4469081" cy="4261743"/>
          </a:xfrm>
        </p:spPr>
        <p:txBody>
          <a:bodyPr/>
          <a:lstStyle/>
          <a:p>
            <a:pPr lvl="0"/>
            <a:r>
              <a:rPr lang="en-US" sz="1600" dirty="0"/>
              <a:t>Brief description of the sector in the disaster-affected areas.</a:t>
            </a:r>
            <a:endParaRPr lang="en-AU" sz="1600" dirty="0"/>
          </a:p>
          <a:p>
            <a:pPr lvl="0"/>
            <a:r>
              <a:rPr lang="en-US" sz="1600" dirty="0"/>
              <a:t>Damages in the sector by areas and by types of </a:t>
            </a:r>
            <a:r>
              <a:rPr lang="en-US" sz="1600" dirty="0" smtClean="0"/>
              <a:t>firms </a:t>
            </a:r>
            <a:r>
              <a:rPr lang="en-US" sz="1600" dirty="0"/>
              <a:t>affected.</a:t>
            </a:r>
            <a:endParaRPr lang="en-AU" sz="1600" dirty="0"/>
          </a:p>
          <a:p>
            <a:pPr lvl="0"/>
            <a:r>
              <a:rPr lang="en-US" sz="1600" dirty="0"/>
              <a:t>Losses in the sector emphasizing the losses in income, increase in expenditures, estimated period before normalcy will be attained, etc.</a:t>
            </a:r>
            <a:endParaRPr lang="en-AU" sz="1600" dirty="0"/>
          </a:p>
          <a:p>
            <a:pPr lvl="0"/>
            <a:r>
              <a:rPr lang="en-US" sz="1600" dirty="0"/>
              <a:t>Impact on the economy, individual households and the consequences to the greater community if no assistance for recovery will be provided. </a:t>
            </a:r>
            <a:endParaRPr lang="en-AU" sz="1600" dirty="0"/>
          </a:p>
          <a:p>
            <a:pPr lvl="0"/>
            <a:r>
              <a:rPr lang="en-US" sz="1600" dirty="0"/>
              <a:t>Proposed strategies for recovery and reconstruction of the sector in </a:t>
            </a:r>
            <a:r>
              <a:rPr lang="en-US" sz="1600" dirty="0" err="1"/>
              <a:t>Khammouane</a:t>
            </a:r>
            <a:r>
              <a:rPr lang="en-US" sz="1600" dirty="0"/>
              <a:t>.</a:t>
            </a:r>
            <a:endParaRPr lang="en-AU" sz="1600" dirty="0"/>
          </a:p>
          <a:p>
            <a:pPr lvl="0"/>
            <a:r>
              <a:rPr lang="en-US" sz="1600" dirty="0"/>
              <a:t>Needs of the sector, by priority, and the draft schedule of implementation with the estimated funds required for each project over time.</a:t>
            </a:r>
            <a:endParaRPr lang="en-AU" sz="1600" dirty="0"/>
          </a:p>
          <a:p>
            <a:endParaRPr lang="en-AU" sz="2400" dirty="0"/>
          </a:p>
        </p:txBody>
      </p:sp>
    </p:spTree>
    <p:extLst>
      <p:ext uri="{BB962C8B-B14F-4D97-AF65-F5344CB8AC3E}">
        <p14:creationId xmlns:p14="http://schemas.microsoft.com/office/powerpoint/2010/main" xmlns="" val="176119646"/>
      </p:ext>
    </p:extLst>
  </p:cSld>
  <p:clrMapOvr>
    <a:masterClrMapping/>
  </p:clrMapOvr>
  <p:transition spd="med">
    <p:zo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err="1" smtClean="0">
                <a:latin typeface="Phetsarath OT" pitchFamily="2" charset="0"/>
                <a:cs typeface="Phetsarath OT" pitchFamily="2" charset="0"/>
              </a:rPr>
              <a:t>ບຸກຄະລາກອນປະຕິບັດການປະເມີນ</a:t>
            </a:r>
            <a:r>
              <a:rPr lang="en-US" dirty="0" smtClean="0"/>
              <a:t/>
            </a:r>
            <a:br>
              <a:rPr lang="en-US" dirty="0" smtClean="0"/>
            </a:br>
            <a:r>
              <a:rPr lang="en-US" sz="3200" dirty="0" smtClean="0"/>
              <a:t>Personnel to Conduct Assessment</a:t>
            </a:r>
            <a:endParaRPr lang="en-AU"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xmlns="" val="3859073990"/>
              </p:ext>
            </p:extLst>
          </p:nvPr>
        </p:nvGraphicFramePr>
        <p:xfrm>
          <a:off x="609600" y="1405875"/>
          <a:ext cx="11058144" cy="5396624"/>
        </p:xfrm>
        <a:graphic>
          <a:graphicData uri="http://schemas.openxmlformats.org/drawingml/2006/table">
            <a:tbl>
              <a:tblPr firstRow="1" bandRow="1"/>
              <a:tblGrid>
                <a:gridCol w="6218712"/>
                <a:gridCol w="4839432"/>
              </a:tblGrid>
              <a:tr h="418605">
                <a:tc>
                  <a:txBody>
                    <a:bodyPr/>
                    <a:lstStyle/>
                    <a:p>
                      <a:pPr algn="just">
                        <a:lnSpc>
                          <a:spcPct val="115000"/>
                        </a:lnSpc>
                        <a:spcAft>
                          <a:spcPts val="1000"/>
                        </a:spcAft>
                      </a:pPr>
                      <a:r>
                        <a:rPr lang="en-US" sz="1800" b="1" kern="1200" dirty="0" err="1" smtClean="0">
                          <a:solidFill>
                            <a:schemeClr val="tx1"/>
                          </a:solidFill>
                          <a:latin typeface="Phetsarath OT" pitchFamily="2" charset="0"/>
                          <a:ea typeface="+mn-ea"/>
                          <a:cs typeface="Phetsarath OT" pitchFamily="2" charset="0"/>
                        </a:rPr>
                        <a:t>ບຸກຄະລາກອນ</a:t>
                      </a:r>
                      <a:r>
                        <a:rPr lang="en-US" sz="1800" b="1" kern="1200" dirty="0" smtClean="0">
                          <a:solidFill>
                            <a:schemeClr val="tx1"/>
                          </a:solidFill>
                          <a:latin typeface="Phetsarath OT" pitchFamily="2" charset="0"/>
                          <a:ea typeface="+mn-ea"/>
                          <a:cs typeface="Phetsarath OT" pitchFamily="2" charset="0"/>
                        </a:rPr>
                        <a:t> </a:t>
                      </a:r>
                      <a:r>
                        <a:rPr lang="en-US" sz="1800" b="1" kern="1200" dirty="0" smtClean="0">
                          <a:solidFill>
                            <a:schemeClr val="tx1"/>
                          </a:solidFill>
                          <a:latin typeface="Phetsarath OT" pitchFamily="2" charset="0"/>
                          <a:ea typeface="+mn-ea"/>
                          <a:cs typeface="Phetsarath OT" pitchFamily="2" charset="0"/>
                        </a:rPr>
                        <a:t>                             </a:t>
                      </a:r>
                      <a:r>
                        <a:rPr lang="en-US" sz="1800" b="1" dirty="0" smtClean="0">
                          <a:effectLst/>
                          <a:latin typeface="Phetsarath OT"/>
                          <a:ea typeface="Calibri" panose="020F0502020204030204" pitchFamily="34" charset="0"/>
                          <a:cs typeface="Cordia New" panose="020B0304020202020204" pitchFamily="34" charset="-34"/>
                        </a:rPr>
                        <a:t>Personnel</a:t>
                      </a:r>
                      <a:endParaRPr lang="en-AU" sz="1800" dirty="0">
                        <a:effectLst/>
                        <a:latin typeface="Calibri" panose="020F0502020204030204" pitchFamily="34" charset="0"/>
                        <a:ea typeface="Calibri" panose="020F0502020204030204" pitchFamily="34" charset="0"/>
                        <a:cs typeface="Cordia New" panose="020B0304020202020204" pitchFamily="34" charset="-34"/>
                      </a:endParaRPr>
                    </a:p>
                  </a:txBody>
                  <a:tcPr marL="68580" marR="68580" marT="0" marB="0"/>
                </a:tc>
                <a:tc>
                  <a:txBody>
                    <a:bodyPr/>
                    <a:lstStyle/>
                    <a:p>
                      <a:pPr algn="just">
                        <a:lnSpc>
                          <a:spcPct val="115000"/>
                        </a:lnSpc>
                        <a:spcAft>
                          <a:spcPts val="1000"/>
                        </a:spcAft>
                      </a:pPr>
                      <a:r>
                        <a:rPr lang="en-US" sz="1800" b="1" dirty="0" err="1" smtClean="0">
                          <a:effectLst/>
                          <a:latin typeface="Phetsarath OT" pitchFamily="2" charset="0"/>
                          <a:ea typeface="Calibri" panose="020F0502020204030204" pitchFamily="34" charset="0"/>
                          <a:cs typeface="Phetsarath OT" pitchFamily="2" charset="0"/>
                        </a:rPr>
                        <a:t>ບົດບາດໃນການ</a:t>
                      </a:r>
                      <a:r>
                        <a:rPr lang="en-US" sz="1800" b="1" dirty="0" smtClean="0">
                          <a:effectLst/>
                          <a:latin typeface="Phetsarath OT" pitchFamily="2" charset="0"/>
                          <a:ea typeface="Calibri" panose="020F0502020204030204" pitchFamily="34" charset="0"/>
                          <a:cs typeface="Phetsarath OT" pitchFamily="2" charset="0"/>
                        </a:rPr>
                        <a:t> </a:t>
                      </a:r>
                      <a:r>
                        <a:rPr lang="en-US" sz="1800" b="1" dirty="0" err="1" smtClean="0">
                          <a:effectLst/>
                          <a:latin typeface="Phetsarath OT"/>
                          <a:ea typeface="Calibri" panose="020F0502020204030204" pitchFamily="34" charset="0"/>
                          <a:cs typeface="Cordia New" panose="020B0304020202020204" pitchFamily="34" charset="-34"/>
                        </a:rPr>
                        <a:t>DaLNA</a:t>
                      </a:r>
                      <a:r>
                        <a:rPr lang="en-US" sz="1800" b="1" dirty="0" smtClean="0">
                          <a:effectLst/>
                          <a:latin typeface="Phetsarath OT"/>
                          <a:ea typeface="Calibri" panose="020F0502020204030204" pitchFamily="34" charset="0"/>
                          <a:cs typeface="Cordia New" panose="020B0304020202020204" pitchFamily="34" charset="-34"/>
                        </a:rPr>
                        <a:t>           Role </a:t>
                      </a:r>
                      <a:r>
                        <a:rPr lang="en-US" sz="1800" b="1" dirty="0">
                          <a:effectLst/>
                          <a:latin typeface="Phetsarath OT"/>
                          <a:ea typeface="Calibri" panose="020F0502020204030204" pitchFamily="34" charset="0"/>
                          <a:cs typeface="Cordia New" panose="020B0304020202020204" pitchFamily="34" charset="-34"/>
                        </a:rPr>
                        <a:t>in the </a:t>
                      </a:r>
                      <a:r>
                        <a:rPr lang="en-US" sz="1800" b="1" dirty="0" err="1">
                          <a:effectLst/>
                          <a:latin typeface="Phetsarath OT"/>
                          <a:ea typeface="Calibri" panose="020F0502020204030204" pitchFamily="34" charset="0"/>
                          <a:cs typeface="Cordia New" panose="020B0304020202020204" pitchFamily="34" charset="-34"/>
                        </a:rPr>
                        <a:t>DaLNA</a:t>
                      </a:r>
                      <a:endParaRPr lang="en-AU" sz="1800" dirty="0">
                        <a:effectLst/>
                        <a:latin typeface="Calibri" panose="020F0502020204030204" pitchFamily="34" charset="0"/>
                        <a:ea typeface="Calibri" panose="020F0502020204030204" pitchFamily="34" charset="0"/>
                        <a:cs typeface="Cordia New" panose="020B0304020202020204" pitchFamily="34" charset="-34"/>
                      </a:endParaRPr>
                    </a:p>
                  </a:txBody>
                  <a:tcPr marL="68580" marR="68580" marT="0" marB="0"/>
                </a:tc>
              </a:tr>
              <a:tr h="821869">
                <a:tc>
                  <a:txBody>
                    <a:bodyPr/>
                    <a:lstStyle/>
                    <a:p>
                      <a:pPr>
                        <a:lnSpc>
                          <a:spcPct val="115000"/>
                        </a:lnSpc>
                        <a:spcAft>
                          <a:spcPts val="1000"/>
                        </a:spcAft>
                      </a:pPr>
                      <a:r>
                        <a:rPr lang="en-US" sz="1800" b="0" kern="1200" dirty="0" err="1" smtClean="0">
                          <a:solidFill>
                            <a:srgbClr val="002060"/>
                          </a:solidFill>
                          <a:latin typeface="Phetsarath OT" pitchFamily="2" charset="0"/>
                          <a:ea typeface="+mn-ea"/>
                          <a:cs typeface="Phetsarath OT" pitchFamily="2" charset="0"/>
                        </a:rPr>
                        <a:t>ບຸກຄະລາກອນຈາກພະແນກອຸດສະຫະກຳ</a:t>
                      </a:r>
                      <a:r>
                        <a:rPr lang="en-US" sz="1800" b="0" kern="1200" dirty="0" smtClean="0">
                          <a:solidFill>
                            <a:srgbClr val="002060"/>
                          </a:solidFill>
                          <a:latin typeface="Phetsarath OT" pitchFamily="2" charset="0"/>
                          <a:ea typeface="+mn-ea"/>
                          <a:cs typeface="Phetsarath OT" pitchFamily="2" charset="0"/>
                        </a:rPr>
                        <a:t> </a:t>
                      </a:r>
                      <a:r>
                        <a:rPr lang="en-US" sz="1800" b="0" kern="1200" dirty="0" err="1" smtClean="0">
                          <a:solidFill>
                            <a:srgbClr val="002060"/>
                          </a:solidFill>
                          <a:latin typeface="Phetsarath OT" pitchFamily="2" charset="0"/>
                          <a:ea typeface="+mn-ea"/>
                          <a:cs typeface="Phetsarath OT" pitchFamily="2" charset="0"/>
                        </a:rPr>
                        <a:t>ແລະ</a:t>
                      </a:r>
                      <a:r>
                        <a:rPr lang="en-US" sz="1800" b="0" kern="1200" dirty="0" smtClean="0">
                          <a:solidFill>
                            <a:srgbClr val="002060"/>
                          </a:solidFill>
                          <a:latin typeface="Phetsarath OT" pitchFamily="2" charset="0"/>
                          <a:ea typeface="+mn-ea"/>
                          <a:cs typeface="Phetsarath OT" pitchFamily="2" charset="0"/>
                        </a:rPr>
                        <a:t> </a:t>
                      </a:r>
                      <a:r>
                        <a:rPr lang="en-US" sz="1800" b="0" kern="1200" dirty="0" err="1" smtClean="0">
                          <a:solidFill>
                            <a:srgbClr val="002060"/>
                          </a:solidFill>
                          <a:latin typeface="Phetsarath OT" pitchFamily="2" charset="0"/>
                          <a:ea typeface="+mn-ea"/>
                          <a:cs typeface="Phetsarath OT" pitchFamily="2" charset="0"/>
                        </a:rPr>
                        <a:t>ການຄ້າ</a:t>
                      </a:r>
                      <a:r>
                        <a:rPr lang="en-US" sz="1800" b="0" kern="1200" dirty="0" smtClean="0">
                          <a:solidFill>
                            <a:srgbClr val="002060"/>
                          </a:solidFill>
                          <a:latin typeface="Phetsarath OT" pitchFamily="2" charset="0"/>
                          <a:ea typeface="+mn-ea"/>
                          <a:cs typeface="Phetsarath OT" pitchFamily="2" charset="0"/>
                        </a:rPr>
                        <a:t> (DCI) </a:t>
                      </a:r>
                      <a:r>
                        <a:rPr lang="en-US" sz="1800" b="0" kern="1200" dirty="0" err="1" smtClean="0">
                          <a:solidFill>
                            <a:srgbClr val="002060"/>
                          </a:solidFill>
                          <a:latin typeface="Phetsarath OT" pitchFamily="2" charset="0"/>
                          <a:ea typeface="+mn-ea"/>
                          <a:cs typeface="Phetsarath OT" pitchFamily="2" charset="0"/>
                        </a:rPr>
                        <a:t>ຂອງແຂວງຄຳມ່ວນ</a:t>
                      </a:r>
                      <a:r>
                        <a:rPr lang="en-US" sz="1800" b="0" kern="1200" dirty="0" smtClean="0">
                          <a:solidFill>
                            <a:srgbClr val="002060"/>
                          </a:solidFill>
                          <a:latin typeface="Phetsarath OT" pitchFamily="2" charset="0"/>
                          <a:ea typeface="+mn-ea"/>
                          <a:cs typeface="Phetsarath OT" pitchFamily="2" charset="0"/>
                        </a:rPr>
                        <a:t> (</a:t>
                      </a:r>
                      <a:r>
                        <a:rPr lang="en-US" sz="1800" b="0" kern="1200" dirty="0" err="1" smtClean="0">
                          <a:solidFill>
                            <a:srgbClr val="002060"/>
                          </a:solidFill>
                          <a:latin typeface="Phetsarath OT" pitchFamily="2" charset="0"/>
                          <a:ea typeface="+mn-ea"/>
                          <a:cs typeface="Phetsarath OT" pitchFamily="2" charset="0"/>
                        </a:rPr>
                        <a:t>ຊ່ຽວຊານການຄ້າ</a:t>
                      </a:r>
                      <a:r>
                        <a:rPr lang="en-US" sz="1800" b="0" kern="1200" dirty="0" smtClean="0">
                          <a:solidFill>
                            <a:srgbClr val="002060"/>
                          </a:solidFill>
                          <a:latin typeface="Phetsarath OT" pitchFamily="2" charset="0"/>
                          <a:ea typeface="+mn-ea"/>
                          <a:cs typeface="Phetsarath OT" pitchFamily="2" charset="0"/>
                        </a:rPr>
                        <a:t>, </a:t>
                      </a:r>
                      <a:r>
                        <a:rPr lang="en-US" sz="1800" b="0" kern="1200" dirty="0" err="1" smtClean="0">
                          <a:solidFill>
                            <a:srgbClr val="002060"/>
                          </a:solidFill>
                          <a:latin typeface="Phetsarath OT" pitchFamily="2" charset="0"/>
                          <a:ea typeface="+mn-ea"/>
                          <a:cs typeface="Phetsarath OT" pitchFamily="2" charset="0"/>
                        </a:rPr>
                        <a:t>ຊ່ຽວ</a:t>
                      </a:r>
                      <a:r>
                        <a:rPr lang="en-US" sz="1800" b="0" kern="1200" dirty="0" smtClean="0">
                          <a:solidFill>
                            <a:srgbClr val="002060"/>
                          </a:solidFill>
                          <a:latin typeface="Phetsarath OT" pitchFamily="2" charset="0"/>
                          <a:ea typeface="+mn-ea"/>
                          <a:cs typeface="Phetsarath OT" pitchFamily="2" charset="0"/>
                        </a:rPr>
                        <a:t> </a:t>
                      </a:r>
                      <a:r>
                        <a:rPr lang="en-US" sz="1800" b="0" kern="1200" dirty="0" err="1" smtClean="0">
                          <a:solidFill>
                            <a:srgbClr val="002060"/>
                          </a:solidFill>
                          <a:latin typeface="Phetsarath OT" pitchFamily="2" charset="0"/>
                          <a:ea typeface="+mn-ea"/>
                          <a:cs typeface="Phetsarath OT" pitchFamily="2" charset="0"/>
                        </a:rPr>
                        <a:t>ຊານດ້ານອຸດສະຫະກຳ</a:t>
                      </a:r>
                      <a:r>
                        <a:rPr lang="en-US" sz="1800" b="0" kern="1200" dirty="0" smtClean="0">
                          <a:solidFill>
                            <a:srgbClr val="002060"/>
                          </a:solidFill>
                          <a:latin typeface="Phetsarath OT" pitchFamily="2" charset="0"/>
                          <a:ea typeface="+mn-ea"/>
                          <a:cs typeface="Phetsarath OT" pitchFamily="2" charset="0"/>
                        </a:rPr>
                        <a:t>, </a:t>
                      </a:r>
                      <a:r>
                        <a:rPr lang="en-US" sz="1800" b="0" kern="1200" dirty="0" err="1" smtClean="0">
                          <a:solidFill>
                            <a:srgbClr val="002060"/>
                          </a:solidFill>
                          <a:latin typeface="Phetsarath OT" pitchFamily="2" charset="0"/>
                          <a:ea typeface="+mn-ea"/>
                          <a:cs typeface="Phetsarath OT" pitchFamily="2" charset="0"/>
                        </a:rPr>
                        <a:t>ນັກ</a:t>
                      </a:r>
                      <a:r>
                        <a:rPr lang="en-US" sz="1800" b="0" kern="1200" dirty="0" err="1" smtClean="0">
                          <a:solidFill>
                            <a:srgbClr val="002060"/>
                          </a:solidFill>
                          <a:latin typeface="Phetsarath OT" pitchFamily="2" charset="0"/>
                          <a:ea typeface="+mn-ea"/>
                          <a:cs typeface="Phetsarath OT" pitchFamily="2" charset="0"/>
                        </a:rPr>
                        <a:t>ວິສາວະ</a:t>
                      </a:r>
                      <a:r>
                        <a:rPr lang="en-US" sz="1800" b="0" kern="1200" dirty="0" err="1" smtClean="0">
                          <a:solidFill>
                            <a:srgbClr val="002060"/>
                          </a:solidFill>
                          <a:latin typeface="Phetsarath OT" pitchFamily="2" charset="0"/>
                          <a:ea typeface="+mn-ea"/>
                          <a:cs typeface="Phetsarath OT" pitchFamily="2" charset="0"/>
                        </a:rPr>
                        <a:t>ກອນ</a:t>
                      </a:r>
                      <a:r>
                        <a:rPr lang="en-US" sz="1800" b="0" kern="1200" dirty="0" smtClean="0">
                          <a:solidFill>
                            <a:srgbClr val="002060"/>
                          </a:solidFill>
                          <a:latin typeface="Phetsarath OT" pitchFamily="2" charset="0"/>
                          <a:ea typeface="+mn-ea"/>
                          <a:cs typeface="Phetsarath OT" pitchFamily="2" charset="0"/>
                        </a:rPr>
                        <a:t> </a:t>
                      </a:r>
                      <a:r>
                        <a:rPr lang="en-US" sz="1800" b="0" kern="1200" dirty="0" err="1" smtClean="0">
                          <a:solidFill>
                            <a:srgbClr val="002060"/>
                          </a:solidFill>
                          <a:latin typeface="Phetsarath OT" pitchFamily="2" charset="0"/>
                          <a:ea typeface="+mn-ea"/>
                          <a:cs typeface="Phetsarath OT" pitchFamily="2" charset="0"/>
                        </a:rPr>
                        <a:t>ແລະ</a:t>
                      </a:r>
                      <a:r>
                        <a:rPr lang="en-US" sz="1800" b="0" kern="1200" dirty="0" smtClean="0">
                          <a:solidFill>
                            <a:srgbClr val="002060"/>
                          </a:solidFill>
                          <a:latin typeface="Phetsarath OT" pitchFamily="2" charset="0"/>
                          <a:ea typeface="+mn-ea"/>
                          <a:cs typeface="Phetsarath OT" pitchFamily="2" charset="0"/>
                        </a:rPr>
                        <a:t> </a:t>
                      </a:r>
                      <a:r>
                        <a:rPr lang="en-US" sz="1800" b="0" kern="1200" dirty="0" err="1" smtClean="0">
                          <a:solidFill>
                            <a:srgbClr val="002060"/>
                          </a:solidFill>
                          <a:latin typeface="Phetsarath OT" pitchFamily="2" charset="0"/>
                          <a:ea typeface="+mn-ea"/>
                          <a:cs typeface="Phetsarath OT" pitchFamily="2" charset="0"/>
                        </a:rPr>
                        <a:t>ບຸກຄະລາກອນທາງດ້ານການເງິນ</a:t>
                      </a:r>
                      <a:r>
                        <a:rPr lang="en-US" sz="1800" b="0" kern="1200" dirty="0" smtClean="0">
                          <a:solidFill>
                            <a:srgbClr val="002060"/>
                          </a:solidFill>
                          <a:latin typeface="Phetsarath OT" pitchFamily="2" charset="0"/>
                          <a:ea typeface="+mn-ea"/>
                          <a:cs typeface="Phetsarath OT" pitchFamily="2" charset="0"/>
                        </a:rPr>
                        <a:t>)</a:t>
                      </a:r>
                      <a:endParaRPr lang="en-US" sz="1400" b="0" dirty="0" smtClean="0">
                        <a:solidFill>
                          <a:srgbClr val="002060"/>
                        </a:solidFill>
                        <a:effectLst/>
                        <a:latin typeface="Phetsarath OT" pitchFamily="2" charset="0"/>
                        <a:ea typeface="Calibri" panose="020F0502020204030204" pitchFamily="34" charset="0"/>
                        <a:cs typeface="Phetsarath OT" pitchFamily="2" charset="0"/>
                      </a:endParaRPr>
                    </a:p>
                    <a:p>
                      <a:pPr>
                        <a:lnSpc>
                          <a:spcPct val="115000"/>
                        </a:lnSpc>
                        <a:spcAft>
                          <a:spcPts val="1000"/>
                        </a:spcAft>
                      </a:pPr>
                      <a:r>
                        <a:rPr lang="en-US" sz="1400" dirty="0" smtClean="0">
                          <a:effectLst/>
                          <a:latin typeface="Phetsarath OT"/>
                          <a:ea typeface="Calibri" panose="020F0502020204030204" pitchFamily="34" charset="0"/>
                          <a:cs typeface="Cordia New" panose="020B0304020202020204" pitchFamily="34" charset="-34"/>
                        </a:rPr>
                        <a:t>Staff </a:t>
                      </a:r>
                      <a:r>
                        <a:rPr lang="en-US" sz="1400" dirty="0">
                          <a:effectLst/>
                          <a:latin typeface="Phetsarath OT"/>
                          <a:ea typeface="Calibri" panose="020F0502020204030204" pitchFamily="34" charset="0"/>
                          <a:cs typeface="Cordia New" panose="020B0304020202020204" pitchFamily="34" charset="-34"/>
                        </a:rPr>
                        <a:t>from Department of Commerce and Industry (DCI) of the </a:t>
                      </a:r>
                      <a:r>
                        <a:rPr lang="en-US" sz="1400" dirty="0" err="1">
                          <a:effectLst/>
                          <a:latin typeface="Phetsarath OT"/>
                          <a:ea typeface="Calibri" panose="020F0502020204030204" pitchFamily="34" charset="0"/>
                          <a:cs typeface="Cordia New" panose="020B0304020202020204" pitchFamily="34" charset="-34"/>
                        </a:rPr>
                        <a:t>Khammouane</a:t>
                      </a:r>
                      <a:r>
                        <a:rPr lang="en-US" sz="1400" dirty="0">
                          <a:effectLst/>
                          <a:latin typeface="Phetsarath OT"/>
                          <a:ea typeface="Calibri" panose="020F0502020204030204" pitchFamily="34" charset="0"/>
                          <a:cs typeface="Cordia New" panose="020B0304020202020204" pitchFamily="34" charset="-34"/>
                        </a:rPr>
                        <a:t> Province (trade experts, industry specialists, engineers and finance personnel)</a:t>
                      </a:r>
                      <a:endParaRPr lang="en-AU" sz="1400" dirty="0">
                        <a:effectLst/>
                        <a:latin typeface="Calibri" panose="020F0502020204030204" pitchFamily="34" charset="0"/>
                        <a:ea typeface="Calibri" panose="020F0502020204030204" pitchFamily="34" charset="0"/>
                        <a:cs typeface="Cordia New" panose="020B0304020202020204" pitchFamily="34" charset="-34"/>
                      </a:endParaRPr>
                    </a:p>
                  </a:txBody>
                  <a:tcPr marL="68580" marR="68580" marT="0" marB="0"/>
                </a:tc>
                <a:tc>
                  <a:txBody>
                    <a:bodyPr/>
                    <a:lstStyle/>
                    <a:p>
                      <a:pPr algn="just">
                        <a:lnSpc>
                          <a:spcPct val="115000"/>
                        </a:lnSpc>
                        <a:spcAft>
                          <a:spcPts val="1000"/>
                        </a:spcAft>
                      </a:pPr>
                      <a:r>
                        <a:rPr lang="lo-LA" sz="1800" kern="1200" dirty="0" smtClean="0">
                          <a:solidFill>
                            <a:schemeClr val="tx1"/>
                          </a:solidFill>
                          <a:latin typeface="Phetsarath OT" pitchFamily="2" charset="0"/>
                          <a:ea typeface="+mn-ea"/>
                          <a:cs typeface="Phetsarath OT" pitchFamily="2" charset="0"/>
                        </a:rPr>
                        <a:t>ຊີ້ນໍາ</a:t>
                      </a:r>
                      <a:r>
                        <a:rPr lang="lo-LA" sz="1800" b="1" kern="1200" dirty="0" smtClean="0">
                          <a:solidFill>
                            <a:schemeClr val="tx1"/>
                          </a:solidFill>
                          <a:latin typeface="Phetsarath OT" pitchFamily="2" charset="0"/>
                          <a:ea typeface="+mn-ea"/>
                          <a:cs typeface="Phetsarath OT" pitchFamily="2" charset="0"/>
                        </a:rPr>
                        <a:t> </a:t>
                      </a:r>
                      <a:r>
                        <a:rPr lang="lo-LA" sz="1800" kern="1200" dirty="0" smtClean="0">
                          <a:solidFill>
                            <a:schemeClr val="tx1"/>
                          </a:solidFill>
                          <a:latin typeface="Phetsarath OT" pitchFamily="2" charset="0"/>
                          <a:ea typeface="+mn-ea"/>
                          <a:cs typeface="Phetsarath OT" pitchFamily="2" charset="0"/>
                        </a:rPr>
                        <a:t>ແລະ</a:t>
                      </a:r>
                      <a:r>
                        <a:rPr lang="lo-LA" sz="1800" b="1" kern="1200" dirty="0" smtClean="0">
                          <a:solidFill>
                            <a:schemeClr val="tx1"/>
                          </a:solidFill>
                          <a:latin typeface="Phetsarath OT" pitchFamily="2" charset="0"/>
                          <a:ea typeface="+mn-ea"/>
                          <a:cs typeface="Phetsarath OT" pitchFamily="2" charset="0"/>
                        </a:rPr>
                        <a:t> </a:t>
                      </a:r>
                      <a:r>
                        <a:rPr lang="lo-LA" sz="1800" kern="1200" dirty="0" smtClean="0">
                          <a:solidFill>
                            <a:schemeClr val="tx1"/>
                          </a:solidFill>
                          <a:latin typeface="Phetsarath OT" pitchFamily="2" charset="0"/>
                          <a:ea typeface="+mn-ea"/>
                          <a:cs typeface="Phetsarath OT" pitchFamily="2" charset="0"/>
                        </a:rPr>
                        <a:t>ປະສານ</a:t>
                      </a:r>
                      <a:r>
                        <a:rPr lang="lo-LA" sz="1800" kern="1200" dirty="0" smtClean="0">
                          <a:solidFill>
                            <a:schemeClr val="tx1"/>
                          </a:solidFill>
                          <a:latin typeface="Phetsarath OT" pitchFamily="2" charset="0"/>
                          <a:ea typeface="+mn-ea"/>
                          <a:cs typeface="Phetsarath OT" pitchFamily="2" charset="0"/>
                        </a:rPr>
                        <a:t>ງານ</a:t>
                      </a:r>
                      <a:r>
                        <a:rPr lang="en-US" sz="1800" kern="1200" dirty="0" smtClean="0">
                          <a:solidFill>
                            <a:schemeClr val="tx1"/>
                          </a:solidFill>
                          <a:latin typeface="Phetsarath OT" pitchFamily="2" charset="0"/>
                          <a:ea typeface="+mn-ea"/>
                          <a:cs typeface="Phetsarath OT" pitchFamily="2" charset="0"/>
                        </a:rPr>
                        <a:t>                 </a:t>
                      </a:r>
                      <a:r>
                        <a:rPr lang="en-US" sz="1400" dirty="0" smtClean="0">
                          <a:effectLst/>
                          <a:latin typeface="Phetsarath OT"/>
                          <a:ea typeface="Calibri" panose="020F0502020204030204" pitchFamily="34" charset="0"/>
                          <a:cs typeface="Cordia New" panose="020B0304020202020204" pitchFamily="34" charset="-34"/>
                        </a:rPr>
                        <a:t>Lead </a:t>
                      </a:r>
                      <a:r>
                        <a:rPr lang="en-US" sz="1400" dirty="0">
                          <a:effectLst/>
                          <a:latin typeface="Phetsarath OT"/>
                          <a:ea typeface="Calibri" panose="020F0502020204030204" pitchFamily="34" charset="0"/>
                          <a:cs typeface="Cordia New" panose="020B0304020202020204" pitchFamily="34" charset="-34"/>
                        </a:rPr>
                        <a:t>and coordinate</a:t>
                      </a:r>
                      <a:endParaRPr lang="en-AU" sz="1400" dirty="0">
                        <a:effectLst/>
                        <a:latin typeface="Calibri" panose="020F0502020204030204" pitchFamily="34" charset="0"/>
                        <a:ea typeface="Calibri" panose="020F0502020204030204" pitchFamily="34" charset="0"/>
                        <a:cs typeface="Cordia New" panose="020B0304020202020204" pitchFamily="34" charset="-34"/>
                      </a:endParaRPr>
                    </a:p>
                  </a:txBody>
                  <a:tcPr marL="68580" marR="68580" marT="0" marB="0"/>
                </a:tc>
              </a:tr>
              <a:tr h="790467">
                <a:tc>
                  <a:txBody>
                    <a:bodyPr/>
                    <a:lstStyle/>
                    <a:p>
                      <a:pPr>
                        <a:lnSpc>
                          <a:spcPct val="115000"/>
                        </a:lnSpc>
                        <a:spcAft>
                          <a:spcPts val="0"/>
                        </a:spcAft>
                      </a:pPr>
                      <a:r>
                        <a:rPr lang="en-US" sz="1800" kern="1200" dirty="0" err="1" smtClean="0">
                          <a:solidFill>
                            <a:srgbClr val="002060"/>
                          </a:solidFill>
                          <a:latin typeface="Phetsarath OT" pitchFamily="2" charset="0"/>
                          <a:ea typeface="+mn-ea"/>
                          <a:cs typeface="Phetsarath OT" pitchFamily="2" charset="0"/>
                        </a:rPr>
                        <a:t>ບຸກຄະລາກອນຈາກກະຊວງອຸດສະຫະກຳ</a:t>
                      </a:r>
                      <a:r>
                        <a:rPr lang="en-US" sz="1800" kern="1200" dirty="0" smtClean="0">
                          <a:solidFill>
                            <a:srgbClr val="002060"/>
                          </a:solidFill>
                          <a:latin typeface="Phetsarath OT" pitchFamily="2" charset="0"/>
                          <a:ea typeface="+mn-ea"/>
                          <a:cs typeface="Phetsarath OT" pitchFamily="2" charset="0"/>
                        </a:rPr>
                        <a:t> </a:t>
                      </a:r>
                      <a:r>
                        <a:rPr lang="en-US" sz="1800" kern="1200" dirty="0" err="1" smtClean="0">
                          <a:solidFill>
                            <a:srgbClr val="002060"/>
                          </a:solidFill>
                          <a:latin typeface="Phetsarath OT" pitchFamily="2" charset="0"/>
                          <a:ea typeface="+mn-ea"/>
                          <a:cs typeface="Phetsarath OT" pitchFamily="2" charset="0"/>
                        </a:rPr>
                        <a:t>ແລະ</a:t>
                      </a:r>
                      <a:r>
                        <a:rPr lang="en-US" sz="1800" kern="1200" dirty="0" smtClean="0">
                          <a:solidFill>
                            <a:srgbClr val="002060"/>
                          </a:solidFill>
                          <a:latin typeface="Phetsarath OT" pitchFamily="2" charset="0"/>
                          <a:ea typeface="+mn-ea"/>
                          <a:cs typeface="Phetsarath OT" pitchFamily="2" charset="0"/>
                        </a:rPr>
                        <a:t> </a:t>
                      </a:r>
                      <a:r>
                        <a:rPr lang="en-US" sz="1800" kern="1200" dirty="0" err="1" smtClean="0">
                          <a:solidFill>
                            <a:srgbClr val="002060"/>
                          </a:solidFill>
                          <a:latin typeface="Phetsarath OT" pitchFamily="2" charset="0"/>
                          <a:ea typeface="+mn-ea"/>
                          <a:cs typeface="Phetsarath OT" pitchFamily="2" charset="0"/>
                        </a:rPr>
                        <a:t>ການຄ້າ</a:t>
                      </a:r>
                      <a:r>
                        <a:rPr lang="en-US" sz="1800" kern="1200" dirty="0" smtClean="0">
                          <a:solidFill>
                            <a:srgbClr val="002060"/>
                          </a:solidFill>
                          <a:latin typeface="Phetsarath OT" pitchFamily="2" charset="0"/>
                          <a:ea typeface="+mn-ea"/>
                          <a:cs typeface="Phetsarath OT" pitchFamily="2" charset="0"/>
                        </a:rPr>
                        <a:t> (MCI)</a:t>
                      </a:r>
                      <a:endParaRPr lang="en-US" sz="1400" dirty="0" smtClean="0">
                        <a:solidFill>
                          <a:srgbClr val="002060"/>
                        </a:solidFill>
                        <a:effectLst/>
                        <a:latin typeface="Phetsarath OT" pitchFamily="2" charset="0"/>
                        <a:ea typeface="Calibri" panose="020F0502020204030204" pitchFamily="34" charset="0"/>
                        <a:cs typeface="Phetsarath OT" pitchFamily="2" charset="0"/>
                      </a:endParaRPr>
                    </a:p>
                    <a:p>
                      <a:pPr>
                        <a:lnSpc>
                          <a:spcPct val="115000"/>
                        </a:lnSpc>
                        <a:spcAft>
                          <a:spcPts val="0"/>
                        </a:spcAft>
                      </a:pPr>
                      <a:endParaRPr lang="en-US" sz="1400" dirty="0" smtClean="0">
                        <a:effectLst/>
                        <a:latin typeface="Phetsarath OT"/>
                        <a:ea typeface="Calibri" panose="020F0502020204030204" pitchFamily="34" charset="0"/>
                        <a:cs typeface="Cordia New" panose="020B0304020202020204" pitchFamily="34" charset="-34"/>
                      </a:endParaRPr>
                    </a:p>
                    <a:p>
                      <a:pPr>
                        <a:lnSpc>
                          <a:spcPct val="115000"/>
                        </a:lnSpc>
                        <a:spcAft>
                          <a:spcPts val="0"/>
                        </a:spcAft>
                      </a:pPr>
                      <a:r>
                        <a:rPr lang="en-US" sz="1400" dirty="0" smtClean="0">
                          <a:effectLst/>
                          <a:latin typeface="Phetsarath OT"/>
                          <a:ea typeface="Calibri" panose="020F0502020204030204" pitchFamily="34" charset="0"/>
                          <a:cs typeface="Cordia New" panose="020B0304020202020204" pitchFamily="34" charset="-34"/>
                        </a:rPr>
                        <a:t>Staff </a:t>
                      </a:r>
                      <a:r>
                        <a:rPr lang="en-US" sz="1400" dirty="0">
                          <a:effectLst/>
                          <a:latin typeface="Phetsarath OT"/>
                          <a:ea typeface="Calibri" panose="020F0502020204030204" pitchFamily="34" charset="0"/>
                          <a:cs typeface="Cordia New" panose="020B0304020202020204" pitchFamily="34" charset="-34"/>
                        </a:rPr>
                        <a:t>from the Ministry of Commerce and Industry (MCI)</a:t>
                      </a:r>
                      <a:endParaRPr lang="en-AU" sz="1400" dirty="0">
                        <a:effectLst/>
                        <a:latin typeface="Calibri" panose="020F0502020204030204" pitchFamily="34" charset="0"/>
                        <a:ea typeface="Calibri" panose="020F0502020204030204" pitchFamily="34" charset="0"/>
                        <a:cs typeface="Cordia New" panose="020B0304020202020204" pitchFamily="34" charset="-34"/>
                      </a:endParaRPr>
                    </a:p>
                  </a:txBody>
                  <a:tcPr marL="68580" marR="68580" marT="0" marB="0"/>
                </a:tc>
                <a:tc>
                  <a:txBody>
                    <a:bodyPr/>
                    <a:lstStyle/>
                    <a:p>
                      <a:pPr algn="just">
                        <a:lnSpc>
                          <a:spcPct val="115000"/>
                        </a:lnSpc>
                        <a:spcAft>
                          <a:spcPts val="1000"/>
                        </a:spcAft>
                      </a:pPr>
                      <a:r>
                        <a:rPr lang="lo-LA" sz="1800" kern="1200" dirty="0" smtClean="0">
                          <a:solidFill>
                            <a:srgbClr val="002060"/>
                          </a:solidFill>
                          <a:latin typeface="Phetsarath OT" pitchFamily="2" charset="0"/>
                          <a:ea typeface="+mn-ea"/>
                          <a:cs typeface="Phetsarath OT" pitchFamily="2" charset="0"/>
                        </a:rPr>
                        <a:t>ເຂົ້າຮ່ວມແລະໃຫ້ຄໍາແນະນໍາດ້ານວິຊາການ</a:t>
                      </a:r>
                      <a:r>
                        <a:rPr lang="lo-LA" sz="1800" b="1" kern="1200" dirty="0" smtClean="0">
                          <a:solidFill>
                            <a:srgbClr val="002060"/>
                          </a:solidFill>
                          <a:latin typeface="Phetsarath OT" pitchFamily="2" charset="0"/>
                          <a:ea typeface="+mn-ea"/>
                          <a:cs typeface="Phetsarath OT" pitchFamily="2" charset="0"/>
                        </a:rPr>
                        <a:t> </a:t>
                      </a:r>
                    </a:p>
                    <a:p>
                      <a:pPr algn="just">
                        <a:lnSpc>
                          <a:spcPct val="115000"/>
                        </a:lnSpc>
                        <a:spcAft>
                          <a:spcPts val="1000"/>
                        </a:spcAft>
                      </a:pPr>
                      <a:r>
                        <a:rPr lang="en-US" sz="1400" dirty="0" smtClean="0">
                          <a:effectLst/>
                          <a:latin typeface="Phetsarath OT"/>
                          <a:ea typeface="Calibri" panose="020F0502020204030204" pitchFamily="34" charset="0"/>
                          <a:cs typeface="Cordia New" panose="020B0304020202020204" pitchFamily="34" charset="-34"/>
                        </a:rPr>
                        <a:t>Participate </a:t>
                      </a:r>
                      <a:r>
                        <a:rPr lang="en-US" sz="1400" dirty="0">
                          <a:effectLst/>
                          <a:latin typeface="Phetsarath OT"/>
                          <a:ea typeface="Calibri" panose="020F0502020204030204" pitchFamily="34" charset="0"/>
                          <a:cs typeface="Cordia New" panose="020B0304020202020204" pitchFamily="34" charset="-34"/>
                        </a:rPr>
                        <a:t>and provide technical advice</a:t>
                      </a:r>
                      <a:endParaRPr lang="en-AU" sz="1400" dirty="0">
                        <a:effectLst/>
                        <a:latin typeface="Calibri" panose="020F0502020204030204" pitchFamily="34" charset="0"/>
                        <a:ea typeface="Calibri" panose="020F0502020204030204" pitchFamily="34" charset="0"/>
                        <a:cs typeface="Cordia New" panose="020B0304020202020204" pitchFamily="34" charset="-34"/>
                      </a:endParaRPr>
                    </a:p>
                  </a:txBody>
                  <a:tcPr marL="68580" marR="68580" marT="0" marB="0"/>
                </a:tc>
              </a:tr>
              <a:tr h="790467">
                <a:tc>
                  <a:txBody>
                    <a:bodyPr/>
                    <a:lstStyle/>
                    <a:p>
                      <a:pPr>
                        <a:lnSpc>
                          <a:spcPct val="115000"/>
                        </a:lnSpc>
                        <a:spcAft>
                          <a:spcPts val="0"/>
                        </a:spcAft>
                      </a:pPr>
                      <a:r>
                        <a:rPr lang="en-US" sz="1800" kern="1200" dirty="0" err="1" smtClean="0">
                          <a:solidFill>
                            <a:srgbClr val="002060"/>
                          </a:solidFill>
                          <a:latin typeface="Phetsarath OT" pitchFamily="2" charset="0"/>
                          <a:ea typeface="+mn-ea"/>
                          <a:cs typeface="Phetsarath OT" pitchFamily="2" charset="0"/>
                        </a:rPr>
                        <a:t>ບຸກຄະລາກອນຈາກບັນດາເມືອງທີ່ໄດ້ຮັບຜົນ</a:t>
                      </a:r>
                      <a:r>
                        <a:rPr lang="en-US" sz="1800" kern="1200" dirty="0" err="1" smtClean="0">
                          <a:solidFill>
                            <a:srgbClr val="002060"/>
                          </a:solidFill>
                          <a:latin typeface="Phetsarath OT" pitchFamily="2" charset="0"/>
                          <a:ea typeface="+mn-ea"/>
                          <a:cs typeface="Phetsarath OT" pitchFamily="2" charset="0"/>
                        </a:rPr>
                        <a:t>ກະທົບ</a:t>
                      </a:r>
                      <a:endParaRPr lang="en-US" sz="1800" kern="1200" dirty="0" smtClean="0">
                        <a:solidFill>
                          <a:srgbClr val="002060"/>
                        </a:solidFill>
                        <a:latin typeface="Phetsarath OT" pitchFamily="2" charset="0"/>
                        <a:ea typeface="+mn-ea"/>
                        <a:cs typeface="Phetsarath OT" pitchFamily="2" charset="0"/>
                      </a:endParaRPr>
                    </a:p>
                    <a:p>
                      <a:pPr>
                        <a:lnSpc>
                          <a:spcPct val="115000"/>
                        </a:lnSpc>
                        <a:spcAft>
                          <a:spcPts val="0"/>
                        </a:spcAft>
                      </a:pPr>
                      <a:endParaRPr lang="lo-LA" sz="1400" dirty="0" smtClean="0">
                        <a:effectLst/>
                        <a:latin typeface="Phetsarath OT" pitchFamily="2" charset="0"/>
                        <a:ea typeface="Calibri" panose="020F0502020204030204" pitchFamily="34" charset="0"/>
                        <a:cs typeface="Phetsarath OT" pitchFamily="2" charset="0"/>
                      </a:endParaRPr>
                    </a:p>
                    <a:p>
                      <a:pPr>
                        <a:lnSpc>
                          <a:spcPct val="115000"/>
                        </a:lnSpc>
                        <a:spcAft>
                          <a:spcPts val="0"/>
                        </a:spcAft>
                      </a:pPr>
                      <a:r>
                        <a:rPr lang="en-US" sz="1400" dirty="0" smtClean="0">
                          <a:effectLst/>
                          <a:latin typeface="Phetsarath OT"/>
                          <a:ea typeface="Calibri" panose="020F0502020204030204" pitchFamily="34" charset="0"/>
                          <a:cs typeface="Cordia New" panose="020B0304020202020204" pitchFamily="34" charset="-34"/>
                        </a:rPr>
                        <a:t>Staff </a:t>
                      </a:r>
                      <a:r>
                        <a:rPr lang="en-US" sz="1400" dirty="0">
                          <a:effectLst/>
                          <a:latin typeface="Phetsarath OT"/>
                          <a:ea typeface="Calibri" panose="020F0502020204030204" pitchFamily="34" charset="0"/>
                          <a:cs typeface="Cordia New" panose="020B0304020202020204" pitchFamily="34" charset="-34"/>
                        </a:rPr>
                        <a:t>from the affected district/s</a:t>
                      </a:r>
                      <a:endParaRPr lang="en-AU" sz="1400" dirty="0">
                        <a:effectLst/>
                        <a:latin typeface="Calibri" panose="020F0502020204030204" pitchFamily="34" charset="0"/>
                        <a:ea typeface="Calibri" panose="020F0502020204030204" pitchFamily="34" charset="0"/>
                        <a:cs typeface="Cordia New" panose="020B0304020202020204" pitchFamily="34" charset="-34"/>
                      </a:endParaRPr>
                    </a:p>
                  </a:txBody>
                  <a:tcPr marL="68580" marR="68580" marT="0" marB="0"/>
                </a:tc>
                <a:tc>
                  <a:txBody>
                    <a:bodyPr/>
                    <a:lstStyle/>
                    <a:p>
                      <a:pPr algn="just">
                        <a:lnSpc>
                          <a:spcPct val="115000"/>
                        </a:lnSpc>
                        <a:spcAft>
                          <a:spcPts val="1000"/>
                        </a:spcAft>
                      </a:pPr>
                      <a:r>
                        <a:rPr lang="lo-LA" sz="1800" kern="1200" dirty="0" smtClean="0">
                          <a:solidFill>
                            <a:srgbClr val="002060"/>
                          </a:solidFill>
                          <a:latin typeface="Phetsarath OT" pitchFamily="2" charset="0"/>
                          <a:ea typeface="+mn-ea"/>
                          <a:cs typeface="Phetsarath OT" pitchFamily="2" charset="0"/>
                        </a:rPr>
                        <a:t>ໃຫ້ຂໍ້ມູນຄວາມເສຍຫາຍແລະການສູນເສຍ</a:t>
                      </a:r>
                      <a:r>
                        <a:rPr lang="lo-LA" sz="1800" b="1" kern="1200" dirty="0" smtClean="0">
                          <a:solidFill>
                            <a:srgbClr val="002060"/>
                          </a:solidFill>
                          <a:latin typeface="Phetsarath OT" pitchFamily="2" charset="0"/>
                          <a:ea typeface="+mn-ea"/>
                          <a:cs typeface="Phetsarath OT" pitchFamily="2" charset="0"/>
                        </a:rPr>
                        <a:t> </a:t>
                      </a:r>
                      <a:r>
                        <a:rPr lang="lo-LA" sz="1800" kern="1200" dirty="0" smtClean="0">
                          <a:solidFill>
                            <a:srgbClr val="002060"/>
                          </a:solidFill>
                          <a:latin typeface="Phetsarath OT" pitchFamily="2" charset="0"/>
                          <a:ea typeface="+mn-ea"/>
                          <a:cs typeface="Phetsarath OT" pitchFamily="2" charset="0"/>
                        </a:rPr>
                        <a:t>ແລະ</a:t>
                      </a:r>
                      <a:r>
                        <a:rPr lang="lo-LA" sz="1800" b="1" kern="1200" dirty="0" smtClean="0">
                          <a:solidFill>
                            <a:srgbClr val="002060"/>
                          </a:solidFill>
                          <a:latin typeface="Phetsarath OT" pitchFamily="2" charset="0"/>
                          <a:ea typeface="+mn-ea"/>
                          <a:cs typeface="Phetsarath OT" pitchFamily="2" charset="0"/>
                        </a:rPr>
                        <a:t> </a:t>
                      </a:r>
                      <a:r>
                        <a:rPr lang="lo-LA" sz="1800" kern="1200" dirty="0" smtClean="0">
                          <a:solidFill>
                            <a:srgbClr val="002060"/>
                          </a:solidFill>
                          <a:latin typeface="Phetsarath OT" pitchFamily="2" charset="0"/>
                          <a:ea typeface="+mn-ea"/>
                          <a:cs typeface="Phetsarath OT" pitchFamily="2" charset="0"/>
                        </a:rPr>
                        <a:t>ອໍານວຍຄວາມສະດວກ​ໃນການປະເມີນຄວາມ​ເສຍ ​ແລະ​ການ​ສູນ​ເສຍ</a:t>
                      </a:r>
                      <a:endParaRPr lang="lo-LA" sz="1400" dirty="0" smtClean="0">
                        <a:solidFill>
                          <a:srgbClr val="002060"/>
                        </a:solidFill>
                        <a:effectLst/>
                        <a:latin typeface="Phetsarath OT" pitchFamily="2" charset="0"/>
                        <a:ea typeface="Calibri" panose="020F0502020204030204" pitchFamily="34" charset="0"/>
                        <a:cs typeface="Phetsarath OT" pitchFamily="2" charset="0"/>
                      </a:endParaRPr>
                    </a:p>
                    <a:p>
                      <a:pPr algn="just">
                        <a:lnSpc>
                          <a:spcPct val="115000"/>
                        </a:lnSpc>
                        <a:spcAft>
                          <a:spcPts val="1000"/>
                        </a:spcAft>
                      </a:pPr>
                      <a:r>
                        <a:rPr lang="en-US" sz="1400" dirty="0" smtClean="0">
                          <a:effectLst/>
                          <a:latin typeface="Phetsarath OT"/>
                          <a:ea typeface="Calibri" panose="020F0502020204030204" pitchFamily="34" charset="0"/>
                          <a:cs typeface="Cordia New" panose="020B0304020202020204" pitchFamily="34" charset="-34"/>
                        </a:rPr>
                        <a:t>Provide </a:t>
                      </a:r>
                      <a:r>
                        <a:rPr lang="en-US" sz="1400" dirty="0">
                          <a:effectLst/>
                          <a:latin typeface="Phetsarath OT"/>
                          <a:ea typeface="Calibri" panose="020F0502020204030204" pitchFamily="34" charset="0"/>
                          <a:cs typeface="Cordia New" panose="020B0304020202020204" pitchFamily="34" charset="-34"/>
                        </a:rPr>
                        <a:t>damage and loss information and facilitate assessment</a:t>
                      </a:r>
                      <a:endParaRPr lang="en-AU" sz="1400" dirty="0">
                        <a:effectLst/>
                        <a:latin typeface="Calibri" panose="020F0502020204030204" pitchFamily="34" charset="0"/>
                        <a:ea typeface="Calibri" panose="020F0502020204030204" pitchFamily="34" charset="0"/>
                        <a:cs typeface="Cordia New" panose="020B0304020202020204" pitchFamily="34" charset="-34"/>
                      </a:endParaRPr>
                    </a:p>
                  </a:txBody>
                  <a:tcPr marL="68580" marR="68580" marT="0" marB="0"/>
                </a:tc>
              </a:tr>
              <a:tr h="790467">
                <a:tc>
                  <a:txBody>
                    <a:bodyPr/>
                    <a:lstStyle/>
                    <a:p>
                      <a:pPr>
                        <a:lnSpc>
                          <a:spcPct val="115000"/>
                        </a:lnSpc>
                        <a:spcAft>
                          <a:spcPts val="0"/>
                        </a:spcAft>
                      </a:pPr>
                      <a:r>
                        <a:rPr lang="lo-LA" sz="1800" kern="1200" dirty="0" smtClean="0">
                          <a:solidFill>
                            <a:srgbClr val="002060"/>
                          </a:solidFill>
                          <a:latin typeface="Phetsarath OT" pitchFamily="2" charset="0"/>
                          <a:ea typeface="+mn-ea"/>
                          <a:cs typeface="Phetsarath OT" pitchFamily="2" charset="0"/>
                        </a:rPr>
                        <a:t>ບັນດາຄູ່ຮ່ວມພັດທະນາ</a:t>
                      </a:r>
                      <a:r>
                        <a:rPr lang="en-US" sz="1800" b="1" kern="1200" dirty="0" smtClean="0">
                          <a:solidFill>
                            <a:srgbClr val="002060"/>
                          </a:solidFill>
                          <a:latin typeface="Phetsarath OT" pitchFamily="2" charset="0"/>
                          <a:ea typeface="+mn-ea"/>
                          <a:cs typeface="Phetsarath OT" pitchFamily="2" charset="0"/>
                        </a:rPr>
                        <a:t>  </a:t>
                      </a:r>
                      <a:r>
                        <a:rPr lang="en-US" sz="1800" kern="1200" dirty="0" smtClean="0">
                          <a:solidFill>
                            <a:srgbClr val="002060"/>
                          </a:solidFill>
                          <a:latin typeface="Phetsarath OT" pitchFamily="2" charset="0"/>
                          <a:ea typeface="+mn-ea"/>
                          <a:cs typeface="Phetsarath OT" pitchFamily="2" charset="0"/>
                        </a:rPr>
                        <a:t>(</a:t>
                      </a:r>
                      <a:r>
                        <a:rPr lang="lo-LA" sz="1800" kern="1200" dirty="0" smtClean="0">
                          <a:solidFill>
                            <a:srgbClr val="002060"/>
                          </a:solidFill>
                          <a:latin typeface="Phetsarath OT" pitchFamily="2" charset="0"/>
                          <a:ea typeface="+mn-ea"/>
                          <a:cs typeface="Phetsarath OT" pitchFamily="2" charset="0"/>
                        </a:rPr>
                        <a:t>ທີ່ເຮັດວຽກກ່ຽວກັບ</a:t>
                      </a:r>
                      <a:r>
                        <a:rPr lang="en-US" sz="1800" kern="1200" dirty="0" err="1" smtClean="0">
                          <a:solidFill>
                            <a:srgbClr val="002060"/>
                          </a:solidFill>
                          <a:latin typeface="Phetsarath OT" pitchFamily="2" charset="0"/>
                          <a:ea typeface="+mn-ea"/>
                          <a:cs typeface="Phetsarath OT" pitchFamily="2" charset="0"/>
                        </a:rPr>
                        <a:t>ຂະແໜງອຸດສະຫະກຳ</a:t>
                      </a:r>
                      <a:r>
                        <a:rPr lang="en-US" sz="1800" kern="1200" dirty="0" smtClean="0">
                          <a:solidFill>
                            <a:srgbClr val="002060"/>
                          </a:solidFill>
                          <a:latin typeface="Phetsarath OT" pitchFamily="2" charset="0"/>
                          <a:ea typeface="+mn-ea"/>
                          <a:cs typeface="Phetsarath OT" pitchFamily="2" charset="0"/>
                        </a:rPr>
                        <a:t> </a:t>
                      </a:r>
                      <a:r>
                        <a:rPr lang="en-US" sz="1800" kern="1200" dirty="0" err="1" smtClean="0">
                          <a:solidFill>
                            <a:srgbClr val="002060"/>
                          </a:solidFill>
                          <a:latin typeface="Phetsarath OT" pitchFamily="2" charset="0"/>
                          <a:ea typeface="+mn-ea"/>
                          <a:cs typeface="Phetsarath OT" pitchFamily="2" charset="0"/>
                        </a:rPr>
                        <a:t>ແລະ</a:t>
                      </a:r>
                      <a:r>
                        <a:rPr lang="en-US" sz="1800" kern="1200" dirty="0" smtClean="0">
                          <a:solidFill>
                            <a:srgbClr val="002060"/>
                          </a:solidFill>
                          <a:latin typeface="Phetsarath OT" pitchFamily="2" charset="0"/>
                          <a:ea typeface="+mn-ea"/>
                          <a:cs typeface="Phetsarath OT" pitchFamily="2" charset="0"/>
                        </a:rPr>
                        <a:t> </a:t>
                      </a:r>
                      <a:r>
                        <a:rPr lang="en-US" sz="1800" kern="1200" dirty="0" err="1" smtClean="0">
                          <a:solidFill>
                            <a:srgbClr val="002060"/>
                          </a:solidFill>
                          <a:latin typeface="Phetsarath OT" pitchFamily="2" charset="0"/>
                          <a:ea typeface="+mn-ea"/>
                          <a:cs typeface="Phetsarath OT" pitchFamily="2" charset="0"/>
                        </a:rPr>
                        <a:t>ການຄ້າ</a:t>
                      </a:r>
                      <a:r>
                        <a:rPr lang="en-US" sz="1800" kern="1200" dirty="0" smtClean="0">
                          <a:solidFill>
                            <a:srgbClr val="002060"/>
                          </a:solidFill>
                          <a:latin typeface="Phetsarath OT" pitchFamily="2" charset="0"/>
                          <a:ea typeface="+mn-ea"/>
                          <a:cs typeface="Phetsarath OT" pitchFamily="2" charset="0"/>
                        </a:rPr>
                        <a:t> </a:t>
                      </a:r>
                      <a:r>
                        <a:rPr lang="lo-LA" sz="1800" kern="1200" dirty="0" smtClean="0">
                          <a:solidFill>
                            <a:srgbClr val="002060"/>
                          </a:solidFill>
                          <a:latin typeface="Phetsarath OT" pitchFamily="2" charset="0"/>
                          <a:ea typeface="+mn-ea"/>
                          <a:cs typeface="Phetsarath OT" pitchFamily="2" charset="0"/>
                        </a:rPr>
                        <a:t>ໃນແຂວງຄໍາມ່ວນ</a:t>
                      </a:r>
                      <a:r>
                        <a:rPr lang="en-US" sz="1800" kern="1200" dirty="0" smtClean="0">
                          <a:solidFill>
                            <a:srgbClr val="002060"/>
                          </a:solidFill>
                          <a:latin typeface="Phetsarath OT" pitchFamily="2" charset="0"/>
                          <a:ea typeface="+mn-ea"/>
                          <a:cs typeface="Phetsarath OT" pitchFamily="2" charset="0"/>
                        </a:rPr>
                        <a:t>)</a:t>
                      </a:r>
                      <a:r>
                        <a:rPr lang="lo-LA" sz="1800" kern="1200" dirty="0" smtClean="0">
                          <a:solidFill>
                            <a:srgbClr val="002060"/>
                          </a:solidFill>
                          <a:latin typeface="Phetsarath OT" pitchFamily="2" charset="0"/>
                          <a:ea typeface="+mn-ea"/>
                          <a:cs typeface="Phetsarath OT" pitchFamily="2" charset="0"/>
                        </a:rPr>
                        <a:t> </a:t>
                      </a:r>
                      <a:endParaRPr lang="en-US" sz="1800" kern="1200" dirty="0" smtClean="0">
                        <a:solidFill>
                          <a:srgbClr val="002060"/>
                        </a:solidFill>
                        <a:latin typeface="Phetsarath OT" pitchFamily="2" charset="0"/>
                        <a:ea typeface="+mn-ea"/>
                        <a:cs typeface="Phetsarath OT" pitchFamily="2" charset="0"/>
                      </a:endParaRPr>
                    </a:p>
                    <a:p>
                      <a:pPr>
                        <a:lnSpc>
                          <a:spcPct val="115000"/>
                        </a:lnSpc>
                        <a:spcAft>
                          <a:spcPts val="0"/>
                        </a:spcAft>
                      </a:pPr>
                      <a:r>
                        <a:rPr lang="en-US" sz="1400" dirty="0" smtClean="0">
                          <a:effectLst/>
                          <a:latin typeface="Phetsarath OT"/>
                          <a:ea typeface="Calibri" panose="020F0502020204030204" pitchFamily="34" charset="0"/>
                          <a:cs typeface="Cordia New" panose="020B0304020202020204" pitchFamily="34" charset="-34"/>
                        </a:rPr>
                        <a:t>Development </a:t>
                      </a:r>
                      <a:r>
                        <a:rPr lang="en-US" sz="1400" dirty="0">
                          <a:effectLst/>
                          <a:latin typeface="Phetsarath OT"/>
                          <a:ea typeface="Calibri" panose="020F0502020204030204" pitchFamily="34" charset="0"/>
                          <a:cs typeface="Cordia New" panose="020B0304020202020204" pitchFamily="34" charset="-34"/>
                        </a:rPr>
                        <a:t>partners (if active in the commerce and trade sector in </a:t>
                      </a:r>
                      <a:r>
                        <a:rPr lang="en-US" sz="1400" dirty="0" err="1">
                          <a:effectLst/>
                          <a:latin typeface="Phetsarath OT"/>
                          <a:ea typeface="Calibri" panose="020F0502020204030204" pitchFamily="34" charset="0"/>
                          <a:cs typeface="Cordia New" panose="020B0304020202020204" pitchFamily="34" charset="-34"/>
                        </a:rPr>
                        <a:t>Khammouane</a:t>
                      </a:r>
                      <a:r>
                        <a:rPr lang="en-US" sz="1400" dirty="0">
                          <a:effectLst/>
                          <a:latin typeface="Phetsarath OT"/>
                          <a:ea typeface="Calibri" panose="020F0502020204030204" pitchFamily="34" charset="0"/>
                          <a:cs typeface="Cordia New" panose="020B0304020202020204" pitchFamily="34" charset="-34"/>
                        </a:rPr>
                        <a:t>)</a:t>
                      </a:r>
                      <a:endParaRPr lang="en-AU" sz="1400" dirty="0">
                        <a:effectLst/>
                        <a:latin typeface="Calibri" panose="020F0502020204030204" pitchFamily="34" charset="0"/>
                        <a:ea typeface="Calibri" panose="020F0502020204030204" pitchFamily="34" charset="0"/>
                        <a:cs typeface="Cordia New" panose="020B0304020202020204" pitchFamily="34" charset="-34"/>
                      </a:endParaRPr>
                    </a:p>
                  </a:txBody>
                  <a:tcPr marL="68580" marR="68580" marT="0" marB="0"/>
                </a:tc>
                <a:tc>
                  <a:txBody>
                    <a:bodyPr/>
                    <a:lstStyle/>
                    <a:p>
                      <a:pPr algn="just">
                        <a:lnSpc>
                          <a:spcPct val="115000"/>
                        </a:lnSpc>
                        <a:spcAft>
                          <a:spcPts val="1000"/>
                        </a:spcAft>
                      </a:pPr>
                      <a:r>
                        <a:rPr lang="lo-LA" sz="1800" kern="1200" dirty="0" smtClean="0">
                          <a:solidFill>
                            <a:srgbClr val="002060"/>
                          </a:solidFill>
                          <a:latin typeface="Phetsarath OT" pitchFamily="2" charset="0"/>
                          <a:ea typeface="+mn-ea"/>
                          <a:cs typeface="Phetsarath OT" pitchFamily="2" charset="0"/>
                        </a:rPr>
                        <a:t>ເຂົ້າຮ່ວມແລະໃຫ້ຄໍາແນະນໍາດ້ານວິຊາການ </a:t>
                      </a:r>
                      <a:endParaRPr lang="lo-LA" sz="1800" kern="1200" dirty="0" smtClean="0">
                        <a:solidFill>
                          <a:srgbClr val="002060"/>
                        </a:solidFill>
                        <a:latin typeface="Phetsarath OT" pitchFamily="2" charset="0"/>
                        <a:ea typeface="+mn-ea"/>
                        <a:cs typeface="Phetsarath OT" pitchFamily="2" charset="0"/>
                      </a:endParaRPr>
                    </a:p>
                    <a:p>
                      <a:pPr algn="just">
                        <a:lnSpc>
                          <a:spcPct val="115000"/>
                        </a:lnSpc>
                        <a:spcAft>
                          <a:spcPts val="1000"/>
                        </a:spcAft>
                      </a:pPr>
                      <a:r>
                        <a:rPr lang="en-US" sz="1400" dirty="0" smtClean="0">
                          <a:effectLst/>
                          <a:latin typeface="Phetsarath OT"/>
                          <a:ea typeface="Calibri" panose="020F0502020204030204" pitchFamily="34" charset="0"/>
                          <a:cs typeface="Cordia New" panose="020B0304020202020204" pitchFamily="34" charset="-34"/>
                        </a:rPr>
                        <a:t>Participate </a:t>
                      </a:r>
                      <a:r>
                        <a:rPr lang="en-US" sz="1400" dirty="0">
                          <a:effectLst/>
                          <a:latin typeface="Phetsarath OT"/>
                          <a:ea typeface="Calibri" panose="020F0502020204030204" pitchFamily="34" charset="0"/>
                          <a:cs typeface="Cordia New" panose="020B0304020202020204" pitchFamily="34" charset="-34"/>
                        </a:rPr>
                        <a:t>and provide technical advice</a:t>
                      </a:r>
                      <a:endParaRPr lang="en-AU" sz="1400" dirty="0">
                        <a:effectLst/>
                        <a:latin typeface="Calibri" panose="020F0502020204030204" pitchFamily="34" charset="0"/>
                        <a:ea typeface="Calibri" panose="020F0502020204030204" pitchFamily="34" charset="0"/>
                        <a:cs typeface="Cordia New" panose="020B0304020202020204" pitchFamily="34" charset="-34"/>
                      </a:endParaRPr>
                    </a:p>
                  </a:txBody>
                  <a:tcPr marL="68580" marR="68580" marT="0" marB="0"/>
                </a:tc>
              </a:tr>
            </a:tbl>
          </a:graphicData>
        </a:graphic>
      </p:graphicFrame>
    </p:spTree>
    <p:extLst>
      <p:ext uri="{BB962C8B-B14F-4D97-AF65-F5344CB8AC3E}">
        <p14:creationId xmlns:p14="http://schemas.microsoft.com/office/powerpoint/2010/main" xmlns="" val="2244494000"/>
      </p:ext>
    </p:extLst>
  </p:cSld>
  <p:clrMapOvr>
    <a:masterClrMapping/>
  </p:clrMapOvr>
  <p:transition spd="med">
    <p:zo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r>
              <a:rPr lang="en-US" altLang="en-US" sz="3200" b="1" dirty="0" err="1">
                <a:latin typeface="Phetsarath OT" panose="02000500000000020004" pitchFamily="2" charset="0"/>
                <a:cs typeface="Phetsarath OT" panose="02000500000000020004" pitchFamily="2" charset="0"/>
              </a:rPr>
              <a:t>ຂະແໜງອຸດສະຫະກຳແລະການຄ້າ</a:t>
            </a:r>
            <a:r>
              <a:rPr lang="en-US" altLang="en-US" sz="3200" b="1" dirty="0">
                <a:latin typeface="Phetsarath OT" panose="02000500000000020004" pitchFamily="2" charset="0"/>
                <a:cs typeface="Phetsarath OT" panose="02000500000000020004" pitchFamily="2" charset="0"/>
              </a:rPr>
              <a:t/>
            </a:r>
            <a:br>
              <a:rPr lang="en-US" altLang="en-US" sz="3200" b="1" dirty="0">
                <a:latin typeface="Phetsarath OT" panose="02000500000000020004" pitchFamily="2" charset="0"/>
                <a:cs typeface="Phetsarath OT" panose="02000500000000020004" pitchFamily="2" charset="0"/>
              </a:rPr>
            </a:br>
            <a:r>
              <a:rPr lang="en-US" altLang="en-US" sz="3200" b="1" dirty="0">
                <a:latin typeface="Phetsarath OT" panose="02000500000000020004" pitchFamily="2" charset="0"/>
                <a:cs typeface="Phetsarath OT" panose="02000500000000020004" pitchFamily="2" charset="0"/>
              </a:rPr>
              <a:t>Commerce and Industry</a:t>
            </a:r>
          </a:p>
        </p:txBody>
      </p:sp>
      <p:sp>
        <p:nvSpPr>
          <p:cNvPr id="47107" name="Content Placeholder 2"/>
          <p:cNvSpPr>
            <a:spLocks noGrp="1"/>
          </p:cNvSpPr>
          <p:nvPr>
            <p:ph sz="half" idx="1"/>
          </p:nvPr>
        </p:nvSpPr>
        <p:spPr>
          <a:xfrm>
            <a:off x="609600" y="1968331"/>
            <a:ext cx="5384800" cy="3161799"/>
          </a:xfrm>
        </p:spPr>
        <p:txBody>
          <a:bodyPr/>
          <a:lstStyle/>
          <a:p>
            <a:pPr>
              <a:buFont typeface="Arial" pitchFamily="34" charset="0"/>
              <a:buNone/>
            </a:pPr>
            <a:r>
              <a:rPr lang="en-US" altLang="en-US" b="1" dirty="0" err="1">
                <a:latin typeface="Phetsarath OT" panose="02000500000000020004" pitchFamily="2" charset="0"/>
                <a:cs typeface="Phetsarath OT" panose="02000500000000020004" pitchFamily="2" charset="0"/>
              </a:rPr>
              <a:t>ຄວາມເສຍຫາຍ</a:t>
            </a:r>
            <a:endParaRPr lang="en-US" altLang="en-US" b="1" dirty="0">
              <a:latin typeface="Phetsarath OT" panose="02000500000000020004" pitchFamily="2" charset="0"/>
              <a:cs typeface="Phetsarath OT" panose="02000500000000020004" pitchFamily="2" charset="0"/>
            </a:endParaRPr>
          </a:p>
          <a:p>
            <a:pPr>
              <a:buFont typeface="Arial" pitchFamily="34" charset="0"/>
              <a:buNone/>
            </a:pPr>
            <a:endParaRPr lang="en-US" altLang="en-US" sz="1800" dirty="0" smtClean="0">
              <a:latin typeface="Phetsarath OT" panose="02000500000000020004" pitchFamily="2" charset="0"/>
              <a:cs typeface="Phetsarath OT" panose="02000500000000020004" pitchFamily="2" charset="0"/>
            </a:endParaRPr>
          </a:p>
          <a:p>
            <a:pPr marL="0" indent="0">
              <a:buFont typeface="Arial" pitchFamily="34" charset="0"/>
              <a:buNone/>
            </a:pPr>
            <a:r>
              <a:rPr lang="en-US" altLang="en-US" sz="2400" dirty="0" err="1" smtClean="0">
                <a:latin typeface="Phetsarath OT" panose="02000500000000020004" pitchFamily="2" charset="0"/>
                <a:cs typeface="Phetsarath OT" panose="02000500000000020004" pitchFamily="2" charset="0"/>
              </a:rPr>
              <a:t>ຄ່າ</a:t>
            </a:r>
            <a:r>
              <a:rPr lang="en-US" altLang="en-US" sz="2400" dirty="0" err="1">
                <a:latin typeface="Phetsarath OT" panose="02000500000000020004" pitchFamily="2" charset="0"/>
                <a:cs typeface="Phetsarath OT" panose="02000500000000020004" pitchFamily="2" charset="0"/>
              </a:rPr>
              <a:t>ໃຊ້ຈ່າຍໃນ</a:t>
            </a:r>
            <a:r>
              <a:rPr lang="en-US" altLang="en-US" sz="2400" b="1" u="sng" dirty="0" err="1">
                <a:latin typeface="Phetsarath OT" panose="02000500000000020004" pitchFamily="2" charset="0"/>
                <a:cs typeface="Phetsarath OT" panose="02000500000000020004" pitchFamily="2" charset="0"/>
              </a:rPr>
              <a:t>ການສ້ອມແປງ</a:t>
            </a:r>
            <a:r>
              <a:rPr lang="en-US" altLang="en-US" sz="2400" dirty="0" err="1">
                <a:latin typeface="Phetsarath OT" panose="02000500000000020004" pitchFamily="2" charset="0"/>
                <a:cs typeface="Phetsarath OT" panose="02000500000000020004" pitchFamily="2" charset="0"/>
              </a:rPr>
              <a:t>ຊັບສິນທີ່ຖືກ</a:t>
            </a:r>
            <a:r>
              <a:rPr lang="en-US" altLang="en-US" sz="2400" b="1" u="sng" dirty="0" err="1">
                <a:latin typeface="Phetsarath OT" panose="02000500000000020004" pitchFamily="2" charset="0"/>
                <a:cs typeface="Phetsarath OT" panose="02000500000000020004" pitchFamily="2" charset="0"/>
              </a:rPr>
              <a:t>ເສຍ</a:t>
            </a:r>
            <a:r>
              <a:rPr lang="en-US" altLang="en-US" sz="2400" b="1" u="sng" dirty="0" err="1" smtClean="0">
                <a:latin typeface="Phetsarath OT" panose="02000500000000020004" pitchFamily="2" charset="0"/>
                <a:cs typeface="Phetsarath OT" panose="02000500000000020004" pitchFamily="2" charset="0"/>
              </a:rPr>
              <a:t>ຫາຍບາງສ່ວນ</a:t>
            </a:r>
            <a:r>
              <a:rPr lang="en-US" altLang="en-US" sz="2400" b="1" u="sng" dirty="0" smtClean="0">
                <a:latin typeface="Phetsarath OT" panose="02000500000000020004" pitchFamily="2" charset="0"/>
                <a:cs typeface="Phetsarath OT" panose="02000500000000020004" pitchFamily="2" charset="0"/>
              </a:rPr>
              <a:t> </a:t>
            </a:r>
            <a:r>
              <a:rPr lang="en-US" altLang="en-US" sz="2400" dirty="0" err="1" smtClean="0">
                <a:latin typeface="Phetsarath OT" panose="02000500000000020004" pitchFamily="2" charset="0"/>
                <a:cs typeface="Phetsarath OT" panose="02000500000000020004" pitchFamily="2" charset="0"/>
              </a:rPr>
              <a:t>ຫຼື</a:t>
            </a:r>
            <a:r>
              <a:rPr lang="en-US" altLang="en-US" sz="2400" dirty="0" smtClean="0">
                <a:latin typeface="Phetsarath OT" panose="02000500000000020004" pitchFamily="2" charset="0"/>
                <a:cs typeface="Phetsarath OT" panose="02000500000000020004" pitchFamily="2" charset="0"/>
              </a:rPr>
              <a:t> ຄ່າ</a:t>
            </a:r>
            <a:r>
              <a:rPr lang="en-US" altLang="en-US" sz="2400" dirty="0">
                <a:latin typeface="Phetsarath OT" panose="02000500000000020004" pitchFamily="2" charset="0"/>
                <a:cs typeface="Phetsarath OT" panose="02000500000000020004" pitchFamily="2" charset="0"/>
              </a:rPr>
              <a:t>ໃຊ້ຈ່າຍໃນ</a:t>
            </a:r>
            <a:r>
              <a:rPr lang="en-US" altLang="en-US" sz="2400" b="1" u="sng" dirty="0">
                <a:latin typeface="Phetsarath OT" panose="02000500000000020004" pitchFamily="2" charset="0"/>
                <a:cs typeface="Phetsarath OT" panose="02000500000000020004" pitchFamily="2" charset="0"/>
              </a:rPr>
              <a:t>ການທົດແທນ</a:t>
            </a:r>
            <a:r>
              <a:rPr lang="en-US" altLang="en-US" sz="2400" dirty="0">
                <a:latin typeface="Phetsarath OT" panose="02000500000000020004" pitchFamily="2" charset="0"/>
                <a:cs typeface="Phetsarath OT" panose="02000500000000020004" pitchFamily="2" charset="0"/>
              </a:rPr>
              <a:t>ຊັບສິນທີ່</a:t>
            </a:r>
            <a:r>
              <a:rPr lang="en-US" altLang="en-US" sz="2400" dirty="0" smtClean="0">
                <a:latin typeface="Phetsarath OT" panose="02000500000000020004" pitchFamily="2" charset="0"/>
                <a:cs typeface="Phetsarath OT" panose="02000500000000020004" pitchFamily="2" charset="0"/>
              </a:rPr>
              <a:t>ທີ່</a:t>
            </a:r>
            <a:r>
              <a:rPr lang="en-US" altLang="en-US" sz="2400" b="1" u="sng" dirty="0" smtClean="0">
                <a:latin typeface="Phetsarath OT" panose="02000500000000020004" pitchFamily="2" charset="0"/>
                <a:cs typeface="Phetsarath OT" panose="02000500000000020004" pitchFamily="2" charset="0"/>
              </a:rPr>
              <a:t>ຖືກເສຍ</a:t>
            </a:r>
            <a:r>
              <a:rPr lang="en-US" altLang="en-US" sz="2400" b="1" u="sng" dirty="0">
                <a:latin typeface="Phetsarath OT" panose="02000500000000020004" pitchFamily="2" charset="0"/>
                <a:cs typeface="Phetsarath OT" panose="02000500000000020004" pitchFamily="2" charset="0"/>
              </a:rPr>
              <a:t>ຫາຍທັງໝົດ</a:t>
            </a:r>
            <a:r>
              <a:rPr lang="en-US" altLang="en-US" sz="2400" dirty="0">
                <a:latin typeface="Phetsarath OT" panose="02000500000000020004" pitchFamily="2" charset="0"/>
                <a:cs typeface="Phetsarath OT" panose="02000500000000020004" pitchFamily="2" charset="0"/>
              </a:rPr>
              <a:t>ເຊັ່ນວ່າໂຄງສ້າງ,ອຸປະກອນ</a:t>
            </a:r>
            <a:r>
              <a:rPr lang="en-US" altLang="en-US" sz="2400" dirty="0" smtClean="0">
                <a:latin typeface="Phetsarath OT" panose="02000500000000020004" pitchFamily="2" charset="0"/>
                <a:cs typeface="Phetsarath OT" panose="02000500000000020004" pitchFamily="2" charset="0"/>
              </a:rPr>
              <a:t>, </a:t>
            </a:r>
            <a:r>
              <a:rPr lang="en-US" altLang="en-US" sz="2400" dirty="0" err="1" smtClean="0">
                <a:latin typeface="Phetsarath OT" panose="02000500000000020004" pitchFamily="2" charset="0"/>
                <a:cs typeface="Phetsarath OT" panose="02000500000000020004" pitchFamily="2" charset="0"/>
              </a:rPr>
              <a:t>ເຄື່ອງ</a:t>
            </a:r>
            <a:r>
              <a:rPr lang="en-US" altLang="en-US" sz="2400" dirty="0" err="1">
                <a:latin typeface="Phetsarath OT" panose="02000500000000020004" pitchFamily="2" charset="0"/>
                <a:cs typeface="Phetsarath OT" panose="02000500000000020004" pitchFamily="2" charset="0"/>
              </a:rPr>
              <a:t>ກົນຈັກ,ອື່ນ</a:t>
            </a:r>
            <a:r>
              <a:rPr lang="en-US" altLang="en-US" sz="2400" dirty="0">
                <a:latin typeface="Phetsarath OT" panose="02000500000000020004" pitchFamily="2" charset="0"/>
                <a:cs typeface="Phetsarath OT" panose="02000500000000020004" pitchFamily="2" charset="0"/>
              </a:rPr>
              <a:t>ໆ</a:t>
            </a:r>
            <a:endParaRPr lang="en-US" altLang="en-US" sz="1800" dirty="0">
              <a:latin typeface="Phetsarath OT" panose="02000500000000020004" pitchFamily="2" charset="0"/>
              <a:cs typeface="Phetsarath OT" panose="02000500000000020004" pitchFamily="2" charset="0"/>
            </a:endParaRPr>
          </a:p>
        </p:txBody>
      </p:sp>
      <p:sp>
        <p:nvSpPr>
          <p:cNvPr id="2" name="Content Placeholder 1"/>
          <p:cNvSpPr>
            <a:spLocks noGrp="1"/>
          </p:cNvSpPr>
          <p:nvPr>
            <p:ph sz="half" idx="2"/>
          </p:nvPr>
        </p:nvSpPr>
        <p:spPr>
          <a:xfrm>
            <a:off x="6197600" y="1968332"/>
            <a:ext cx="5384800" cy="3149924"/>
          </a:xfrm>
        </p:spPr>
        <p:txBody>
          <a:bodyPr/>
          <a:lstStyle/>
          <a:p>
            <a:pPr>
              <a:buFont typeface="Arial" pitchFamily="34" charset="0"/>
              <a:buNone/>
            </a:pPr>
            <a:r>
              <a:rPr lang="en-US" altLang="en-US" sz="2400" dirty="0">
                <a:solidFill>
                  <a:srgbClr val="002060"/>
                </a:solidFill>
              </a:rPr>
              <a:t>Damages </a:t>
            </a:r>
          </a:p>
          <a:p>
            <a:pPr>
              <a:buFont typeface="Arial" pitchFamily="34" charset="0"/>
              <a:buNone/>
            </a:pPr>
            <a:r>
              <a:rPr lang="en-US" altLang="en-US" sz="1800" dirty="0"/>
              <a:t>	</a:t>
            </a:r>
            <a:endParaRPr lang="en-US" altLang="en-US" sz="1800" dirty="0" smtClean="0"/>
          </a:p>
          <a:p>
            <a:pPr marL="0" indent="0">
              <a:buFont typeface="Arial" pitchFamily="34" charset="0"/>
              <a:buNone/>
            </a:pPr>
            <a:r>
              <a:rPr lang="en-US" altLang="en-US" sz="1800" dirty="0" smtClean="0"/>
              <a:t>cost </a:t>
            </a:r>
            <a:r>
              <a:rPr lang="en-US" altLang="en-US" sz="1800" dirty="0"/>
              <a:t>of repair of partially destroyed assets or the cost of replacement of totally destroyed assets like structures, equipment, machineries, supplies, etc.</a:t>
            </a:r>
          </a:p>
          <a:p>
            <a:endParaRPr lang="en-US" sz="1800" dirty="0"/>
          </a:p>
        </p:txBody>
      </p:sp>
    </p:spTree>
    <p:extLst>
      <p:ext uri="{BB962C8B-B14F-4D97-AF65-F5344CB8AC3E}">
        <p14:creationId xmlns:p14="http://schemas.microsoft.com/office/powerpoint/2010/main" xmlns="" val="3192930632"/>
      </p:ext>
    </p:extLst>
  </p:cSld>
  <p:clrMapOvr>
    <a:masterClrMapping/>
  </p:clrMapOvr>
  <p:transition spd="med">
    <p:zo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r>
              <a:rPr lang="en-US" altLang="en-US" sz="3200" b="1" dirty="0" err="1">
                <a:latin typeface="Phetsarath OT" panose="02000500000000020004" pitchFamily="2" charset="0"/>
                <a:cs typeface="Phetsarath OT" panose="02000500000000020004" pitchFamily="2" charset="0"/>
              </a:rPr>
              <a:t>ຂະແໜງອຸດສະຫະກຳແລະການຄ້າ</a:t>
            </a:r>
            <a:r>
              <a:rPr lang="en-US" altLang="en-US" sz="3200" b="1" dirty="0"/>
              <a:t/>
            </a:r>
            <a:br>
              <a:rPr lang="en-US" altLang="en-US" sz="3200" b="1" dirty="0"/>
            </a:br>
            <a:r>
              <a:rPr lang="en-US" altLang="en-US" sz="3200" b="1" dirty="0"/>
              <a:t>Commerce and Industry</a:t>
            </a:r>
          </a:p>
        </p:txBody>
      </p:sp>
      <p:sp>
        <p:nvSpPr>
          <p:cNvPr id="47107" name="Content Placeholder 2"/>
          <p:cNvSpPr>
            <a:spLocks noGrp="1"/>
          </p:cNvSpPr>
          <p:nvPr>
            <p:ph sz="half" idx="1"/>
          </p:nvPr>
        </p:nvSpPr>
        <p:spPr>
          <a:xfrm>
            <a:off x="609600" y="1695206"/>
            <a:ext cx="5384800" cy="4525963"/>
          </a:xfrm>
        </p:spPr>
        <p:txBody>
          <a:bodyPr/>
          <a:lstStyle/>
          <a:p>
            <a:pPr>
              <a:buFont typeface="Arial" pitchFamily="34" charset="0"/>
              <a:buNone/>
            </a:pPr>
            <a:r>
              <a:rPr lang="en-US" altLang="en-US" b="1" dirty="0" err="1">
                <a:latin typeface="Phetsarath OT" panose="02000500000000020004" pitchFamily="2" charset="0"/>
                <a:cs typeface="Phetsarath OT" panose="02000500000000020004" pitchFamily="2" charset="0"/>
              </a:rPr>
              <a:t>ການສູນເສຍ</a:t>
            </a:r>
            <a:endParaRPr lang="en-US" altLang="en-US" b="1" dirty="0">
              <a:latin typeface="Phetsarath OT" panose="02000500000000020004" pitchFamily="2" charset="0"/>
              <a:cs typeface="Phetsarath OT" panose="02000500000000020004" pitchFamily="2" charset="0"/>
            </a:endParaRPr>
          </a:p>
          <a:p>
            <a:pPr lvl="0"/>
            <a:r>
              <a:rPr lang="en-US" sz="2000" dirty="0" err="1">
                <a:latin typeface="Phetsarath OT" panose="02000500000000020004" pitchFamily="2" charset="0"/>
                <a:cs typeface="Phetsarath OT" panose="02000500000000020004" pitchFamily="2" charset="0"/>
              </a:rPr>
              <a:t>ລາຍໄດ້ທີ່ຄາດຄະເນພາຍຫຼັງໂຄງສ້າງ</a:t>
            </a:r>
            <a:r>
              <a:rPr lang="en-US" sz="2000" dirty="0">
                <a:latin typeface="Phetsarath OT" panose="02000500000000020004" pitchFamily="2" charset="0"/>
                <a:cs typeface="Phetsarath OT" panose="02000500000000020004" pitchFamily="2" charset="0"/>
              </a:rPr>
              <a:t>, </a:t>
            </a:r>
            <a:r>
              <a:rPr lang="en-US" sz="2000" dirty="0" err="1">
                <a:latin typeface="Phetsarath OT" panose="02000500000000020004" pitchFamily="2" charset="0"/>
                <a:cs typeface="Phetsarath OT" panose="02000500000000020004" pitchFamily="2" charset="0"/>
              </a:rPr>
              <a:t>ອຸປະກອນ</a:t>
            </a:r>
            <a:r>
              <a:rPr lang="en-US" sz="2000" dirty="0">
                <a:latin typeface="Phetsarath OT" panose="02000500000000020004" pitchFamily="2" charset="0"/>
                <a:cs typeface="Phetsarath OT" panose="02000500000000020004" pitchFamily="2" charset="0"/>
              </a:rPr>
              <a:t> </a:t>
            </a:r>
            <a:r>
              <a:rPr lang="en-US" sz="2000" dirty="0" err="1">
                <a:latin typeface="Phetsarath OT" panose="02000500000000020004" pitchFamily="2" charset="0"/>
                <a:cs typeface="Phetsarath OT" panose="02000500000000020004" pitchFamily="2" charset="0"/>
              </a:rPr>
              <a:t>ແລະ</a:t>
            </a:r>
            <a:r>
              <a:rPr lang="en-US" sz="2000" dirty="0">
                <a:latin typeface="Phetsarath OT" panose="02000500000000020004" pitchFamily="2" charset="0"/>
                <a:cs typeface="Phetsarath OT" panose="02000500000000020004" pitchFamily="2" charset="0"/>
              </a:rPr>
              <a:t> </a:t>
            </a:r>
            <a:r>
              <a:rPr lang="en-US" sz="2000" dirty="0" err="1">
                <a:latin typeface="Phetsarath OT" panose="02000500000000020004" pitchFamily="2" charset="0"/>
                <a:cs typeface="Phetsarath OT" panose="02000500000000020004" pitchFamily="2" charset="0"/>
              </a:rPr>
              <a:t>ເຄື່ອງກົນຈັກຂອງການປະກອບການທຸລະກິດ</a:t>
            </a:r>
            <a:r>
              <a:rPr lang="en-US" sz="2000" dirty="0">
                <a:latin typeface="Phetsarath OT" panose="02000500000000020004" pitchFamily="2" charset="0"/>
                <a:cs typeface="Phetsarath OT" panose="02000500000000020004" pitchFamily="2" charset="0"/>
              </a:rPr>
              <a:t> </a:t>
            </a:r>
            <a:r>
              <a:rPr lang="en-US" sz="2000" dirty="0" err="1">
                <a:latin typeface="Phetsarath OT" panose="02000500000000020004" pitchFamily="2" charset="0"/>
                <a:cs typeface="Phetsarath OT" panose="02000500000000020004" pitchFamily="2" charset="0"/>
              </a:rPr>
              <a:t>ແລະ</a:t>
            </a:r>
            <a:r>
              <a:rPr lang="en-US" sz="2000" dirty="0">
                <a:latin typeface="Phetsarath OT" panose="02000500000000020004" pitchFamily="2" charset="0"/>
                <a:cs typeface="Phetsarath OT" panose="02000500000000020004" pitchFamily="2" charset="0"/>
              </a:rPr>
              <a:t> </a:t>
            </a:r>
            <a:r>
              <a:rPr lang="en-US" sz="2000" dirty="0" err="1">
                <a:latin typeface="Phetsarath OT" panose="02000500000000020004" pitchFamily="2" charset="0"/>
                <a:cs typeface="Phetsarath OT" panose="02000500000000020004" pitchFamily="2" charset="0"/>
              </a:rPr>
              <a:t>ໂຮງງານຕ່າງໆຖືກທຳລາຍໂດຍໄພພິບັດ</a:t>
            </a:r>
            <a:r>
              <a:rPr lang="en-US" sz="2000" dirty="0">
                <a:latin typeface="Phetsarath OT" panose="02000500000000020004" pitchFamily="2" charset="0"/>
                <a:cs typeface="Phetsarath OT" panose="02000500000000020004" pitchFamily="2" charset="0"/>
              </a:rPr>
              <a:t>.</a:t>
            </a:r>
          </a:p>
          <a:p>
            <a:pPr lvl="0"/>
            <a:r>
              <a:rPr lang="en-US" sz="2000" dirty="0" err="1">
                <a:latin typeface="Phetsarath OT" panose="02000500000000020004" pitchFamily="2" charset="0"/>
                <a:cs typeface="Phetsarath OT" panose="02000500000000020004" pitchFamily="2" charset="0"/>
              </a:rPr>
              <a:t>ຄ່າໃຊ້ຈ່າຍເພີ່ມເຕີມໃນການອະນາໄມ</a:t>
            </a:r>
            <a:r>
              <a:rPr lang="en-US" sz="2000" dirty="0">
                <a:latin typeface="Phetsarath OT" panose="02000500000000020004" pitchFamily="2" charset="0"/>
                <a:cs typeface="Phetsarath OT" panose="02000500000000020004" pitchFamily="2" charset="0"/>
              </a:rPr>
              <a:t> </a:t>
            </a:r>
            <a:r>
              <a:rPr lang="en-US" sz="2000" dirty="0" err="1">
                <a:latin typeface="Phetsarath OT" panose="02000500000000020004" pitchFamily="2" charset="0"/>
                <a:cs typeface="Phetsarath OT" panose="02000500000000020004" pitchFamily="2" charset="0"/>
              </a:rPr>
              <a:t>ແລະ</a:t>
            </a:r>
            <a:r>
              <a:rPr lang="en-US" sz="2000" dirty="0">
                <a:latin typeface="Phetsarath OT" panose="02000500000000020004" pitchFamily="2" charset="0"/>
                <a:cs typeface="Phetsarath OT" panose="02000500000000020004" pitchFamily="2" charset="0"/>
              </a:rPr>
              <a:t> </a:t>
            </a:r>
            <a:r>
              <a:rPr lang="en-US" sz="2000" dirty="0" err="1">
                <a:latin typeface="Phetsarath OT" panose="02000500000000020004" pitchFamily="2" charset="0"/>
                <a:cs typeface="Phetsarath OT" panose="02000500000000020004" pitchFamily="2" charset="0"/>
              </a:rPr>
              <a:t>ຟື້ນຟູສະຖານທີ່ຂອງໂຮງງານ</a:t>
            </a:r>
            <a:r>
              <a:rPr lang="en-US" sz="2000" dirty="0">
                <a:latin typeface="Phetsarath OT" panose="02000500000000020004" pitchFamily="2" charset="0"/>
                <a:cs typeface="Phetsarath OT" panose="02000500000000020004" pitchFamily="2" charset="0"/>
              </a:rPr>
              <a:t> </a:t>
            </a:r>
            <a:r>
              <a:rPr lang="en-US" sz="2000" dirty="0" err="1">
                <a:latin typeface="Phetsarath OT" panose="02000500000000020004" pitchFamily="2" charset="0"/>
                <a:cs typeface="Phetsarath OT" panose="02000500000000020004" pitchFamily="2" charset="0"/>
              </a:rPr>
              <a:t>ຫຼື</a:t>
            </a:r>
            <a:r>
              <a:rPr lang="en-US" sz="2000" dirty="0">
                <a:latin typeface="Phetsarath OT" panose="02000500000000020004" pitchFamily="2" charset="0"/>
                <a:cs typeface="Phetsarath OT" panose="02000500000000020004" pitchFamily="2" charset="0"/>
              </a:rPr>
              <a:t> </a:t>
            </a:r>
            <a:r>
              <a:rPr lang="en-US" sz="2000" dirty="0" err="1">
                <a:latin typeface="Phetsarath OT" panose="02000500000000020004" pitchFamily="2" charset="0"/>
                <a:cs typeface="Phetsarath OT" panose="02000500000000020004" pitchFamily="2" charset="0"/>
              </a:rPr>
              <a:t>ທຸລະກິດຕ່າງໆພາຍຫຼັງຖືກທຳ</a:t>
            </a:r>
            <a:r>
              <a:rPr lang="en-US" sz="2000" dirty="0">
                <a:latin typeface="Phetsarath OT" panose="02000500000000020004" pitchFamily="2" charset="0"/>
                <a:cs typeface="Phetsarath OT" panose="02000500000000020004" pitchFamily="2" charset="0"/>
              </a:rPr>
              <a:t> </a:t>
            </a:r>
            <a:r>
              <a:rPr lang="en-US" sz="2000" dirty="0" err="1">
                <a:latin typeface="Phetsarath OT" panose="02000500000000020004" pitchFamily="2" charset="0"/>
                <a:cs typeface="Phetsarath OT" panose="02000500000000020004" pitchFamily="2" charset="0"/>
              </a:rPr>
              <a:t>ລາຍ</a:t>
            </a:r>
            <a:r>
              <a:rPr lang="en-US" sz="2000" dirty="0">
                <a:latin typeface="Phetsarath OT" panose="02000500000000020004" pitchFamily="2" charset="0"/>
                <a:cs typeface="Phetsarath OT" panose="02000500000000020004" pitchFamily="2" charset="0"/>
              </a:rPr>
              <a:t>.</a:t>
            </a:r>
          </a:p>
          <a:p>
            <a:pPr lvl="0"/>
            <a:r>
              <a:rPr lang="en-US" sz="2000" dirty="0">
                <a:latin typeface="Phetsarath OT" panose="02000500000000020004" pitchFamily="2" charset="0"/>
                <a:cs typeface="Phetsarath OT" panose="02000500000000020004" pitchFamily="2" charset="0"/>
              </a:rPr>
              <a:t>ມີຄວາມເປັນໄປໄດ້ທີ່ມູນຄ່າໃຊ້ຈ່າຍໃນການດຳເນີນງານພາຍຫຼັງໄພພິບັດຈະເພີ່ມສູງຂື້ນ. </a:t>
            </a:r>
            <a:r>
              <a:rPr lang="en-US" sz="2000" dirty="0" err="1">
                <a:latin typeface="Phetsarath OT" panose="02000500000000020004" pitchFamily="2" charset="0"/>
                <a:cs typeface="Phetsarath OT" panose="02000500000000020004" pitchFamily="2" charset="0"/>
              </a:rPr>
              <a:t>ເຊັ່ນວ່າ</a:t>
            </a:r>
            <a:r>
              <a:rPr lang="en-US" sz="2000" dirty="0">
                <a:latin typeface="Phetsarath OT" panose="02000500000000020004" pitchFamily="2" charset="0"/>
                <a:cs typeface="Phetsarath OT" panose="02000500000000020004" pitchFamily="2" charset="0"/>
              </a:rPr>
              <a:t> </a:t>
            </a:r>
            <a:r>
              <a:rPr lang="en-US" sz="2000" dirty="0" err="1">
                <a:latin typeface="Phetsarath OT" panose="02000500000000020004" pitchFamily="2" charset="0"/>
                <a:cs typeface="Phetsarath OT" panose="02000500000000020004" pitchFamily="2" charset="0"/>
              </a:rPr>
              <a:t>ຄ່າໃຊ້ຈ່າຍ</a:t>
            </a:r>
            <a:r>
              <a:rPr lang="en-US" sz="2000" dirty="0">
                <a:latin typeface="Phetsarath OT" panose="02000500000000020004" pitchFamily="2" charset="0"/>
                <a:cs typeface="Phetsarath OT" panose="02000500000000020004" pitchFamily="2" charset="0"/>
              </a:rPr>
              <a:t> </a:t>
            </a:r>
            <a:r>
              <a:rPr lang="en-US" sz="2000" dirty="0" err="1">
                <a:latin typeface="Phetsarath OT" panose="02000500000000020004" pitchFamily="2" charset="0"/>
                <a:cs typeface="Phetsarath OT" panose="02000500000000020004" pitchFamily="2" charset="0"/>
              </a:rPr>
              <a:t>ສຳລັບການນຳໃຊ້ກະແສໄຟຟ້າທີ່ມາຈາກແຫຼ່ງອື່ນ</a:t>
            </a:r>
            <a:r>
              <a:rPr lang="en-US" sz="2000" dirty="0">
                <a:latin typeface="Phetsarath OT" panose="02000500000000020004" pitchFamily="2" charset="0"/>
                <a:cs typeface="Phetsarath OT" panose="02000500000000020004" pitchFamily="2" charset="0"/>
              </a:rPr>
              <a:t>, </a:t>
            </a:r>
            <a:r>
              <a:rPr lang="en-US" sz="2000" dirty="0" err="1">
                <a:latin typeface="Phetsarath OT" panose="02000500000000020004" pitchFamily="2" charset="0"/>
                <a:cs typeface="Phetsarath OT" panose="02000500000000020004" pitchFamily="2" charset="0"/>
              </a:rPr>
              <a:t>ຫຼື</a:t>
            </a:r>
            <a:r>
              <a:rPr lang="en-US" sz="2000" dirty="0">
                <a:latin typeface="Phetsarath OT" panose="02000500000000020004" pitchFamily="2" charset="0"/>
                <a:cs typeface="Phetsarath OT" panose="02000500000000020004" pitchFamily="2" charset="0"/>
              </a:rPr>
              <a:t> </a:t>
            </a:r>
            <a:r>
              <a:rPr lang="en-US" sz="2000" dirty="0" err="1">
                <a:latin typeface="Phetsarath OT" panose="02000500000000020004" pitchFamily="2" charset="0"/>
                <a:cs typeface="Phetsarath OT" panose="02000500000000020004" pitchFamily="2" charset="0"/>
              </a:rPr>
              <a:t>ການຊື້ວັດຖູດິບຈາກແຫຼ່ງອື່ນ</a:t>
            </a:r>
            <a:r>
              <a:rPr lang="en-US" sz="2000" dirty="0">
                <a:latin typeface="Phetsarath OT" panose="02000500000000020004" pitchFamily="2" charset="0"/>
                <a:cs typeface="Phetsarath OT" panose="02000500000000020004" pitchFamily="2" charset="0"/>
              </a:rPr>
              <a:t>, </a:t>
            </a:r>
            <a:r>
              <a:rPr lang="en-US" sz="2000" dirty="0" err="1">
                <a:latin typeface="Phetsarath OT" panose="02000500000000020004" pitchFamily="2" charset="0"/>
                <a:cs typeface="Phetsarath OT" panose="02000500000000020004" pitchFamily="2" charset="0"/>
              </a:rPr>
              <a:t>ຫຼື</a:t>
            </a:r>
            <a:r>
              <a:rPr lang="en-US" sz="2000" dirty="0">
                <a:latin typeface="Phetsarath OT" panose="02000500000000020004" pitchFamily="2" charset="0"/>
                <a:cs typeface="Phetsarath OT" panose="02000500000000020004" pitchFamily="2" charset="0"/>
              </a:rPr>
              <a:t> </a:t>
            </a:r>
            <a:r>
              <a:rPr lang="en-US" sz="2000" dirty="0" err="1">
                <a:latin typeface="Phetsarath OT" panose="02000500000000020004" pitchFamily="2" charset="0"/>
                <a:cs typeface="Phetsarath OT" panose="02000500000000020004" pitchFamily="2" charset="0"/>
              </a:rPr>
              <a:t>ການເຊົ່າອາຄານເປັນ</a:t>
            </a:r>
            <a:r>
              <a:rPr lang="en-US" sz="2000" dirty="0">
                <a:latin typeface="Phetsarath OT" panose="02000500000000020004" pitchFamily="2" charset="0"/>
                <a:cs typeface="Phetsarath OT" panose="02000500000000020004" pitchFamily="2" charset="0"/>
              </a:rPr>
              <a:t> </a:t>
            </a:r>
            <a:r>
              <a:rPr lang="en-US" sz="2000" dirty="0" err="1">
                <a:latin typeface="Phetsarath OT" panose="02000500000000020004" pitchFamily="2" charset="0"/>
                <a:cs typeface="Phetsarath OT" panose="02000500000000020004" pitchFamily="2" charset="0"/>
              </a:rPr>
              <a:t>ບ່ອນອາໄສຊົ່ວຄາວໃນຂະນະທີ່ອາຄານກຳລັງມີການສ້ອມແປງ</a:t>
            </a:r>
            <a:r>
              <a:rPr lang="en-US" sz="2000" dirty="0">
                <a:latin typeface="Phetsarath OT" panose="02000500000000020004" pitchFamily="2" charset="0"/>
                <a:cs typeface="Phetsarath OT" panose="02000500000000020004" pitchFamily="2" charset="0"/>
              </a:rPr>
              <a:t> </a:t>
            </a:r>
            <a:r>
              <a:rPr lang="en-US" sz="2000" dirty="0" err="1">
                <a:latin typeface="Phetsarath OT" panose="02000500000000020004" pitchFamily="2" charset="0"/>
                <a:cs typeface="Phetsarath OT" panose="02000500000000020004" pitchFamily="2" charset="0"/>
              </a:rPr>
              <a:t>ຫຼື</a:t>
            </a:r>
            <a:r>
              <a:rPr lang="en-US" sz="2000" dirty="0">
                <a:latin typeface="Phetsarath OT" panose="02000500000000020004" pitchFamily="2" charset="0"/>
                <a:cs typeface="Phetsarath OT" panose="02000500000000020004" pitchFamily="2" charset="0"/>
              </a:rPr>
              <a:t> </a:t>
            </a:r>
            <a:r>
              <a:rPr lang="en-US" sz="2000" dirty="0" err="1">
                <a:latin typeface="Phetsarath OT" panose="02000500000000020004" pitchFamily="2" charset="0"/>
                <a:cs typeface="Phetsarath OT" panose="02000500000000020004" pitchFamily="2" charset="0"/>
              </a:rPr>
              <a:t>ກໍ່ສ້າງຄືນໃໝ່ໃຫ້ກັບຄືນສູ່ສະພາບເດີມ</a:t>
            </a:r>
            <a:r>
              <a:rPr lang="en-US" sz="2000" dirty="0">
                <a:latin typeface="Phetsarath OT" panose="02000500000000020004" pitchFamily="2" charset="0"/>
                <a:cs typeface="Phetsarath OT" panose="02000500000000020004" pitchFamily="2" charset="0"/>
              </a:rPr>
              <a:t>.</a:t>
            </a:r>
          </a:p>
          <a:p>
            <a:pPr>
              <a:buFont typeface="Arial" pitchFamily="34" charset="0"/>
              <a:buNone/>
            </a:pPr>
            <a:endParaRPr lang="en-US" altLang="en-US" sz="2000" dirty="0">
              <a:solidFill>
                <a:schemeClr val="accent2"/>
              </a:solidFill>
              <a:latin typeface="Phetsarath OT" panose="02000500000000020004" pitchFamily="2" charset="0"/>
              <a:cs typeface="Phetsarath OT" panose="02000500000000020004" pitchFamily="2" charset="0"/>
            </a:endParaRPr>
          </a:p>
        </p:txBody>
      </p:sp>
      <p:sp>
        <p:nvSpPr>
          <p:cNvPr id="2" name="Content Placeholder 1"/>
          <p:cNvSpPr>
            <a:spLocks noGrp="1"/>
          </p:cNvSpPr>
          <p:nvPr>
            <p:ph sz="half" idx="2"/>
          </p:nvPr>
        </p:nvSpPr>
        <p:spPr>
          <a:xfrm>
            <a:off x="6197600" y="1695206"/>
            <a:ext cx="5384800" cy="4525963"/>
          </a:xfrm>
        </p:spPr>
        <p:txBody>
          <a:bodyPr/>
          <a:lstStyle/>
          <a:p>
            <a:pPr>
              <a:buFont typeface="Arial" pitchFamily="34" charset="0"/>
              <a:buNone/>
            </a:pPr>
            <a:r>
              <a:rPr lang="en-US" altLang="en-US" sz="1600" dirty="0"/>
              <a:t>Losses </a:t>
            </a:r>
          </a:p>
          <a:p>
            <a:r>
              <a:rPr lang="en-US" altLang="en-US" sz="1600" dirty="0"/>
              <a:t>Foregone income after the structures, equipment and machineries of businesses and factories were destroyed by disasters.</a:t>
            </a:r>
          </a:p>
          <a:p>
            <a:r>
              <a:rPr lang="en-US" altLang="en-US" sz="1600" dirty="0"/>
              <a:t>Additional expenses to clean and rehabilitate the factory or business site after destruction.</a:t>
            </a:r>
          </a:p>
          <a:p>
            <a:r>
              <a:rPr lang="en-US" altLang="en-US" sz="1600" dirty="0"/>
              <a:t>Possible higher cost of operation such as payment of higher rates of electricity from alternative sources, or acquiring raw materials from alternative sources, or renting temporary premises while repairing or rebuilding the original premises</a:t>
            </a:r>
          </a:p>
          <a:p>
            <a:pPr>
              <a:buFont typeface="Arial" pitchFamily="34" charset="0"/>
              <a:buNone/>
            </a:pPr>
            <a:endParaRPr lang="en-US" altLang="en-US" sz="1600" dirty="0"/>
          </a:p>
          <a:p>
            <a:endParaRPr lang="en-US" sz="1600" dirty="0"/>
          </a:p>
        </p:txBody>
      </p:sp>
    </p:spTree>
    <p:extLst>
      <p:ext uri="{BB962C8B-B14F-4D97-AF65-F5344CB8AC3E}">
        <p14:creationId xmlns:p14="http://schemas.microsoft.com/office/powerpoint/2010/main" xmlns="" val="567742919"/>
      </p:ext>
    </p:extLst>
  </p:cSld>
  <p:clrMapOvr>
    <a:masterClrMapping/>
  </p:clrMapOvr>
  <p:transition spd="med">
    <p:zo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69638"/>
            <a:ext cx="10972800" cy="1143000"/>
          </a:xfrm>
        </p:spPr>
        <p:txBody>
          <a:bodyPr/>
          <a:lstStyle/>
          <a:p>
            <a:r>
              <a:rPr lang="lo-LA" sz="2400" b="1" dirty="0" smtClean="0">
                <a:latin typeface="Phetsarath OT" pitchFamily="2" charset="0"/>
                <a:cs typeface="Phetsarath OT" pitchFamily="2" charset="0"/>
              </a:rPr>
              <a:t>ບາດກ້າວ​ຕ່າງໆໃນການຈັດຕັ້ງປະຕິບັດ</a:t>
            </a:r>
            <a:r>
              <a:rPr lang="x-none" sz="2400" b="1" smtClean="0">
                <a:latin typeface="Phetsarath OT" pitchFamily="2" charset="0"/>
                <a:cs typeface="Phetsarath OT" pitchFamily="2" charset="0"/>
              </a:rPr>
              <a:t> DaLNA</a:t>
            </a:r>
            <a:r>
              <a:rPr lang="lo-LA" sz="2400" b="1" dirty="0" smtClean="0">
                <a:latin typeface="Phetsarath OT" pitchFamily="2" charset="0"/>
                <a:cs typeface="Phetsarath OT" pitchFamily="2" charset="0"/>
              </a:rPr>
              <a:t> ຫຼັງໄພພິບັດ</a:t>
            </a:r>
            <a:r>
              <a:rPr lang="en-US" sz="2400" b="1" dirty="0" smtClean="0">
                <a:latin typeface="Phetsarath OT" pitchFamily="2" charset="0"/>
                <a:cs typeface="Phetsarath OT" pitchFamily="2" charset="0"/>
              </a:rPr>
              <a:t/>
            </a:r>
            <a:br>
              <a:rPr lang="en-US" sz="2400" b="1" dirty="0" smtClean="0">
                <a:latin typeface="Phetsarath OT" pitchFamily="2" charset="0"/>
                <a:cs typeface="Phetsarath OT" pitchFamily="2" charset="0"/>
              </a:rPr>
            </a:br>
            <a:r>
              <a:rPr lang="en-US" sz="1600" b="1" dirty="0" smtClean="0">
                <a:latin typeface="Phetsarath OT" pitchFamily="2" charset="0"/>
                <a:cs typeface="Phetsarath OT" pitchFamily="2" charset="0"/>
              </a:rPr>
              <a:t>General </a:t>
            </a:r>
            <a:r>
              <a:rPr lang="en-US" sz="1600" b="1" dirty="0">
                <a:latin typeface="Phetsarath OT" pitchFamily="2" charset="0"/>
                <a:cs typeface="Phetsarath OT" pitchFamily="2" charset="0"/>
              </a:rPr>
              <a:t>Steps in Conducting a Post-disaster Damage, Loss and Needs Assessment (DALNA) </a:t>
            </a:r>
            <a:r>
              <a:rPr lang="en-AU" sz="2400" b="1" dirty="0">
                <a:latin typeface="Phetsarath OT" pitchFamily="2" charset="0"/>
                <a:cs typeface="Phetsarath OT" pitchFamily="2" charset="0"/>
              </a:rPr>
              <a:t/>
            </a:r>
            <a:br>
              <a:rPr lang="en-AU" sz="2400" b="1" dirty="0">
                <a:latin typeface="Phetsarath OT" pitchFamily="2" charset="0"/>
                <a:cs typeface="Phetsarath OT" pitchFamily="2" charset="0"/>
              </a:rPr>
            </a:br>
            <a:endParaRPr lang="en-AU" sz="2400" dirty="0">
              <a:latin typeface="Phetsarath OT" pitchFamily="2" charset="0"/>
              <a:cs typeface="Phetsarath OT" pitchFamily="2" charset="0"/>
            </a:endParaRPr>
          </a:p>
        </p:txBody>
      </p:sp>
      <p:sp>
        <p:nvSpPr>
          <p:cNvPr id="3" name="Content Placeholder 2"/>
          <p:cNvSpPr>
            <a:spLocks noGrp="1"/>
          </p:cNvSpPr>
          <p:nvPr>
            <p:ph sz="half" idx="1"/>
          </p:nvPr>
        </p:nvSpPr>
        <p:spPr>
          <a:xfrm>
            <a:off x="415637" y="1600206"/>
            <a:ext cx="6460176" cy="4525963"/>
          </a:xfrm>
        </p:spPr>
        <p:txBody>
          <a:bodyPr/>
          <a:lstStyle/>
          <a:p>
            <a:r>
              <a:rPr lang="lo-LA" sz="2000" i="1" dirty="0" smtClean="0">
                <a:latin typeface="Phetsarath OT" pitchFamily="2" charset="0"/>
                <a:cs typeface="Phetsarath OT" pitchFamily="2" charset="0"/>
              </a:rPr>
              <a:t>ບາດກ້າວ</a:t>
            </a:r>
            <a:r>
              <a:rPr lang="en-US" sz="2000" i="1" dirty="0" smtClean="0">
                <a:latin typeface="Phetsarath OT" pitchFamily="2" charset="0"/>
                <a:cs typeface="Phetsarath OT" pitchFamily="2" charset="0"/>
              </a:rPr>
              <a:t>1. </a:t>
            </a:r>
            <a:r>
              <a:rPr lang="lo-LA" sz="2000" i="1" dirty="0" smtClean="0">
                <a:latin typeface="Phetsarath OT" pitchFamily="2" charset="0"/>
                <a:cs typeface="Phetsarath OT" pitchFamily="2" charset="0"/>
              </a:rPr>
              <a:t>ເກັບກໍາ ແລະ</a:t>
            </a:r>
            <a:r>
              <a:rPr lang="en-US" sz="2000" i="1" dirty="0" smtClean="0">
                <a:latin typeface="Phetsarath OT" pitchFamily="2" charset="0"/>
                <a:cs typeface="Phetsarath OT" pitchFamily="2" charset="0"/>
              </a:rPr>
              <a:t>/</a:t>
            </a:r>
            <a:r>
              <a:rPr lang="lo-LA" sz="2000" i="1" dirty="0" smtClean="0">
                <a:latin typeface="Phetsarath OT" pitchFamily="2" charset="0"/>
                <a:cs typeface="Phetsarath OT" pitchFamily="2" charset="0"/>
              </a:rPr>
              <a:t>ຫຼື ຢັ້ງຢືນຄວາມຖືກຕ້ອງຂອງຂໍ້ມູນພື້ນຖານຂອງແຕ່ລະເມືອງທີ່ຖືກຜົນກະທົບຈາກໄພພິບັດ</a:t>
            </a:r>
            <a:r>
              <a:rPr lang="en-US" sz="2000" i="1" dirty="0" smtClean="0">
                <a:latin typeface="Phetsarath OT" pitchFamily="2" charset="0"/>
                <a:cs typeface="Phetsarath OT" pitchFamily="2" charset="0"/>
              </a:rPr>
              <a:t>.</a:t>
            </a:r>
          </a:p>
          <a:p>
            <a:endParaRPr lang="en-US" sz="700" dirty="0" smtClean="0">
              <a:latin typeface="Phetsarath OT" pitchFamily="2" charset="0"/>
              <a:cs typeface="Phetsarath OT" pitchFamily="2" charset="0"/>
            </a:endParaRPr>
          </a:p>
          <a:p>
            <a:r>
              <a:rPr lang="lo-LA" sz="2000" i="1" dirty="0" smtClean="0">
                <a:latin typeface="Phetsarath OT" pitchFamily="2" charset="0"/>
                <a:cs typeface="Phetsarath OT" pitchFamily="2" charset="0"/>
              </a:rPr>
              <a:t>ບາດກ້າວ</a:t>
            </a:r>
            <a:r>
              <a:rPr lang="en-US" sz="2000" i="1" dirty="0" smtClean="0">
                <a:latin typeface="Phetsarath OT" pitchFamily="2" charset="0"/>
                <a:cs typeface="Phetsarath OT" pitchFamily="2" charset="0"/>
              </a:rPr>
              <a:t>2. </a:t>
            </a:r>
            <a:r>
              <a:rPr lang="lo-LA" sz="2000" i="1" dirty="0" smtClean="0">
                <a:latin typeface="Phetsarath OT" pitchFamily="2" charset="0"/>
                <a:cs typeface="Phetsarath OT" pitchFamily="2" charset="0"/>
              </a:rPr>
              <a:t>ຄາດຄະເນຄວາມເສຍຫາຍແລະການສູນເສຍ</a:t>
            </a:r>
            <a:r>
              <a:rPr lang="en-US" sz="2000" i="1" dirty="0" smtClean="0">
                <a:latin typeface="Phetsarath OT" pitchFamily="2" charset="0"/>
                <a:cs typeface="Phetsarath OT" pitchFamily="2" charset="0"/>
              </a:rPr>
              <a:t> </a:t>
            </a:r>
            <a:endParaRPr lang="en-US" sz="2000" i="1" dirty="0" smtClean="0">
              <a:latin typeface="Phetsarath OT" pitchFamily="2" charset="0"/>
              <a:cs typeface="Phetsarath OT" pitchFamily="2" charset="0"/>
            </a:endParaRPr>
          </a:p>
          <a:p>
            <a:endParaRPr lang="en-US" sz="1050" dirty="0" smtClean="0">
              <a:latin typeface="Phetsarath OT" pitchFamily="2" charset="0"/>
              <a:cs typeface="Phetsarath OT" pitchFamily="2" charset="0"/>
            </a:endParaRPr>
          </a:p>
          <a:p>
            <a:r>
              <a:rPr lang="lo-LA" sz="2000" i="1" dirty="0" smtClean="0">
                <a:latin typeface="Phetsarath OT" pitchFamily="2" charset="0"/>
                <a:cs typeface="Phetsarath OT" pitchFamily="2" charset="0"/>
              </a:rPr>
              <a:t>ບາດກ້າວ</a:t>
            </a:r>
            <a:r>
              <a:rPr lang="en-US" sz="2000" i="1" dirty="0" smtClean="0">
                <a:latin typeface="Phetsarath OT" pitchFamily="2" charset="0"/>
                <a:cs typeface="Phetsarath OT" pitchFamily="2" charset="0"/>
              </a:rPr>
              <a:t>3. </a:t>
            </a:r>
            <a:r>
              <a:rPr lang="lo-LA" sz="2000" i="1" dirty="0" smtClean="0">
                <a:latin typeface="Phetsarath OT" pitchFamily="2" charset="0"/>
                <a:cs typeface="Phetsarath OT" pitchFamily="2" charset="0"/>
              </a:rPr>
              <a:t>ຢັ້ງຢືນຄວາມຖືກຕ້ອງຂອງຂໍ້ມູນຄວາມເສຍຫາຍແລະການສູນເສຍ </a:t>
            </a:r>
            <a:endParaRPr lang="lo-LA" sz="2000" i="1" dirty="0" smtClean="0">
              <a:latin typeface="Phetsarath OT" pitchFamily="2" charset="0"/>
              <a:cs typeface="Phetsarath OT" pitchFamily="2" charset="0"/>
            </a:endParaRPr>
          </a:p>
          <a:p>
            <a:endParaRPr lang="en-US" sz="900" dirty="0" smtClean="0">
              <a:latin typeface="Phetsarath OT" pitchFamily="2" charset="0"/>
              <a:cs typeface="Phetsarath OT" pitchFamily="2" charset="0"/>
            </a:endParaRPr>
          </a:p>
          <a:p>
            <a:r>
              <a:rPr lang="lo-LA" sz="2000" i="1" dirty="0" smtClean="0">
                <a:latin typeface="Phetsarath OT" pitchFamily="2" charset="0"/>
                <a:cs typeface="Phetsarath OT" pitchFamily="2" charset="0"/>
              </a:rPr>
              <a:t>ບາດກ້າວ</a:t>
            </a:r>
            <a:r>
              <a:rPr lang="en-US" sz="2000" i="1" dirty="0" smtClean="0">
                <a:latin typeface="Phetsarath OT" pitchFamily="2" charset="0"/>
                <a:cs typeface="Phetsarath OT" pitchFamily="2" charset="0"/>
              </a:rPr>
              <a:t>4. </a:t>
            </a:r>
            <a:r>
              <a:rPr lang="lo-LA" sz="2000" i="1" dirty="0" smtClean="0">
                <a:latin typeface="Phetsarath OT" pitchFamily="2" charset="0"/>
                <a:cs typeface="Phetsarath OT" pitchFamily="2" charset="0"/>
              </a:rPr>
              <a:t>ວິເຄາະຜົນກະທົບ: ຄວາມເສຍຫາຍແລະການສູນເສຍ ຕໍ່ປະຊາກອນ</a:t>
            </a:r>
            <a:r>
              <a:rPr lang="en-US" sz="2000" i="1" dirty="0" err="1" smtClean="0">
                <a:latin typeface="Phetsarath OT" pitchFamily="2" charset="0"/>
                <a:cs typeface="Phetsarath OT" pitchFamily="2" charset="0"/>
              </a:rPr>
              <a:t>ທີ່ໄດ້ຮັບຜົນກະທົບ</a:t>
            </a:r>
            <a:r>
              <a:rPr lang="en-US" sz="2000" i="1" dirty="0" smtClean="0">
                <a:latin typeface="Phetsarath OT" pitchFamily="2" charset="0"/>
                <a:cs typeface="Phetsarath OT" pitchFamily="2" charset="0"/>
              </a:rPr>
              <a:t> </a:t>
            </a:r>
            <a:endParaRPr lang="en-US" sz="2000" i="1" dirty="0" smtClean="0">
              <a:latin typeface="Phetsarath OT" pitchFamily="2" charset="0"/>
              <a:cs typeface="Phetsarath OT" pitchFamily="2" charset="0"/>
            </a:endParaRPr>
          </a:p>
          <a:p>
            <a:endParaRPr lang="en-US" sz="1000" dirty="0" smtClean="0">
              <a:latin typeface="Phetsarath OT" pitchFamily="2" charset="0"/>
              <a:cs typeface="Phetsarath OT" pitchFamily="2" charset="0"/>
            </a:endParaRPr>
          </a:p>
          <a:p>
            <a:r>
              <a:rPr lang="lo-LA" sz="2000" i="1" dirty="0" smtClean="0">
                <a:latin typeface="Phetsarath OT" pitchFamily="2" charset="0"/>
                <a:cs typeface="Phetsarath OT" pitchFamily="2" charset="0"/>
              </a:rPr>
              <a:t>ບາດກ້າວ</a:t>
            </a:r>
            <a:r>
              <a:rPr lang="en-US" sz="2000" i="1" dirty="0" smtClean="0">
                <a:latin typeface="Phetsarath OT" pitchFamily="2" charset="0"/>
                <a:cs typeface="Phetsarath OT" pitchFamily="2" charset="0"/>
              </a:rPr>
              <a:t>5. </a:t>
            </a:r>
            <a:r>
              <a:rPr lang="lo-LA" sz="2000" i="1" dirty="0" smtClean="0">
                <a:latin typeface="Phetsarath OT" pitchFamily="2" charset="0"/>
                <a:cs typeface="Phetsarath OT" pitchFamily="2" charset="0"/>
              </a:rPr>
              <a:t>ຄາດຄະເນຄວາມຕ້ອງການການຟື້ນຟູແລະກໍ່ສ້າງຄືນໃໝ່ </a:t>
            </a:r>
            <a:r>
              <a:rPr lang="en-US" sz="2000" i="1" dirty="0" smtClean="0">
                <a:latin typeface="Phetsarath OT" pitchFamily="2" charset="0"/>
                <a:cs typeface="Phetsarath OT" pitchFamily="2" charset="0"/>
              </a:rPr>
              <a:t> </a:t>
            </a:r>
            <a:endParaRPr lang="en-US" sz="2000" i="1" dirty="0" smtClean="0">
              <a:latin typeface="Phetsarath OT" pitchFamily="2" charset="0"/>
              <a:cs typeface="Phetsarath OT" pitchFamily="2" charset="0"/>
            </a:endParaRPr>
          </a:p>
          <a:p>
            <a:endParaRPr lang="en-US" sz="1000" dirty="0" smtClean="0">
              <a:latin typeface="Phetsarath OT" pitchFamily="2" charset="0"/>
              <a:cs typeface="Phetsarath OT" pitchFamily="2" charset="0"/>
            </a:endParaRPr>
          </a:p>
          <a:p>
            <a:r>
              <a:rPr lang="lo-LA" sz="2000" i="1" dirty="0" smtClean="0">
                <a:latin typeface="Phetsarath OT" pitchFamily="2" charset="0"/>
                <a:cs typeface="Phetsarath OT" pitchFamily="2" charset="0"/>
              </a:rPr>
              <a:t>ບາດກ້າວ</a:t>
            </a:r>
            <a:r>
              <a:rPr lang="en-US" sz="2000" i="1" dirty="0" smtClean="0">
                <a:latin typeface="Phetsarath OT" pitchFamily="2" charset="0"/>
                <a:cs typeface="Phetsarath OT" pitchFamily="2" charset="0"/>
              </a:rPr>
              <a:t>6. </a:t>
            </a:r>
            <a:r>
              <a:rPr lang="lo-LA" sz="2000" i="1" dirty="0" smtClean="0">
                <a:latin typeface="Phetsarath OT" pitchFamily="2" charset="0"/>
                <a:cs typeface="Phetsarath OT" pitchFamily="2" charset="0"/>
              </a:rPr>
              <a:t>ຮ່າງ​ແຜນ​ຈັດ​ຕັ້ງ​ປະຕິບັດ​ບັນດາ​ໂຄງການ​ທີ່​ໄດ້​ກໍານົດ​ໄວ້</a:t>
            </a:r>
            <a:r>
              <a:rPr lang="en-US" sz="2000" i="1" dirty="0" smtClean="0">
                <a:latin typeface="Phetsarath OT" pitchFamily="2" charset="0"/>
                <a:cs typeface="Phetsarath OT" pitchFamily="2" charset="0"/>
              </a:rPr>
              <a:t>. </a:t>
            </a:r>
            <a:endParaRPr lang="en-US" sz="2000" i="1" dirty="0" smtClean="0">
              <a:latin typeface="Phetsarath OT" pitchFamily="2" charset="0"/>
              <a:cs typeface="Phetsarath OT" pitchFamily="2" charset="0"/>
            </a:endParaRPr>
          </a:p>
          <a:p>
            <a:endParaRPr lang="en-US" sz="1400" dirty="0" smtClean="0">
              <a:latin typeface="Phetsarath OT" pitchFamily="2" charset="0"/>
              <a:cs typeface="Phetsarath OT" pitchFamily="2" charset="0"/>
            </a:endParaRPr>
          </a:p>
          <a:p>
            <a:r>
              <a:rPr lang="lo-LA" sz="2000" i="1" dirty="0" smtClean="0">
                <a:latin typeface="Phetsarath OT" pitchFamily="2" charset="0"/>
                <a:cs typeface="Phetsarath OT" pitchFamily="2" charset="0"/>
              </a:rPr>
              <a:t>ບາດກ້າວ</a:t>
            </a:r>
            <a:r>
              <a:rPr lang="en-US" sz="2000" i="1" dirty="0" smtClean="0">
                <a:latin typeface="Phetsarath OT" pitchFamily="2" charset="0"/>
                <a:cs typeface="Phetsarath OT" pitchFamily="2" charset="0"/>
              </a:rPr>
              <a:t>7.​ </a:t>
            </a:r>
            <a:r>
              <a:rPr lang="lo-LA" sz="2000" i="1" dirty="0" smtClean="0">
                <a:latin typeface="Phetsarath OT" pitchFamily="2" charset="0"/>
                <a:cs typeface="Phetsarath OT" pitchFamily="2" charset="0"/>
              </a:rPr>
              <a:t>ຮ່າງບົດລາຍງານການປະເມີນຄວາມເສຍ</a:t>
            </a:r>
            <a:r>
              <a:rPr lang="en-US" sz="2000" i="1" dirty="0" smtClean="0">
                <a:latin typeface="Phetsarath OT" pitchFamily="2" charset="0"/>
                <a:cs typeface="Phetsarath OT" pitchFamily="2" charset="0"/>
              </a:rPr>
              <a:t>,</a:t>
            </a:r>
            <a:r>
              <a:rPr lang="lo-LA" sz="2000" i="1" dirty="0" smtClean="0">
                <a:latin typeface="Phetsarath OT" pitchFamily="2" charset="0"/>
                <a:cs typeface="Phetsarath OT" pitchFamily="2" charset="0"/>
              </a:rPr>
              <a:t>ການສູນເສຍແລະຄວາມຕ້ອງການຂອງ </a:t>
            </a:r>
            <a:r>
              <a:rPr lang="en-US" sz="2000" i="1" dirty="0" err="1" smtClean="0">
                <a:latin typeface="Phetsarath OT" pitchFamily="2" charset="0"/>
                <a:cs typeface="Phetsarath OT" pitchFamily="2" charset="0"/>
              </a:rPr>
              <a:t>DaLNA</a:t>
            </a:r>
            <a:r>
              <a:rPr lang="en-US" sz="2000" i="1" dirty="0" smtClean="0">
                <a:latin typeface="Phetsarath OT" pitchFamily="2" charset="0"/>
                <a:cs typeface="Phetsarath OT" pitchFamily="2" charset="0"/>
              </a:rPr>
              <a:t> </a:t>
            </a:r>
            <a:r>
              <a:rPr lang="lo-LA" sz="2000" i="1" dirty="0" smtClean="0">
                <a:latin typeface="Phetsarath OT" pitchFamily="2" charset="0"/>
                <a:cs typeface="Phetsarath OT" pitchFamily="2" charset="0"/>
              </a:rPr>
              <a:t>ຂະ</a:t>
            </a:r>
            <a:r>
              <a:rPr lang="en-US" sz="2000" i="1" dirty="0" smtClean="0">
                <a:latin typeface="Phetsarath OT" pitchFamily="2" charset="0"/>
                <a:cs typeface="Phetsarath OT" pitchFamily="2" charset="0"/>
              </a:rPr>
              <a:t>      </a:t>
            </a:r>
            <a:r>
              <a:rPr lang="lo-LA" sz="2000" i="1" dirty="0" smtClean="0">
                <a:latin typeface="Phetsarath OT" pitchFamily="2" charset="0"/>
                <a:cs typeface="Phetsarath OT" pitchFamily="2" charset="0"/>
              </a:rPr>
              <a:t>ແໜງການ</a:t>
            </a:r>
            <a:r>
              <a:rPr lang="en-US" sz="2000" i="1" dirty="0" smtClean="0">
                <a:latin typeface="Phetsarath OT" pitchFamily="2" charset="0"/>
                <a:cs typeface="Phetsarath OT" pitchFamily="2" charset="0"/>
              </a:rPr>
              <a:t> </a:t>
            </a:r>
            <a:endParaRPr lang="en-US" sz="2000" dirty="0" smtClean="0">
              <a:latin typeface="Phetsarath OT" pitchFamily="2" charset="0"/>
              <a:cs typeface="Phetsarath OT" pitchFamily="2" charset="0"/>
            </a:endParaRPr>
          </a:p>
          <a:p>
            <a:endParaRPr lang="en-AU" sz="2000" dirty="0">
              <a:latin typeface="Phetsarath OT" pitchFamily="2" charset="0"/>
              <a:cs typeface="Phetsarath OT" pitchFamily="2" charset="0"/>
            </a:endParaRPr>
          </a:p>
        </p:txBody>
      </p:sp>
      <p:sp>
        <p:nvSpPr>
          <p:cNvPr id="4" name="Content Placeholder 3"/>
          <p:cNvSpPr>
            <a:spLocks noGrp="1"/>
          </p:cNvSpPr>
          <p:nvPr>
            <p:ph sz="half" idx="2"/>
          </p:nvPr>
        </p:nvSpPr>
        <p:spPr>
          <a:xfrm>
            <a:off x="7243948" y="1417638"/>
            <a:ext cx="4838324" cy="5044121"/>
          </a:xfrm>
        </p:spPr>
        <p:txBody>
          <a:bodyPr/>
          <a:lstStyle/>
          <a:p>
            <a:r>
              <a:rPr lang="en-US" sz="2000" i="1" dirty="0" smtClean="0"/>
              <a:t>Step 1. Collect </a:t>
            </a:r>
            <a:r>
              <a:rPr lang="en-US" sz="2000" i="1" dirty="0"/>
              <a:t>and/or validate the baseline data for each of the disaster-affected district</a:t>
            </a:r>
            <a:endParaRPr lang="en-AU" sz="2000" dirty="0"/>
          </a:p>
          <a:p>
            <a:r>
              <a:rPr lang="en-US" sz="2000" i="1" dirty="0"/>
              <a:t>Step 2. Estimate damages and losses </a:t>
            </a:r>
            <a:endParaRPr lang="en-AU" sz="2000" dirty="0"/>
          </a:p>
          <a:p>
            <a:r>
              <a:rPr lang="en-US" sz="2000" i="1" dirty="0"/>
              <a:t>Step 3. Validate the information on damages and losses </a:t>
            </a:r>
            <a:endParaRPr lang="en-AU" sz="2000" dirty="0"/>
          </a:p>
          <a:p>
            <a:r>
              <a:rPr lang="en-US" sz="2000" i="1" dirty="0"/>
              <a:t>Step 4. Analyze the impacts of the damages and losses to affected population</a:t>
            </a:r>
            <a:endParaRPr lang="en-AU" sz="2000" dirty="0"/>
          </a:p>
          <a:p>
            <a:r>
              <a:rPr lang="en-US" sz="2000" i="1" dirty="0"/>
              <a:t>Step 5. Estimate recovery and reconstruction needs</a:t>
            </a:r>
            <a:endParaRPr lang="en-AU" sz="2000" dirty="0"/>
          </a:p>
          <a:p>
            <a:r>
              <a:rPr lang="en-US" sz="2000" i="1" dirty="0"/>
              <a:t>Step 6. Draft the implementation plan of the identified programs and projects</a:t>
            </a:r>
            <a:endParaRPr lang="en-AU" sz="2000" dirty="0"/>
          </a:p>
          <a:p>
            <a:r>
              <a:rPr lang="en-US" sz="2000" i="1" dirty="0"/>
              <a:t>Step 7. Draft the post-disaster damages, losses and needs (</a:t>
            </a:r>
            <a:r>
              <a:rPr lang="en-US" sz="2000" i="1" dirty="0" err="1"/>
              <a:t>DaLNA</a:t>
            </a:r>
            <a:r>
              <a:rPr lang="en-US" sz="2000" i="1" dirty="0"/>
              <a:t>) of the sector</a:t>
            </a:r>
            <a:endParaRPr lang="en-AU" sz="2000" dirty="0"/>
          </a:p>
          <a:p>
            <a:endParaRPr lang="en-AU" dirty="0"/>
          </a:p>
        </p:txBody>
      </p:sp>
    </p:spTree>
    <p:extLst>
      <p:ext uri="{BB962C8B-B14F-4D97-AF65-F5344CB8AC3E}">
        <p14:creationId xmlns:p14="http://schemas.microsoft.com/office/powerpoint/2010/main" xmlns="" val="1939676752"/>
      </p:ext>
    </p:extLst>
  </p:cSld>
  <p:clrMapOvr>
    <a:masterClrMapping/>
  </p:clrMapOvr>
  <p:transition spd="med">
    <p:zo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a:xfrm>
            <a:off x="1981200" y="-228600"/>
            <a:ext cx="8229600" cy="1143000"/>
          </a:xfrm>
        </p:spPr>
        <p:txBody>
          <a:bodyPr/>
          <a:lstStyle/>
          <a:p>
            <a:r>
              <a:rPr lang="en-US" altLang="en-US" sz="2800" dirty="0" err="1">
                <a:solidFill>
                  <a:schemeClr val="accent2"/>
                </a:solidFill>
                <a:latin typeface="Phetsarath OT" panose="02000500000000000000" pitchFamily="2" charset="0"/>
                <a:cs typeface="Phetsarath OT" panose="02000500000000000000" pitchFamily="2" charset="0"/>
              </a:rPr>
              <a:t>ຂໍ້ມູນ</a:t>
            </a:r>
            <a:r>
              <a:rPr lang="en-US" altLang="en-US" sz="2800" dirty="0" err="1" smtClean="0">
                <a:solidFill>
                  <a:schemeClr val="accent2"/>
                </a:solidFill>
                <a:latin typeface="Phetsarath OT" panose="02000500000000000000" pitchFamily="2" charset="0"/>
                <a:cs typeface="Phetsarath OT" panose="02000500000000000000" pitchFamily="2" charset="0"/>
              </a:rPr>
              <a:t>ພື້ນຖານ</a:t>
            </a:r>
            <a:r>
              <a:rPr lang="en-US" altLang="en-US" sz="2800" dirty="0" smtClean="0">
                <a:solidFill>
                  <a:schemeClr val="accent2"/>
                </a:solidFill>
                <a:latin typeface="Phetsarath OT" panose="02000500000000000000" pitchFamily="2" charset="0"/>
                <a:cs typeface="Phetsarath OT" panose="02000500000000000000" pitchFamily="2" charset="0"/>
              </a:rPr>
              <a:t> (</a:t>
            </a:r>
            <a:r>
              <a:rPr lang="en-US" altLang="en-US" sz="2800" dirty="0">
                <a:solidFill>
                  <a:schemeClr val="accent2"/>
                </a:solidFill>
                <a:latin typeface="Phetsarath OT" panose="02000500000000000000" pitchFamily="2" charset="0"/>
                <a:cs typeface="Phetsarath OT" panose="02000500000000000000" pitchFamily="2" charset="0"/>
              </a:rPr>
              <a:t>Baseline Information)</a:t>
            </a:r>
          </a:p>
        </p:txBody>
      </p:sp>
      <p:sp>
        <p:nvSpPr>
          <p:cNvPr id="2" name="Rectangle 1"/>
          <p:cNvSpPr/>
          <p:nvPr/>
        </p:nvSpPr>
        <p:spPr>
          <a:xfrm>
            <a:off x="1752600" y="619780"/>
            <a:ext cx="8915400" cy="523220"/>
          </a:xfrm>
          <a:prstGeom prst="rect">
            <a:avLst/>
          </a:prstGeom>
        </p:spPr>
        <p:txBody>
          <a:bodyPr wrap="square">
            <a:spAutoFit/>
          </a:bodyPr>
          <a:lstStyle/>
          <a:p>
            <a:r>
              <a:rPr lang="en-US" sz="1400" b="1" dirty="0" err="1">
                <a:latin typeface="Phetsarath OT" panose="02000500000000000000" pitchFamily="2" charset="0"/>
                <a:cs typeface="Phetsarath OT" panose="02000500000000000000" pitchFamily="2" charset="0"/>
              </a:rPr>
              <a:t>ຕາຕະລາງ</a:t>
            </a:r>
            <a:r>
              <a:rPr lang="en-US" sz="1400" b="1" dirty="0">
                <a:latin typeface="Phetsarath OT" panose="02000500000000000000" pitchFamily="2" charset="0"/>
                <a:cs typeface="Phetsarath OT" panose="02000500000000000000" pitchFamily="2" charset="0"/>
              </a:rPr>
              <a:t> 1. </a:t>
            </a:r>
            <a:r>
              <a:rPr lang="en-US" sz="1400" b="1" dirty="0" err="1">
                <a:latin typeface="Phetsarath OT" panose="02000500000000000000" pitchFamily="2" charset="0"/>
                <a:cs typeface="Phetsarath OT" panose="02000500000000000000" pitchFamily="2" charset="0"/>
              </a:rPr>
              <a:t>ຂ້ມູນພື້ນຖານຂອງສິ່ງອຳນວຍຄວາມສະດວກດ້ານອຸດສະຫະກຳ</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ແລະ</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ການຄ້າຂອງບັນດາເມືອງຕ່າງ</a:t>
            </a:r>
            <a:r>
              <a:rPr lang="en-US" sz="1400" b="1" dirty="0">
                <a:latin typeface="Phetsarath OT" panose="02000500000000000000" pitchFamily="2" charset="0"/>
                <a:cs typeface="Phetsarath OT" panose="02000500000000000000" pitchFamily="2" charset="0"/>
              </a:rPr>
              <a:t>ໆ</a:t>
            </a:r>
          </a:p>
          <a:p>
            <a:r>
              <a:rPr lang="en-US" sz="1400" b="1" dirty="0">
                <a:latin typeface="Phetsarath OT" panose="02000500000000000000" pitchFamily="2" charset="0"/>
                <a:cs typeface="Phetsarath OT" panose="02000500000000000000" pitchFamily="2" charset="0"/>
              </a:rPr>
              <a:t>Table 1. Baseline information of commerce and industry facilities in a district</a:t>
            </a:r>
            <a:endParaRPr lang="en-US" sz="1400" dirty="0">
              <a:latin typeface="Phetsarath OT" panose="02000500000000000000" pitchFamily="2" charset="0"/>
              <a:cs typeface="Phetsarath OT" panose="02000500000000000000" pitchFamily="2" charset="0"/>
            </a:endParaRPr>
          </a:p>
        </p:txBody>
      </p:sp>
      <p:graphicFrame>
        <p:nvGraphicFramePr>
          <p:cNvPr id="4" name="Table 3"/>
          <p:cNvGraphicFramePr>
            <a:graphicFrameLocks noGrp="1"/>
          </p:cNvGraphicFramePr>
          <p:nvPr>
            <p:extLst/>
          </p:nvPr>
        </p:nvGraphicFramePr>
        <p:xfrm>
          <a:off x="629392" y="1188525"/>
          <a:ext cx="11091555" cy="5627487"/>
        </p:xfrm>
        <a:graphic>
          <a:graphicData uri="http://schemas.openxmlformats.org/drawingml/2006/table">
            <a:tbl>
              <a:tblPr firstRow="1" firstCol="1" bandRow="1" bandCol="1"/>
              <a:tblGrid>
                <a:gridCol w="2970318"/>
                <a:gridCol w="1053698"/>
                <a:gridCol w="1053698"/>
                <a:gridCol w="1053698"/>
                <a:gridCol w="1053698"/>
                <a:gridCol w="1053698"/>
                <a:gridCol w="1053698"/>
                <a:gridCol w="1058134"/>
                <a:gridCol w="740915"/>
              </a:tblGrid>
              <a:tr h="131473">
                <a:tc gridSpan="9">
                  <a:txBody>
                    <a:bodyPr/>
                    <a:lstStyle/>
                    <a:p>
                      <a:pPr>
                        <a:spcAft>
                          <a:spcPts val="0"/>
                        </a:spcAft>
                      </a:pPr>
                      <a:r>
                        <a:rPr lang="en-US" sz="900" dirty="0" err="1">
                          <a:solidFill>
                            <a:schemeClr val="tx1"/>
                          </a:solidFill>
                          <a:effectLst/>
                          <a:latin typeface="Phetsarath OT" panose="02000500000000020004" pitchFamily="2" charset="0"/>
                          <a:cs typeface="Phetsarath OT" panose="02000500000000020004" pitchFamily="2" charset="0"/>
                        </a:rPr>
                        <a:t>ຊື່ເມືອງ</a:t>
                      </a:r>
                      <a:r>
                        <a:rPr lang="en-US" sz="900" dirty="0">
                          <a:solidFill>
                            <a:schemeClr val="tx1"/>
                          </a:solidFill>
                          <a:effectLst/>
                          <a:latin typeface="Phetsarath OT" panose="02000500000000020004" pitchFamily="2" charset="0"/>
                          <a:cs typeface="Phetsarath OT" panose="02000500000000020004" pitchFamily="2" charset="0"/>
                        </a:rPr>
                        <a:t>:</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31473">
                <a:tc rowSpan="3">
                  <a:txBody>
                    <a:bodyPr/>
                    <a:lstStyle/>
                    <a:p>
                      <a:pPr algn="ctr">
                        <a:spcAft>
                          <a:spcPts val="0"/>
                        </a:spcAft>
                      </a:pPr>
                      <a:r>
                        <a:rPr lang="en-US" sz="900">
                          <a:solidFill>
                            <a:schemeClr val="tx1"/>
                          </a:solidFill>
                          <a:effectLst/>
                          <a:latin typeface="Phetsarath OT" panose="02000500000000020004" pitchFamily="2" charset="0"/>
                          <a:cs typeface="Phetsarath OT" panose="02000500000000020004" pitchFamily="2" charset="0"/>
                        </a:rPr>
                        <a:t>ປະເພດບໍລິສັດ</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8">
                  <a:txBody>
                    <a:bodyPr/>
                    <a:lstStyle/>
                    <a:p>
                      <a:pPr algn="ctr">
                        <a:spcAft>
                          <a:spcPts val="0"/>
                        </a:spcAft>
                      </a:pPr>
                      <a:r>
                        <a:rPr lang="en-US" sz="900">
                          <a:solidFill>
                            <a:schemeClr val="tx1"/>
                          </a:solidFill>
                          <a:effectLst/>
                          <a:latin typeface="Phetsarath OT" panose="02000500000000020004" pitchFamily="2" charset="0"/>
                          <a:cs typeface="Phetsarath OT" panose="02000500000000020004" pitchFamily="2" charset="0"/>
                        </a:rPr>
                        <a:t>ຈຳນວນ</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31473">
                <a:tc vMerge="1">
                  <a:txBody>
                    <a:bodyPr/>
                    <a:lstStyle/>
                    <a:p>
                      <a:endParaRPr lang="en-US"/>
                    </a:p>
                  </a:txBody>
                  <a:tcPr/>
                </a:tc>
                <a:tc gridSpan="2">
                  <a:txBody>
                    <a:bodyPr/>
                    <a:lstStyle/>
                    <a:p>
                      <a:pPr algn="ctr">
                        <a:spcAft>
                          <a:spcPts val="0"/>
                        </a:spcAft>
                      </a:pPr>
                      <a:r>
                        <a:rPr lang="en-US" sz="900">
                          <a:solidFill>
                            <a:schemeClr val="tx1"/>
                          </a:solidFill>
                          <a:effectLst/>
                          <a:latin typeface="Phetsarath OT" panose="02000500000000020004" pitchFamily="2" charset="0"/>
                          <a:cs typeface="Phetsarath OT" panose="02000500000000020004" pitchFamily="2" charset="0"/>
                        </a:rPr>
                        <a:t>ຂະໜາດນ້ອຍສຸດ</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spcAft>
                          <a:spcPts val="0"/>
                        </a:spcAft>
                      </a:pPr>
                      <a:r>
                        <a:rPr lang="en-US" sz="900">
                          <a:solidFill>
                            <a:schemeClr val="tx1"/>
                          </a:solidFill>
                          <a:effectLst/>
                          <a:latin typeface="Phetsarath OT" panose="02000500000000020004" pitchFamily="2" charset="0"/>
                          <a:cs typeface="Phetsarath OT" panose="02000500000000020004" pitchFamily="2" charset="0"/>
                        </a:rPr>
                        <a:t>ຂະໜາດນ້ອຍ</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spcAft>
                          <a:spcPts val="0"/>
                        </a:spcAft>
                      </a:pPr>
                      <a:r>
                        <a:rPr lang="en-US" sz="900">
                          <a:solidFill>
                            <a:schemeClr val="tx1"/>
                          </a:solidFill>
                          <a:effectLst/>
                          <a:latin typeface="Phetsarath OT" panose="02000500000000020004" pitchFamily="2" charset="0"/>
                          <a:cs typeface="Phetsarath OT" panose="02000500000000020004" pitchFamily="2" charset="0"/>
                        </a:rPr>
                        <a:t>ຂະໜາດກາງ</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spcAft>
                          <a:spcPts val="0"/>
                        </a:spcAft>
                      </a:pPr>
                      <a:r>
                        <a:rPr lang="en-US" sz="900">
                          <a:solidFill>
                            <a:schemeClr val="tx1"/>
                          </a:solidFill>
                          <a:effectLst/>
                          <a:latin typeface="Phetsarath OT" panose="02000500000000020004" pitchFamily="2" charset="0"/>
                          <a:cs typeface="Phetsarath OT" panose="02000500000000020004" pitchFamily="2" charset="0"/>
                        </a:rPr>
                        <a:t>ຂະໜາດໃຫ່ຍ</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195951">
                <a:tc vMerge="1">
                  <a:txBody>
                    <a:bodyPr/>
                    <a:lstStyle/>
                    <a:p>
                      <a:endParaRPr lang="en-US"/>
                    </a:p>
                  </a:txBody>
                  <a:tcPr/>
                </a:tc>
                <a:tc>
                  <a:txBody>
                    <a:bodyPr/>
                    <a:lstStyle/>
                    <a:p>
                      <a:pPr algn="ctr">
                        <a:spcAft>
                          <a:spcPts val="0"/>
                        </a:spcAft>
                      </a:pPr>
                      <a:r>
                        <a:rPr lang="en-US" sz="900">
                          <a:solidFill>
                            <a:schemeClr val="tx1"/>
                          </a:solidFill>
                          <a:effectLst/>
                          <a:latin typeface="Phetsarath OT" panose="02000500000000020004" pitchFamily="2" charset="0"/>
                          <a:cs typeface="Phetsarath OT" panose="02000500000000020004" pitchFamily="2" charset="0"/>
                        </a:rPr>
                        <a:t>ລັດ</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900">
                          <a:solidFill>
                            <a:schemeClr val="tx1"/>
                          </a:solidFill>
                          <a:effectLst/>
                          <a:latin typeface="Phetsarath OT" panose="02000500000000020004" pitchFamily="2" charset="0"/>
                          <a:cs typeface="Phetsarath OT" panose="02000500000000020004" pitchFamily="2" charset="0"/>
                        </a:rPr>
                        <a:t>ເອກະຊົນ</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900">
                          <a:solidFill>
                            <a:schemeClr val="tx1"/>
                          </a:solidFill>
                          <a:effectLst/>
                          <a:latin typeface="Phetsarath OT" panose="02000500000000020004" pitchFamily="2" charset="0"/>
                          <a:cs typeface="Phetsarath OT" panose="02000500000000020004" pitchFamily="2" charset="0"/>
                        </a:rPr>
                        <a:t>ລັດ</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900">
                          <a:solidFill>
                            <a:schemeClr val="tx1"/>
                          </a:solidFill>
                          <a:effectLst/>
                          <a:latin typeface="Phetsarath OT" panose="02000500000000020004" pitchFamily="2" charset="0"/>
                          <a:cs typeface="Phetsarath OT" panose="02000500000000020004" pitchFamily="2" charset="0"/>
                        </a:rPr>
                        <a:t>ເອກະຊົນ</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900">
                          <a:solidFill>
                            <a:schemeClr val="tx1"/>
                          </a:solidFill>
                          <a:effectLst/>
                          <a:latin typeface="Phetsarath OT" panose="02000500000000020004" pitchFamily="2" charset="0"/>
                          <a:cs typeface="Phetsarath OT" panose="02000500000000020004" pitchFamily="2" charset="0"/>
                        </a:rPr>
                        <a:t>ລັດ</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900">
                          <a:solidFill>
                            <a:schemeClr val="tx1"/>
                          </a:solidFill>
                          <a:effectLst/>
                          <a:latin typeface="Phetsarath OT" panose="02000500000000020004" pitchFamily="2" charset="0"/>
                          <a:cs typeface="Phetsarath OT" panose="02000500000000020004" pitchFamily="2" charset="0"/>
                        </a:rPr>
                        <a:t>ເອກະຊົນ</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900">
                          <a:solidFill>
                            <a:schemeClr val="tx1"/>
                          </a:solidFill>
                          <a:effectLst/>
                          <a:latin typeface="Phetsarath OT" panose="02000500000000020004" pitchFamily="2" charset="0"/>
                          <a:cs typeface="Phetsarath OT" panose="02000500000000020004" pitchFamily="2" charset="0"/>
                        </a:rPr>
                        <a:t>ລັດ</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900">
                          <a:solidFill>
                            <a:schemeClr val="tx1"/>
                          </a:solidFill>
                          <a:effectLst/>
                          <a:latin typeface="Phetsarath OT" panose="02000500000000020004" pitchFamily="2" charset="0"/>
                          <a:cs typeface="Phetsarath OT" panose="02000500000000020004" pitchFamily="2" charset="0"/>
                        </a:rPr>
                        <a:t>ເອກະຊົນ</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31473">
                <a:tc gridSpan="9">
                  <a:txBody>
                    <a:bodyPr/>
                    <a:lstStyle/>
                    <a:p>
                      <a:pPr algn="just">
                        <a:spcAft>
                          <a:spcPts val="0"/>
                        </a:spcAft>
                      </a:pPr>
                      <a:r>
                        <a:rPr lang="en-US" sz="900" b="1">
                          <a:solidFill>
                            <a:schemeClr val="tx1"/>
                          </a:solidFill>
                          <a:effectLst/>
                          <a:latin typeface="Phetsarath OT" panose="02000500000000020004" pitchFamily="2" charset="0"/>
                          <a:cs typeface="Phetsarath OT" panose="02000500000000020004" pitchFamily="2" charset="0"/>
                        </a:rPr>
                        <a:t>ກ. ການຜະລິດ</a:t>
                      </a:r>
                      <a:endParaRPr lang="en-US" sz="900">
                        <a:solidFill>
                          <a:schemeClr val="tx1"/>
                        </a:solidFill>
                        <a:effectLst/>
                        <a:latin typeface="Phetsarath OT" panose="02000500000000020004" pitchFamily="2" charset="0"/>
                        <a:cs typeface="Phetsarath OT" panose="02000500000000020004" pitchFamily="2" charset="0"/>
                      </a:endParaRP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31473">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ວັດສະດຸກໍ່ສ້າງ</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51194">
                <a:tc>
                  <a:txBody>
                    <a:bodyPr/>
                    <a:lstStyle/>
                    <a:p>
                      <a:pPr marL="457200" algn="just">
                        <a:lnSpc>
                          <a:spcPct val="115000"/>
                        </a:lnSpc>
                        <a:spcAft>
                          <a:spcPts val="0"/>
                        </a:spcAft>
                      </a:pPr>
                      <a:r>
                        <a:rPr lang="en-US" sz="900">
                          <a:solidFill>
                            <a:schemeClr val="tx1"/>
                          </a:solidFill>
                          <a:effectLst/>
                          <a:latin typeface="Phetsarath OT" panose="02000500000000020004" pitchFamily="2" charset="0"/>
                          <a:ea typeface="Calibri"/>
                          <a:cs typeface="Phetsarath OT" panose="02000500000000020004" pitchFamily="2" charset="0"/>
                        </a:rPr>
                        <a:t>ກ. ຊິມັງ</a:t>
                      </a:r>
                      <a:endParaRPr lang="en-US" sz="1000">
                        <a:solidFill>
                          <a:schemeClr val="tx1"/>
                        </a:solidFill>
                        <a:effectLst/>
                        <a:latin typeface="Phetsarath OT" panose="02000500000000020004" pitchFamily="2" charset="0"/>
                        <a:ea typeface="Calibri"/>
                        <a:cs typeface="Phetsarath OT" panose="02000500000000020004" pitchFamily="2" charset="0"/>
                      </a:endParaRP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dirty="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1194">
                <a:tc>
                  <a:txBody>
                    <a:bodyPr/>
                    <a:lstStyle/>
                    <a:p>
                      <a:pPr marL="457200" algn="just">
                        <a:lnSpc>
                          <a:spcPct val="115000"/>
                        </a:lnSpc>
                        <a:spcAft>
                          <a:spcPts val="0"/>
                        </a:spcAft>
                      </a:pPr>
                      <a:r>
                        <a:rPr lang="en-US" sz="900" dirty="0">
                          <a:solidFill>
                            <a:schemeClr val="tx1"/>
                          </a:solidFill>
                          <a:effectLst/>
                          <a:latin typeface="Phetsarath OT" panose="02000500000000020004" pitchFamily="2" charset="0"/>
                          <a:ea typeface="Calibri"/>
                          <a:cs typeface="Phetsarath OT" panose="02000500000000020004" pitchFamily="2" charset="0"/>
                        </a:rPr>
                        <a:t>ຂ. </a:t>
                      </a:r>
                      <a:r>
                        <a:rPr lang="en-US" sz="900" dirty="0" err="1">
                          <a:solidFill>
                            <a:schemeClr val="tx1"/>
                          </a:solidFill>
                          <a:effectLst/>
                          <a:latin typeface="Phetsarath OT" panose="02000500000000020004" pitchFamily="2" charset="0"/>
                          <a:ea typeface="Calibri"/>
                          <a:cs typeface="Phetsarath OT" panose="02000500000000020004" pitchFamily="2" charset="0"/>
                        </a:rPr>
                        <a:t>ກະເບື້ອງ</a:t>
                      </a:r>
                      <a:endParaRPr lang="en-US" sz="1000" dirty="0">
                        <a:solidFill>
                          <a:schemeClr val="tx1"/>
                        </a:solidFill>
                        <a:effectLst/>
                        <a:latin typeface="Phetsarath OT" panose="02000500000000020004" pitchFamily="2" charset="0"/>
                        <a:ea typeface="Calibri"/>
                        <a:cs typeface="Phetsarath OT" panose="02000500000000020004" pitchFamily="2" charset="0"/>
                      </a:endParaRP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1194">
                <a:tc>
                  <a:txBody>
                    <a:bodyPr/>
                    <a:lstStyle/>
                    <a:p>
                      <a:pPr marL="457200" algn="just">
                        <a:lnSpc>
                          <a:spcPct val="115000"/>
                        </a:lnSpc>
                        <a:spcAft>
                          <a:spcPts val="0"/>
                        </a:spcAft>
                      </a:pPr>
                      <a:r>
                        <a:rPr lang="en-US" sz="900">
                          <a:solidFill>
                            <a:schemeClr val="tx1"/>
                          </a:solidFill>
                          <a:effectLst/>
                          <a:latin typeface="Phetsarath OT" panose="02000500000000020004" pitchFamily="2" charset="0"/>
                          <a:ea typeface="Calibri"/>
                          <a:cs typeface="Phetsarath OT" panose="02000500000000020004" pitchFamily="2" charset="0"/>
                        </a:rPr>
                        <a:t>ຄ. ອື່ນໆ</a:t>
                      </a:r>
                      <a:endParaRPr lang="en-US" sz="1000">
                        <a:solidFill>
                          <a:schemeClr val="tx1"/>
                        </a:solidFill>
                        <a:effectLst/>
                        <a:latin typeface="Phetsarath OT" panose="02000500000000020004" pitchFamily="2" charset="0"/>
                        <a:ea typeface="Calibri"/>
                        <a:cs typeface="Phetsarath OT" panose="02000500000000020004" pitchFamily="2" charset="0"/>
                      </a:endParaRP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1473">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ຄື່ອງດື່ມ</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51194">
                <a:tc>
                  <a:txBody>
                    <a:bodyPr/>
                    <a:lstStyle/>
                    <a:p>
                      <a:pPr marL="457200" algn="just">
                        <a:lnSpc>
                          <a:spcPct val="115000"/>
                        </a:lnSpc>
                        <a:spcAft>
                          <a:spcPts val="0"/>
                        </a:spcAft>
                      </a:pPr>
                      <a:r>
                        <a:rPr lang="en-US" sz="900">
                          <a:solidFill>
                            <a:schemeClr val="tx1"/>
                          </a:solidFill>
                          <a:effectLst/>
                          <a:latin typeface="Phetsarath OT" panose="02000500000000020004" pitchFamily="2" charset="0"/>
                          <a:ea typeface="Calibri"/>
                          <a:cs typeface="Phetsarath OT" panose="02000500000000020004" pitchFamily="2" charset="0"/>
                        </a:rPr>
                        <a:t>ກ. ເບຍ</a:t>
                      </a:r>
                      <a:endParaRPr lang="en-US" sz="1000">
                        <a:solidFill>
                          <a:schemeClr val="tx1"/>
                        </a:solidFill>
                        <a:effectLst/>
                        <a:latin typeface="Phetsarath OT" panose="02000500000000020004" pitchFamily="2" charset="0"/>
                        <a:ea typeface="Calibri"/>
                        <a:cs typeface="Phetsarath OT" panose="02000500000000020004" pitchFamily="2" charset="0"/>
                      </a:endParaRP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1194">
                <a:tc>
                  <a:txBody>
                    <a:bodyPr/>
                    <a:lstStyle/>
                    <a:p>
                      <a:pPr marL="457200" algn="just">
                        <a:lnSpc>
                          <a:spcPct val="115000"/>
                        </a:lnSpc>
                        <a:spcAft>
                          <a:spcPts val="0"/>
                        </a:spcAft>
                      </a:pPr>
                      <a:r>
                        <a:rPr lang="en-US" sz="900">
                          <a:solidFill>
                            <a:schemeClr val="tx1"/>
                          </a:solidFill>
                          <a:effectLst/>
                          <a:latin typeface="Phetsarath OT" panose="02000500000000020004" pitchFamily="2" charset="0"/>
                          <a:ea typeface="Calibri"/>
                          <a:cs typeface="Phetsarath OT" panose="02000500000000020004" pitchFamily="2" charset="0"/>
                        </a:rPr>
                        <a:t>ຂ. ນ້ຳດື່ມ</a:t>
                      </a:r>
                      <a:endParaRPr lang="en-US" sz="1000">
                        <a:solidFill>
                          <a:schemeClr val="tx1"/>
                        </a:solidFill>
                        <a:effectLst/>
                        <a:latin typeface="Phetsarath OT" panose="02000500000000020004" pitchFamily="2" charset="0"/>
                        <a:ea typeface="Calibri"/>
                        <a:cs typeface="Phetsarath OT" panose="02000500000000020004" pitchFamily="2" charset="0"/>
                      </a:endParaRP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1194">
                <a:tc>
                  <a:txBody>
                    <a:bodyPr/>
                    <a:lstStyle/>
                    <a:p>
                      <a:pPr marL="457200" algn="just">
                        <a:lnSpc>
                          <a:spcPct val="115000"/>
                        </a:lnSpc>
                        <a:spcAft>
                          <a:spcPts val="0"/>
                        </a:spcAft>
                      </a:pPr>
                      <a:r>
                        <a:rPr lang="en-US" sz="900">
                          <a:solidFill>
                            <a:schemeClr val="tx1"/>
                          </a:solidFill>
                          <a:effectLst/>
                          <a:latin typeface="Phetsarath OT" panose="02000500000000020004" pitchFamily="2" charset="0"/>
                          <a:ea typeface="Calibri"/>
                          <a:cs typeface="Phetsarath OT" panose="02000500000000020004" pitchFamily="2" charset="0"/>
                        </a:rPr>
                        <a:t>ຄ. ອື່ນໆ</a:t>
                      </a:r>
                      <a:endParaRPr lang="en-US" sz="1000">
                        <a:solidFill>
                          <a:schemeClr val="tx1"/>
                        </a:solidFill>
                        <a:effectLst/>
                        <a:latin typeface="Phetsarath OT" panose="02000500000000020004" pitchFamily="2" charset="0"/>
                        <a:ea typeface="Calibri"/>
                        <a:cs typeface="Phetsarath OT" panose="02000500000000020004" pitchFamily="2" charset="0"/>
                      </a:endParaRP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1473">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ເຄມີ</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51194">
                <a:tc>
                  <a:txBody>
                    <a:bodyPr/>
                    <a:lstStyle/>
                    <a:p>
                      <a:pPr marL="457200" algn="just">
                        <a:lnSpc>
                          <a:spcPct val="115000"/>
                        </a:lnSpc>
                        <a:spcAft>
                          <a:spcPts val="0"/>
                        </a:spcAft>
                      </a:pPr>
                      <a:r>
                        <a:rPr lang="en-US" sz="900">
                          <a:solidFill>
                            <a:schemeClr val="tx1"/>
                          </a:solidFill>
                          <a:effectLst/>
                          <a:latin typeface="Phetsarath OT" panose="02000500000000020004" pitchFamily="2" charset="0"/>
                          <a:ea typeface="Calibri"/>
                          <a:cs typeface="Phetsarath OT" panose="02000500000000020004" pitchFamily="2" charset="0"/>
                        </a:rPr>
                        <a:t>ກ. ການຜະລິດຢາ</a:t>
                      </a:r>
                      <a:endParaRPr lang="en-US" sz="1000">
                        <a:solidFill>
                          <a:schemeClr val="tx1"/>
                        </a:solidFill>
                        <a:effectLst/>
                        <a:latin typeface="Phetsarath OT" panose="02000500000000020004" pitchFamily="2" charset="0"/>
                        <a:ea typeface="Calibri"/>
                        <a:cs typeface="Phetsarath OT" panose="02000500000000020004" pitchFamily="2" charset="0"/>
                      </a:endParaRP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1194">
                <a:tc>
                  <a:txBody>
                    <a:bodyPr/>
                    <a:lstStyle/>
                    <a:p>
                      <a:pPr marL="457200" algn="just">
                        <a:lnSpc>
                          <a:spcPct val="115000"/>
                        </a:lnSpc>
                        <a:spcAft>
                          <a:spcPts val="0"/>
                        </a:spcAft>
                      </a:pPr>
                      <a:r>
                        <a:rPr lang="en-US" sz="900">
                          <a:solidFill>
                            <a:schemeClr val="tx1"/>
                          </a:solidFill>
                          <a:effectLst/>
                          <a:latin typeface="Phetsarath OT" panose="02000500000000020004" pitchFamily="2" charset="0"/>
                          <a:ea typeface="Calibri"/>
                          <a:cs typeface="Phetsarath OT" panose="02000500000000020004" pitchFamily="2" charset="0"/>
                        </a:rPr>
                        <a:t>ຂ. ນ້ຳສີ</a:t>
                      </a:r>
                      <a:endParaRPr lang="en-US" sz="1000">
                        <a:solidFill>
                          <a:schemeClr val="tx1"/>
                        </a:solidFill>
                        <a:effectLst/>
                        <a:latin typeface="Phetsarath OT" panose="02000500000000020004" pitchFamily="2" charset="0"/>
                        <a:ea typeface="Calibri"/>
                        <a:cs typeface="Phetsarath OT" panose="02000500000000020004" pitchFamily="2" charset="0"/>
                      </a:endParaRP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1194">
                <a:tc>
                  <a:txBody>
                    <a:bodyPr/>
                    <a:lstStyle/>
                    <a:p>
                      <a:pPr marL="457200" algn="just">
                        <a:lnSpc>
                          <a:spcPct val="115000"/>
                        </a:lnSpc>
                        <a:spcAft>
                          <a:spcPts val="0"/>
                        </a:spcAft>
                      </a:pPr>
                      <a:r>
                        <a:rPr lang="en-US" sz="900">
                          <a:solidFill>
                            <a:schemeClr val="tx1"/>
                          </a:solidFill>
                          <a:effectLst/>
                          <a:latin typeface="Phetsarath OT" panose="02000500000000020004" pitchFamily="2" charset="0"/>
                          <a:ea typeface="Calibri"/>
                          <a:cs typeface="Phetsarath OT" panose="02000500000000020004" pitchFamily="2" charset="0"/>
                        </a:rPr>
                        <a:t>ຄ. ອື້ນໆ</a:t>
                      </a:r>
                      <a:endParaRPr lang="en-US" sz="1000">
                        <a:solidFill>
                          <a:schemeClr val="tx1"/>
                        </a:solidFill>
                        <a:effectLst/>
                        <a:latin typeface="Phetsarath OT" panose="02000500000000020004" pitchFamily="2" charset="0"/>
                        <a:ea typeface="Calibri"/>
                        <a:cs typeface="Phetsarath OT" panose="02000500000000020004" pitchFamily="2" charset="0"/>
                      </a:endParaRP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1473">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ອຸດສະຫະກຳການກະເສດ</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51194">
                <a:tc>
                  <a:txBody>
                    <a:bodyPr/>
                    <a:lstStyle/>
                    <a:p>
                      <a:pPr marL="457200" algn="just">
                        <a:lnSpc>
                          <a:spcPct val="115000"/>
                        </a:lnSpc>
                        <a:spcAft>
                          <a:spcPts val="0"/>
                        </a:spcAft>
                      </a:pPr>
                      <a:r>
                        <a:rPr lang="en-US" sz="900">
                          <a:solidFill>
                            <a:schemeClr val="tx1"/>
                          </a:solidFill>
                          <a:effectLst/>
                          <a:latin typeface="Phetsarath OT" panose="02000500000000020004" pitchFamily="2" charset="0"/>
                          <a:ea typeface="Calibri"/>
                          <a:cs typeface="Phetsarath OT" panose="02000500000000020004" pitchFamily="2" charset="0"/>
                        </a:rPr>
                        <a:t>ກ. ຂະບວນການຜະລິດອາຫານ</a:t>
                      </a:r>
                      <a:endParaRPr lang="en-US" sz="1000">
                        <a:solidFill>
                          <a:schemeClr val="tx1"/>
                        </a:solidFill>
                        <a:effectLst/>
                        <a:latin typeface="Phetsarath OT" panose="02000500000000020004" pitchFamily="2" charset="0"/>
                        <a:ea typeface="Calibri"/>
                        <a:cs typeface="Phetsarath OT" panose="02000500000000020004" pitchFamily="2" charset="0"/>
                      </a:endParaRP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1194">
                <a:tc>
                  <a:txBody>
                    <a:bodyPr/>
                    <a:lstStyle/>
                    <a:p>
                      <a:pPr marL="457200" algn="just">
                        <a:lnSpc>
                          <a:spcPct val="115000"/>
                        </a:lnSpc>
                        <a:spcAft>
                          <a:spcPts val="0"/>
                        </a:spcAft>
                      </a:pPr>
                      <a:r>
                        <a:rPr lang="en-US" sz="900">
                          <a:solidFill>
                            <a:schemeClr val="tx1"/>
                          </a:solidFill>
                          <a:effectLst/>
                          <a:latin typeface="Phetsarath OT" panose="02000500000000020004" pitchFamily="2" charset="0"/>
                          <a:ea typeface="Calibri"/>
                          <a:cs typeface="Phetsarath OT" panose="02000500000000020004" pitchFamily="2" charset="0"/>
                        </a:rPr>
                        <a:t>ຂ. ເຈັ້ຍ</a:t>
                      </a:r>
                      <a:endParaRPr lang="en-US" sz="1000">
                        <a:solidFill>
                          <a:schemeClr val="tx1"/>
                        </a:solidFill>
                        <a:effectLst/>
                        <a:latin typeface="Phetsarath OT" panose="02000500000000020004" pitchFamily="2" charset="0"/>
                        <a:ea typeface="Calibri"/>
                        <a:cs typeface="Phetsarath OT" panose="02000500000000020004" pitchFamily="2" charset="0"/>
                      </a:endParaRP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1194">
                <a:tc>
                  <a:txBody>
                    <a:bodyPr/>
                    <a:lstStyle/>
                    <a:p>
                      <a:pPr marL="457200" algn="just">
                        <a:lnSpc>
                          <a:spcPct val="115000"/>
                        </a:lnSpc>
                        <a:spcAft>
                          <a:spcPts val="0"/>
                        </a:spcAft>
                      </a:pPr>
                      <a:r>
                        <a:rPr lang="en-US" sz="900">
                          <a:solidFill>
                            <a:schemeClr val="tx1"/>
                          </a:solidFill>
                          <a:effectLst/>
                          <a:latin typeface="Phetsarath OT" panose="02000500000000020004" pitchFamily="2" charset="0"/>
                          <a:ea typeface="Calibri"/>
                          <a:cs typeface="Phetsarath OT" panose="02000500000000020004" pitchFamily="2" charset="0"/>
                        </a:rPr>
                        <a:t>ຄ. ອື່ນໆ</a:t>
                      </a:r>
                      <a:endParaRPr lang="en-US" sz="1000">
                        <a:solidFill>
                          <a:schemeClr val="tx1"/>
                        </a:solidFill>
                        <a:effectLst/>
                        <a:latin typeface="Phetsarath OT" panose="02000500000000020004" pitchFamily="2" charset="0"/>
                        <a:ea typeface="Calibri"/>
                        <a:cs typeface="Phetsarath OT" panose="02000500000000020004" pitchFamily="2" charset="0"/>
                      </a:endParaRP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1473">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ອື່ນໆ</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51194">
                <a:tc>
                  <a:txBody>
                    <a:bodyPr/>
                    <a:lstStyle/>
                    <a:p>
                      <a:pPr marL="457200" algn="just">
                        <a:lnSpc>
                          <a:spcPct val="115000"/>
                        </a:lnSpc>
                        <a:spcAft>
                          <a:spcPts val="0"/>
                        </a:spcAft>
                      </a:pPr>
                      <a:r>
                        <a:rPr lang="en-US" sz="900">
                          <a:solidFill>
                            <a:schemeClr val="tx1"/>
                          </a:solidFill>
                          <a:effectLst/>
                          <a:latin typeface="Phetsarath OT" panose="02000500000000020004" pitchFamily="2" charset="0"/>
                          <a:ea typeface="Calibri"/>
                          <a:cs typeface="Phetsarath OT" panose="02000500000000020004" pitchFamily="2" charset="0"/>
                        </a:rPr>
                        <a:t>ກ. ເສື້ອຜ້າ</a:t>
                      </a:r>
                      <a:endParaRPr lang="en-US" sz="1000">
                        <a:solidFill>
                          <a:schemeClr val="tx1"/>
                        </a:solidFill>
                        <a:effectLst/>
                        <a:latin typeface="Phetsarath OT" panose="02000500000000020004" pitchFamily="2" charset="0"/>
                        <a:ea typeface="Calibri"/>
                        <a:cs typeface="Phetsarath OT" panose="02000500000000020004" pitchFamily="2" charset="0"/>
                      </a:endParaRP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1194">
                <a:tc>
                  <a:txBody>
                    <a:bodyPr/>
                    <a:lstStyle/>
                    <a:p>
                      <a:pPr marL="457200">
                        <a:lnSpc>
                          <a:spcPct val="115000"/>
                        </a:lnSpc>
                        <a:spcAft>
                          <a:spcPts val="0"/>
                        </a:spcAft>
                      </a:pPr>
                      <a:r>
                        <a:rPr lang="en-US" sz="900">
                          <a:solidFill>
                            <a:schemeClr val="tx1"/>
                          </a:solidFill>
                          <a:effectLst/>
                          <a:latin typeface="Phetsarath OT" panose="02000500000000020004" pitchFamily="2" charset="0"/>
                          <a:ea typeface="Calibri"/>
                          <a:cs typeface="Phetsarath OT" panose="02000500000000020004" pitchFamily="2" charset="0"/>
                        </a:rPr>
                        <a:t>ຂ. ຢາສູບ</a:t>
                      </a:r>
                      <a:endParaRPr lang="en-US" sz="1000">
                        <a:solidFill>
                          <a:schemeClr val="tx1"/>
                        </a:solidFill>
                        <a:effectLst/>
                        <a:latin typeface="Phetsarath OT" panose="02000500000000020004" pitchFamily="2" charset="0"/>
                        <a:ea typeface="Calibri"/>
                        <a:cs typeface="Phetsarath OT" panose="02000500000000020004" pitchFamily="2" charset="0"/>
                      </a:endParaRP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1194">
                <a:tc>
                  <a:txBody>
                    <a:bodyPr/>
                    <a:lstStyle/>
                    <a:p>
                      <a:pPr marL="457200">
                        <a:lnSpc>
                          <a:spcPct val="115000"/>
                        </a:lnSpc>
                        <a:spcAft>
                          <a:spcPts val="0"/>
                        </a:spcAft>
                      </a:pPr>
                      <a:r>
                        <a:rPr lang="en-US" sz="900">
                          <a:solidFill>
                            <a:schemeClr val="tx1"/>
                          </a:solidFill>
                          <a:effectLst/>
                          <a:latin typeface="Phetsarath OT" panose="02000500000000020004" pitchFamily="2" charset="0"/>
                          <a:ea typeface="Calibri"/>
                          <a:cs typeface="Phetsarath OT" panose="02000500000000020004" pitchFamily="2" charset="0"/>
                        </a:rPr>
                        <a:t>ຄ. ອື່ນໆ</a:t>
                      </a:r>
                      <a:endParaRPr lang="en-US" sz="1000">
                        <a:solidFill>
                          <a:schemeClr val="tx1"/>
                        </a:solidFill>
                        <a:effectLst/>
                        <a:latin typeface="Phetsarath OT" panose="02000500000000020004" pitchFamily="2" charset="0"/>
                        <a:ea typeface="Calibri"/>
                        <a:cs typeface="Phetsarath OT" panose="02000500000000020004" pitchFamily="2" charset="0"/>
                      </a:endParaRP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1473">
                <a:tc gridSpan="9">
                  <a:txBody>
                    <a:bodyPr/>
                    <a:lstStyle/>
                    <a:p>
                      <a:pPr algn="just">
                        <a:spcAft>
                          <a:spcPts val="0"/>
                        </a:spcAft>
                      </a:pPr>
                      <a:r>
                        <a:rPr lang="en-US" sz="900" b="1">
                          <a:solidFill>
                            <a:schemeClr val="tx1"/>
                          </a:solidFill>
                          <a:effectLst/>
                          <a:latin typeface="Phetsarath OT" panose="02000500000000020004" pitchFamily="2" charset="0"/>
                          <a:cs typeface="Phetsarath OT" panose="02000500000000020004" pitchFamily="2" charset="0"/>
                        </a:rPr>
                        <a:t>ຂ. ການຄ້າ</a:t>
                      </a:r>
                      <a:endParaRPr lang="en-US" sz="900">
                        <a:solidFill>
                          <a:schemeClr val="tx1"/>
                        </a:solidFill>
                        <a:effectLst/>
                        <a:latin typeface="Phetsarath OT" panose="02000500000000020004" pitchFamily="2" charset="0"/>
                        <a:cs typeface="Phetsarath OT" panose="02000500000000020004" pitchFamily="2" charset="0"/>
                      </a:endParaRP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51194">
                <a:tc>
                  <a:txBody>
                    <a:bodyPr/>
                    <a:lstStyle/>
                    <a:p>
                      <a:pPr marL="457200">
                        <a:lnSpc>
                          <a:spcPct val="115000"/>
                        </a:lnSpc>
                        <a:spcAft>
                          <a:spcPts val="0"/>
                        </a:spcAft>
                      </a:pPr>
                      <a:r>
                        <a:rPr lang="en-US" sz="900">
                          <a:solidFill>
                            <a:schemeClr val="tx1"/>
                          </a:solidFill>
                          <a:effectLst/>
                          <a:latin typeface="Phetsarath OT" panose="02000500000000020004" pitchFamily="2" charset="0"/>
                          <a:ea typeface="Calibri"/>
                          <a:cs typeface="Phetsarath OT" panose="02000500000000020004" pitchFamily="2" charset="0"/>
                        </a:rPr>
                        <a:t>ກ. ພາຫະນະ</a:t>
                      </a:r>
                      <a:endParaRPr lang="en-US" sz="1000">
                        <a:solidFill>
                          <a:schemeClr val="tx1"/>
                        </a:solidFill>
                        <a:effectLst/>
                        <a:latin typeface="Phetsarath OT" panose="02000500000000020004" pitchFamily="2" charset="0"/>
                        <a:ea typeface="Calibri"/>
                        <a:cs typeface="Phetsarath OT" panose="02000500000000020004" pitchFamily="2" charset="0"/>
                      </a:endParaRP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1194">
                <a:tc>
                  <a:txBody>
                    <a:bodyPr/>
                    <a:lstStyle/>
                    <a:p>
                      <a:pPr marL="457200">
                        <a:lnSpc>
                          <a:spcPct val="115000"/>
                        </a:lnSpc>
                        <a:spcAft>
                          <a:spcPts val="0"/>
                        </a:spcAft>
                      </a:pPr>
                      <a:r>
                        <a:rPr lang="en-US" sz="900">
                          <a:solidFill>
                            <a:schemeClr val="tx1"/>
                          </a:solidFill>
                          <a:effectLst/>
                          <a:latin typeface="Phetsarath OT" panose="02000500000000020004" pitchFamily="2" charset="0"/>
                          <a:ea typeface="Calibri"/>
                          <a:cs typeface="Phetsarath OT" panose="02000500000000020004" pitchFamily="2" charset="0"/>
                        </a:rPr>
                        <a:t>ຂ. ນ້ຳມັນ</a:t>
                      </a:r>
                      <a:endParaRPr lang="en-US" sz="1000">
                        <a:solidFill>
                          <a:schemeClr val="tx1"/>
                        </a:solidFill>
                        <a:effectLst/>
                        <a:latin typeface="Phetsarath OT" panose="02000500000000020004" pitchFamily="2" charset="0"/>
                        <a:ea typeface="Calibri"/>
                        <a:cs typeface="Phetsarath OT" panose="02000500000000020004" pitchFamily="2" charset="0"/>
                      </a:endParaRP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1194">
                <a:tc>
                  <a:txBody>
                    <a:bodyPr/>
                    <a:lstStyle/>
                    <a:p>
                      <a:pPr marL="457200">
                        <a:lnSpc>
                          <a:spcPct val="115000"/>
                        </a:lnSpc>
                        <a:spcAft>
                          <a:spcPts val="0"/>
                        </a:spcAft>
                      </a:pPr>
                      <a:r>
                        <a:rPr lang="en-US" sz="900">
                          <a:solidFill>
                            <a:schemeClr val="tx1"/>
                          </a:solidFill>
                          <a:effectLst/>
                          <a:latin typeface="Phetsarath OT" panose="02000500000000020004" pitchFamily="2" charset="0"/>
                          <a:ea typeface="Calibri"/>
                          <a:cs typeface="Phetsarath OT" panose="02000500000000020004" pitchFamily="2" charset="0"/>
                        </a:rPr>
                        <a:t>ຄ. ຄອມພິວເຕີ</a:t>
                      </a:r>
                      <a:endParaRPr lang="en-US" sz="1000">
                        <a:solidFill>
                          <a:schemeClr val="tx1"/>
                        </a:solidFill>
                        <a:effectLst/>
                        <a:latin typeface="Phetsarath OT" panose="02000500000000020004" pitchFamily="2" charset="0"/>
                        <a:ea typeface="Calibri"/>
                        <a:cs typeface="Phetsarath OT" panose="02000500000000020004" pitchFamily="2" charset="0"/>
                      </a:endParaRP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1194">
                <a:tc>
                  <a:txBody>
                    <a:bodyPr/>
                    <a:lstStyle/>
                    <a:p>
                      <a:pPr marL="457200">
                        <a:lnSpc>
                          <a:spcPct val="115000"/>
                        </a:lnSpc>
                        <a:spcAft>
                          <a:spcPts val="0"/>
                        </a:spcAft>
                      </a:pPr>
                      <a:r>
                        <a:rPr lang="en-US" sz="900">
                          <a:solidFill>
                            <a:schemeClr val="tx1"/>
                          </a:solidFill>
                          <a:effectLst/>
                          <a:latin typeface="Phetsarath OT" panose="02000500000000020004" pitchFamily="2" charset="0"/>
                          <a:ea typeface="Calibri"/>
                          <a:cs typeface="Phetsarath OT" panose="02000500000000020004" pitchFamily="2" charset="0"/>
                        </a:rPr>
                        <a:t>ງ. ຮ້ານຄ້າຂາຍຍ່ອຍອື່ນໆ</a:t>
                      </a:r>
                      <a:endParaRPr lang="en-US" sz="1000">
                        <a:solidFill>
                          <a:schemeClr val="tx1"/>
                        </a:solidFill>
                        <a:effectLst/>
                        <a:latin typeface="Phetsarath OT" panose="02000500000000020004" pitchFamily="2" charset="0"/>
                        <a:ea typeface="Calibri"/>
                        <a:cs typeface="Phetsarath OT" panose="02000500000000020004" pitchFamily="2" charset="0"/>
                      </a:endParaRP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1473">
                <a:tc gridSpan="9">
                  <a:txBody>
                    <a:bodyPr/>
                    <a:lstStyle/>
                    <a:p>
                      <a:pPr algn="just">
                        <a:spcAft>
                          <a:spcPts val="0"/>
                        </a:spcAft>
                      </a:pPr>
                      <a:r>
                        <a:rPr lang="en-US" sz="900" b="1">
                          <a:solidFill>
                            <a:schemeClr val="tx1"/>
                          </a:solidFill>
                          <a:effectLst/>
                          <a:latin typeface="Phetsarath OT" panose="02000500000000020004" pitchFamily="2" charset="0"/>
                          <a:cs typeface="Phetsarath OT" panose="02000500000000020004" pitchFamily="2" charset="0"/>
                        </a:rPr>
                        <a:t>ຄ. ການບໍລິການ</a:t>
                      </a:r>
                      <a:endParaRPr lang="en-US" sz="900">
                        <a:solidFill>
                          <a:schemeClr val="tx1"/>
                        </a:solidFill>
                        <a:effectLst/>
                        <a:latin typeface="Phetsarath OT" panose="02000500000000020004" pitchFamily="2" charset="0"/>
                        <a:cs typeface="Phetsarath OT" panose="02000500000000020004" pitchFamily="2" charset="0"/>
                      </a:endParaRP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51194">
                <a:tc>
                  <a:txBody>
                    <a:bodyPr/>
                    <a:lstStyle/>
                    <a:p>
                      <a:pPr marL="457200" algn="just">
                        <a:lnSpc>
                          <a:spcPct val="115000"/>
                        </a:lnSpc>
                        <a:spcAft>
                          <a:spcPts val="0"/>
                        </a:spcAft>
                      </a:pPr>
                      <a:r>
                        <a:rPr lang="en-US" sz="900">
                          <a:solidFill>
                            <a:schemeClr val="tx1"/>
                          </a:solidFill>
                          <a:effectLst/>
                          <a:latin typeface="Phetsarath OT" panose="02000500000000020004" pitchFamily="2" charset="0"/>
                          <a:ea typeface="Calibri"/>
                          <a:cs typeface="Phetsarath OT" panose="02000500000000020004" pitchFamily="2" charset="0"/>
                        </a:rPr>
                        <a:t>ກ. ການເງິນ</a:t>
                      </a:r>
                      <a:endParaRPr lang="en-US" sz="1000">
                        <a:solidFill>
                          <a:schemeClr val="tx1"/>
                        </a:solidFill>
                        <a:effectLst/>
                        <a:latin typeface="Phetsarath OT" panose="02000500000000020004" pitchFamily="2" charset="0"/>
                        <a:ea typeface="Calibri"/>
                        <a:cs typeface="Phetsarath OT" panose="02000500000000020004" pitchFamily="2" charset="0"/>
                      </a:endParaRP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1194">
                <a:tc>
                  <a:txBody>
                    <a:bodyPr/>
                    <a:lstStyle/>
                    <a:p>
                      <a:pPr marL="457200" algn="just">
                        <a:lnSpc>
                          <a:spcPct val="115000"/>
                        </a:lnSpc>
                        <a:spcAft>
                          <a:spcPts val="0"/>
                        </a:spcAft>
                      </a:pPr>
                      <a:r>
                        <a:rPr lang="en-US" sz="900">
                          <a:solidFill>
                            <a:schemeClr val="tx1"/>
                          </a:solidFill>
                          <a:effectLst/>
                          <a:latin typeface="Phetsarath OT" panose="02000500000000020004" pitchFamily="2" charset="0"/>
                          <a:ea typeface="Calibri"/>
                          <a:cs typeface="Phetsarath OT" panose="02000500000000020004" pitchFamily="2" charset="0"/>
                        </a:rPr>
                        <a:t>ຂ. ສ້ອມແປງຮ້ານຄ້າ</a:t>
                      </a:r>
                      <a:endParaRPr lang="en-US" sz="1000">
                        <a:solidFill>
                          <a:schemeClr val="tx1"/>
                        </a:solidFill>
                        <a:effectLst/>
                        <a:latin typeface="Phetsarath OT" panose="02000500000000020004" pitchFamily="2" charset="0"/>
                        <a:ea typeface="Calibri"/>
                        <a:cs typeface="Phetsarath OT" panose="02000500000000020004" pitchFamily="2" charset="0"/>
                      </a:endParaRP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1194">
                <a:tc>
                  <a:txBody>
                    <a:bodyPr/>
                    <a:lstStyle/>
                    <a:p>
                      <a:pPr marL="457200" algn="just">
                        <a:lnSpc>
                          <a:spcPct val="115000"/>
                        </a:lnSpc>
                        <a:spcAft>
                          <a:spcPts val="0"/>
                        </a:spcAft>
                      </a:pPr>
                      <a:r>
                        <a:rPr lang="en-US" sz="900">
                          <a:solidFill>
                            <a:schemeClr val="tx1"/>
                          </a:solidFill>
                          <a:effectLst/>
                          <a:latin typeface="Phetsarath OT" panose="02000500000000020004" pitchFamily="2" charset="0"/>
                          <a:ea typeface="Calibri"/>
                          <a:cs typeface="Phetsarath OT" panose="02000500000000020004" pitchFamily="2" charset="0"/>
                        </a:rPr>
                        <a:t>ຄ. ກໍ່ສ້າງຮ້ານຄ້າ</a:t>
                      </a:r>
                      <a:endParaRPr lang="en-US" sz="1000">
                        <a:solidFill>
                          <a:schemeClr val="tx1"/>
                        </a:solidFill>
                        <a:effectLst/>
                        <a:latin typeface="Phetsarath OT" panose="02000500000000020004" pitchFamily="2" charset="0"/>
                        <a:ea typeface="Calibri"/>
                        <a:cs typeface="Phetsarath OT" panose="02000500000000020004" pitchFamily="2" charset="0"/>
                      </a:endParaRP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1194">
                <a:tc>
                  <a:txBody>
                    <a:bodyPr/>
                    <a:lstStyle/>
                    <a:p>
                      <a:pPr marL="457200" algn="just">
                        <a:lnSpc>
                          <a:spcPct val="115000"/>
                        </a:lnSpc>
                        <a:spcAft>
                          <a:spcPts val="0"/>
                        </a:spcAft>
                      </a:pPr>
                      <a:r>
                        <a:rPr lang="en-US" sz="900">
                          <a:solidFill>
                            <a:schemeClr val="tx1"/>
                          </a:solidFill>
                          <a:effectLst/>
                          <a:latin typeface="Phetsarath OT" panose="02000500000000020004" pitchFamily="2" charset="0"/>
                          <a:ea typeface="Calibri"/>
                          <a:cs typeface="Phetsarath OT" panose="02000500000000020004" pitchFamily="2" charset="0"/>
                        </a:rPr>
                        <a:t>ງ. ຮ້ານອາຫານ</a:t>
                      </a:r>
                      <a:endParaRPr lang="en-US" sz="1000">
                        <a:solidFill>
                          <a:schemeClr val="tx1"/>
                        </a:solidFill>
                        <a:effectLst/>
                        <a:latin typeface="Phetsarath OT" panose="02000500000000020004" pitchFamily="2" charset="0"/>
                        <a:ea typeface="Calibri"/>
                        <a:cs typeface="Phetsarath OT" panose="02000500000000020004" pitchFamily="2" charset="0"/>
                      </a:endParaRP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1194">
                <a:tc>
                  <a:txBody>
                    <a:bodyPr/>
                    <a:lstStyle/>
                    <a:p>
                      <a:pPr marL="457200" algn="just">
                        <a:lnSpc>
                          <a:spcPct val="115000"/>
                        </a:lnSpc>
                        <a:spcAft>
                          <a:spcPts val="0"/>
                        </a:spcAft>
                      </a:pPr>
                      <a:r>
                        <a:rPr lang="en-US" sz="900">
                          <a:solidFill>
                            <a:schemeClr val="tx1"/>
                          </a:solidFill>
                          <a:effectLst/>
                          <a:latin typeface="Phetsarath OT" panose="02000500000000020004" pitchFamily="2" charset="0"/>
                          <a:ea typeface="Calibri"/>
                          <a:cs typeface="Phetsarath OT" panose="02000500000000020004" pitchFamily="2" charset="0"/>
                        </a:rPr>
                        <a:t>ຈ. ການບໍລິການອື່ນໆ</a:t>
                      </a:r>
                      <a:endParaRPr lang="en-US" sz="1000">
                        <a:solidFill>
                          <a:schemeClr val="tx1"/>
                        </a:solidFill>
                        <a:effectLst/>
                        <a:latin typeface="Phetsarath OT" panose="02000500000000020004" pitchFamily="2" charset="0"/>
                        <a:ea typeface="Calibri"/>
                        <a:cs typeface="Phetsarath OT" panose="02000500000000020004" pitchFamily="2" charset="0"/>
                      </a:endParaRP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1473">
                <a:tc>
                  <a:txBody>
                    <a:bodyPr/>
                    <a:lstStyle/>
                    <a:p>
                      <a:pPr algn="just">
                        <a:spcAft>
                          <a:spcPts val="0"/>
                        </a:spcAft>
                      </a:pPr>
                      <a:r>
                        <a:rPr lang="en-US" sz="900" b="1">
                          <a:solidFill>
                            <a:schemeClr val="tx1"/>
                          </a:solidFill>
                          <a:effectLst/>
                          <a:latin typeface="Phetsarath OT" panose="02000500000000020004" pitchFamily="2" charset="0"/>
                          <a:cs typeface="Phetsarath OT" panose="02000500000000020004" pitchFamily="2" charset="0"/>
                        </a:rPr>
                        <a:t>ລວມ</a:t>
                      </a:r>
                      <a:endParaRPr lang="en-US" sz="900">
                        <a:solidFill>
                          <a:schemeClr val="tx1"/>
                        </a:solidFill>
                        <a:effectLst/>
                        <a:latin typeface="Phetsarath OT" panose="02000500000000020004" pitchFamily="2" charset="0"/>
                        <a:cs typeface="Phetsarath OT" panose="02000500000000020004" pitchFamily="2" charset="0"/>
                      </a:endParaRP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900" dirty="0">
                          <a:solidFill>
                            <a:schemeClr val="tx1"/>
                          </a:solidFill>
                          <a:effectLst/>
                          <a:latin typeface="Phetsarath OT" panose="02000500000000020004" pitchFamily="2" charset="0"/>
                          <a:cs typeface="Phetsarath OT" panose="02000500000000020004" pitchFamily="2" charset="0"/>
                        </a:rPr>
                        <a:t> </a:t>
                      </a:r>
                    </a:p>
                  </a:txBody>
                  <a:tcPr marL="48959" marR="48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3632232651"/>
      </p:ext>
    </p:extLst>
  </p:cSld>
  <p:clrMapOvr>
    <a:masterClrMapping/>
  </p:clrMapOvr>
  <p:transition spd="med">
    <p:zo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a:xfrm>
            <a:off x="1828800" y="274638"/>
            <a:ext cx="8382000" cy="487362"/>
          </a:xfrm>
        </p:spPr>
        <p:txBody>
          <a:bodyPr/>
          <a:lstStyle/>
          <a:p>
            <a:r>
              <a:rPr lang="en-US" altLang="en-US" sz="2400" dirty="0" err="1">
                <a:solidFill>
                  <a:schemeClr val="accent3"/>
                </a:solidFill>
                <a:latin typeface="Phetsarath OT" panose="02000500000000000000" pitchFamily="2" charset="0"/>
                <a:cs typeface="Phetsarath OT" panose="02000500000000000000" pitchFamily="2" charset="0"/>
              </a:rPr>
              <a:t>ຄວາມເສຍຫາຍແລະການສູນເສຍ</a:t>
            </a:r>
            <a:r>
              <a:rPr lang="en-US" altLang="en-US" sz="2400" dirty="0">
                <a:solidFill>
                  <a:schemeClr val="accent3"/>
                </a:solidFill>
                <a:latin typeface="Phetsarath OT" panose="02000500000000000000" pitchFamily="2" charset="0"/>
                <a:cs typeface="Phetsarath OT" panose="02000500000000000000" pitchFamily="2" charset="0"/>
              </a:rPr>
              <a:t/>
            </a:r>
            <a:br>
              <a:rPr lang="en-US" altLang="en-US" sz="2400" dirty="0">
                <a:solidFill>
                  <a:schemeClr val="accent3"/>
                </a:solidFill>
                <a:latin typeface="Phetsarath OT" panose="02000500000000000000" pitchFamily="2" charset="0"/>
                <a:cs typeface="Phetsarath OT" panose="02000500000000000000" pitchFamily="2" charset="0"/>
              </a:rPr>
            </a:br>
            <a:r>
              <a:rPr lang="en-US" altLang="en-US" sz="2400" dirty="0">
                <a:solidFill>
                  <a:schemeClr val="accent3"/>
                </a:solidFill>
                <a:latin typeface="Phetsarath OT" panose="02000500000000000000" pitchFamily="2" charset="0"/>
                <a:cs typeface="Phetsarath OT" panose="02000500000000000000" pitchFamily="2" charset="0"/>
              </a:rPr>
              <a:t>Damages and Losses</a:t>
            </a:r>
          </a:p>
        </p:txBody>
      </p:sp>
      <p:sp>
        <p:nvSpPr>
          <p:cNvPr id="2" name="Rectangle 1"/>
          <p:cNvSpPr/>
          <p:nvPr/>
        </p:nvSpPr>
        <p:spPr>
          <a:xfrm>
            <a:off x="795647" y="937740"/>
            <a:ext cx="10604665" cy="523220"/>
          </a:xfrm>
          <a:prstGeom prst="rect">
            <a:avLst/>
          </a:prstGeom>
        </p:spPr>
        <p:txBody>
          <a:bodyPr wrap="square">
            <a:spAutoFit/>
          </a:bodyPr>
          <a:lstStyle/>
          <a:p>
            <a:r>
              <a:rPr lang="en-US" sz="1400" b="1" dirty="0" err="1">
                <a:latin typeface="Phetsarath OT" panose="02000500000000000000" pitchFamily="2" charset="0"/>
                <a:cs typeface="Phetsarath OT" panose="02000500000000000000" pitchFamily="2" charset="0"/>
              </a:rPr>
              <a:t>ຕາຕະລາງທີ</a:t>
            </a:r>
            <a:r>
              <a:rPr lang="en-US" sz="1400" b="1" dirty="0">
                <a:latin typeface="Phetsarath OT" panose="02000500000000000000" pitchFamily="2" charset="0"/>
                <a:cs typeface="Phetsarath OT" panose="02000500000000000000" pitchFamily="2" charset="0"/>
              </a:rPr>
              <a:t> 2. </a:t>
            </a:r>
            <a:r>
              <a:rPr lang="en-US" sz="1400" b="1" dirty="0" err="1">
                <a:latin typeface="Phetsarath OT" panose="02000500000000000000" pitchFamily="2" charset="0"/>
                <a:cs typeface="Phetsarath OT" panose="02000500000000000000" pitchFamily="2" charset="0"/>
              </a:rPr>
              <a:t>ແບບສອບຖາມກ່ຽວກັບມູນຄ່າຄວາມເສຍຫາຍ</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ແລະ</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ການສູນເສຍຂອງບໍລິສັດໃນຂະແໜງອຸດສະຫະກຳ</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ແລະ</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ການຄ້າໃນຂັ້ນເມືອງ</a:t>
            </a:r>
            <a:endParaRPr lang="en-US" sz="1400" b="1" dirty="0">
              <a:latin typeface="Phetsarath OT" panose="02000500000000000000" pitchFamily="2" charset="0"/>
              <a:cs typeface="Phetsarath OT" panose="02000500000000000000" pitchFamily="2" charset="0"/>
            </a:endParaRPr>
          </a:p>
          <a:p>
            <a:r>
              <a:rPr lang="en-US" sz="1400" b="1" dirty="0">
                <a:latin typeface="Phetsarath OT" panose="02000500000000000000" pitchFamily="2" charset="0"/>
                <a:cs typeface="Phetsarath OT" panose="02000500000000000000" pitchFamily="2" charset="0"/>
              </a:rPr>
              <a:t>Table 2. Questionnaire on the value of damages and losses of a firm in the CI sector in a district</a:t>
            </a:r>
            <a:endParaRPr lang="en-US" sz="1400" dirty="0">
              <a:latin typeface="Phetsarath OT" panose="02000500000000000000" pitchFamily="2" charset="0"/>
              <a:cs typeface="Phetsarath OT" panose="02000500000000000000" pitchFamily="2" charset="0"/>
            </a:endParaRPr>
          </a:p>
        </p:txBody>
      </p:sp>
      <p:graphicFrame>
        <p:nvGraphicFramePr>
          <p:cNvPr id="3" name="Table 2"/>
          <p:cNvGraphicFramePr>
            <a:graphicFrameLocks noGrp="1"/>
          </p:cNvGraphicFramePr>
          <p:nvPr>
            <p:extLst/>
          </p:nvPr>
        </p:nvGraphicFramePr>
        <p:xfrm>
          <a:off x="403761" y="1460668"/>
          <a:ext cx="11424063" cy="5135713"/>
        </p:xfrm>
        <a:graphic>
          <a:graphicData uri="http://schemas.openxmlformats.org/drawingml/2006/table">
            <a:tbl>
              <a:tblPr firstRow="1" firstCol="1" bandRow="1"/>
              <a:tblGrid>
                <a:gridCol w="2482707"/>
                <a:gridCol w="1936831"/>
                <a:gridCol w="1936831"/>
                <a:gridCol w="1359882"/>
                <a:gridCol w="323425"/>
                <a:gridCol w="1179741"/>
                <a:gridCol w="206645"/>
                <a:gridCol w="795465"/>
                <a:gridCol w="300632"/>
                <a:gridCol w="901904"/>
              </a:tblGrid>
              <a:tr h="193245">
                <a:tc gridSpan="10">
                  <a:txBody>
                    <a:bodyPr/>
                    <a:lstStyle/>
                    <a:p>
                      <a:pPr>
                        <a:spcAft>
                          <a:spcPts val="0"/>
                        </a:spcAft>
                      </a:pPr>
                      <a:r>
                        <a:rPr lang="en-US" sz="1200" dirty="0" err="1">
                          <a:effectLst/>
                          <a:latin typeface="Phetsarath OT" panose="02000500000000020004" pitchFamily="2" charset="0"/>
                          <a:cs typeface="Phetsarath OT" panose="02000500000000020004" pitchFamily="2" charset="0"/>
                        </a:rPr>
                        <a:t>ຊື່ເມືອງ</a:t>
                      </a:r>
                      <a:r>
                        <a:rPr lang="en-US" sz="1200" dirty="0">
                          <a:effectLst/>
                          <a:latin typeface="Phetsarath OT" panose="02000500000000020004" pitchFamily="2" charset="0"/>
                          <a:cs typeface="Phetsarath OT" panose="02000500000000020004" pitchFamily="2" charset="0"/>
                        </a:rPr>
                        <a:t>:</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93245">
                <a:tc>
                  <a:txBody>
                    <a:bodyPr/>
                    <a:lstStyle/>
                    <a:p>
                      <a:pPr>
                        <a:spcAft>
                          <a:spcPts val="0"/>
                        </a:spcAft>
                      </a:pPr>
                      <a:r>
                        <a:rPr lang="en-US" sz="1200">
                          <a:effectLst/>
                          <a:latin typeface="Phetsarath OT" panose="02000500000000020004" pitchFamily="2" charset="0"/>
                          <a:cs typeface="Phetsarath OT" panose="02000500000000020004" pitchFamily="2" charset="0"/>
                        </a:rPr>
                        <a:t>ຊື່ບໍລິສັດ</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9">
                  <a:txBody>
                    <a:bodyPr/>
                    <a:lstStyle/>
                    <a:p>
                      <a:pPr>
                        <a:spcAft>
                          <a:spcPts val="0"/>
                        </a:spcAft>
                      </a:pPr>
                      <a:r>
                        <a:rPr lang="en-US" sz="1200">
                          <a:effectLst/>
                          <a:latin typeface="Phetsarath OT" panose="02000500000000020004" pitchFamily="2" charset="0"/>
                          <a:cs typeface="Phetsarath OT" panose="02000500000000020004" pitchFamily="2" charset="0"/>
                        </a:rPr>
                        <a:t> </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21962">
                <a:tc>
                  <a:txBody>
                    <a:bodyPr/>
                    <a:lstStyle/>
                    <a:p>
                      <a:pPr>
                        <a:spcAft>
                          <a:spcPts val="0"/>
                        </a:spcAft>
                      </a:pPr>
                      <a:r>
                        <a:rPr lang="en-US" sz="1200">
                          <a:effectLst/>
                          <a:latin typeface="Phetsarath OT" panose="02000500000000020004" pitchFamily="2" charset="0"/>
                          <a:cs typeface="Phetsarath OT" panose="02000500000000020004" pitchFamily="2" charset="0"/>
                        </a:rPr>
                        <a:t>ປະເພດ</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9">
                  <a:txBody>
                    <a:bodyPr/>
                    <a:lstStyle/>
                    <a:p>
                      <a:pPr>
                        <a:spcAft>
                          <a:spcPts val="0"/>
                        </a:spcAft>
                      </a:pPr>
                      <a:r>
                        <a:rPr lang="en-US" sz="1200">
                          <a:effectLst/>
                          <a:latin typeface="Phetsarath OT" panose="02000500000000020004" pitchFamily="2" charset="0"/>
                          <a:cs typeface="Phetsarath OT" panose="02000500000000020004" pitchFamily="2" charset="0"/>
                        </a:rPr>
                        <a:t>ຂະໜາດນ້ອຍສຸດ (  )  ຂະໜາດນ້ອຍ (  ) ຂະໜາດກາງ (  )  ຂະໜາດໃຫ່ຍ (  )</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93245">
                <a:tc>
                  <a:txBody>
                    <a:bodyPr/>
                    <a:lstStyle/>
                    <a:p>
                      <a:pPr>
                        <a:spcAft>
                          <a:spcPts val="0"/>
                        </a:spcAft>
                      </a:pPr>
                      <a:r>
                        <a:rPr lang="en-US" sz="1200" dirty="0" err="1" smtClean="0">
                          <a:effectLst/>
                          <a:latin typeface="Phetsarath OT" panose="02000500000000020004" pitchFamily="2" charset="0"/>
                          <a:cs typeface="Phetsarath OT" panose="02000500000000020004" pitchFamily="2" charset="0"/>
                        </a:rPr>
                        <a:t>ເຈົ້າຂອງ</a:t>
                      </a:r>
                      <a:r>
                        <a:rPr lang="en-US" sz="1200" dirty="0" err="1">
                          <a:effectLst/>
                          <a:latin typeface="Phetsarath OT" panose="02000500000000020004" pitchFamily="2" charset="0"/>
                          <a:cs typeface="Phetsarath OT" panose="02000500000000020004" pitchFamily="2" charset="0"/>
                        </a:rPr>
                        <a:t>ກຳມະສິດ</a:t>
                      </a:r>
                      <a:endParaRPr lang="en-US" sz="1200" dirty="0">
                        <a:effectLst/>
                        <a:latin typeface="Phetsarath OT" panose="02000500000000020004" pitchFamily="2" charset="0"/>
                        <a:cs typeface="Phetsarath OT" panose="02000500000000020004" pitchFamily="2" charset="0"/>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9">
                  <a:txBody>
                    <a:bodyPr/>
                    <a:lstStyle/>
                    <a:p>
                      <a:pPr>
                        <a:spcAft>
                          <a:spcPts val="0"/>
                        </a:spcAft>
                      </a:pPr>
                      <a:r>
                        <a:rPr lang="en-US" sz="1200">
                          <a:effectLst/>
                          <a:latin typeface="Phetsarath OT" panose="02000500000000020004" pitchFamily="2" charset="0"/>
                          <a:cs typeface="Phetsarath OT" panose="02000500000000020004" pitchFamily="2" charset="0"/>
                        </a:rPr>
                        <a:t>ລັດ(   )  ເອກະຊົນ (   )</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93245">
                <a:tc gridSpan="10">
                  <a:txBody>
                    <a:bodyPr/>
                    <a:lstStyle/>
                    <a:p>
                      <a:pPr>
                        <a:spcAft>
                          <a:spcPts val="0"/>
                        </a:spcAft>
                      </a:pPr>
                      <a:r>
                        <a:rPr lang="en-US" sz="1200" b="1">
                          <a:effectLst/>
                          <a:latin typeface="Phetsarath OT" panose="02000500000000020004" pitchFamily="2" charset="0"/>
                          <a:cs typeface="Phetsarath OT" panose="02000500000000020004" pitchFamily="2" charset="0"/>
                        </a:rPr>
                        <a:t>ຄາດຄະເນຄວາມເສຍຫາຍ </a:t>
                      </a:r>
                      <a:endParaRPr lang="en-US" sz="1200">
                        <a:effectLst/>
                        <a:latin typeface="Phetsarath OT" panose="02000500000000020004" pitchFamily="2" charset="0"/>
                        <a:cs typeface="Phetsarath OT" panose="02000500000000020004" pitchFamily="2" charset="0"/>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93245">
                <a:tc rowSpan="3">
                  <a:txBody>
                    <a:bodyPr/>
                    <a:lstStyle/>
                    <a:p>
                      <a:pPr>
                        <a:spcAft>
                          <a:spcPts val="0"/>
                        </a:spcAft>
                      </a:pPr>
                      <a:r>
                        <a:rPr lang="en-US" sz="1200">
                          <a:effectLst/>
                          <a:latin typeface="Phetsarath OT" panose="02000500000000020004" pitchFamily="2" charset="0"/>
                          <a:cs typeface="Phetsarath OT" panose="02000500000000020004" pitchFamily="2" charset="0"/>
                        </a:rPr>
                        <a:t>ຄວາມເສຍຫາຍຕໍ່</a:t>
                      </a:r>
                    </a:p>
                    <a:p>
                      <a:pPr>
                        <a:spcAft>
                          <a:spcPts val="0"/>
                        </a:spcAft>
                      </a:pPr>
                      <a:r>
                        <a:rPr lang="en-US" sz="1200">
                          <a:effectLst/>
                          <a:latin typeface="Phetsarath OT" panose="02000500000000020004" pitchFamily="2" charset="0"/>
                          <a:cs typeface="Phetsarath OT" panose="02000500000000020004" pitchFamily="2" charset="0"/>
                        </a:rPr>
                        <a:t>ໂຄງສ້າງແລະ ຊັບສິນ </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spcAft>
                          <a:spcPts val="0"/>
                        </a:spcAft>
                      </a:pPr>
                      <a:r>
                        <a:rPr lang="en-US" sz="1200">
                          <a:effectLst/>
                          <a:latin typeface="Phetsarath OT" panose="02000500000000020004" pitchFamily="2" charset="0"/>
                          <a:cs typeface="Phetsarath OT" panose="02000500000000020004" pitchFamily="2" charset="0"/>
                        </a:rPr>
                        <a:t>ຖືກເສຍຫາຍທັງໝົດ</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3">
                  <a:txBody>
                    <a:bodyPr/>
                    <a:lstStyle/>
                    <a:p>
                      <a:pPr>
                        <a:spcAft>
                          <a:spcPts val="0"/>
                        </a:spcAft>
                      </a:pPr>
                      <a:r>
                        <a:rPr lang="en-US" sz="1200">
                          <a:effectLst/>
                          <a:latin typeface="Phetsarath OT" panose="02000500000000020004" pitchFamily="2" charset="0"/>
                          <a:cs typeface="Phetsarath OT" panose="02000500000000020004" pitchFamily="2" charset="0"/>
                        </a:rPr>
                        <a:t>ຖືກເສຍຫາຍບາງສ່ວນ</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rowSpan="2" gridSpan="2">
                  <a:txBody>
                    <a:bodyPr/>
                    <a:lstStyle/>
                    <a:p>
                      <a:pPr>
                        <a:spcAft>
                          <a:spcPts val="0"/>
                        </a:spcAft>
                      </a:pPr>
                      <a:r>
                        <a:rPr lang="en-US" sz="1200">
                          <a:effectLst/>
                          <a:latin typeface="Phetsarath OT" panose="02000500000000020004" pitchFamily="2" charset="0"/>
                          <a:cs typeface="Phetsarath OT" panose="02000500000000020004" pitchFamily="2" charset="0"/>
                        </a:rPr>
                        <a:t>ລວມຄວາມ</a:t>
                      </a:r>
                    </a:p>
                    <a:p>
                      <a:pPr>
                        <a:spcAft>
                          <a:spcPts val="0"/>
                        </a:spcAft>
                      </a:pPr>
                      <a:r>
                        <a:rPr lang="en-US" sz="1200">
                          <a:effectLst/>
                          <a:latin typeface="Phetsarath OT" panose="02000500000000020004" pitchFamily="2" charset="0"/>
                          <a:cs typeface="Phetsarath OT" panose="02000500000000020004" pitchFamily="2" charset="0"/>
                        </a:rPr>
                        <a:t> ເສຍຫາຍ</a:t>
                      </a:r>
                    </a:p>
                    <a:p>
                      <a:pPr>
                        <a:spcAft>
                          <a:spcPts val="0"/>
                        </a:spcAft>
                      </a:pPr>
                      <a:r>
                        <a:rPr lang="en-US" sz="1200">
                          <a:effectLst/>
                          <a:latin typeface="Phetsarath OT" panose="02000500000000020004" pitchFamily="2" charset="0"/>
                          <a:cs typeface="Phetsarath OT" panose="02000500000000020004" pitchFamily="2" charset="0"/>
                        </a:rPr>
                        <a:t>(ກີບ)</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hMerge="1">
                  <a:txBody>
                    <a:bodyPr/>
                    <a:lstStyle/>
                    <a:p>
                      <a:pPr>
                        <a:spcAft>
                          <a:spcPts val="0"/>
                        </a:spcAft>
                      </a:pPr>
                      <a:endParaRPr lang="en-US" sz="1050">
                        <a:effectLst/>
                        <a:latin typeface="Calibri"/>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gridSpan="2">
                  <a:txBody>
                    <a:bodyPr/>
                    <a:lstStyle/>
                    <a:p>
                      <a:pPr>
                        <a:lnSpc>
                          <a:spcPct val="107000"/>
                        </a:lnSpc>
                        <a:spcAft>
                          <a:spcPts val="0"/>
                        </a:spcAft>
                      </a:pPr>
                      <a:r>
                        <a:rPr lang="en-US" sz="1200">
                          <a:effectLst/>
                          <a:latin typeface="Phetsarath OT" panose="02000500000000020004" pitchFamily="2" charset="0"/>
                          <a:ea typeface="Calibri"/>
                          <a:cs typeface="Phetsarath OT" panose="02000500000000020004" pitchFamily="2" charset="0"/>
                        </a:rPr>
                        <a:t>ເວລາໃນກາຟື້ນ</a:t>
                      </a:r>
                      <a:endParaRPr lang="en-US" sz="1400">
                        <a:effectLst/>
                        <a:latin typeface="Phetsarath OT" panose="02000500000000020004" pitchFamily="2" charset="0"/>
                        <a:ea typeface="Calibri"/>
                        <a:cs typeface="Phetsarath OT" panose="02000500000000020004" pitchFamily="2" charset="0"/>
                      </a:endParaRPr>
                    </a:p>
                    <a:p>
                      <a:pPr>
                        <a:lnSpc>
                          <a:spcPct val="107000"/>
                        </a:lnSpc>
                        <a:spcAft>
                          <a:spcPts val="0"/>
                        </a:spcAft>
                      </a:pPr>
                      <a:r>
                        <a:rPr lang="en-US" sz="1200">
                          <a:effectLst/>
                          <a:latin typeface="Phetsarath OT" panose="02000500000000020004" pitchFamily="2" charset="0"/>
                          <a:ea typeface="Calibri"/>
                          <a:cs typeface="Phetsarath OT" panose="02000500000000020004" pitchFamily="2" charset="0"/>
                        </a:rPr>
                        <a:t>ຟູຫຼືສ້ອມແປງ</a:t>
                      </a:r>
                      <a:endParaRPr lang="en-US" sz="1400">
                        <a:effectLst/>
                        <a:latin typeface="Phetsarath OT" panose="02000500000000020004" pitchFamily="2" charset="0"/>
                        <a:ea typeface="Calibri"/>
                        <a:cs typeface="Phetsarath OT" panose="02000500000000020004" pitchFamily="2" charset="0"/>
                      </a:endParaRPr>
                    </a:p>
                    <a:p>
                      <a:pPr>
                        <a:lnSpc>
                          <a:spcPct val="107000"/>
                        </a:lnSpc>
                        <a:spcAft>
                          <a:spcPts val="0"/>
                        </a:spcAft>
                      </a:pPr>
                      <a:r>
                        <a:rPr lang="en-US" sz="1200">
                          <a:effectLst/>
                          <a:latin typeface="Phetsarath OT" panose="02000500000000020004" pitchFamily="2" charset="0"/>
                          <a:ea typeface="Calibri"/>
                          <a:cs typeface="Phetsarath OT" panose="02000500000000020004" pitchFamily="2" charset="0"/>
                        </a:rPr>
                        <a:t>ໂດຍສະເລ່ຍ</a:t>
                      </a:r>
                      <a:endParaRPr lang="en-US" sz="1400">
                        <a:effectLst/>
                        <a:latin typeface="Phetsarath OT" panose="02000500000000020004" pitchFamily="2" charset="0"/>
                        <a:ea typeface="Calibri"/>
                        <a:cs typeface="Phetsarath OT" panose="02000500000000020004" pitchFamily="2" charset="0"/>
                      </a:endParaRPr>
                    </a:p>
                    <a:p>
                      <a:pPr>
                        <a:spcAft>
                          <a:spcPts val="0"/>
                        </a:spcAft>
                      </a:pPr>
                      <a:r>
                        <a:rPr lang="en-US" sz="1200">
                          <a:effectLst/>
                          <a:latin typeface="Phetsarath OT" panose="02000500000000020004" pitchFamily="2" charset="0"/>
                          <a:cs typeface="Phetsarath OT" panose="02000500000000020004" pitchFamily="2" charset="0"/>
                        </a:rPr>
                        <a:t>(ມື້)</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hMerge="1">
                  <a:txBody>
                    <a:bodyPr/>
                    <a:lstStyle/>
                    <a:p>
                      <a:pPr>
                        <a:lnSpc>
                          <a:spcPct val="107000"/>
                        </a:lnSpc>
                        <a:spcAft>
                          <a:spcPts val="0"/>
                        </a:spcAft>
                      </a:pPr>
                      <a:endParaRPr lang="en-US" sz="1050">
                        <a:effectLst/>
                        <a:latin typeface="Calibri"/>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872422">
                <a:tc vMerge="1">
                  <a:txBody>
                    <a:bodyPr/>
                    <a:lstStyle/>
                    <a:p>
                      <a:endParaRPr lang="en-US"/>
                    </a:p>
                  </a:txBody>
                  <a:tcPr/>
                </a:tc>
                <a:tc>
                  <a:txBody>
                    <a:bodyPr/>
                    <a:lstStyle/>
                    <a:p>
                      <a:pPr algn="ctr">
                        <a:spcAft>
                          <a:spcPts val="0"/>
                        </a:spcAft>
                      </a:pPr>
                      <a:r>
                        <a:rPr lang="en-US" sz="1200">
                          <a:effectLst/>
                          <a:latin typeface="Phetsarath OT" panose="02000500000000020004" pitchFamily="2" charset="0"/>
                          <a:cs typeface="Phetsarath OT" panose="02000500000000020004" pitchFamily="2" charset="0"/>
                        </a:rPr>
                        <a:t>ຈຳນວນທີ່ຖືກ</a:t>
                      </a:r>
                    </a:p>
                    <a:p>
                      <a:pPr algn="ctr">
                        <a:spcAft>
                          <a:spcPts val="0"/>
                        </a:spcAft>
                      </a:pPr>
                      <a:r>
                        <a:rPr lang="en-US" sz="1200">
                          <a:effectLst/>
                          <a:latin typeface="Phetsarath OT" panose="02000500000000020004" pitchFamily="2" charset="0"/>
                          <a:cs typeface="Phetsarath OT" panose="02000500000000020004" pitchFamily="2" charset="0"/>
                        </a:rPr>
                        <a:t>ທຳລາຍທັງ</a:t>
                      </a:r>
                    </a:p>
                    <a:p>
                      <a:pPr algn="ctr">
                        <a:spcAft>
                          <a:spcPts val="0"/>
                        </a:spcAft>
                      </a:pPr>
                      <a:r>
                        <a:rPr lang="en-US" sz="1200">
                          <a:effectLst/>
                          <a:latin typeface="Phetsarath OT" panose="02000500000000020004" pitchFamily="2" charset="0"/>
                          <a:cs typeface="Phetsarath OT" panose="02000500000000020004" pitchFamily="2" charset="0"/>
                        </a:rPr>
                        <a:t>ໝົດ</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200">
                          <a:effectLst/>
                          <a:latin typeface="Phetsarath OT" panose="02000500000000020004" pitchFamily="2" charset="0"/>
                          <a:cs typeface="Phetsarath OT" panose="02000500000000020004" pitchFamily="2" charset="0"/>
                        </a:rPr>
                        <a:t>ມູນຄ່າໃຊ້ຈ່າຍ</a:t>
                      </a:r>
                    </a:p>
                    <a:p>
                      <a:pPr algn="ctr">
                        <a:spcAft>
                          <a:spcPts val="0"/>
                        </a:spcAft>
                      </a:pPr>
                      <a:r>
                        <a:rPr lang="en-US" sz="1200">
                          <a:effectLst/>
                          <a:latin typeface="Phetsarath OT" panose="02000500000000020004" pitchFamily="2" charset="0"/>
                          <a:cs typeface="Phetsarath OT" panose="02000500000000020004" pitchFamily="2" charset="0"/>
                        </a:rPr>
                        <a:t>ທົດແທນໂດຍສະ</a:t>
                      </a:r>
                    </a:p>
                    <a:p>
                      <a:pPr algn="ctr">
                        <a:spcAft>
                          <a:spcPts val="0"/>
                        </a:spcAft>
                      </a:pPr>
                      <a:r>
                        <a:rPr lang="en-US" sz="1200">
                          <a:effectLst/>
                          <a:latin typeface="Phetsarath OT" panose="02000500000000020004" pitchFamily="2" charset="0"/>
                          <a:cs typeface="Phetsarath OT" panose="02000500000000020004" pitchFamily="2" charset="0"/>
                        </a:rPr>
                        <a:t>ເລ່ຍ</a:t>
                      </a:r>
                    </a:p>
                    <a:p>
                      <a:pPr algn="ctr">
                        <a:spcAft>
                          <a:spcPts val="0"/>
                        </a:spcAft>
                      </a:pPr>
                      <a:r>
                        <a:rPr lang="en-US" sz="1200">
                          <a:effectLst/>
                          <a:latin typeface="Phetsarath OT" panose="02000500000000020004" pitchFamily="2" charset="0"/>
                          <a:cs typeface="Phetsarath OT" panose="02000500000000020004" pitchFamily="2" charset="0"/>
                        </a:rPr>
                        <a:t>(ກີບ)</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200">
                          <a:effectLst/>
                          <a:latin typeface="Phetsarath OT" panose="02000500000000020004" pitchFamily="2" charset="0"/>
                          <a:cs typeface="Phetsarath OT" panose="02000500000000020004" pitchFamily="2" charset="0"/>
                        </a:rPr>
                        <a:t>ຈຳນວນທີ່ຖືກ</a:t>
                      </a:r>
                    </a:p>
                    <a:p>
                      <a:pPr algn="ctr">
                        <a:spcAft>
                          <a:spcPts val="0"/>
                        </a:spcAft>
                      </a:pPr>
                      <a:r>
                        <a:rPr lang="en-US" sz="1200">
                          <a:effectLst/>
                          <a:latin typeface="Phetsarath OT" panose="02000500000000020004" pitchFamily="2" charset="0"/>
                          <a:cs typeface="Phetsarath OT" panose="02000500000000020004" pitchFamily="2" charset="0"/>
                        </a:rPr>
                        <a:t>ເສຍຫາຍບາງສ່ວນ</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spcAft>
                          <a:spcPts val="0"/>
                        </a:spcAft>
                      </a:pPr>
                      <a:r>
                        <a:rPr lang="en-US" sz="1200">
                          <a:effectLst/>
                          <a:latin typeface="Phetsarath OT" panose="02000500000000020004" pitchFamily="2" charset="0"/>
                          <a:cs typeface="Phetsarath OT" panose="02000500000000020004" pitchFamily="2" charset="0"/>
                        </a:rPr>
                        <a:t>ມູນຄ່າໃຊ້ຈ່າຍ</a:t>
                      </a:r>
                    </a:p>
                    <a:p>
                      <a:pPr algn="ctr">
                        <a:spcAft>
                          <a:spcPts val="0"/>
                        </a:spcAft>
                      </a:pPr>
                      <a:r>
                        <a:rPr lang="en-US" sz="1200">
                          <a:effectLst/>
                          <a:latin typeface="Phetsarath OT" panose="02000500000000020004" pitchFamily="2" charset="0"/>
                          <a:cs typeface="Phetsarath OT" panose="02000500000000020004" pitchFamily="2" charset="0"/>
                        </a:rPr>
                        <a:t>ໃນການສ້ອມ ແປງໂດຍສະເລ່ຍ</a:t>
                      </a:r>
                    </a:p>
                    <a:p>
                      <a:pPr algn="ctr">
                        <a:spcAft>
                          <a:spcPts val="0"/>
                        </a:spcAft>
                      </a:pPr>
                      <a:r>
                        <a:rPr lang="en-US" sz="1200">
                          <a:effectLst/>
                          <a:latin typeface="Phetsarath OT" panose="02000500000000020004" pitchFamily="2" charset="0"/>
                          <a:cs typeface="Phetsarath OT" panose="02000500000000020004" pitchFamily="2" charset="0"/>
                        </a:rPr>
                        <a:t>(ກີບ)</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lgn="ctr">
                        <a:spcAft>
                          <a:spcPts val="0"/>
                        </a:spcAft>
                      </a:pPr>
                      <a:endParaRPr lang="en-US" sz="1050">
                        <a:effectLst/>
                        <a:latin typeface="Calibri"/>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vMerge="1">
                  <a:txBody>
                    <a:bodyPr/>
                    <a:lstStyle/>
                    <a:p>
                      <a:endParaRPr lang="en-US"/>
                    </a:p>
                  </a:txBody>
                  <a:tcPr/>
                </a:tc>
                <a:tc hMerge="1" vMerge="1">
                  <a:txBody>
                    <a:bodyPr/>
                    <a:lstStyle/>
                    <a:p>
                      <a:endParaRPr lang="en-US"/>
                    </a:p>
                  </a:txBody>
                  <a:tcPr/>
                </a:tc>
                <a:tc gridSpan="2" vMerge="1">
                  <a:txBody>
                    <a:bodyPr/>
                    <a:lstStyle/>
                    <a:p>
                      <a:endParaRPr lang="en-US"/>
                    </a:p>
                  </a:txBody>
                  <a:tcPr/>
                </a:tc>
                <a:tc hMerge="1" vMerge="1">
                  <a:txBody>
                    <a:bodyPr/>
                    <a:lstStyle/>
                    <a:p>
                      <a:endParaRPr lang="en-US"/>
                    </a:p>
                  </a:txBody>
                  <a:tcPr/>
                </a:tc>
              </a:tr>
              <a:tr h="193245">
                <a:tc vMerge="1">
                  <a:txBody>
                    <a:bodyPr/>
                    <a:lstStyle/>
                    <a:p>
                      <a:endParaRPr lang="en-US"/>
                    </a:p>
                  </a:txBody>
                  <a:tcPr/>
                </a:tc>
                <a:tc>
                  <a:txBody>
                    <a:bodyPr/>
                    <a:lstStyle/>
                    <a:p>
                      <a:pPr algn="ctr">
                        <a:spcAft>
                          <a:spcPts val="0"/>
                        </a:spcAft>
                      </a:pPr>
                      <a:r>
                        <a:rPr lang="en-US" sz="1200">
                          <a:effectLst/>
                          <a:latin typeface="Phetsarath OT" panose="02000500000000020004" pitchFamily="2" charset="0"/>
                          <a:cs typeface="Phetsarath OT" panose="02000500000000020004" pitchFamily="2" charset="0"/>
                        </a:rPr>
                        <a:t>ກ</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200">
                          <a:effectLst/>
                          <a:latin typeface="Phetsarath OT" panose="02000500000000020004" pitchFamily="2" charset="0"/>
                          <a:cs typeface="Phetsarath OT" panose="02000500000000020004" pitchFamily="2" charset="0"/>
                        </a:rPr>
                        <a:t>ຂ</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200">
                          <a:effectLst/>
                          <a:latin typeface="Phetsarath OT" panose="02000500000000020004" pitchFamily="2" charset="0"/>
                          <a:cs typeface="Phetsarath OT" panose="02000500000000020004" pitchFamily="2" charset="0"/>
                        </a:rPr>
                        <a:t>ຄ</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spcAft>
                          <a:spcPts val="0"/>
                        </a:spcAft>
                      </a:pPr>
                      <a:r>
                        <a:rPr lang="en-US" sz="1200">
                          <a:effectLst/>
                          <a:latin typeface="Phetsarath OT" panose="02000500000000020004" pitchFamily="2" charset="0"/>
                          <a:cs typeface="Phetsarath OT" panose="02000500000000020004" pitchFamily="2" charset="0"/>
                        </a:rPr>
                        <a:t>ງ</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lgn="ctr">
                        <a:spcAft>
                          <a:spcPts val="0"/>
                        </a:spcAft>
                      </a:pPr>
                      <a:endParaRPr lang="en-US" sz="1050">
                        <a:effectLst/>
                        <a:latin typeface="Calibri"/>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spcAft>
                          <a:spcPts val="0"/>
                        </a:spcAft>
                      </a:pPr>
                      <a:r>
                        <a:rPr lang="en-US" sz="1200">
                          <a:effectLst/>
                          <a:latin typeface="Phetsarath OT" panose="02000500000000020004" pitchFamily="2" charset="0"/>
                          <a:cs typeface="Phetsarath OT" panose="02000500000000020004" pitchFamily="2" charset="0"/>
                        </a:rPr>
                        <a:t>ຈ</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lgn="ctr">
                        <a:spcAft>
                          <a:spcPts val="0"/>
                        </a:spcAft>
                      </a:pPr>
                      <a:endParaRPr lang="en-US" sz="1050">
                        <a:effectLst/>
                        <a:latin typeface="Calibri"/>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spcAft>
                          <a:spcPts val="0"/>
                        </a:spcAft>
                      </a:pPr>
                      <a:r>
                        <a:rPr lang="en-US" sz="1200">
                          <a:effectLst/>
                          <a:latin typeface="Phetsarath OT" panose="02000500000000020004" pitchFamily="2" charset="0"/>
                          <a:cs typeface="Phetsarath OT" panose="02000500000000020004" pitchFamily="2" charset="0"/>
                        </a:rPr>
                        <a:t>ສ</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lgn="ctr">
                        <a:spcAft>
                          <a:spcPts val="0"/>
                        </a:spcAft>
                      </a:pPr>
                      <a:endParaRPr lang="en-US" sz="1050">
                        <a:effectLst/>
                        <a:latin typeface="Calibri"/>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93245">
                <a:tc>
                  <a:txBody>
                    <a:bodyPr/>
                    <a:lstStyle/>
                    <a:p>
                      <a:pPr>
                        <a:spcAft>
                          <a:spcPts val="0"/>
                        </a:spcAft>
                      </a:pPr>
                      <a:r>
                        <a:rPr lang="en-US" sz="1200">
                          <a:effectLst/>
                          <a:latin typeface="Phetsarath OT" panose="02000500000000020004" pitchFamily="2" charset="0"/>
                          <a:cs typeface="Phetsarath OT" panose="02000500000000020004" pitchFamily="2" charset="0"/>
                        </a:rPr>
                        <a:t>ກ. ໂຄງສ້າງ</a:t>
                      </a:r>
                    </a:p>
                  </a:txBody>
                  <a:tcPr marL="61480" marR="614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Phetsarath OT" panose="02000500000000020004" pitchFamily="2" charset="0"/>
                          <a:cs typeface="Phetsarath OT" panose="02000500000000020004" pitchFamily="2" charset="0"/>
                        </a:rPr>
                        <a:t> </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Phetsarath OT" panose="02000500000000020004" pitchFamily="2" charset="0"/>
                          <a:cs typeface="Phetsarath OT" panose="02000500000000020004" pitchFamily="2" charset="0"/>
                        </a:rPr>
                        <a:t> </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Phetsarath OT" panose="02000500000000020004" pitchFamily="2" charset="0"/>
                          <a:cs typeface="Phetsarath OT" panose="02000500000000020004" pitchFamily="2" charset="0"/>
                        </a:rPr>
                        <a:t> </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1200">
                          <a:effectLst/>
                          <a:latin typeface="Phetsarath OT" panose="02000500000000020004" pitchFamily="2" charset="0"/>
                          <a:cs typeface="Phetsarath OT" panose="02000500000000020004" pitchFamily="2" charset="0"/>
                        </a:rPr>
                        <a:t> </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1050">
                        <a:effectLst/>
                        <a:latin typeface="Calibri"/>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1200">
                          <a:effectLst/>
                          <a:latin typeface="Phetsarath OT" panose="02000500000000020004" pitchFamily="2" charset="0"/>
                          <a:cs typeface="Phetsarath OT" panose="02000500000000020004" pitchFamily="2" charset="0"/>
                        </a:rPr>
                        <a:t> </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1050">
                        <a:effectLst/>
                        <a:latin typeface="Calibri"/>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1200">
                          <a:effectLst/>
                          <a:latin typeface="Phetsarath OT" panose="02000500000000020004" pitchFamily="2" charset="0"/>
                          <a:cs typeface="Phetsarath OT" panose="02000500000000020004" pitchFamily="2" charset="0"/>
                        </a:rPr>
                        <a:t> </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1050">
                        <a:effectLst/>
                        <a:latin typeface="Calibri"/>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3245">
                <a:tc>
                  <a:txBody>
                    <a:bodyPr/>
                    <a:lstStyle/>
                    <a:p>
                      <a:pPr>
                        <a:spcAft>
                          <a:spcPts val="0"/>
                        </a:spcAft>
                      </a:pPr>
                      <a:r>
                        <a:rPr lang="en-US" sz="1200">
                          <a:effectLst/>
                          <a:latin typeface="Phetsarath OT" panose="02000500000000020004" pitchFamily="2" charset="0"/>
                          <a:cs typeface="Phetsarath OT" panose="02000500000000020004" pitchFamily="2" charset="0"/>
                        </a:rPr>
                        <a:t>ຂ. ອຸປະກອນ</a:t>
                      </a:r>
                    </a:p>
                  </a:txBody>
                  <a:tcPr marL="61480" marR="614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Phetsarath OT" panose="02000500000000020004" pitchFamily="2" charset="0"/>
                          <a:cs typeface="Phetsarath OT" panose="02000500000000020004" pitchFamily="2" charset="0"/>
                        </a:rPr>
                        <a:t> </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Phetsarath OT" panose="02000500000000020004" pitchFamily="2" charset="0"/>
                          <a:cs typeface="Phetsarath OT" panose="02000500000000020004" pitchFamily="2" charset="0"/>
                        </a:rPr>
                        <a:t> </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Phetsarath OT" panose="02000500000000020004" pitchFamily="2" charset="0"/>
                          <a:cs typeface="Phetsarath OT" panose="02000500000000020004" pitchFamily="2" charset="0"/>
                        </a:rPr>
                        <a:t> </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1200">
                          <a:effectLst/>
                          <a:latin typeface="Phetsarath OT" panose="02000500000000020004" pitchFamily="2" charset="0"/>
                          <a:cs typeface="Phetsarath OT" panose="02000500000000020004" pitchFamily="2" charset="0"/>
                        </a:rPr>
                        <a:t> </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1050">
                        <a:effectLst/>
                        <a:latin typeface="Calibri"/>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1200">
                          <a:effectLst/>
                          <a:latin typeface="Phetsarath OT" panose="02000500000000020004" pitchFamily="2" charset="0"/>
                          <a:cs typeface="Phetsarath OT" panose="02000500000000020004" pitchFamily="2" charset="0"/>
                        </a:rPr>
                        <a:t> </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1050">
                        <a:effectLst/>
                        <a:latin typeface="Calibri"/>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1200">
                          <a:effectLst/>
                          <a:latin typeface="Phetsarath OT" panose="02000500000000020004" pitchFamily="2" charset="0"/>
                          <a:cs typeface="Phetsarath OT" panose="02000500000000020004" pitchFamily="2" charset="0"/>
                        </a:rPr>
                        <a:t> </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1050">
                        <a:effectLst/>
                        <a:latin typeface="Calibri"/>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3245">
                <a:tc>
                  <a:txBody>
                    <a:bodyPr/>
                    <a:lstStyle/>
                    <a:p>
                      <a:pPr>
                        <a:spcAft>
                          <a:spcPts val="0"/>
                        </a:spcAft>
                      </a:pPr>
                      <a:r>
                        <a:rPr lang="en-US" sz="1200">
                          <a:effectLst/>
                          <a:latin typeface="Phetsarath OT" panose="02000500000000020004" pitchFamily="2" charset="0"/>
                          <a:cs typeface="Phetsarath OT" panose="02000500000000020004" pitchFamily="2" charset="0"/>
                        </a:rPr>
                        <a:t>ຄ. ສາງເກັບມ້ຽນ</a:t>
                      </a:r>
                    </a:p>
                  </a:txBody>
                  <a:tcPr marL="61480" marR="614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Phetsarath OT" panose="02000500000000020004" pitchFamily="2" charset="0"/>
                          <a:cs typeface="Phetsarath OT" panose="02000500000000020004" pitchFamily="2" charset="0"/>
                        </a:rPr>
                        <a:t> </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Phetsarath OT" panose="02000500000000020004" pitchFamily="2" charset="0"/>
                          <a:cs typeface="Phetsarath OT" panose="02000500000000020004" pitchFamily="2" charset="0"/>
                        </a:rPr>
                        <a:t> </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Phetsarath OT" panose="02000500000000020004" pitchFamily="2" charset="0"/>
                          <a:cs typeface="Phetsarath OT" panose="02000500000000020004" pitchFamily="2" charset="0"/>
                        </a:rPr>
                        <a:t> </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1200">
                          <a:effectLst/>
                          <a:latin typeface="Phetsarath OT" panose="02000500000000020004" pitchFamily="2" charset="0"/>
                          <a:cs typeface="Phetsarath OT" panose="02000500000000020004" pitchFamily="2" charset="0"/>
                        </a:rPr>
                        <a:t> </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1050">
                        <a:effectLst/>
                        <a:latin typeface="Calibri"/>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1200">
                          <a:effectLst/>
                          <a:latin typeface="Phetsarath OT" panose="02000500000000020004" pitchFamily="2" charset="0"/>
                          <a:cs typeface="Phetsarath OT" panose="02000500000000020004" pitchFamily="2" charset="0"/>
                        </a:rPr>
                        <a:t> </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1050">
                        <a:effectLst/>
                        <a:latin typeface="Calibri"/>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1200">
                          <a:effectLst/>
                          <a:latin typeface="Phetsarath OT" panose="02000500000000020004" pitchFamily="2" charset="0"/>
                          <a:cs typeface="Phetsarath OT" panose="02000500000000020004" pitchFamily="2" charset="0"/>
                        </a:rPr>
                        <a:t> </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1050">
                        <a:effectLst/>
                        <a:latin typeface="Calibri"/>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3245">
                <a:tc>
                  <a:txBody>
                    <a:bodyPr/>
                    <a:lstStyle/>
                    <a:p>
                      <a:pPr>
                        <a:spcAft>
                          <a:spcPts val="0"/>
                        </a:spcAft>
                      </a:pPr>
                      <a:r>
                        <a:rPr lang="en-US" sz="1200">
                          <a:effectLst/>
                          <a:latin typeface="Phetsarath OT" panose="02000500000000020004" pitchFamily="2" charset="0"/>
                          <a:cs typeface="Phetsarath OT" panose="02000500000000020004" pitchFamily="2" charset="0"/>
                        </a:rPr>
                        <a:t>ງ. ອື່ນໆ (ລະບຸ)</a:t>
                      </a:r>
                    </a:p>
                  </a:txBody>
                  <a:tcPr marL="61480" marR="614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Phetsarath OT" panose="02000500000000020004" pitchFamily="2" charset="0"/>
                          <a:cs typeface="Phetsarath OT" panose="02000500000000020004" pitchFamily="2" charset="0"/>
                        </a:rPr>
                        <a:t> </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Phetsarath OT" panose="02000500000000020004" pitchFamily="2" charset="0"/>
                          <a:cs typeface="Phetsarath OT" panose="02000500000000020004" pitchFamily="2" charset="0"/>
                        </a:rPr>
                        <a:t> </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Phetsarath OT" panose="02000500000000020004" pitchFamily="2" charset="0"/>
                          <a:cs typeface="Phetsarath OT" panose="02000500000000020004" pitchFamily="2" charset="0"/>
                        </a:rPr>
                        <a:t> </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1200">
                          <a:effectLst/>
                          <a:latin typeface="Phetsarath OT" panose="02000500000000020004" pitchFamily="2" charset="0"/>
                          <a:cs typeface="Phetsarath OT" panose="02000500000000020004" pitchFamily="2" charset="0"/>
                        </a:rPr>
                        <a:t> </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1050">
                        <a:effectLst/>
                        <a:latin typeface="Calibri"/>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1200">
                          <a:effectLst/>
                          <a:latin typeface="Phetsarath OT" panose="02000500000000020004" pitchFamily="2" charset="0"/>
                          <a:cs typeface="Phetsarath OT" panose="02000500000000020004" pitchFamily="2" charset="0"/>
                        </a:rPr>
                        <a:t> </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1050">
                        <a:effectLst/>
                        <a:latin typeface="Calibri"/>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1200">
                          <a:effectLst/>
                          <a:latin typeface="Phetsarath OT" panose="02000500000000020004" pitchFamily="2" charset="0"/>
                          <a:cs typeface="Phetsarath OT" panose="02000500000000020004" pitchFamily="2" charset="0"/>
                        </a:rPr>
                        <a:t> </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1050">
                        <a:effectLst/>
                        <a:latin typeface="Calibri"/>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6799">
                <a:tc>
                  <a:txBody>
                    <a:bodyPr/>
                    <a:lstStyle/>
                    <a:p>
                      <a:pPr>
                        <a:lnSpc>
                          <a:spcPct val="107000"/>
                        </a:lnSpc>
                        <a:spcAft>
                          <a:spcPts val="0"/>
                        </a:spcAft>
                      </a:pPr>
                      <a:r>
                        <a:rPr lang="en-US" sz="1200" b="1">
                          <a:effectLst/>
                          <a:latin typeface="Phetsarath OT" panose="02000500000000020004" pitchFamily="2" charset="0"/>
                          <a:ea typeface="Calibri"/>
                          <a:cs typeface="Phetsarath OT" panose="02000500000000020004" pitchFamily="2" charset="0"/>
                        </a:rPr>
                        <a:t>ລວມ</a:t>
                      </a:r>
                      <a:endParaRPr lang="en-US" sz="1400">
                        <a:effectLst/>
                        <a:latin typeface="Phetsarath OT" panose="02000500000000020004" pitchFamily="2" charset="0"/>
                        <a:ea typeface="Calibri"/>
                        <a:cs typeface="Phetsarath OT" panose="02000500000000020004" pitchFamily="2" charset="0"/>
                      </a:endParaRPr>
                    </a:p>
                  </a:txBody>
                  <a:tcPr marL="61480" marR="614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200" dirty="0">
                          <a:effectLst/>
                          <a:latin typeface="Phetsarath OT" panose="02000500000000020004" pitchFamily="2" charset="0"/>
                          <a:cs typeface="Phetsarath OT" panose="02000500000000020004" pitchFamily="2" charset="0"/>
                        </a:rPr>
                        <a:t> </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a:effectLst/>
                          <a:latin typeface="Phetsarath OT" panose="02000500000000020004" pitchFamily="2" charset="0"/>
                          <a:cs typeface="Phetsarath OT" panose="02000500000000020004" pitchFamily="2" charset="0"/>
                        </a:rPr>
                        <a:t>N.A</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200">
                          <a:effectLst/>
                          <a:latin typeface="Phetsarath OT" panose="02000500000000020004" pitchFamily="2" charset="0"/>
                          <a:cs typeface="Phetsarath OT" panose="02000500000000020004" pitchFamily="2" charset="0"/>
                        </a:rPr>
                        <a:t> </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US" sz="1200">
                          <a:effectLst/>
                          <a:latin typeface="Phetsarath OT" panose="02000500000000020004" pitchFamily="2" charset="0"/>
                          <a:cs typeface="Phetsarath OT" panose="02000500000000020004" pitchFamily="2" charset="0"/>
                        </a:rPr>
                        <a:t>N.A.</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lgn="ctr">
                        <a:spcAft>
                          <a:spcPts val="0"/>
                        </a:spcAft>
                      </a:pPr>
                      <a:endParaRPr lang="en-US" sz="1050">
                        <a:effectLst/>
                        <a:latin typeface="Calibri"/>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spcAft>
                          <a:spcPts val="0"/>
                        </a:spcAft>
                      </a:pPr>
                      <a:r>
                        <a:rPr lang="en-US" sz="1200">
                          <a:effectLst/>
                          <a:latin typeface="Phetsarath OT" panose="02000500000000020004" pitchFamily="2" charset="0"/>
                          <a:cs typeface="Phetsarath OT" panose="02000500000000020004" pitchFamily="2" charset="0"/>
                        </a:rPr>
                        <a:t> </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US" sz="1050">
                        <a:effectLst/>
                        <a:latin typeface="Calibri"/>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US" sz="1200">
                          <a:effectLst/>
                          <a:latin typeface="Phetsarath OT" panose="02000500000000020004" pitchFamily="2" charset="0"/>
                          <a:cs typeface="Phetsarath OT" panose="02000500000000020004" pitchFamily="2" charset="0"/>
                        </a:rPr>
                        <a:t>N.A.</a:t>
                      </a: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lgn="ctr">
                        <a:spcAft>
                          <a:spcPts val="0"/>
                        </a:spcAft>
                      </a:pPr>
                      <a:endParaRPr lang="en-US" sz="1050">
                        <a:effectLst/>
                        <a:latin typeface="Calibri"/>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93245">
                <a:tc gridSpan="10">
                  <a:txBody>
                    <a:bodyPr/>
                    <a:lstStyle/>
                    <a:p>
                      <a:pPr algn="ctr">
                        <a:spcAft>
                          <a:spcPts val="0"/>
                        </a:spcAft>
                      </a:pPr>
                      <a:r>
                        <a:rPr lang="en-US" sz="1200" b="1">
                          <a:effectLst/>
                          <a:latin typeface="Phetsarath OT" panose="02000500000000020004" pitchFamily="2" charset="0"/>
                          <a:cs typeface="Phetsarath OT" panose="02000500000000020004" pitchFamily="2" charset="0"/>
                        </a:rPr>
                        <a:t>ຄາດຄະເນການສູນເສຍ </a:t>
                      </a:r>
                      <a:endParaRPr lang="en-US" sz="1200">
                        <a:effectLst/>
                        <a:latin typeface="Phetsarath OT" panose="02000500000000020004" pitchFamily="2" charset="0"/>
                        <a:cs typeface="Phetsarath OT" panose="02000500000000020004" pitchFamily="2" charset="0"/>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97675">
                <a:tc gridSpan="3">
                  <a:txBody>
                    <a:bodyPr/>
                    <a:lstStyle/>
                    <a:p>
                      <a:pPr algn="ctr">
                        <a:lnSpc>
                          <a:spcPct val="107000"/>
                        </a:lnSpc>
                        <a:spcAft>
                          <a:spcPts val="800"/>
                        </a:spcAft>
                      </a:pPr>
                      <a:r>
                        <a:rPr lang="en-US" sz="1200">
                          <a:effectLst/>
                          <a:latin typeface="Phetsarath OT" panose="02000500000000020004" pitchFamily="2" charset="0"/>
                          <a:ea typeface="Calibri"/>
                          <a:cs typeface="Phetsarath OT" panose="02000500000000020004" pitchFamily="2" charset="0"/>
                        </a:rPr>
                        <a:t>ປະເພດການສູນເສຍ</a:t>
                      </a:r>
                      <a:endParaRPr lang="en-US" sz="1400">
                        <a:effectLst/>
                        <a:latin typeface="Phetsarath OT" panose="02000500000000020004" pitchFamily="2" charset="0"/>
                        <a:ea typeface="Calibri"/>
                        <a:cs typeface="Phetsarath OT" panose="02000500000000020004" pitchFamily="2" charset="0"/>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2">
                  <a:txBody>
                    <a:bodyPr/>
                    <a:lstStyle/>
                    <a:p>
                      <a:pPr algn="ctr">
                        <a:lnSpc>
                          <a:spcPct val="107000"/>
                        </a:lnSpc>
                        <a:spcAft>
                          <a:spcPts val="800"/>
                        </a:spcAft>
                      </a:pPr>
                      <a:r>
                        <a:rPr lang="en-US" sz="1200">
                          <a:effectLst/>
                          <a:latin typeface="Phetsarath OT" panose="02000500000000020004" pitchFamily="2" charset="0"/>
                          <a:ea typeface="Calibri"/>
                          <a:cs typeface="Phetsarath OT" panose="02000500000000020004" pitchFamily="2" charset="0"/>
                        </a:rPr>
                        <a:t>ປີເກີດໄພພິບັດ</a:t>
                      </a:r>
                      <a:endParaRPr lang="en-US" sz="1400">
                        <a:effectLst/>
                        <a:latin typeface="Phetsarath OT" panose="02000500000000020004" pitchFamily="2" charset="0"/>
                        <a:ea typeface="Calibri"/>
                        <a:cs typeface="Phetsarath OT" panose="02000500000000020004" pitchFamily="2" charset="0"/>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lnSpc>
                          <a:spcPct val="107000"/>
                        </a:lnSpc>
                        <a:spcAft>
                          <a:spcPts val="800"/>
                        </a:spcAft>
                      </a:pPr>
                      <a:r>
                        <a:rPr lang="en-US" sz="1200">
                          <a:effectLst/>
                          <a:latin typeface="Phetsarath OT" panose="02000500000000020004" pitchFamily="2" charset="0"/>
                          <a:ea typeface="Calibri"/>
                          <a:cs typeface="Phetsarath OT" panose="02000500000000020004" pitchFamily="2" charset="0"/>
                        </a:rPr>
                        <a:t>1ປີຫຼັງໄພພິບັດ</a:t>
                      </a:r>
                      <a:endParaRPr lang="en-US" sz="1400">
                        <a:effectLst/>
                        <a:latin typeface="Phetsarath OT" panose="02000500000000020004" pitchFamily="2" charset="0"/>
                        <a:ea typeface="Calibri"/>
                        <a:cs typeface="Phetsarath OT" panose="02000500000000020004" pitchFamily="2" charset="0"/>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lnSpc>
                          <a:spcPct val="107000"/>
                        </a:lnSpc>
                        <a:spcAft>
                          <a:spcPts val="800"/>
                        </a:spcAft>
                      </a:pPr>
                      <a:r>
                        <a:rPr lang="en-US" sz="1200">
                          <a:effectLst/>
                          <a:latin typeface="Phetsarath OT" panose="02000500000000020004" pitchFamily="2" charset="0"/>
                          <a:ea typeface="Calibri"/>
                          <a:cs typeface="Phetsarath OT" panose="02000500000000020004" pitchFamily="2" charset="0"/>
                        </a:rPr>
                        <a:t>2ປີຫຼັງໄພພິບັດ</a:t>
                      </a:r>
                      <a:endParaRPr lang="en-US" sz="1400">
                        <a:effectLst/>
                        <a:latin typeface="Phetsarath OT" panose="02000500000000020004" pitchFamily="2" charset="0"/>
                        <a:ea typeface="Calibri"/>
                        <a:cs typeface="Phetsarath OT" panose="02000500000000020004" pitchFamily="2" charset="0"/>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algn="ctr"/>
                      <a:r>
                        <a:rPr lang="en-US" sz="1200">
                          <a:effectLst/>
                          <a:latin typeface="Phetsarath OT" panose="02000500000000020004" pitchFamily="2" charset="0"/>
                          <a:cs typeface="Phetsarath OT" panose="02000500000000020004" pitchFamily="2" charset="0"/>
                        </a:rPr>
                        <a:t>ລວມ</a:t>
                      </a:r>
                    </a:p>
                    <a:p>
                      <a:pPr algn="ctr">
                        <a:lnSpc>
                          <a:spcPct val="107000"/>
                        </a:lnSpc>
                        <a:spcAft>
                          <a:spcPts val="800"/>
                        </a:spcAft>
                      </a:pPr>
                      <a:r>
                        <a:rPr lang="en-US" sz="1200">
                          <a:effectLst/>
                          <a:latin typeface="Phetsarath OT" panose="02000500000000020004" pitchFamily="2" charset="0"/>
                          <a:ea typeface="Calibri"/>
                          <a:cs typeface="Phetsarath OT" panose="02000500000000020004" pitchFamily="2" charset="0"/>
                        </a:rPr>
                        <a:t>(ກີບ)</a:t>
                      </a:r>
                      <a:endParaRPr lang="en-US" sz="1400">
                        <a:effectLst/>
                        <a:latin typeface="Phetsarath OT" panose="02000500000000020004" pitchFamily="2" charset="0"/>
                        <a:ea typeface="Calibri"/>
                        <a:cs typeface="Phetsarath OT" panose="02000500000000020004" pitchFamily="2" charset="0"/>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222232">
                <a:tc gridSpan="3">
                  <a:txBody>
                    <a:bodyPr/>
                    <a:lstStyle/>
                    <a:p>
                      <a:pPr marL="457200" algn="just">
                        <a:lnSpc>
                          <a:spcPct val="115000"/>
                        </a:lnSpc>
                        <a:spcAft>
                          <a:spcPts val="0"/>
                        </a:spcAft>
                      </a:pPr>
                      <a:r>
                        <a:rPr lang="en-US" sz="1200">
                          <a:effectLst/>
                          <a:latin typeface="Phetsarath OT" panose="02000500000000020004" pitchFamily="2" charset="0"/>
                          <a:ea typeface="Calibri"/>
                          <a:cs typeface="Phetsarath OT" panose="02000500000000020004" pitchFamily="2" charset="0"/>
                        </a:rPr>
                        <a:t>ລາຍຮັບທີ່ຄາດຄະເນ</a:t>
                      </a:r>
                      <a:endParaRPr lang="en-US" sz="1400">
                        <a:effectLst/>
                        <a:latin typeface="Phetsarath OT" panose="02000500000000020004" pitchFamily="2" charset="0"/>
                        <a:ea typeface="Calibri"/>
                        <a:cs typeface="Phetsarath OT" panose="02000500000000020004" pitchFamily="2" charset="0"/>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2">
                  <a:txBody>
                    <a:bodyPr/>
                    <a:lstStyle/>
                    <a:p>
                      <a:pPr marL="228600" algn="just">
                        <a:lnSpc>
                          <a:spcPct val="115000"/>
                        </a:lnSpc>
                        <a:spcAft>
                          <a:spcPts val="0"/>
                        </a:spcAft>
                      </a:pPr>
                      <a:r>
                        <a:rPr lang="en-US" sz="12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228600" algn="just">
                        <a:lnSpc>
                          <a:spcPct val="115000"/>
                        </a:lnSpc>
                        <a:spcAft>
                          <a:spcPts val="0"/>
                        </a:spcAft>
                      </a:pPr>
                      <a:r>
                        <a:rPr lang="en-US" sz="12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457200" algn="just">
                        <a:lnSpc>
                          <a:spcPct val="115000"/>
                        </a:lnSpc>
                        <a:spcAft>
                          <a:spcPts val="0"/>
                        </a:spcAft>
                      </a:pPr>
                      <a:r>
                        <a:rPr lang="en-US" sz="12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457200" algn="just">
                        <a:lnSpc>
                          <a:spcPct val="115000"/>
                        </a:lnSpc>
                        <a:spcAft>
                          <a:spcPts val="0"/>
                        </a:spcAft>
                      </a:pPr>
                      <a:r>
                        <a:rPr lang="en-US" sz="12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2232">
                <a:tc gridSpan="3">
                  <a:txBody>
                    <a:bodyPr/>
                    <a:lstStyle/>
                    <a:p>
                      <a:pPr marL="457200" algn="just">
                        <a:lnSpc>
                          <a:spcPct val="115000"/>
                        </a:lnSpc>
                        <a:spcAft>
                          <a:spcPts val="0"/>
                        </a:spcAft>
                      </a:pPr>
                      <a:r>
                        <a:rPr lang="en-US" sz="1200">
                          <a:effectLst/>
                          <a:latin typeface="Phetsarath OT" panose="02000500000000020004" pitchFamily="2" charset="0"/>
                          <a:ea typeface="Calibri"/>
                          <a:cs typeface="Phetsarath OT" panose="02000500000000020004" pitchFamily="2" charset="0"/>
                        </a:rPr>
                        <a:t>ອະນາໄມສິ່ງເສດເຫຼືອ</a:t>
                      </a:r>
                      <a:endParaRPr lang="en-US" sz="1400">
                        <a:effectLst/>
                        <a:latin typeface="Phetsarath OT" panose="02000500000000020004" pitchFamily="2" charset="0"/>
                        <a:ea typeface="Calibri"/>
                        <a:cs typeface="Phetsarath OT" panose="02000500000000020004" pitchFamily="2" charset="0"/>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2">
                  <a:txBody>
                    <a:bodyPr/>
                    <a:lstStyle/>
                    <a:p>
                      <a:pPr marL="228600" algn="just">
                        <a:lnSpc>
                          <a:spcPct val="115000"/>
                        </a:lnSpc>
                        <a:spcAft>
                          <a:spcPts val="0"/>
                        </a:spcAft>
                      </a:pPr>
                      <a:r>
                        <a:rPr lang="en-US" sz="12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228600" algn="just">
                        <a:lnSpc>
                          <a:spcPct val="115000"/>
                        </a:lnSpc>
                        <a:spcAft>
                          <a:spcPts val="0"/>
                        </a:spcAft>
                      </a:pPr>
                      <a:r>
                        <a:rPr lang="en-US" sz="12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457200" algn="just">
                        <a:lnSpc>
                          <a:spcPct val="115000"/>
                        </a:lnSpc>
                        <a:spcAft>
                          <a:spcPts val="0"/>
                        </a:spcAft>
                      </a:pPr>
                      <a:r>
                        <a:rPr lang="en-US" sz="12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457200" algn="just">
                        <a:lnSpc>
                          <a:spcPct val="115000"/>
                        </a:lnSpc>
                        <a:spcAft>
                          <a:spcPts val="0"/>
                        </a:spcAft>
                      </a:pPr>
                      <a:r>
                        <a:rPr lang="en-US" sz="12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2232">
                <a:tc gridSpan="3">
                  <a:txBody>
                    <a:bodyPr/>
                    <a:lstStyle/>
                    <a:p>
                      <a:pPr marL="457200" algn="just">
                        <a:lnSpc>
                          <a:spcPct val="115000"/>
                        </a:lnSpc>
                        <a:spcAft>
                          <a:spcPts val="0"/>
                        </a:spcAft>
                      </a:pPr>
                      <a:r>
                        <a:rPr lang="en-US" sz="1200">
                          <a:effectLst/>
                          <a:latin typeface="Phetsarath OT" panose="02000500000000020004" pitchFamily="2" charset="0"/>
                          <a:ea typeface="Calibri"/>
                          <a:cs typeface="Phetsarath OT" panose="02000500000000020004" pitchFamily="2" charset="0"/>
                        </a:rPr>
                        <a:t>ມູນຄ່າໃຊ້ຈ່າຍໃນການດຳເນີນງານສູງ</a:t>
                      </a:r>
                      <a:endParaRPr lang="en-US" sz="1400">
                        <a:effectLst/>
                        <a:latin typeface="Phetsarath OT" panose="02000500000000020004" pitchFamily="2" charset="0"/>
                        <a:ea typeface="Calibri"/>
                        <a:cs typeface="Phetsarath OT" panose="02000500000000020004" pitchFamily="2" charset="0"/>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2">
                  <a:txBody>
                    <a:bodyPr/>
                    <a:lstStyle/>
                    <a:p>
                      <a:pPr marL="228600" algn="just">
                        <a:lnSpc>
                          <a:spcPct val="115000"/>
                        </a:lnSpc>
                        <a:spcAft>
                          <a:spcPts val="0"/>
                        </a:spcAft>
                      </a:pPr>
                      <a:r>
                        <a:rPr lang="en-US" sz="12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228600" algn="just">
                        <a:lnSpc>
                          <a:spcPct val="115000"/>
                        </a:lnSpc>
                        <a:spcAft>
                          <a:spcPts val="0"/>
                        </a:spcAft>
                      </a:pPr>
                      <a:r>
                        <a:rPr lang="en-US" sz="12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457200" algn="just">
                        <a:lnSpc>
                          <a:spcPct val="115000"/>
                        </a:lnSpc>
                        <a:spcAft>
                          <a:spcPts val="0"/>
                        </a:spcAft>
                      </a:pPr>
                      <a:r>
                        <a:rPr lang="en-US" sz="12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457200" algn="just">
                        <a:lnSpc>
                          <a:spcPct val="115000"/>
                        </a:lnSpc>
                        <a:spcAft>
                          <a:spcPts val="0"/>
                        </a:spcAft>
                      </a:pPr>
                      <a:r>
                        <a:rPr lang="en-US" sz="12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2232">
                <a:tc gridSpan="3">
                  <a:txBody>
                    <a:bodyPr/>
                    <a:lstStyle/>
                    <a:p>
                      <a:pPr marL="457200" algn="just">
                        <a:lnSpc>
                          <a:spcPct val="115000"/>
                        </a:lnSpc>
                        <a:spcAft>
                          <a:spcPts val="0"/>
                        </a:spcAft>
                      </a:pPr>
                      <a:r>
                        <a:rPr lang="en-US" sz="1200">
                          <a:effectLst/>
                          <a:latin typeface="Phetsarath OT" panose="02000500000000020004" pitchFamily="2" charset="0"/>
                          <a:ea typeface="Calibri"/>
                          <a:cs typeface="Phetsarath OT" panose="02000500000000020004" pitchFamily="2" charset="0"/>
                        </a:rPr>
                        <a:t>ຄ່າໃຊ້ຈ່າຍອື່ນໆທີ່ບໍ່ຄາດຄີດ</a:t>
                      </a:r>
                      <a:endParaRPr lang="en-US" sz="1400">
                        <a:effectLst/>
                        <a:latin typeface="Phetsarath OT" panose="02000500000000020004" pitchFamily="2" charset="0"/>
                        <a:ea typeface="Calibri"/>
                        <a:cs typeface="Phetsarath OT" panose="02000500000000020004" pitchFamily="2" charset="0"/>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2">
                  <a:txBody>
                    <a:bodyPr/>
                    <a:lstStyle/>
                    <a:p>
                      <a:pPr marL="228600" algn="just">
                        <a:lnSpc>
                          <a:spcPct val="115000"/>
                        </a:lnSpc>
                        <a:spcAft>
                          <a:spcPts val="0"/>
                        </a:spcAft>
                      </a:pPr>
                      <a:r>
                        <a:rPr lang="en-US" sz="12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228600" algn="just">
                        <a:lnSpc>
                          <a:spcPct val="115000"/>
                        </a:lnSpc>
                        <a:spcAft>
                          <a:spcPts val="0"/>
                        </a:spcAft>
                      </a:pPr>
                      <a:r>
                        <a:rPr lang="en-US" sz="12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457200" algn="just">
                        <a:lnSpc>
                          <a:spcPct val="115000"/>
                        </a:lnSpc>
                        <a:spcAft>
                          <a:spcPts val="0"/>
                        </a:spcAft>
                      </a:pPr>
                      <a:r>
                        <a:rPr lang="en-US" sz="12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457200" algn="just">
                        <a:lnSpc>
                          <a:spcPct val="115000"/>
                        </a:lnSpc>
                        <a:spcAft>
                          <a:spcPts val="0"/>
                        </a:spcAft>
                      </a:pPr>
                      <a:r>
                        <a:rPr lang="en-US" sz="12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2232">
                <a:tc gridSpan="3">
                  <a:txBody>
                    <a:bodyPr/>
                    <a:lstStyle/>
                    <a:p>
                      <a:pPr marL="457200">
                        <a:lnSpc>
                          <a:spcPct val="115000"/>
                        </a:lnSpc>
                        <a:spcAft>
                          <a:spcPts val="0"/>
                        </a:spcAft>
                      </a:pPr>
                      <a:r>
                        <a:rPr lang="en-US" sz="1200" b="1">
                          <a:effectLst/>
                          <a:latin typeface="Phetsarath OT" panose="02000500000000020004" pitchFamily="2" charset="0"/>
                          <a:ea typeface="Calibri"/>
                          <a:cs typeface="Phetsarath OT" panose="02000500000000020004" pitchFamily="2" charset="0"/>
                        </a:rPr>
                        <a:t>ລວມ</a:t>
                      </a:r>
                      <a:endParaRPr lang="en-US" sz="1400">
                        <a:effectLst/>
                        <a:latin typeface="Phetsarath OT" panose="02000500000000020004" pitchFamily="2" charset="0"/>
                        <a:ea typeface="Calibri"/>
                        <a:cs typeface="Phetsarath OT" panose="02000500000000020004" pitchFamily="2" charset="0"/>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2">
                  <a:txBody>
                    <a:bodyPr/>
                    <a:lstStyle/>
                    <a:p>
                      <a:pPr marL="228600">
                        <a:lnSpc>
                          <a:spcPct val="115000"/>
                        </a:lnSpc>
                        <a:spcAft>
                          <a:spcPts val="0"/>
                        </a:spcAft>
                      </a:pPr>
                      <a:r>
                        <a:rPr lang="en-US" sz="12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228600">
                        <a:lnSpc>
                          <a:spcPct val="115000"/>
                        </a:lnSpc>
                        <a:spcAft>
                          <a:spcPts val="0"/>
                        </a:spcAft>
                      </a:pPr>
                      <a:r>
                        <a:rPr lang="en-US" sz="12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457200">
                        <a:lnSpc>
                          <a:spcPct val="115000"/>
                        </a:lnSpc>
                        <a:spcAft>
                          <a:spcPts val="0"/>
                        </a:spcAft>
                      </a:pPr>
                      <a:r>
                        <a:rPr lang="en-US" sz="1200">
                          <a:effectLst/>
                          <a:latin typeface="Phetsarath OT" panose="02000500000000020004" pitchFamily="2" charset="0"/>
                          <a:ea typeface="Calibri"/>
                          <a:cs typeface="Phetsarath OT" panose="02000500000000020004" pitchFamily="2" charset="0"/>
                        </a:rPr>
                        <a:t> </a:t>
                      </a:r>
                      <a:endParaRPr lang="en-US" sz="1400">
                        <a:effectLst/>
                        <a:latin typeface="Phetsarath OT" panose="02000500000000020004" pitchFamily="2" charset="0"/>
                        <a:ea typeface="Calibri"/>
                        <a:cs typeface="Phetsarath OT" panose="02000500000000020004" pitchFamily="2" charset="0"/>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457200">
                        <a:lnSpc>
                          <a:spcPct val="115000"/>
                        </a:lnSpc>
                        <a:spcAft>
                          <a:spcPts val="0"/>
                        </a:spcAft>
                      </a:pPr>
                      <a:r>
                        <a:rPr lang="en-US" sz="1200" dirty="0">
                          <a:effectLst/>
                          <a:latin typeface="Phetsarath OT" panose="02000500000000020004" pitchFamily="2" charset="0"/>
                          <a:ea typeface="Calibri"/>
                          <a:cs typeface="Phetsarath OT" panose="02000500000000020004" pitchFamily="2" charset="0"/>
                        </a:rPr>
                        <a:t> </a:t>
                      </a:r>
                      <a:endParaRPr lang="en-US" sz="1400" dirty="0">
                        <a:effectLst/>
                        <a:latin typeface="Phetsarath OT" panose="02000500000000020004" pitchFamily="2" charset="0"/>
                        <a:ea typeface="Calibri"/>
                        <a:cs typeface="Phetsarath OT" panose="02000500000000020004" pitchFamily="2" charset="0"/>
                      </a:endParaRPr>
                    </a:p>
                  </a:txBody>
                  <a:tcPr marL="61480" marR="614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262815015"/>
      </p:ext>
    </p:extLst>
  </p:cSld>
  <p:clrMapOvr>
    <a:masterClrMapping/>
  </p:clrMapOvr>
  <p:transition spd="med">
    <p:zo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a:xfrm>
            <a:off x="1981200" y="-76200"/>
            <a:ext cx="8229600" cy="1143000"/>
          </a:xfrm>
        </p:spPr>
        <p:txBody>
          <a:bodyPr/>
          <a:lstStyle/>
          <a:p>
            <a:r>
              <a:rPr lang="en-US" altLang="en-US" sz="2800" b="1" dirty="0" err="1">
                <a:solidFill>
                  <a:schemeClr val="accent3"/>
                </a:solidFill>
                <a:latin typeface="Phetsarath OT" panose="02000500000000000000" pitchFamily="2" charset="0"/>
                <a:cs typeface="Phetsarath OT" panose="02000500000000000000" pitchFamily="2" charset="0"/>
              </a:rPr>
              <a:t>ສັງລວມຄວາມເສຍຫາຍແລະການສູນເສຍໃນຂັ້ນເມືອງ</a:t>
            </a:r>
            <a:r>
              <a:rPr lang="en-US" altLang="en-US" sz="2800" b="1" dirty="0">
                <a:solidFill>
                  <a:schemeClr val="accent3"/>
                </a:solidFill>
                <a:latin typeface="Phetsarath OT" panose="02000500000000000000" pitchFamily="2" charset="0"/>
                <a:cs typeface="Phetsarath OT" panose="02000500000000000000" pitchFamily="2" charset="0"/>
              </a:rPr>
              <a:t/>
            </a:r>
            <a:br>
              <a:rPr lang="en-US" altLang="en-US" sz="2800" b="1" dirty="0">
                <a:solidFill>
                  <a:schemeClr val="accent3"/>
                </a:solidFill>
                <a:latin typeface="Phetsarath OT" panose="02000500000000000000" pitchFamily="2" charset="0"/>
                <a:cs typeface="Phetsarath OT" panose="02000500000000000000" pitchFamily="2" charset="0"/>
              </a:rPr>
            </a:br>
            <a:r>
              <a:rPr lang="en-US" altLang="en-US" sz="2800" b="1" dirty="0">
                <a:solidFill>
                  <a:schemeClr val="accent3"/>
                </a:solidFill>
                <a:latin typeface="Phetsarath OT" panose="02000500000000000000" pitchFamily="2" charset="0"/>
                <a:cs typeface="Phetsarath OT" panose="02000500000000000000" pitchFamily="2" charset="0"/>
              </a:rPr>
              <a:t>Summary of Damages and Losses in a District</a:t>
            </a:r>
          </a:p>
        </p:txBody>
      </p:sp>
      <p:sp>
        <p:nvSpPr>
          <p:cNvPr id="2" name="Rectangle 1"/>
          <p:cNvSpPr/>
          <p:nvPr/>
        </p:nvSpPr>
        <p:spPr>
          <a:xfrm>
            <a:off x="1140032" y="924581"/>
            <a:ext cx="9868394" cy="523220"/>
          </a:xfrm>
          <a:prstGeom prst="rect">
            <a:avLst/>
          </a:prstGeom>
        </p:spPr>
        <p:txBody>
          <a:bodyPr wrap="square">
            <a:spAutoFit/>
          </a:bodyPr>
          <a:lstStyle/>
          <a:p>
            <a:r>
              <a:rPr lang="en-US" sz="1400" b="1" dirty="0" err="1">
                <a:latin typeface="Phetsarath OT" panose="02000500000000000000" pitchFamily="2" charset="0"/>
                <a:cs typeface="Phetsarath OT" panose="02000500000000000000" pitchFamily="2" charset="0"/>
              </a:rPr>
              <a:t>ຕາຕະລາງ</a:t>
            </a:r>
            <a:r>
              <a:rPr lang="en-US" sz="1400" b="1" dirty="0">
                <a:latin typeface="Phetsarath OT" panose="02000500000000000000" pitchFamily="2" charset="0"/>
                <a:cs typeface="Phetsarath OT" panose="02000500000000000000" pitchFamily="2" charset="0"/>
              </a:rPr>
              <a:t> 3. </a:t>
            </a:r>
            <a:r>
              <a:rPr lang="en-US" sz="1400" b="1" dirty="0" err="1">
                <a:latin typeface="Phetsarath OT" panose="02000500000000000000" pitchFamily="2" charset="0"/>
                <a:cs typeface="Phetsarath OT" panose="02000500000000000000" pitchFamily="2" charset="0"/>
              </a:rPr>
              <a:t>ສັງລວມຄວາມເສຍຫາຍ</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ແລະ</a:t>
            </a:r>
            <a:r>
              <a:rPr lang="en-US" sz="1400" b="1" dirty="0">
                <a:latin typeface="Phetsarath OT" panose="02000500000000000000" pitchFamily="2" charset="0"/>
                <a:cs typeface="Phetsarath OT" panose="02000500000000000000" pitchFamily="2" charset="0"/>
              </a:rPr>
              <a:t> </a:t>
            </a:r>
            <a:r>
              <a:rPr lang="en-US" sz="1400" b="1" dirty="0" err="1">
                <a:latin typeface="Phetsarath OT" panose="02000500000000000000" pitchFamily="2" charset="0"/>
                <a:cs typeface="Phetsarath OT" panose="02000500000000000000" pitchFamily="2" charset="0"/>
              </a:rPr>
              <a:t>ການສູນເສຍໃນຂັ້ນແຂວງ</a:t>
            </a:r>
            <a:endParaRPr lang="en-US" sz="1400" b="1" dirty="0">
              <a:latin typeface="Phetsarath OT" panose="02000500000000000000" pitchFamily="2" charset="0"/>
              <a:cs typeface="Phetsarath OT" panose="02000500000000000000" pitchFamily="2" charset="0"/>
            </a:endParaRPr>
          </a:p>
          <a:p>
            <a:r>
              <a:rPr lang="en-US" sz="1400" b="1" dirty="0">
                <a:latin typeface="Phetsarath OT" panose="02000500000000000000" pitchFamily="2" charset="0"/>
                <a:cs typeface="Phetsarath OT" panose="02000500000000000000" pitchFamily="2" charset="0"/>
              </a:rPr>
              <a:t>Table 3. Summary of damages and losses in a district</a:t>
            </a:r>
            <a:endParaRPr lang="en-US" sz="1400" dirty="0">
              <a:latin typeface="Phetsarath OT" panose="02000500000000000000" pitchFamily="2" charset="0"/>
              <a:cs typeface="Phetsarath OT" panose="02000500000000000000" pitchFamily="2" charset="0"/>
            </a:endParaRPr>
          </a:p>
        </p:txBody>
      </p:sp>
      <p:graphicFrame>
        <p:nvGraphicFramePr>
          <p:cNvPr id="3" name="Table 2"/>
          <p:cNvGraphicFramePr>
            <a:graphicFrameLocks noGrp="1"/>
          </p:cNvGraphicFramePr>
          <p:nvPr>
            <p:extLst/>
          </p:nvPr>
        </p:nvGraphicFramePr>
        <p:xfrm>
          <a:off x="356259" y="1484418"/>
          <a:ext cx="11471565" cy="4465119"/>
        </p:xfrm>
        <a:graphic>
          <a:graphicData uri="http://schemas.openxmlformats.org/drawingml/2006/table">
            <a:tbl>
              <a:tblPr firstRow="1" firstCol="1" bandRow="1"/>
              <a:tblGrid>
                <a:gridCol w="2040485"/>
                <a:gridCol w="630213"/>
                <a:gridCol w="676489"/>
                <a:gridCol w="676489"/>
                <a:gridCol w="630213"/>
                <a:gridCol w="630213"/>
                <a:gridCol w="676489"/>
                <a:gridCol w="676489"/>
                <a:gridCol w="630213"/>
                <a:gridCol w="630213"/>
                <a:gridCol w="676489"/>
                <a:gridCol w="676489"/>
                <a:gridCol w="630213"/>
                <a:gridCol w="473028"/>
                <a:gridCol w="406028"/>
                <a:gridCol w="484259"/>
                <a:gridCol w="227553"/>
              </a:tblGrid>
              <a:tr h="203058">
                <a:tc gridSpan="17">
                  <a:txBody>
                    <a:bodyPr/>
                    <a:lstStyle/>
                    <a:p>
                      <a:pPr>
                        <a:spcAft>
                          <a:spcPts val="0"/>
                        </a:spcAft>
                      </a:pPr>
                      <a:r>
                        <a:rPr lang="en-US" sz="1300" dirty="0" err="1">
                          <a:solidFill>
                            <a:srgbClr val="000000"/>
                          </a:solidFill>
                          <a:effectLst/>
                          <a:latin typeface="Phetsarath OT" panose="02000500000000020004" pitchFamily="2" charset="0"/>
                          <a:ea typeface="Times New Roman"/>
                          <a:cs typeface="Phetsarath OT" panose="02000500000000020004" pitchFamily="2" charset="0"/>
                        </a:rPr>
                        <a:t>ຊື່ເມືອງ</a:t>
                      </a:r>
                      <a:r>
                        <a:rPr lang="en-US" sz="1300" dirty="0">
                          <a:solidFill>
                            <a:srgbClr val="000000"/>
                          </a:solidFill>
                          <a:effectLst/>
                          <a:latin typeface="Phetsarath OT" panose="02000500000000020004" pitchFamily="2" charset="0"/>
                          <a:ea typeface="Times New Roman"/>
                          <a:cs typeface="Phetsarath OT" panose="02000500000000020004" pitchFamily="2" charset="0"/>
                        </a:rPr>
                        <a:t>:</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03058">
                <a:tc rowSpan="3">
                  <a:txBody>
                    <a:bodyPr/>
                    <a:lstStyle/>
                    <a:p>
                      <a:pPr algn="ctr">
                        <a:spcAft>
                          <a:spcPts val="0"/>
                        </a:spcAft>
                      </a:pPr>
                      <a:r>
                        <a:rPr lang="en-US" sz="1300" dirty="0" err="1">
                          <a:solidFill>
                            <a:srgbClr val="000000"/>
                          </a:solidFill>
                          <a:effectLst/>
                          <a:latin typeface="Phetsarath OT" panose="02000500000000020004" pitchFamily="2" charset="0"/>
                          <a:ea typeface="Times New Roman"/>
                          <a:cs typeface="Phetsarath OT" panose="02000500000000020004" pitchFamily="2" charset="0"/>
                        </a:rPr>
                        <a:t>ບໍລິສັດ</a:t>
                      </a:r>
                      <a:endParaRPr lang="en-US" sz="1300" dirty="0">
                        <a:solidFill>
                          <a:srgbClr val="000000"/>
                        </a:solidFill>
                        <a:effectLst/>
                        <a:latin typeface="Phetsarath OT" panose="02000500000000020004" pitchFamily="2" charset="0"/>
                        <a:ea typeface="Times New Roman"/>
                        <a:cs typeface="Phetsarath OT" panose="02000500000000020004" pitchFamily="2" charset="0"/>
                      </a:endParaRP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8">
                  <a:txBody>
                    <a:bodyPr/>
                    <a:lstStyle/>
                    <a:p>
                      <a:pPr algn="ct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ພາຍໃນປີເກີດໄພພິບັດ (ກີບ)</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8">
                  <a:txBody>
                    <a:bodyPr/>
                    <a:lstStyle/>
                    <a:p>
                      <a:pPr algn="ct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ການສູນເສຍທີ່ແກ່ຍາວຫຼັງປີເກີດໄພພິບັດ (ກີບ)</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03058">
                <a:tc vMerge="1">
                  <a:txBody>
                    <a:bodyPr/>
                    <a:lstStyle/>
                    <a:p>
                      <a:endParaRPr lang="en-US"/>
                    </a:p>
                  </a:txBody>
                  <a:tcPr/>
                </a:tc>
                <a:tc gridSpan="4">
                  <a:txBody>
                    <a:bodyPr/>
                    <a:lstStyle/>
                    <a:p>
                      <a:pPr algn="ct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ຄວາມເສຍຫາຍ</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ການສູນເສຍ</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1ປີຫຼັງໄພພິບັດ</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2ປີຫຼັງໄພພິບັດ</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403959">
                <a:tc vMerge="1">
                  <a:txBody>
                    <a:bodyPr/>
                    <a:lstStyle/>
                    <a:p>
                      <a:endParaRPr lang="en-US"/>
                    </a:p>
                  </a:txBody>
                  <a:tcPr/>
                </a:tc>
                <a:tc>
                  <a:txBody>
                    <a:bodyPr/>
                    <a:lstStyle/>
                    <a:p>
                      <a:pPr algn="ct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Mi</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S</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Me</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L</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Mi</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S</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Me</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L</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Mi</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S</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Me</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L</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Mi</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S</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Me</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L</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203058">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ຜູ້ປະກອບການຜະລິດ 1</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3058">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ຜູ້ປະກອບການຜະລິດ n</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3058">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3058">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3058">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ຜູ້ປະກອບການຄ້າຂາຍ 1</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3058">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ຜູ້ປະກອບການຄ້າຂາຍ n</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3058">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3058">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dirty="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3058">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ການບໍລິການ 1</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3058">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ການບໍລິການ n</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3058">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3058">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6116">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ຈຳນວນບໍລິສັດບໍ່ນອນຢູ່ໃນຂະແໜງ</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3058">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3058">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3058">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ລວມ</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dirty="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dirty="0">
                          <a:solidFill>
                            <a:srgbClr val="000000"/>
                          </a:solidFill>
                          <a:effectLst/>
                          <a:latin typeface="Phetsarath OT" panose="02000500000000020004" pitchFamily="2" charset="0"/>
                          <a:ea typeface="Times New Roman"/>
                          <a:cs typeface="Phetsarath OT" panose="02000500000000020004" pitchFamily="2" charset="0"/>
                        </a:rPr>
                        <a:t> </a:t>
                      </a:r>
                    </a:p>
                  </a:txBody>
                  <a:tcPr marL="68477" marR="684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4265455273"/>
      </p:ext>
    </p:extLst>
  </p:cSld>
  <p:clrMapOvr>
    <a:masterClrMapping/>
  </p:clrMapOvr>
  <p:transition spd="med">
    <p:zo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i="1" dirty="0" smtClean="0">
                <a:latin typeface="Phetsarath OT" pitchFamily="2" charset="0"/>
                <a:cs typeface="Phetsarath OT" pitchFamily="2" charset="0"/>
              </a:rPr>
              <a:t/>
            </a:r>
            <a:br>
              <a:rPr lang="en-US" sz="2800" b="1" i="1" dirty="0" smtClean="0">
                <a:latin typeface="Phetsarath OT" pitchFamily="2" charset="0"/>
                <a:cs typeface="Phetsarath OT" pitchFamily="2" charset="0"/>
              </a:rPr>
            </a:br>
            <a:r>
              <a:rPr lang="lo-LA" sz="2800" i="1" dirty="0" smtClean="0">
                <a:latin typeface="Phetsarath OT" pitchFamily="2" charset="0"/>
                <a:cs typeface="Phetsarath OT" pitchFamily="2" charset="0"/>
              </a:rPr>
              <a:t>ບາດກ້າວ</a:t>
            </a:r>
            <a:r>
              <a:rPr lang="en-US" sz="2800" i="1" dirty="0" smtClean="0">
                <a:latin typeface="Phetsarath OT" pitchFamily="2" charset="0"/>
                <a:cs typeface="Phetsarath OT" pitchFamily="2" charset="0"/>
              </a:rPr>
              <a:t>3. </a:t>
            </a:r>
            <a:r>
              <a:rPr lang="lo-LA" sz="2800" i="1" dirty="0" smtClean="0">
                <a:latin typeface="Phetsarath OT" pitchFamily="2" charset="0"/>
                <a:cs typeface="Phetsarath OT" pitchFamily="2" charset="0"/>
              </a:rPr>
              <a:t>ຢັ້ງຢືນຄວາມຖືກຕ້ອງຂອງຂໍ້ມູນຄວາມເສຍຫາຍແລະການສູນເສຍ </a:t>
            </a:r>
            <a:r>
              <a:rPr lang="en-US" sz="2800" dirty="0" smtClean="0">
                <a:latin typeface="Phetsarath OT" pitchFamily="2" charset="0"/>
                <a:cs typeface="Phetsarath OT" pitchFamily="2" charset="0"/>
              </a:rPr>
              <a:t/>
            </a:r>
            <a:br>
              <a:rPr lang="en-US" sz="2800" dirty="0" smtClean="0">
                <a:latin typeface="Phetsarath OT" pitchFamily="2" charset="0"/>
                <a:cs typeface="Phetsarath OT" pitchFamily="2" charset="0"/>
              </a:rPr>
            </a:br>
            <a:r>
              <a:rPr lang="en-US" sz="2000" b="1" i="1" dirty="0" smtClean="0">
                <a:latin typeface="Phetsarath OT" pitchFamily="2" charset="0"/>
                <a:cs typeface="Phetsarath OT" pitchFamily="2" charset="0"/>
              </a:rPr>
              <a:t>Step </a:t>
            </a:r>
            <a:r>
              <a:rPr lang="en-US" sz="2000" b="1" i="1" dirty="0">
                <a:latin typeface="Phetsarath OT" pitchFamily="2" charset="0"/>
                <a:cs typeface="Phetsarath OT" pitchFamily="2" charset="0"/>
              </a:rPr>
              <a:t>3. Validate the information on damages and losses </a:t>
            </a:r>
            <a:r>
              <a:rPr lang="en-AU" sz="3600" b="1" dirty="0">
                <a:latin typeface="Phetsarath OT" pitchFamily="2" charset="0"/>
                <a:cs typeface="Phetsarath OT" pitchFamily="2" charset="0"/>
              </a:rPr>
              <a:t/>
            </a:r>
            <a:br>
              <a:rPr lang="en-AU" sz="3600" b="1" dirty="0">
                <a:latin typeface="Phetsarath OT" pitchFamily="2" charset="0"/>
                <a:cs typeface="Phetsarath OT" pitchFamily="2" charset="0"/>
              </a:rPr>
            </a:br>
            <a:endParaRPr lang="en-AU" sz="3600" dirty="0">
              <a:latin typeface="Phetsarath OT" pitchFamily="2" charset="0"/>
              <a:cs typeface="Phetsarath OT" pitchFamily="2" charset="0"/>
            </a:endParaRPr>
          </a:p>
        </p:txBody>
      </p:sp>
      <p:sp>
        <p:nvSpPr>
          <p:cNvPr id="3" name="Text Placeholder 2"/>
          <p:cNvSpPr>
            <a:spLocks noGrp="1"/>
          </p:cNvSpPr>
          <p:nvPr>
            <p:ph type="body" idx="1"/>
          </p:nvPr>
        </p:nvSpPr>
        <p:spPr>
          <a:xfrm>
            <a:off x="609600" y="1368863"/>
            <a:ext cx="5386917" cy="639762"/>
          </a:xfrm>
        </p:spPr>
        <p:txBody>
          <a:bodyPr/>
          <a:lstStyle/>
          <a:p>
            <a:r>
              <a:rPr lang="en-US" dirty="0" err="1" smtClean="0">
                <a:latin typeface="Phetsarath OT" pitchFamily="2" charset="0"/>
                <a:cs typeface="Phetsarath OT" pitchFamily="2" charset="0"/>
              </a:rPr>
              <a:t>ກອງປະຊຸມຢັ້ງຢືນຄວາມຖືກຕ້ອງຂອງຂໍ້ມູນ</a:t>
            </a:r>
            <a:r>
              <a:rPr lang="en-US" dirty="0" smtClean="0">
                <a:latin typeface="Phetsarath OT" pitchFamily="2" charset="0"/>
                <a:cs typeface="Phetsarath OT" pitchFamily="2" charset="0"/>
              </a:rPr>
              <a:t>:</a:t>
            </a:r>
          </a:p>
        </p:txBody>
      </p:sp>
      <p:sp>
        <p:nvSpPr>
          <p:cNvPr id="4" name="Content Placeholder 3"/>
          <p:cNvSpPr>
            <a:spLocks noGrp="1"/>
          </p:cNvSpPr>
          <p:nvPr>
            <p:ph sz="half" idx="2"/>
          </p:nvPr>
        </p:nvSpPr>
        <p:spPr>
          <a:xfrm>
            <a:off x="486891" y="2103625"/>
            <a:ext cx="6436423" cy="4237802"/>
          </a:xfrm>
        </p:spPr>
        <p:txBody>
          <a:bodyPr/>
          <a:lstStyle/>
          <a:p>
            <a:pPr lvl="0"/>
            <a:r>
              <a:rPr lang="lo-LA" sz="2000" dirty="0" smtClean="0">
                <a:latin typeface="Phetsarath OT" pitchFamily="2" charset="0"/>
                <a:cs typeface="Phetsarath OT" pitchFamily="2" charset="0"/>
              </a:rPr>
              <a:t>ເປີດກອງປະຊຸມໂດຍຫົວໜ້າພະແນກ</a:t>
            </a:r>
            <a:r>
              <a:rPr lang="en-US" sz="2000" dirty="0" err="1" smtClean="0">
                <a:latin typeface="Phetsarath OT" pitchFamily="2" charset="0"/>
                <a:cs typeface="Phetsarath OT" pitchFamily="2" charset="0"/>
              </a:rPr>
              <a:t>ອຸດສະຫະກຳ</a:t>
            </a:r>
            <a:r>
              <a:rPr lang="en-US" sz="2000" dirty="0" smtClean="0">
                <a:latin typeface="Phetsarath OT" pitchFamily="2" charset="0"/>
                <a:cs typeface="Phetsarath OT" pitchFamily="2" charset="0"/>
              </a:rPr>
              <a:t> </a:t>
            </a:r>
            <a:r>
              <a:rPr lang="en-US" sz="2000" dirty="0" err="1" smtClean="0">
                <a:latin typeface="Phetsarath OT" pitchFamily="2" charset="0"/>
                <a:cs typeface="Phetsarath OT" pitchFamily="2" charset="0"/>
              </a:rPr>
              <a:t>ແລະ</a:t>
            </a:r>
            <a:r>
              <a:rPr lang="en-US" sz="2000" dirty="0" smtClean="0">
                <a:latin typeface="Phetsarath OT" pitchFamily="2" charset="0"/>
                <a:cs typeface="Phetsarath OT" pitchFamily="2" charset="0"/>
              </a:rPr>
              <a:t> </a:t>
            </a:r>
            <a:r>
              <a:rPr lang="en-US" sz="2000" dirty="0" err="1" smtClean="0">
                <a:latin typeface="Phetsarath OT" pitchFamily="2" charset="0"/>
                <a:cs typeface="Phetsarath OT" pitchFamily="2" charset="0"/>
              </a:rPr>
              <a:t>ການຄ້າ</a:t>
            </a:r>
            <a:r>
              <a:rPr lang="lo-LA" sz="2000" dirty="0" smtClean="0">
                <a:latin typeface="Phetsarath OT" pitchFamily="2" charset="0"/>
                <a:cs typeface="Phetsarath OT" pitchFamily="2" charset="0"/>
              </a:rPr>
              <a:t>​</a:t>
            </a:r>
            <a:endParaRPr lang="en-US" sz="2000" dirty="0" smtClean="0">
              <a:latin typeface="Phetsarath OT" pitchFamily="2" charset="0"/>
              <a:cs typeface="Phetsarath OT" pitchFamily="2" charset="0"/>
            </a:endParaRPr>
          </a:p>
          <a:p>
            <a:pPr lvl="0"/>
            <a:r>
              <a:rPr lang="en-US" sz="2000" dirty="0" err="1" smtClean="0">
                <a:latin typeface="Phetsarath OT" pitchFamily="2" charset="0"/>
                <a:cs typeface="Phetsarath OT" pitchFamily="2" charset="0"/>
              </a:rPr>
              <a:t>ທິມງານ</a:t>
            </a:r>
            <a:r>
              <a:rPr lang="lo-LA" sz="2000" dirty="0" smtClean="0">
                <a:latin typeface="Phetsarath OT" pitchFamily="2" charset="0"/>
                <a:cs typeface="Phetsarath OT" pitchFamily="2" charset="0"/>
              </a:rPr>
              <a:t>ການປະເມີນ</a:t>
            </a:r>
            <a:r>
              <a:rPr lang="en-US" sz="2000" dirty="0" err="1" smtClean="0">
                <a:latin typeface="Phetsarath OT" pitchFamily="2" charset="0"/>
                <a:cs typeface="Phetsarath OT" pitchFamily="2" charset="0"/>
              </a:rPr>
              <a:t>ຍ່ອຍທີ່ປະເມີນໃນບັນດາເມືອງ</a:t>
            </a:r>
            <a:r>
              <a:rPr lang="en-US" sz="2000" dirty="0" smtClean="0">
                <a:latin typeface="Phetsarath OT" pitchFamily="2" charset="0"/>
                <a:cs typeface="Phetsarath OT" pitchFamily="2" charset="0"/>
              </a:rPr>
              <a:t> </a:t>
            </a:r>
            <a:r>
              <a:rPr lang="en-US" sz="2000" dirty="0" err="1" smtClean="0">
                <a:latin typeface="Phetsarath OT" pitchFamily="2" charset="0"/>
                <a:cs typeface="Phetsarath OT" pitchFamily="2" charset="0"/>
              </a:rPr>
              <a:t>ຫຼື</a:t>
            </a:r>
            <a:r>
              <a:rPr lang="en-US" sz="2000" dirty="0" smtClean="0">
                <a:latin typeface="Phetsarath OT" pitchFamily="2" charset="0"/>
                <a:cs typeface="Phetsarath OT" pitchFamily="2" charset="0"/>
              </a:rPr>
              <a:t> </a:t>
            </a:r>
            <a:r>
              <a:rPr lang="en-US" sz="2000" dirty="0" err="1" smtClean="0">
                <a:latin typeface="Phetsarath OT" pitchFamily="2" charset="0"/>
                <a:cs typeface="Phetsarath OT" pitchFamily="2" charset="0"/>
              </a:rPr>
              <a:t>ກຸ່ມບ້ານທີ່ໄດ້ຮັບຜົນກະທົບນຳ</a:t>
            </a:r>
            <a:r>
              <a:rPr lang="lo-LA" sz="2000" dirty="0" smtClean="0">
                <a:latin typeface="Phetsarath OT" pitchFamily="2" charset="0"/>
                <a:cs typeface="Phetsarath OT" pitchFamily="2" charset="0"/>
              </a:rPr>
              <a:t>ສະເໜີໂດຍຫຍໍ້: </a:t>
            </a:r>
            <a:endParaRPr lang="en-US" sz="2000" dirty="0" smtClean="0">
              <a:latin typeface="Phetsarath OT" pitchFamily="2" charset="0"/>
              <a:cs typeface="Phetsarath OT" pitchFamily="2" charset="0"/>
            </a:endParaRPr>
          </a:p>
          <a:p>
            <a:pPr lvl="0"/>
            <a:r>
              <a:rPr lang="lo-LA" sz="2000" dirty="0" smtClean="0">
                <a:latin typeface="Phetsarath OT" pitchFamily="2" charset="0"/>
                <a:cs typeface="Phetsarath OT" pitchFamily="2" charset="0"/>
              </a:rPr>
              <a:t>ສັງລວມການປະເມີນຄວາມເສຍຫາຍແລະການສູນເສຍ </a:t>
            </a:r>
            <a:endParaRPr lang="en-US" sz="2000" dirty="0" smtClean="0">
              <a:latin typeface="Phetsarath OT" pitchFamily="2" charset="0"/>
              <a:cs typeface="Phetsarath OT" pitchFamily="2" charset="0"/>
            </a:endParaRPr>
          </a:p>
          <a:p>
            <a:pPr lvl="0"/>
            <a:r>
              <a:rPr lang="lo-LA" sz="2000" dirty="0" smtClean="0">
                <a:latin typeface="Phetsarath OT" pitchFamily="2" charset="0"/>
                <a:cs typeface="Phetsarath OT" pitchFamily="2" charset="0"/>
              </a:rPr>
              <a:t>ບັນຫາການຢັ້ງຢືນຄວາມຖືກຕ້ອງຂອງຂໍ້ມູນ</a:t>
            </a:r>
            <a:r>
              <a:rPr lang="en-US" sz="2000" dirty="0" smtClean="0">
                <a:latin typeface="Phetsarath OT" pitchFamily="2" charset="0"/>
                <a:cs typeface="Phetsarath OT" pitchFamily="2" charset="0"/>
              </a:rPr>
              <a:t> (</a:t>
            </a:r>
            <a:r>
              <a:rPr lang="lo-LA" sz="2000" dirty="0" smtClean="0">
                <a:latin typeface="Phetsarath OT" pitchFamily="2" charset="0"/>
                <a:cs typeface="Phetsarath OT" pitchFamily="2" charset="0"/>
              </a:rPr>
              <a:t>ຖ້າວ່າມີ</a:t>
            </a:r>
            <a:r>
              <a:rPr lang="en-US" sz="2000" dirty="0" smtClean="0">
                <a:latin typeface="Phetsarath OT" pitchFamily="2" charset="0"/>
                <a:cs typeface="Phetsarath OT" pitchFamily="2" charset="0"/>
              </a:rPr>
              <a:t>) </a:t>
            </a:r>
          </a:p>
          <a:p>
            <a:pPr lvl="0"/>
            <a:r>
              <a:rPr lang="lo-LA" sz="2000" dirty="0" smtClean="0">
                <a:latin typeface="Phetsarath OT" pitchFamily="2" charset="0"/>
                <a:cs typeface="Phetsarath OT" pitchFamily="2" charset="0"/>
              </a:rPr>
              <a:t>ຂໍ້ສະເໜີແນະຈາກຜົນຂອງການປະເມີນຄວາມເສຍຫາຍແລະການສູນເສຍ </a:t>
            </a:r>
            <a:endParaRPr lang="en-US" sz="2000" dirty="0" smtClean="0">
              <a:latin typeface="Phetsarath OT" pitchFamily="2" charset="0"/>
              <a:cs typeface="Phetsarath OT" pitchFamily="2" charset="0"/>
            </a:endParaRPr>
          </a:p>
          <a:p>
            <a:pPr lvl="0"/>
            <a:r>
              <a:rPr lang="lo-LA" sz="2000" dirty="0" smtClean="0">
                <a:latin typeface="Phetsarath OT" pitchFamily="2" charset="0"/>
                <a:cs typeface="Phetsarath OT" pitchFamily="2" charset="0"/>
              </a:rPr>
              <a:t>ຫົວໜ້າພະແນກ</a:t>
            </a:r>
            <a:r>
              <a:rPr lang="en-US" sz="2000" dirty="0" err="1" smtClean="0">
                <a:latin typeface="Phetsarath OT" pitchFamily="2" charset="0"/>
                <a:cs typeface="Phetsarath OT" pitchFamily="2" charset="0"/>
              </a:rPr>
              <a:t>ອຸດສະຫະກຳ</a:t>
            </a:r>
            <a:r>
              <a:rPr lang="en-US" sz="2000" dirty="0" smtClean="0">
                <a:latin typeface="Phetsarath OT" pitchFamily="2" charset="0"/>
                <a:cs typeface="Phetsarath OT" pitchFamily="2" charset="0"/>
              </a:rPr>
              <a:t> </a:t>
            </a:r>
            <a:r>
              <a:rPr lang="en-US" sz="2000" dirty="0" err="1" smtClean="0">
                <a:latin typeface="Phetsarath OT" pitchFamily="2" charset="0"/>
                <a:cs typeface="Phetsarath OT" pitchFamily="2" charset="0"/>
              </a:rPr>
              <a:t>ແລະ</a:t>
            </a:r>
            <a:r>
              <a:rPr lang="en-US" sz="2000" dirty="0" smtClean="0">
                <a:latin typeface="Phetsarath OT" pitchFamily="2" charset="0"/>
                <a:cs typeface="Phetsarath OT" pitchFamily="2" charset="0"/>
              </a:rPr>
              <a:t> </a:t>
            </a:r>
            <a:r>
              <a:rPr lang="en-US" sz="2000" dirty="0" err="1" smtClean="0">
                <a:latin typeface="Phetsarath OT" pitchFamily="2" charset="0"/>
                <a:cs typeface="Phetsarath OT" pitchFamily="2" charset="0"/>
              </a:rPr>
              <a:t>ການຄ້າ</a:t>
            </a:r>
            <a:r>
              <a:rPr lang="lo-LA" sz="2000" dirty="0" smtClean="0">
                <a:latin typeface="Phetsarath OT" pitchFamily="2" charset="0"/>
                <a:cs typeface="Phetsarath OT" pitchFamily="2" charset="0"/>
              </a:rPr>
              <a:t>​</a:t>
            </a:r>
            <a:r>
              <a:rPr lang="en-US" sz="2000" dirty="0" smtClean="0">
                <a:latin typeface="Phetsarath OT" pitchFamily="2" charset="0"/>
                <a:cs typeface="Phetsarath OT" pitchFamily="2" charset="0"/>
              </a:rPr>
              <a:t>/ </a:t>
            </a:r>
            <a:r>
              <a:rPr lang="lo-LA" sz="2000" dirty="0" smtClean="0">
                <a:latin typeface="Phetsarath OT" pitchFamily="2" charset="0"/>
                <a:cs typeface="Phetsarath OT" pitchFamily="2" charset="0"/>
              </a:rPr>
              <a:t>ກອງເລຂາ ນໍາສະເໜີ</a:t>
            </a:r>
            <a:r>
              <a:rPr lang="en-US" sz="2000" dirty="0" smtClean="0">
                <a:latin typeface="Phetsarath OT" pitchFamily="2" charset="0"/>
                <a:cs typeface="Phetsarath OT" pitchFamily="2" charset="0"/>
              </a:rPr>
              <a:t>: </a:t>
            </a:r>
          </a:p>
          <a:p>
            <a:pPr lvl="0"/>
            <a:r>
              <a:rPr lang="lo-LA" sz="2000" dirty="0" smtClean="0">
                <a:latin typeface="Phetsarath OT" pitchFamily="2" charset="0"/>
                <a:cs typeface="Phetsarath OT" pitchFamily="2" charset="0"/>
              </a:rPr>
              <a:t>ສັງລວມຄວາມເສຍຫາຍແລະການສູນເສຍອີງໃສ່ການລາຍງານ </a:t>
            </a:r>
            <a:endParaRPr lang="en-US" sz="2000" dirty="0" smtClean="0">
              <a:latin typeface="Phetsarath OT" pitchFamily="2" charset="0"/>
              <a:cs typeface="Phetsarath OT" pitchFamily="2" charset="0"/>
            </a:endParaRPr>
          </a:p>
          <a:p>
            <a:pPr lvl="0"/>
            <a:r>
              <a:rPr lang="lo-LA" sz="2000" dirty="0" smtClean="0">
                <a:latin typeface="Phetsarath OT" pitchFamily="2" charset="0"/>
                <a:cs typeface="Phetsarath OT" pitchFamily="2" charset="0"/>
              </a:rPr>
              <a:t>ຂໍ້ສະເໜີແນະ</a:t>
            </a:r>
            <a:r>
              <a:rPr lang="en-US" sz="2000" dirty="0" err="1" smtClean="0">
                <a:latin typeface="Phetsarath OT" pitchFamily="2" charset="0"/>
                <a:cs typeface="Phetsarath OT" pitchFamily="2" charset="0"/>
              </a:rPr>
              <a:t>ເພື່ອຫາ</a:t>
            </a:r>
            <a:r>
              <a:rPr lang="lo-LA" sz="2000" dirty="0" smtClean="0">
                <a:latin typeface="Phetsarath OT" pitchFamily="2" charset="0"/>
                <a:cs typeface="Phetsarath OT" pitchFamily="2" charset="0"/>
              </a:rPr>
              <a:t>ວິທີການແກ້ໄຂບັນຫາການຢັ້ງຢືນຄວາມຖືກຕ້ອງຂອງຂໍ້ມູນ</a:t>
            </a:r>
            <a:r>
              <a:rPr lang="en-US" sz="2000" dirty="0" smtClean="0">
                <a:latin typeface="Phetsarath OT" pitchFamily="2" charset="0"/>
                <a:cs typeface="Phetsarath OT" pitchFamily="2" charset="0"/>
              </a:rPr>
              <a:t> (</a:t>
            </a:r>
            <a:r>
              <a:rPr lang="lo-LA" sz="2000" dirty="0" smtClean="0">
                <a:latin typeface="Phetsarath OT" pitchFamily="2" charset="0"/>
                <a:cs typeface="Phetsarath OT" pitchFamily="2" charset="0"/>
              </a:rPr>
              <a:t>ຖ້າມີ</a:t>
            </a:r>
            <a:r>
              <a:rPr lang="en-US" sz="2000" dirty="0" smtClean="0">
                <a:latin typeface="Phetsarath OT" pitchFamily="2" charset="0"/>
                <a:cs typeface="Phetsarath OT" pitchFamily="2" charset="0"/>
              </a:rPr>
              <a:t>) </a:t>
            </a:r>
          </a:p>
          <a:p>
            <a:pPr lvl="0"/>
            <a:r>
              <a:rPr lang="lo-LA" sz="2000" dirty="0" smtClean="0">
                <a:latin typeface="Phetsarath OT" pitchFamily="2" charset="0"/>
                <a:cs typeface="Phetsarath OT" pitchFamily="2" charset="0"/>
              </a:rPr>
              <a:t>ແຜນຂັ້ນຕອນຕໍ່ໄປ ສໍາລັບຂະບວນການ</a:t>
            </a:r>
            <a:r>
              <a:rPr lang="en-US" sz="2000" dirty="0" smtClean="0">
                <a:latin typeface="Phetsarath OT" pitchFamily="2" charset="0"/>
                <a:cs typeface="Phetsarath OT" pitchFamily="2" charset="0"/>
              </a:rPr>
              <a:t> </a:t>
            </a:r>
            <a:r>
              <a:rPr lang="en-US" sz="2000" dirty="0" err="1" smtClean="0">
                <a:latin typeface="Phetsarath OT" pitchFamily="2" charset="0"/>
                <a:cs typeface="Phetsarath OT" pitchFamily="2" charset="0"/>
              </a:rPr>
              <a:t>DaLNA</a:t>
            </a:r>
            <a:r>
              <a:rPr lang="en-US" sz="2000" dirty="0" smtClean="0">
                <a:latin typeface="Phetsarath OT" pitchFamily="2" charset="0"/>
                <a:cs typeface="Phetsarath OT" pitchFamily="2" charset="0"/>
              </a:rPr>
              <a:t> </a:t>
            </a:r>
          </a:p>
          <a:p>
            <a:pPr lvl="0"/>
            <a:r>
              <a:rPr lang="lo-LA" sz="2000" dirty="0" smtClean="0">
                <a:latin typeface="Phetsarath OT" pitchFamily="2" charset="0"/>
                <a:cs typeface="Phetsarath OT" pitchFamily="2" charset="0"/>
              </a:rPr>
              <a:t>ປິດກອງປະຊຸມ</a:t>
            </a:r>
            <a:r>
              <a:rPr lang="en-US" sz="2000" dirty="0" smtClean="0">
                <a:latin typeface="Phetsarath OT" pitchFamily="2" charset="0"/>
                <a:cs typeface="Phetsarath OT" pitchFamily="2" charset="0"/>
              </a:rPr>
              <a:t>. </a:t>
            </a:r>
          </a:p>
          <a:p>
            <a:endParaRPr lang="en-AU" sz="2000" dirty="0">
              <a:latin typeface="Phetsarath OT" pitchFamily="2" charset="0"/>
              <a:cs typeface="Phetsarath OT" pitchFamily="2" charset="0"/>
            </a:endParaRPr>
          </a:p>
        </p:txBody>
      </p:sp>
      <p:sp>
        <p:nvSpPr>
          <p:cNvPr id="5" name="Text Placeholder 4"/>
          <p:cNvSpPr>
            <a:spLocks noGrp="1"/>
          </p:cNvSpPr>
          <p:nvPr>
            <p:ph type="body" sz="quarter" idx="3"/>
          </p:nvPr>
        </p:nvSpPr>
        <p:spPr>
          <a:xfrm>
            <a:off x="7357122" y="1306287"/>
            <a:ext cx="5389033" cy="644434"/>
          </a:xfrm>
        </p:spPr>
        <p:txBody>
          <a:bodyPr/>
          <a:lstStyle/>
          <a:p>
            <a:endParaRPr lang="en-US" dirty="0" smtClean="0">
              <a:latin typeface="Phetsarath OT" pitchFamily="2" charset="0"/>
              <a:cs typeface="Phetsarath OT" pitchFamily="2" charset="0"/>
            </a:endParaRPr>
          </a:p>
          <a:p>
            <a:endParaRPr lang="en-US" dirty="0">
              <a:latin typeface="Phetsarath OT" pitchFamily="2" charset="0"/>
              <a:cs typeface="Phetsarath OT" pitchFamily="2" charset="0"/>
            </a:endParaRPr>
          </a:p>
          <a:p>
            <a:endParaRPr lang="en-US" dirty="0" smtClean="0">
              <a:latin typeface="Phetsarath OT" pitchFamily="2" charset="0"/>
              <a:cs typeface="Phetsarath OT" pitchFamily="2" charset="0"/>
            </a:endParaRPr>
          </a:p>
          <a:p>
            <a:endParaRPr lang="en-US" dirty="0">
              <a:latin typeface="Phetsarath OT" pitchFamily="2" charset="0"/>
              <a:cs typeface="Phetsarath OT" pitchFamily="2" charset="0"/>
            </a:endParaRPr>
          </a:p>
          <a:p>
            <a:r>
              <a:rPr lang="en-US" sz="1800" dirty="0" smtClean="0">
                <a:latin typeface="Phetsarath OT" pitchFamily="2" charset="0"/>
                <a:cs typeface="Phetsarath OT" pitchFamily="2" charset="0"/>
              </a:rPr>
              <a:t>Validation </a:t>
            </a:r>
            <a:r>
              <a:rPr lang="en-US" sz="1800" dirty="0">
                <a:latin typeface="Phetsarath OT" pitchFamily="2" charset="0"/>
                <a:cs typeface="Phetsarath OT" pitchFamily="2" charset="0"/>
              </a:rPr>
              <a:t>meeting sessions may include</a:t>
            </a:r>
            <a:r>
              <a:rPr lang="en-US" sz="1800" dirty="0" smtClean="0">
                <a:latin typeface="Phetsarath OT" pitchFamily="2" charset="0"/>
                <a:cs typeface="Phetsarath OT" pitchFamily="2" charset="0"/>
              </a:rPr>
              <a:t>:</a:t>
            </a:r>
            <a:endParaRPr lang="en-AU" sz="1800" dirty="0">
              <a:latin typeface="Phetsarath OT" pitchFamily="2" charset="0"/>
              <a:cs typeface="Phetsarath OT" pitchFamily="2" charset="0"/>
            </a:endParaRPr>
          </a:p>
        </p:txBody>
      </p:sp>
      <p:sp>
        <p:nvSpPr>
          <p:cNvPr id="6" name="Content Placeholder 5"/>
          <p:cNvSpPr>
            <a:spLocks noGrp="1"/>
          </p:cNvSpPr>
          <p:nvPr>
            <p:ph sz="quarter" idx="4"/>
          </p:nvPr>
        </p:nvSpPr>
        <p:spPr>
          <a:xfrm>
            <a:off x="7291440" y="2066306"/>
            <a:ext cx="4635339" cy="4451732"/>
          </a:xfrm>
        </p:spPr>
        <p:txBody>
          <a:bodyPr/>
          <a:lstStyle/>
          <a:p>
            <a:pPr lvl="0"/>
            <a:r>
              <a:rPr lang="en-US" sz="1800" dirty="0" smtClean="0"/>
              <a:t>Opening </a:t>
            </a:r>
            <a:r>
              <a:rPr lang="en-US" sz="1800" dirty="0"/>
              <a:t>remarks from the DEM Head</a:t>
            </a:r>
            <a:endParaRPr lang="en-AU" sz="1800" dirty="0"/>
          </a:p>
          <a:p>
            <a:pPr lvl="0"/>
            <a:r>
              <a:rPr lang="en-US" sz="1800" dirty="0"/>
              <a:t>Each sub-team which assessed various districts or </a:t>
            </a:r>
            <a:r>
              <a:rPr lang="en-US" sz="1800" dirty="0" err="1"/>
              <a:t>kumbans</a:t>
            </a:r>
            <a:r>
              <a:rPr lang="en-US" sz="1800" dirty="0"/>
              <a:t> will briefly present:</a:t>
            </a:r>
            <a:endParaRPr lang="en-AU" sz="1800" dirty="0"/>
          </a:p>
          <a:p>
            <a:pPr lvl="1"/>
            <a:r>
              <a:rPr lang="en-US" sz="1800" dirty="0"/>
              <a:t>Damage and loss assessment summary</a:t>
            </a:r>
            <a:endParaRPr lang="en-AU" sz="1800" dirty="0"/>
          </a:p>
          <a:p>
            <a:pPr lvl="1"/>
            <a:r>
              <a:rPr lang="en-US" sz="1800" dirty="0"/>
              <a:t>Data validation problems (if any)</a:t>
            </a:r>
            <a:endParaRPr lang="en-AU" sz="1800" dirty="0"/>
          </a:p>
          <a:p>
            <a:pPr lvl="1"/>
            <a:r>
              <a:rPr lang="en-US" sz="1800" dirty="0"/>
              <a:t>Recommendations from damage and loss assessment results</a:t>
            </a:r>
            <a:endParaRPr lang="en-AU" sz="1800" dirty="0"/>
          </a:p>
          <a:p>
            <a:pPr lvl="0"/>
            <a:r>
              <a:rPr lang="en-US" sz="1800" dirty="0"/>
              <a:t>DEM Head  / Secretariat presents:</a:t>
            </a:r>
            <a:endParaRPr lang="en-AU" sz="1800" dirty="0"/>
          </a:p>
          <a:p>
            <a:pPr lvl="1"/>
            <a:r>
              <a:rPr lang="en-US" sz="1800" dirty="0"/>
              <a:t>Summary of damages and losses based on the reports</a:t>
            </a:r>
            <a:endParaRPr lang="en-AU" sz="1800" dirty="0"/>
          </a:p>
          <a:p>
            <a:pPr lvl="1"/>
            <a:r>
              <a:rPr lang="en-US" sz="1800" dirty="0"/>
              <a:t>Recommendations to resolve data validation problems (if any)</a:t>
            </a:r>
            <a:endParaRPr lang="en-AU" sz="1800" dirty="0"/>
          </a:p>
          <a:p>
            <a:pPr lvl="1"/>
            <a:r>
              <a:rPr lang="en-US" sz="1800" dirty="0"/>
              <a:t>Next steps in the </a:t>
            </a:r>
            <a:r>
              <a:rPr lang="en-US" sz="1800" dirty="0" err="1"/>
              <a:t>DaLNA</a:t>
            </a:r>
            <a:r>
              <a:rPr lang="en-US" sz="1800" dirty="0"/>
              <a:t> process</a:t>
            </a:r>
            <a:endParaRPr lang="en-AU" sz="1800" dirty="0"/>
          </a:p>
          <a:p>
            <a:r>
              <a:rPr lang="en-US" sz="1800" dirty="0"/>
              <a:t>Close the meeting.</a:t>
            </a:r>
            <a:endParaRPr lang="en-AU" sz="1800" dirty="0"/>
          </a:p>
        </p:txBody>
      </p:sp>
    </p:spTree>
    <p:extLst>
      <p:ext uri="{BB962C8B-B14F-4D97-AF65-F5344CB8AC3E}">
        <p14:creationId xmlns:p14="http://schemas.microsoft.com/office/powerpoint/2010/main" xmlns="" val="1315884161"/>
      </p:ext>
    </p:extLst>
  </p:cSld>
  <p:clrMapOvr>
    <a:masterClrMapping/>
  </p:clrMapOvr>
  <p:transition spd="med">
    <p:zoom/>
  </p:transition>
  <p:timing>
    <p:tnLst>
      <p:par>
        <p:cTn id="1" dur="indefinite" restart="never" nodeType="tmRoot"/>
      </p:par>
    </p:tnLst>
  </p:timing>
</p:sld>
</file>

<file path=ppt/theme/theme1.xml><?xml version="1.0" encoding="utf-8"?>
<a:theme xmlns:a="http://schemas.openxmlformats.org/drawingml/2006/main" name="KDP theme">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KDP theme">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285</TotalTime>
  <Words>2268</Words>
  <Application>Microsoft Office PowerPoint</Application>
  <PresentationFormat>Custom</PresentationFormat>
  <Paragraphs>978</Paragraphs>
  <Slides>14</Slides>
  <Notes>0</Notes>
  <HiddenSlides>0</HiddenSlides>
  <MMClips>0</MMClips>
  <ScaleCrop>false</ScaleCrop>
  <HeadingPairs>
    <vt:vector size="4" baseType="variant">
      <vt:variant>
        <vt:lpstr>Theme</vt:lpstr>
      </vt:variant>
      <vt:variant>
        <vt:i4>2</vt:i4>
      </vt:variant>
      <vt:variant>
        <vt:lpstr>Slide Titles</vt:lpstr>
      </vt:variant>
      <vt:variant>
        <vt:i4>14</vt:i4>
      </vt:variant>
    </vt:vector>
  </HeadingPairs>
  <TitlesOfParts>
    <vt:vector size="16" baseType="lpstr">
      <vt:lpstr>KDP theme</vt:lpstr>
      <vt:lpstr>1_KDP theme</vt:lpstr>
      <vt:lpstr>Slide 1</vt:lpstr>
      <vt:lpstr>ບຸກຄະລາກອນປະຕິບັດການປະເມີນ Personnel to Conduct Assessment</vt:lpstr>
      <vt:lpstr>ຂະແໜງອຸດສະຫະກຳແລະການຄ້າ Commerce and Industry</vt:lpstr>
      <vt:lpstr>ຂະແໜງອຸດສະຫະກຳແລະການຄ້າ Commerce and Industry</vt:lpstr>
      <vt:lpstr>ບາດກ້າວ​ຕ່າງໆໃນການຈັດຕັ້ງປະຕິບັດ DaLNA ຫຼັງໄພພິບັດ General Steps in Conducting a Post-disaster Damage, Loss and Needs Assessment (DALNA)  </vt:lpstr>
      <vt:lpstr>ຂໍ້ມູນພື້ນຖານ (Baseline Information)</vt:lpstr>
      <vt:lpstr>ຄວາມເສຍຫາຍແລະການສູນເສຍ Damages and Losses</vt:lpstr>
      <vt:lpstr>ສັງລວມຄວາມເສຍຫາຍແລະການສູນເສຍໃນຂັ້ນເມືອງ Summary of Damages and Losses in a District</vt:lpstr>
      <vt:lpstr> ບາດກ້າວ3. ຢັ້ງຢືນຄວາມຖືກຕ້ອງຂອງຂໍ້ມູນຄວາມເສຍຫາຍແລະການສູນເສຍ  Step 3. Validate the information on damages and losses  </vt:lpstr>
      <vt:lpstr>ບາດກ້າວທີ 4. ວິເຄາະຜົນກະທົບຂອງຄວາມເສຍຫາຍແລະການສູນເສຍ ຕໍ່ປະຊາກອນທີ່​ໄດ້​ຮັບ​ຜົນ​ກະທົບ Step 4. Analyze the impacts of the damages and losses to affected population </vt:lpstr>
      <vt:lpstr>ບາດກ້າວທີ 5. ຄາດຄະເນຄວາມຕ້ອງການຟື້ນຟູ ແລະ ກໍ່ສ້າງຄືນໃໝ່ Step 5. Estimate recovery and reconstruction needs </vt:lpstr>
      <vt:lpstr>ສັງລວມຄວາມເສຍຫາຍແລະການສູນເສຍໃນຂັ້ນເມືອງ Summary of Damages and Losses in a Province</vt:lpstr>
      <vt:lpstr>ສັງລວມຄວາມຕ້ອງການຟື້ນຟູແລະກໍ່ສ້າງຄືນໃໝ່ Summary of Recovery and Reconstruction Needs</vt:lpstr>
      <vt:lpstr>ບາດກ້າວທີ 7. ຮ່າງບົດລາຍງານການປະເມີນຄວາມເສຍ, ການສູນເສຍ ແລະ ຄວາມຕ້ອງການຂອງຂະແໜງການ Step 7. Draft the post-disaster damages, losses and needs (DaLNA) report  </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Mining Sector</dc:title>
  <dc:creator>Easy Tee</dc:creator>
  <cp:lastModifiedBy>acer</cp:lastModifiedBy>
  <cp:revision>34</cp:revision>
  <dcterms:created xsi:type="dcterms:W3CDTF">2014-03-13T09:03:12Z</dcterms:created>
  <dcterms:modified xsi:type="dcterms:W3CDTF">2014-03-20T08:33:42Z</dcterms:modified>
</cp:coreProperties>
</file>