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2"/>
  </p:notesMasterIdLst>
  <p:sldIdLst>
    <p:sldId id="256" r:id="rId2"/>
    <p:sldId id="262" r:id="rId3"/>
    <p:sldId id="263" r:id="rId4"/>
    <p:sldId id="264" r:id="rId5"/>
    <p:sldId id="270" r:id="rId6"/>
    <p:sldId id="268" r:id="rId7"/>
    <p:sldId id="269" r:id="rId8"/>
    <p:sldId id="267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40C84-8380-4D5A-80CD-6D4E3BDCC84C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86607-C948-4D6C-896F-C8EF2137C6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3880866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5877974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9030626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956358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8666957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9225891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41401443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1382719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3701776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27640820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02A5-4FE5-49D9-9E24-09F23B90C450}" type="datetimeFigureOut">
              <a:rPr lang="en-US" smtClean="0"/>
              <a:pPr/>
              <a:t>24-Nov-13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96630513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24-Nov-13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76"/>
          <a:stretch/>
        </p:blipFill>
        <p:spPr bwMode="auto">
          <a:xfrm>
            <a:off x="0" y="6576067"/>
            <a:ext cx="9144000" cy="29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ການຝຶກອົບຮົມໄລຍະ</a:t>
            </a:r>
            <a:r>
              <a:rPr lang="en-US" sz="2400" b="1" dirty="0" err="1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ສັ້ນສຳລັບ</a:t>
            </a:r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ກິດຈະກຳການກໍ່ສ້າງຄືນໃໝ</a:t>
            </a:r>
            <a:r>
              <a:rPr lang="en-US" sz="2400" b="1" dirty="0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່ </a:t>
            </a:r>
            <a:r>
              <a:rPr lang="en-US" sz="2400" b="1" dirty="0" err="1" smtClean="0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ຫຼັງ</a:t>
            </a:r>
            <a:r>
              <a:rPr lang="en-US" sz="2400" b="1" dirty="0" err="1">
                <a:solidFill>
                  <a:srgbClr val="002060"/>
                </a:solidFill>
                <a:latin typeface="Phetsarath OT" panose="02000500000000020004" pitchFamily="2" charset="0"/>
                <a:cs typeface="Phetsarath OT" panose="02000500000000020004" pitchFamily="2" charset="0"/>
              </a:rPr>
              <a:t>ໄພພິບັດໃນແຂວງຄຳມ່ວນ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Comprehensive Short Training Program for Post-Disaster Activities in </a:t>
            </a:r>
            <a:r>
              <a:rPr lang="en-US" sz="2400" dirty="0" err="1" smtClean="0"/>
              <a:t>Khammouane</a:t>
            </a:r>
            <a:r>
              <a:rPr lang="en-US" sz="2400" dirty="0" smtClean="0"/>
              <a:t> Province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2306"/>
            <a:ext cx="6400800" cy="1751294"/>
          </a:xfrm>
        </p:spPr>
        <p:txBody>
          <a:bodyPr/>
          <a:lstStyle/>
          <a:p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S0.1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ນຳສະເໜີການຝຶກອົບຮົມ</a:t>
            </a:r>
            <a:r>
              <a:rPr lang="en-US" sz="2000" dirty="0">
                <a:latin typeface="Phetsarath OT" panose="02000500000000000000" pitchFamily="2" charset="0"/>
                <a:cs typeface="Phetsarath OT" panose="02000500000000000000" pitchFamily="2" charset="0"/>
              </a:rPr>
              <a:t> &amp; </a:t>
            </a:r>
            <a:r>
              <a:rPr lang="en-US" sz="20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ການສ້າງຕັ້ງທີມ</a:t>
            </a:r>
            <a:r>
              <a:rPr lang="en-US" sz="20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ງາມ</a:t>
            </a:r>
            <a:endParaRPr lang="en-US" sz="20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Phetsarath OT" panose="02000500000000000000" pitchFamily="2" charset="0"/>
                <a:cs typeface="Phetsarath OT" panose="02000500000000000000" pitchFamily="2" charset="0"/>
              </a:rPr>
              <a:t>S 0.1 Training introduction and establish host team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1396206" y="6278563"/>
            <a:ext cx="6413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/>
              <a:t>Asian Disaster Preparedness Center (ADPC)</a:t>
            </a:r>
            <a:endParaRPr lang="en-US" sz="1600"/>
          </a:p>
        </p:txBody>
      </p:sp>
      <p:pic>
        <p:nvPicPr>
          <p:cNvPr id="5" name="Picture 8" descr="ADPC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356" y="5913438"/>
            <a:ext cx="7112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KDP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704" y="699599"/>
            <a:ext cx="1469358" cy="7224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638300" y="1548825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ໂຄງການສະໜັບສະໜູນການສ້າງຄວາມອາດສາມາດໃຫ້ກັບອົງການຈັດຕັ້ງ </a:t>
            </a:r>
            <a:endParaRPr lang="en-US" sz="1800" kern="1200" dirty="0" smtClean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  <a:p>
            <a:pPr algn="ctr"/>
            <a:r>
              <a:rPr lang="lo-LA" sz="1800" kern="1200" dirty="0" smtClean="0">
                <a:solidFill>
                  <a:schemeClr val="tx1"/>
                </a:solidFill>
                <a:effectLst/>
                <a:latin typeface="Phetsarath OT" panose="02000500000000000000" pitchFamily="2" charset="0"/>
                <a:ea typeface="+mn-ea"/>
                <a:cs typeface="Phetsarath OT" panose="02000500000000000000" pitchFamily="2" charset="0"/>
              </a:rPr>
              <a:t>ສໍາ ລັບກິດຈະກໍາ ການກໍ່ສ້າງຄືນໃໝ່ຫຼັງໄພພິບັດ</a:t>
            </a:r>
            <a:endParaRPr lang="en-US" sz="1800" kern="1200" dirty="0">
              <a:solidFill>
                <a:schemeClr val="tx1"/>
              </a:solidFill>
              <a:effectLst/>
              <a:latin typeface="Phetsarath OT" panose="02000500000000000000" pitchFamily="2" charset="0"/>
              <a:ea typeface="+mn-ea"/>
              <a:cs typeface="Phetsarath OT" panose="02000500000000000000" pitchFamily="2" charset="0"/>
            </a:endParaRPr>
          </a:p>
        </p:txBody>
      </p:sp>
      <p:pic>
        <p:nvPicPr>
          <p:cNvPr id="9" name="Picture 7" descr="D:\ADPC\LOGO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699600"/>
            <a:ext cx="712898" cy="7224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ຄຳຖາມ</a:t>
            </a: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(Any Questions?)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dirty="0" err="1" smtClean="0">
                <a:latin typeface="Phetsarath OT" panose="02000500000000020004" pitchFamily="2" charset="0"/>
                <a:cs typeface="Phetsarath OT" panose="02000500000000020004" pitchFamily="2" charset="0"/>
              </a:rPr>
              <a:t>ຂອບໃຈ</a:t>
            </a:r>
            <a:endParaRPr lang="en-US" dirty="0" smtClean="0">
              <a:latin typeface="Phetsarath OT" panose="02000500000000020004" pitchFamily="2" charset="0"/>
              <a:cs typeface="Phetsarath OT" panose="02000500000000020004" pitchFamily="2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Phetsarath OT" panose="02000500000000020004" pitchFamily="2" charset="0"/>
                <a:cs typeface="Phetsarath OT" panose="02000500000000020004" pitchFamily="2" charset="0"/>
              </a:rPr>
              <a:t>Thank you</a:t>
            </a:r>
            <a:endParaRPr lang="en-US" dirty="0">
              <a:latin typeface="Phetsarath OT" panose="02000500000000020004" pitchFamily="2" charset="0"/>
              <a:cs typeface="Phetsarath OT" panose="02000500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01218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ໃນຫຼາຍປີທີ່ຜ່ານມານີ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້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ຖືວ່າແຂວງຄໍາມ່ວນມີຄວາມອາດສາມາດເພີ້ມຂຶ້ນໃນການຄຸ້ມຄອງໄພພິບັດ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In recent years, stronger capacity to manage disasters in </a:t>
            </a:r>
            <a:r>
              <a:rPr lang="en-US" sz="23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Khammouane</a:t>
            </a:r>
            <a:r>
              <a:rPr lang="en-US" sz="2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province</a:t>
            </a:r>
          </a:p>
          <a:p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ຄປຄພ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ຂັ້ນແຂວງ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ທີ່ມີຄວາມກຽມພ້ອມດີຂຶ້ນ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ໂດຍສະເພາະ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ກ່ອນ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ເວລາ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ຫຼັງເກີດໄພພິບັດ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Provincial and district disaster management committees are better prepared before, during and after disasters</a:t>
            </a:r>
          </a:p>
          <a:p>
            <a:pPr lvl="1"/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ບັນດາອົງການຈັດຕັ້ງຄູ່ຮ່ວມພັດທະນາໄດ້ໃຫ້ການສະໜັບສະໜູນຂັ້ນແຂວງແລະເມືອງ </a:t>
            </a:r>
            <a:r>
              <a:rPr lang="en-US" sz="2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Development partners have provided support to province and districts</a:t>
            </a:r>
          </a:p>
          <a:p>
            <a:pPr lvl="1"/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ແຕ່ກໍຍັງມີຜົນເສຍຫາຍແລະການສູນເສຍຫຼາຍ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ໃນແຂວງຄໍາມ່ວນ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ຈາກນໍ້າຖ້ວມທີ່ເປັນຜົນມາຈາກພາຍຸ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ປີ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2011. </a:t>
            </a:r>
            <a:r>
              <a:rPr lang="en-US" sz="26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However, severe damages and losses in </a:t>
            </a:r>
            <a:r>
              <a:rPr lang="en-US" sz="26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Khammouane</a:t>
            </a:r>
            <a:r>
              <a:rPr lang="en-US" sz="26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from flooding caused by tropical storms in 2011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</a:p>
          <a:p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ຜົນເສຍຫາຍຈາກພື້ນຖານໂຄງລ່າງ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ຊັບສິນ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ທໍາລາຍຊີວີດການເປັນຢູ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່, </a:t>
            </a:r>
            <a:r>
              <a:rPr lang="en-US" sz="26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Damages to basic infrastructure, disrupted livelihoods, damages to property and assets.</a:t>
            </a:r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ຄວາມເປັນມາ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Background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29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39567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836712"/>
            <a:ext cx="3739862" cy="280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42361"/>
            <a:ext cx="3600400" cy="268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3933056"/>
            <a:ext cx="3589040" cy="267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59632" y="651605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JDLNA on Typhoon </a:t>
            </a:r>
            <a:r>
              <a:rPr lang="en-US" sz="1200" dirty="0" err="1" smtClean="0"/>
              <a:t>Haima</a:t>
            </a:r>
            <a:r>
              <a:rPr lang="en-US" sz="1200" dirty="0" smtClean="0"/>
              <a:t> (2011)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085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ເຫດການປີ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2011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ເຮັດໃຫ້ຮູ້ວ່າ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ແຂວງຄໍາມ່ວນ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ມີຄວາມຕ້ອງການຄວາມພ້ອມໃນການກໍ່ສ້າງຄືນໃໝ່ຫຼັງໄພພິບັດ</a:t>
            </a:r>
            <a:r>
              <a:rPr lang="en-US" sz="21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:The</a:t>
            </a:r>
            <a:r>
              <a:rPr lang="en-US" sz="21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2011 events exposed the need for better post-disaster reconstruction arrangements in </a:t>
            </a:r>
            <a:r>
              <a:rPr lang="en-US" sz="21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Khammouane</a:t>
            </a:r>
            <a:r>
              <a:rPr lang="en-US" sz="21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:</a:t>
            </a:r>
          </a:p>
          <a:p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ການປະເມີນຜົນເສຍຫາຍ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2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Damage and loss assessment</a:t>
            </a:r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ການກຽມຄວາມພ້ອມດ້ານອົງການຈັດຕັ້ງແລະການເງິນ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2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Institutional and financial arrangements</a:t>
            </a:r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ການລົງທຶນໃສ່ການສ້າງຄວາມເຂັ້ມແຂງຮັບມືກັບໄພພິບັດ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2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Disaster-resilient investments</a:t>
            </a:r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ການຄຸ້ມຄອງໂຄງການ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(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ຫຼັງໄພພິບັດ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) </a:t>
            </a:r>
            <a:r>
              <a:rPr lang="en-US" sz="19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Project management (post-disaster)</a:t>
            </a:r>
          </a:p>
          <a:p>
            <a:pPr lvl="1"/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ເນັ້ນໜັກໃສ່ລະດັບແຂວງແລະເມືອງ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1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Focus at provincial and district levels</a:t>
            </a:r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endParaRPr lang="en-US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ຄວາມເປັນມາ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Background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25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0121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en-US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ໜ້າວຽກ1: 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ການສ້າງການກຽມພ້ອມດ້ານການ</a:t>
            </a:r>
            <a:r>
              <a:rPr lang="en-US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ຈັດ</a:t>
            </a:r>
            <a:r>
              <a:rPr lang="en-US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ຕັ້ງ</a:t>
            </a:r>
            <a:r>
              <a:rPr lang="en-US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ລະບົບຂັ້ນຕອນ</a:t>
            </a:r>
            <a:r>
              <a:rPr lang="lo-LA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ການ</a:t>
            </a:r>
            <a:r>
              <a:rPr lang="en-US" sz="4400" b="1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ປະຕິບັດ</a:t>
            </a:r>
            <a:r>
              <a:rPr lang="lo-LA" sz="44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ງານ ການກໍ່ສ້າງຄືນໃໝ່ຫຼັງໄພພິບັດ.</a:t>
            </a:r>
            <a:endParaRPr lang="en-US" sz="4400" b="1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0"/>
            <a:r>
              <a:rPr lang="en-US" sz="29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Task </a:t>
            </a:r>
            <a:r>
              <a:rPr lang="en-US" sz="29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1: Development of institutional arrangement, operational systems and procedures for post-disaster reconstruction</a:t>
            </a:r>
            <a:r>
              <a:rPr lang="en-US" sz="29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</a:p>
          <a:p>
            <a:pPr lvl="0"/>
            <a:endParaRPr lang="en-US" sz="25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sz="3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ກິດຈະກໍາ1.1: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ການປະເມີນ</a:t>
            </a:r>
            <a:r>
              <a:rPr lang="en-US" sz="3300" dirty="0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ຄວາມເສຍຫາຍ</a:t>
            </a:r>
            <a:r>
              <a:rPr lang="en-US" sz="3300" dirty="0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,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ການສູນເສຍ</a:t>
            </a:r>
            <a:r>
              <a:rPr lang="en-US" sz="3300" dirty="0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ແລະ</a:t>
            </a:r>
            <a:r>
              <a:rPr lang="en-US" sz="3300" dirty="0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ຄວາມຕ້ອງການ</a:t>
            </a:r>
            <a:r>
              <a:rPr lang="en-US" sz="3300" dirty="0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 </a:t>
            </a: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Activity 1.1: Damage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, Loss and Needs Assessments (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DaLNA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)</a:t>
            </a:r>
          </a:p>
          <a:p>
            <a:pPr lvl="1"/>
            <a:endParaRPr lang="en-US" sz="2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sz="3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ກິດຈະກໍາ1.2: </a:t>
            </a:r>
            <a:r>
              <a:rPr lang="en-US" sz="3300" dirty="0" err="1" smtClean="0">
                <a:latin typeface="Phetsarath OT" panose="02000500000000000000" pitchFamily="2" charset="0"/>
                <a:ea typeface="MS PGothic" pitchFamily="34" charset="-128"/>
                <a:cs typeface="Phetsarath OT" panose="02000500000000000000" pitchFamily="2" charset="0"/>
              </a:rPr>
              <a:t>ການວາງແຜນການ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ແລະ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ຂຶ້ນ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ງົບປະມານ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ເພື່ອການ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ກໍ່ສ້າງຄືນໃໝ່ພາຍເຫດການໄພພິບັດ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Activity 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1.2: Post-Disaster Reconstruction Planning and 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Budgeting</a:t>
            </a:r>
          </a:p>
          <a:p>
            <a:pPr lvl="1"/>
            <a:endParaRPr lang="en-US" sz="2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sz="33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</a:t>
            </a:r>
            <a:r>
              <a:rPr lang="en-US" sz="3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1.3: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ເງິນ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ການກໍ່ສ້າງຄືນໃໝ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່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ແລະ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ການຄຸ້ມຄອງ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ດ້ານ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ການເງິນ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Activity 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1.3: Reconstruction Financing and Financial 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Management</a:t>
            </a:r>
          </a:p>
          <a:p>
            <a:pPr lvl="1"/>
            <a:endParaRPr lang="en-US" sz="2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sz="3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ກິດຈະກໍາ1.4: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ການອອກແບບ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/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ການຄິດໄລ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່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ມູນຄ່າ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,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ການຈັດ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ຊື້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ແລະ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ການເຮັດສັນຍາ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ໂຄງການກໍ່ສ້າງຄືນໃໝ່ພາຍຫຼັງ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ເຫດການ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ໄພພິບັດ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Activity 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1.4: Designing/Costing, Procurement and Contracting Post-Disaster Reconstruction 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Projects</a:t>
            </a:r>
          </a:p>
          <a:p>
            <a:pPr lvl="1"/>
            <a:endParaRPr lang="en-US" sz="2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1"/>
            <a:r>
              <a:rPr lang="en-US" sz="33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</a:t>
            </a:r>
            <a:r>
              <a:rPr lang="en-US" sz="33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1.5: 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ຂ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ອບວຽກການຕິດຕາມກວດກາແບບມີສ່ວນຮ່ວມ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ສຳລັບໂຄງການກໍ່ສ້າງຄືນ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  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ໃໝ່ພາຍຫຼັງ</a:t>
            </a:r>
            <a:r>
              <a:rPr lang="lo-LA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ເຫດການ</a:t>
            </a:r>
            <a:r>
              <a:rPr lang="en-US" sz="3300" dirty="0" err="1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ໄພພິບັດ</a:t>
            </a:r>
            <a:r>
              <a:rPr lang="en-US" sz="3300" dirty="0" smtClean="0">
                <a:latin typeface="Phetsarath OT" panose="02000500000000000000" pitchFamily="2" charset="0"/>
                <a:ea typeface="Angsana New" pitchFamily="18" charset="-34"/>
                <a:cs typeface="Phetsarath OT" panose="02000500000000000000" pitchFamily="2" charset="0"/>
              </a:rPr>
              <a:t> </a:t>
            </a:r>
          </a:p>
          <a:p>
            <a:pPr lvl="1"/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Activity 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1.5: Participatory Monitoring Framework for Post-Disaster Reconstruction 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Projects</a:t>
            </a:r>
          </a:p>
          <a:p>
            <a:pPr lvl="1"/>
            <a:endParaRPr lang="en-US" sz="24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ກິດຈະກໍາ</a:t>
            </a:r>
            <a:r>
              <a:rPr lang="en-US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Activities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17075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ເປົ້າໝາຍຂອງການຝືກອົບຮົມ</a:t>
            </a:r>
            <a:r>
              <a:rPr lang="en-US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(</a:t>
            </a:r>
            <a:r>
              <a:rPr lang="en-US" sz="28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Training </a:t>
            </a:r>
            <a:r>
              <a:rPr lang="en-US" sz="28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Purpose</a:t>
            </a:r>
            <a:r>
              <a:rPr lang="en-US" sz="2800" b="1" dirty="0">
                <a:latin typeface="Phetsarath OT" panose="02000500000000000000" pitchFamily="2" charset="0"/>
                <a:cs typeface="Phetsarath OT" panose="02000500000000000000" pitchFamily="2" charset="0"/>
              </a:rPr>
              <a:t>)</a:t>
            </a:r>
            <a:endParaRPr lang="en-US" sz="28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ເປົ້າ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ໝາຍຂອງການຝຶກອົບຮົມແມ່ນເພື່ອໃຫ້ຜູ້ເຂົ້າຮ່ວມຝຶກອົບຮົມເຂົ້າໃຈຈະແຈ້ງຂະບວນການ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ບົດບາດຂອງ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ຂອງເຂົາເຂົ້າໃນກິດຈະກຳການກໍ່ສ້າງຄືນໃໝ່ຫຼັງໄພພິບັດພາຍໃນແຂວງຄຳມ່ວນເຊິ່ງຄວນຈະສະໜັບສະໜູນຜູ້ເຂົ້າຮ່ວມໃນ ການຈັດຕັ້ງປະຕິບັດກິດຈະກຳການກໍ່ສ້າງຄືນໃໝ່ຫຼັງໄພພິບັດໃນກໍລະນີທີ່ໄພພິບັດເກີດຂື້ນຈິງ.ສະນັ້ນການຝຶກອົບຮົມ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ຈະປະກອບໄປດ້ວຍ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: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ການປະເມີນຄວາມເສຍຫາຍ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ການສູນເສຍ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ຄວາມຕ້ອງການ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ການວາງແຜນການກໍ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່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ສ້າງຄືນໃໝ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່,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ການຈັດຕັ້ງປະຕິບັດ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,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ການຕິດຕາມ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ການປະເມີນເຊິ່ງຈະຂື້ນຢູ່ກັບແຜນຂອງກິດຈະກຳຕ່າງ</a:t>
            </a:r>
            <a:r>
              <a:rPr lang="en-US" sz="2400" dirty="0">
                <a:latin typeface="Phetsarath OT" panose="02000500000000000000" pitchFamily="2" charset="0"/>
                <a:cs typeface="Phetsarath OT" panose="02000500000000000000" pitchFamily="2" charset="0"/>
              </a:rPr>
              <a:t>ໆ. </a:t>
            </a:r>
            <a:endParaRPr lang="en-US" sz="24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sz="14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The </a:t>
            </a:r>
            <a:r>
              <a:rPr lang="en-US" sz="1400" dirty="0">
                <a:latin typeface="Phetsarath OT" panose="02000500000000000000" pitchFamily="2" charset="0"/>
                <a:cs typeface="Phetsarath OT" panose="02000500000000000000" pitchFamily="2" charset="0"/>
              </a:rPr>
              <a:t>purpose of the training is to enable participants with a clear understanding of the entire process and their roles within post-disaster reconstruction activities in </a:t>
            </a:r>
            <a:r>
              <a:rPr lang="en-US" sz="1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Khammouane</a:t>
            </a:r>
            <a:r>
              <a:rPr lang="en-US" sz="1400" dirty="0">
                <a:latin typeface="Phetsarath OT" panose="02000500000000000000" pitchFamily="2" charset="0"/>
                <a:cs typeface="Phetsarath OT" panose="02000500000000000000" pitchFamily="2" charset="0"/>
              </a:rPr>
              <a:t> province. It should support participants to implement post-disaster reconstruction activities in the case of an actual disaster. The training therefore will include </a:t>
            </a:r>
            <a:r>
              <a:rPr lang="en-US" sz="14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DaLNA</a:t>
            </a:r>
            <a:r>
              <a:rPr lang="en-US" sz="1400" dirty="0">
                <a:latin typeface="Phetsarath OT" panose="02000500000000000000" pitchFamily="2" charset="0"/>
                <a:cs typeface="Phetsarath OT" panose="02000500000000000000" pitchFamily="2" charset="0"/>
              </a:rPr>
              <a:t>, reconstruction planning, and implementation and monitoring and evaluation. It will base the activities on a scenario.</a:t>
            </a:r>
          </a:p>
          <a:p>
            <a:endParaRPr lang="en-US" sz="2000" dirty="0" smtClean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sz="20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83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ວາລະ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ກອງ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ປະ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ກຸມ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ທີ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່​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ຍັງ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​</a:t>
            </a:r>
            <a:r>
              <a:rPr lang="en-US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ບໍ</a:t>
            </a:r>
            <a:r>
              <a:rPr lang="en-US" dirty="0">
                <a:latin typeface="Phetsarath OT" panose="02000500000000000000" pitchFamily="2" charset="0"/>
                <a:cs typeface="Phetsarath OT" panose="02000500000000000000" pitchFamily="2" charset="0"/>
              </a:rPr>
              <a:t>່​</a:t>
            </a:r>
            <a:r>
              <a:rPr lang="en-US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ແນ່ນອນ</a:t>
            </a:r>
            <a:endParaRPr lang="en-US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86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Expectations 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Please write your expectations for this training.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b="1">
                <a:latin typeface="Phetsarath OT" panose="02000500000000000000" pitchFamily="2" charset="0"/>
                <a:cs typeface="Phetsarath OT" panose="02000500000000000000" pitchFamily="2" charset="0"/>
              </a:rPr>
              <a:t>ຈຸດປະສົງຂອງການຝຶກ</a:t>
            </a:r>
            <a:r>
              <a:rPr lang="x-none" b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ອົບຮົມ</a:t>
            </a:r>
            <a:r>
              <a:rPr lang="en-US" sz="1800" b="1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 (Training Objectives)</a:t>
            </a:r>
            <a:endParaRPr lang="en-US" sz="18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ເພື່ອ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ໃຫ້ຜູ້ເຂົ້າຮ່ວມຝຶກອົບຮົມເຂົ້າໃຈຈະແຈ້ງຂະບວນການທັງໝົດຂອງກິດຈະກຳການກໍ່ສ້າງຄືນໃໝ່ຫຼັງ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ໄພພິບັດໃນແຂວງຄຳ</a:t>
            </a:r>
            <a:r>
              <a:rPr lang="en-US" sz="28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ມ່ວນ</a:t>
            </a:r>
            <a:r>
              <a:rPr lang="en-US" sz="28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  <a:r>
              <a:rPr lang="en-US" sz="2800" dirty="0"/>
              <a:t> </a:t>
            </a:r>
            <a:r>
              <a:rPr lang="en-US" sz="1400" dirty="0"/>
              <a:t>To provide participants with a clear understanding of the entire process of post-disaster reconstruction activities in </a:t>
            </a:r>
            <a:r>
              <a:rPr lang="en-US" sz="1400" dirty="0" err="1"/>
              <a:t>Khammouane</a:t>
            </a:r>
            <a:r>
              <a:rPr lang="en-US" sz="1400" dirty="0"/>
              <a:t> province</a:t>
            </a:r>
            <a:r>
              <a:rPr lang="en-US" sz="2400" dirty="0" smtClean="0"/>
              <a:t>.</a:t>
            </a:r>
            <a:endParaRPr lang="en-US" sz="2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ເພື່ອຮັບປະກັນວ່າຜູ້ເຂົ້າຮ່ວມຝຶກອົບຮົມຮັບຮູ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້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ສາມາດປະຕິບັດພາລະບົດບາດ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ຄວາມຮັບຜິດຊອບ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ຂອງເຂົາເຈົ້າໃນກໍລະນີໄພພິບັດເກີດຂື້ນໃນ</a:t>
            </a:r>
            <a:r>
              <a:rPr lang="en-US" sz="28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ອະນາຄົດ</a:t>
            </a:r>
            <a:r>
              <a:rPr lang="en-US" sz="28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.</a:t>
            </a:r>
            <a:r>
              <a:rPr lang="en-US" sz="2800" dirty="0"/>
              <a:t> </a:t>
            </a:r>
            <a:r>
              <a:rPr lang="en-US" sz="1400" dirty="0"/>
              <a:t>To ensure that participants are aware and able to implement their roles and responsibilities in the case of a future disaster</a:t>
            </a:r>
            <a:r>
              <a:rPr lang="en-US" sz="1400" dirty="0" smtClean="0"/>
              <a:t>.</a:t>
            </a:r>
            <a:endParaRPr lang="en-US" sz="14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pPr lvl="0"/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ເພື່ອໃຫ້ຜູ້ເຂົ້າຮ່ວມຝຶກອົບຮົມມີຄວາມຊຳນານທາງດ້ານປະຕິບັດ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ແລະ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ເຂົ້າໃຈໃນປະຕິບັດກິດຈະກຳ</a:t>
            </a:r>
            <a:r>
              <a:rPr lang="en-US" sz="2800" dirty="0">
                <a:latin typeface="Phetsarath OT" panose="02000500000000000000" pitchFamily="2" charset="0"/>
                <a:cs typeface="Phetsarath OT" panose="02000500000000000000" pitchFamily="2" charset="0"/>
              </a:rPr>
              <a:t> </a:t>
            </a:r>
            <a:r>
              <a:rPr lang="en-US" sz="2800" dirty="0" err="1">
                <a:latin typeface="Phetsarath OT" panose="02000500000000000000" pitchFamily="2" charset="0"/>
                <a:cs typeface="Phetsarath OT" panose="02000500000000000000" pitchFamily="2" charset="0"/>
              </a:rPr>
              <a:t>ການກໍ່ສ້າງຄືນໃໝ່ຫຼັງໄພພິບັດໃນກໍລະນີທີ່ໄພພິບັດເກີດຂື້ນ</a:t>
            </a:r>
            <a:r>
              <a:rPr lang="en-US" sz="2800" dirty="0" err="1" smtClean="0">
                <a:latin typeface="Phetsarath OT" panose="02000500000000000000" pitchFamily="2" charset="0"/>
                <a:cs typeface="Phetsarath OT" panose="02000500000000000000" pitchFamily="2" charset="0"/>
              </a:rPr>
              <a:t>ຈິງ</a:t>
            </a:r>
            <a:r>
              <a:rPr lang="en-US" sz="2800" dirty="0" smtClean="0">
                <a:latin typeface="Phetsarath OT" panose="02000500000000000000" pitchFamily="2" charset="0"/>
                <a:cs typeface="Phetsarath OT" panose="02000500000000000000" pitchFamily="2" charset="0"/>
              </a:rPr>
              <a:t>. </a:t>
            </a:r>
            <a:r>
              <a:rPr lang="en-US" sz="1400" dirty="0" smtClean="0"/>
              <a:t>To </a:t>
            </a:r>
            <a:r>
              <a:rPr lang="en-US" sz="1400" dirty="0"/>
              <a:t>give participants the practical skills and understanding to implement post-disaster reconstruction activities in the case of an actual disaster.</a:t>
            </a:r>
          </a:p>
          <a:p>
            <a:pPr lvl="0"/>
            <a:endParaRPr lang="en-US" sz="28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  <a:p>
            <a:endParaRPr lang="en-US" sz="2800" dirty="0">
              <a:latin typeface="Phetsarath OT" panose="02000500000000000000" pitchFamily="2" charset="0"/>
              <a:cs typeface="Phetsarath O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4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KDP theme</Template>
  <TotalTime>1538</TotalTime>
  <Words>962</Words>
  <Application>Microsoft Office PowerPoint</Application>
  <PresentationFormat>On-screen Show (4:3)</PresentationFormat>
  <Paragraphs>62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KDP theme</vt:lpstr>
      <vt:lpstr>ການຝຶກອົບຮົມໄລຍະສັ້ນສຳລັບກິດຈະກຳການກໍ່ສ້າງຄືນໃໝ່ ຫຼັງໄພພິບັດໃນແຂວງຄຳມ່ວນ Comprehensive Short Training Program for Post-Disaster Activities in Khammouane Province</vt:lpstr>
      <vt:lpstr>ຄວາມເປັນມາ Background</vt:lpstr>
      <vt:lpstr>PowerPoint Presentation</vt:lpstr>
      <vt:lpstr>ຄວາມເປັນມາ Background</vt:lpstr>
      <vt:lpstr>ກິດຈະກໍາ Activities</vt:lpstr>
      <vt:lpstr>ເປົ້າໝາຍຂອງການຝືກອົບຮົມ (Training Purpose)</vt:lpstr>
      <vt:lpstr>ວາລະ​ກອງ​ປະ​ກຸມ​ທີ່​ຍັງ​ບໍ່​ແນ່ນອນ</vt:lpstr>
      <vt:lpstr>Training Expectations ?</vt:lpstr>
      <vt:lpstr>ຈຸດປະສົງຂອງການຝຶກອົບຮົມ (Training Objectives)</vt:lpstr>
      <vt:lpstr>ຄຳຖາມ(Any Questions?)</vt:lpstr>
    </vt:vector>
  </TitlesOfParts>
  <Company>Warner Brothers Movie World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DISASTER DAMAGE, LOSS AND NEEDS ASSESSMENT</dc:title>
  <dc:creator>Bugs Bunny</dc:creator>
  <cp:lastModifiedBy>Pearn</cp:lastModifiedBy>
  <cp:revision>203</cp:revision>
  <dcterms:created xsi:type="dcterms:W3CDTF">2013-01-11T03:02:54Z</dcterms:created>
  <dcterms:modified xsi:type="dcterms:W3CDTF">2013-11-24T09:03:11Z</dcterms:modified>
</cp:coreProperties>
</file>