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19"/>
  </p:notesMasterIdLst>
  <p:sldIdLst>
    <p:sldId id="319" r:id="rId2"/>
    <p:sldId id="322" r:id="rId3"/>
    <p:sldId id="266" r:id="rId4"/>
    <p:sldId id="267" r:id="rId5"/>
    <p:sldId id="310" r:id="rId6"/>
    <p:sldId id="268" r:id="rId7"/>
    <p:sldId id="311" r:id="rId8"/>
    <p:sldId id="312" r:id="rId9"/>
    <p:sldId id="313" r:id="rId10"/>
    <p:sldId id="314" r:id="rId11"/>
    <p:sldId id="323" r:id="rId12"/>
    <p:sldId id="315" r:id="rId13"/>
    <p:sldId id="316" r:id="rId14"/>
    <p:sldId id="317" r:id="rId15"/>
    <p:sldId id="318" r:id="rId16"/>
    <p:sldId id="320" r:id="rId17"/>
    <p:sldId id="32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29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30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00FFE-6EFD-41BF-9112-68F7151A80F8}" type="datetimeFigureOut">
              <a:rPr lang="th-TH" smtClean="0"/>
              <a:pPr/>
              <a:t>22/11/56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F3785A-27C9-41E0-BD00-883C92CE43D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167364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DF68E2-58F2-4D09-BE8B-E3BD06533059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3880866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2D6473-DF6D-4702-B328-E0DD40540A4E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95877974"/>
      </p:ext>
    </p:extLst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6F7E3A-B166-407D-9866-32884E7D5B37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59030626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8FC5F6-F338-4AE4-BB23-26385BCFC423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3E31D-E2AB-40D1-8B51-AFA5AFEF3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6956358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EBB0C4-6273-4C6E-B9BD-2EDC30F1CD52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28666957"/>
      </p:ext>
    </p:extLst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AB4D41-86C1-4908-B66A-0B50CEB3BF29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29225891"/>
      </p:ext>
    </p:extLst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426E2C-56C1-4E0D-A793-0088A7FDD37E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41401443"/>
      </p:ext>
    </p:extLst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C39B41-D8B5-4052-B551-9B5525EAA8B6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61382719"/>
      </p:ext>
    </p:extLst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94136C-8742-45B2-AF27-D93DF72833A9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3701776"/>
      </p:ext>
    </p:extLst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ABBEA6-7C60-4B02-AE87-00D78D8422AF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27640820"/>
      </p:ext>
    </p:extLst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CAD897-D46E-4AD2-BD9B-49DD3E640873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96630513"/>
      </p:ext>
    </p:extLst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fld id="{98624D31-43A5-475A-80CF-332C9F6DCF35}" type="datetimeFigureOut">
              <a:rPr lang="en-US" smtClean="0"/>
              <a:pPr/>
              <a:t>11/22/2013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5676"/>
          <a:stretch/>
        </p:blipFill>
        <p:spPr bwMode="auto">
          <a:xfrm>
            <a:off x="0" y="6576067"/>
            <a:ext cx="9144000" cy="29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spd="med">
    <p:zo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70772"/>
            <a:ext cx="7772400" cy="1470025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ການຝຶກອົບຮົມໄລຍະ</a:t>
            </a:r>
            <a:r>
              <a:rPr lang="en-US" sz="2400" b="1" dirty="0" smtClean="0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ສັ້ນກິດຈະກຳ</a:t>
            </a:r>
            <a:r>
              <a:rPr lang="en-US" sz="2400" b="1" dirty="0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ການກໍ່ສ້າງຄືນໃໝ</a:t>
            </a:r>
            <a:r>
              <a:rPr lang="en-US" sz="2400" b="1" dirty="0" smtClean="0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່ຫຼັງ</a:t>
            </a:r>
            <a:r>
              <a:rPr lang="en-US" sz="2400" b="1" dirty="0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ໄພພິບັດໃນແຂວງຄຳມ່ວນ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Comprehensive Short Training Program for Post-Disaster Activities in </a:t>
            </a:r>
            <a:r>
              <a:rPr lang="en-US" sz="2400" dirty="0" err="1" smtClean="0"/>
              <a:t>Khammouane</a:t>
            </a:r>
            <a:r>
              <a:rPr lang="en-US" sz="2400" dirty="0" smtClean="0"/>
              <a:t> Province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31355"/>
            <a:ext cx="6400800" cy="1535806"/>
          </a:xfrm>
        </p:spPr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S1.3 </a:t>
            </a:r>
            <a:r>
              <a:rPr lang="en-US" sz="2800" dirty="0" err="1" smtClean="0">
                <a:solidFill>
                  <a:srgbClr val="C00000"/>
                </a:solidFill>
              </a:rPr>
              <a:t>DaLNA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err="1" smtClean="0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ສຳລັບຂະແໜງເຄຫາສະຖານ</a:t>
            </a:r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000" dirty="0" err="1" smtClean="0">
                <a:solidFill>
                  <a:srgbClr val="C00000"/>
                </a:solidFill>
              </a:rPr>
              <a:t>S1.3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err="1" smtClean="0">
                <a:solidFill>
                  <a:srgbClr val="C00000"/>
                </a:solidFill>
              </a:rPr>
              <a:t>DaLNA</a:t>
            </a:r>
            <a:r>
              <a:rPr lang="en-US" sz="2000" dirty="0" smtClean="0">
                <a:solidFill>
                  <a:srgbClr val="C00000"/>
                </a:solidFill>
              </a:rPr>
              <a:t> for the Housing Sector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1396206" y="6278563"/>
            <a:ext cx="6413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600" b="1"/>
              <a:t>Asian Disaster Preparedness Center (ADPC)</a:t>
            </a:r>
            <a:endParaRPr lang="en-US" sz="1600"/>
          </a:p>
        </p:txBody>
      </p:sp>
      <p:pic>
        <p:nvPicPr>
          <p:cNvPr id="5" name="Picture 8" descr="ADPC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356" y="5913438"/>
            <a:ext cx="7112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KDP Logo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704" y="699599"/>
            <a:ext cx="1469358" cy="72248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638300" y="1548825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o-LA" sz="1800" kern="1200" dirty="0" smtClean="0">
                <a:solidFill>
                  <a:schemeClr val="tx1"/>
                </a:solidFill>
                <a:effectLst/>
                <a:latin typeface="Phetsarath OT" panose="02000500000000000000" pitchFamily="2" charset="0"/>
                <a:ea typeface="+mn-ea"/>
                <a:cs typeface="Phetsarath OT" panose="02000500000000000000" pitchFamily="2" charset="0"/>
              </a:rPr>
              <a:t>ການສະໜັບສະໜູນການສ້າງຄວາມອາດສາມາດໃຫ້ກັບອົງການຈັດຕັ້ງ </a:t>
            </a:r>
            <a:endParaRPr lang="en-US" sz="1800" kern="1200" dirty="0" smtClean="0">
              <a:solidFill>
                <a:schemeClr val="tx1"/>
              </a:solidFill>
              <a:effectLst/>
              <a:latin typeface="Phetsarath OT" panose="02000500000000000000" pitchFamily="2" charset="0"/>
              <a:ea typeface="+mn-ea"/>
              <a:cs typeface="Phetsarath OT" panose="02000500000000000000" pitchFamily="2" charset="0"/>
            </a:endParaRPr>
          </a:p>
          <a:p>
            <a:pPr algn="ctr"/>
            <a:r>
              <a:rPr lang="lo-LA" sz="1800" kern="1200" dirty="0" smtClean="0">
                <a:solidFill>
                  <a:schemeClr val="tx1"/>
                </a:solidFill>
                <a:effectLst/>
                <a:latin typeface="Phetsarath OT" panose="02000500000000000000" pitchFamily="2" charset="0"/>
                <a:ea typeface="+mn-ea"/>
                <a:cs typeface="Phetsarath OT" panose="02000500000000000000" pitchFamily="2" charset="0"/>
              </a:rPr>
              <a:t>ສໍາ ລັບກິດຈະກໍາ ການກໍ່ສ້າງຄືນໃໝ່ຫຼັງໄພພິບັດ</a:t>
            </a:r>
            <a:endParaRPr lang="en-US" sz="1800" kern="1200" dirty="0">
              <a:solidFill>
                <a:schemeClr val="tx1"/>
              </a:solidFill>
              <a:effectLst/>
              <a:latin typeface="Phetsarath OT" panose="02000500000000000000" pitchFamily="2" charset="0"/>
              <a:ea typeface="+mn-ea"/>
              <a:cs typeface="Phetsarath OT" panose="02000500000000000000" pitchFamily="2" charset="0"/>
            </a:endParaRPr>
          </a:p>
        </p:txBody>
      </p:sp>
      <p:pic>
        <p:nvPicPr>
          <p:cNvPr id="9" name="Picture 7" descr="D:\ADPC\LOGO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699600"/>
            <a:ext cx="712898" cy="7224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7298931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172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ບາດກ້າວ</a:t>
            </a:r>
            <a:r>
              <a:rPr lang="en-US" sz="24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5.3. </a:t>
            </a:r>
            <a:r>
              <a:rPr lang="en-US" sz="24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ຄາດຄະເນຄວາມຕ້ອງການກໍ່ສ້າງຄືນໃໝ</a:t>
            </a:r>
            <a:r>
              <a:rPr lang="en-US" sz="24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</a:t>
            </a:r>
            <a:r>
              <a:rPr lang="en-US" sz="2800" b="1" dirty="0" smtClean="0">
                <a:solidFill>
                  <a:schemeClr val="accent2"/>
                </a:solidFill>
              </a:rPr>
              <a:t/>
            </a:r>
            <a:br>
              <a:rPr lang="en-US" sz="2800" b="1" dirty="0" smtClean="0">
                <a:solidFill>
                  <a:schemeClr val="accent2"/>
                </a:solidFill>
              </a:rPr>
            </a:br>
            <a:r>
              <a:rPr lang="en-US" sz="1800" dirty="0" smtClean="0">
                <a:solidFill>
                  <a:schemeClr val="accent2"/>
                </a:solidFill>
              </a:rPr>
              <a:t>Step 5.3. Estimate reconstruction needs</a:t>
            </a:r>
            <a:endParaRPr lang="en-AU" sz="2000" dirty="0">
              <a:solidFill>
                <a:schemeClr val="accent2"/>
              </a:solidFill>
              <a:latin typeface="Saysettha OT" pitchFamily="34" charset="-34"/>
              <a:cs typeface="Saysettha OT" pitchFamily="34" charset="-34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893010"/>
          </a:xfrm>
        </p:spPr>
        <p:txBody>
          <a:bodyPr>
            <a:noAutofit/>
          </a:bodyPr>
          <a:lstStyle/>
          <a:p>
            <a:r>
              <a:rPr lang="lo-LA" sz="20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ໂດຍທົ່ວໄປແລ້ວຄວາມ​ຕ້ອງການ​ກໍ່ສ້າງ​ຄືນ​ໃໝ່​ແມ່ນຢູ່​ໃນ​ໄລຍະ​ຍາວ​ </a:t>
            </a:r>
            <a:r>
              <a:rPr lang="en-US" sz="20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(3</a:t>
            </a:r>
            <a:r>
              <a:rPr lang="lo-LA" sz="20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ປີ ​ຫຼື​ ຫຼາຍ​ກວ່າ</a:t>
            </a:r>
            <a:r>
              <a:rPr lang="en-US" sz="20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) </a:t>
            </a:r>
            <a:r>
              <a:rPr lang="lo-LA" sz="20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​ແລະ ມີຈຸດປະສົງ​ເພື່ອ </a:t>
            </a:r>
            <a:r>
              <a:rPr lang="en-US" sz="2000" b="1" i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“ </a:t>
            </a:r>
            <a:r>
              <a:rPr lang="lo-LA" sz="20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ກໍ່ສ້າງ​ຄືນ​ໃໝ່</a:t>
            </a:r>
            <a:r>
              <a:rPr lang="lo-LA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​</a:t>
            </a:r>
            <a:r>
              <a:rPr lang="lo-LA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ໃຫ້ສ</a:t>
            </a:r>
            <a:r>
              <a:rPr lang="lo-LA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າມາດ</a:t>
            </a:r>
            <a:r>
              <a:rPr lang="lo-LA" sz="20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​ຕ້ານທານ​ກັບ​ໄພພິບັດ</a:t>
            </a:r>
            <a:r>
              <a:rPr lang="en-US" sz="2000" b="1" i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”</a:t>
            </a:r>
            <a:r>
              <a:rPr lang="en-US" sz="20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endParaRPr lang="en-US" sz="20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Reconstruction </a:t>
            </a:r>
            <a:r>
              <a:rPr lang="en-US" sz="1600" dirty="0">
                <a:solidFill>
                  <a:srgbClr val="FF0000"/>
                </a:solidFill>
              </a:rPr>
              <a:t>needs are generally long-term in nature (3 years or more) and are intended to ‘build back better’.</a:t>
            </a:r>
          </a:p>
          <a:p>
            <a:pPr lvl="1"/>
            <a:r>
              <a:rPr lang="en-US" sz="18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ຖ້າຫາກວ່າ</a:t>
            </a:r>
            <a:r>
              <a:rPr lang="en-US" sz="18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ຈຳເປັນ</a:t>
            </a:r>
            <a:r>
              <a:rPr lang="en-US" sz="18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800" b="1" u="sng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</a:t>
            </a:r>
            <a:r>
              <a:rPr lang="en-US" sz="1800" b="1" u="sng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ຍົກຍ້າຍຈັດສັນຂອງສະຖານທີ່</a:t>
            </a:r>
            <a:r>
              <a:rPr lang="en-US" sz="1800" b="1" u="sng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ພັກອາໄສ</a:t>
            </a:r>
            <a:r>
              <a:rPr lang="en-US" sz="1800" b="1" u="sng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ໄປຍັງພື້ນທີ່ປອດ</a:t>
            </a:r>
            <a:r>
              <a:rPr lang="en-US" sz="1800" b="1" u="sng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ໄພ</a:t>
            </a:r>
            <a:r>
              <a:rPr lang="en-US" sz="18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. </a:t>
            </a:r>
            <a:r>
              <a:rPr lang="en-US" sz="18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ໃນກໍລະນີນີ</a:t>
            </a:r>
            <a:r>
              <a:rPr lang="en-US" sz="18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້, </a:t>
            </a:r>
            <a:r>
              <a:rPr lang="en-US" sz="18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ຄ່າໃຊ້ຈ່າຍເພີ່ມ</a:t>
            </a:r>
            <a:r>
              <a:rPr lang="en-US" sz="18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ເຕີມ</a:t>
            </a:r>
            <a:r>
              <a:rPr lang="en-US" sz="18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8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ເຊັ່ນ</a:t>
            </a:r>
            <a:r>
              <a:rPr lang="en-US" sz="18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: </a:t>
            </a:r>
            <a:r>
              <a:rPr lang="en-US" sz="18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</a:t>
            </a:r>
            <a:r>
              <a:rPr lang="en-US" sz="18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ຈັບຈ່ອງທີ່ດິນ</a:t>
            </a:r>
            <a:r>
              <a:rPr lang="en-US" sz="18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8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18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800" b="1" dirty="0" err="1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ການບໍລິການໃນ</a:t>
            </a:r>
            <a:r>
              <a:rPr lang="en-US" sz="18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ຂັ້ນພື້ນຖານ</a:t>
            </a:r>
            <a:r>
              <a:rPr lang="en-US" sz="18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8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ນ້ຳໃຊ້,ສຸຂະອະນາໄມ</a:t>
            </a:r>
            <a:r>
              <a:rPr lang="en-US" sz="18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8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ໄຟຟ້າ</a:t>
            </a:r>
            <a:r>
              <a:rPr lang="en-US" sz="18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)</a:t>
            </a:r>
            <a:r>
              <a:rPr lang="en-US" sz="18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ຄວນ</a:t>
            </a:r>
            <a:r>
              <a:rPr lang="en-US" sz="18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ໄດ້ພິຈາລະນາເຂົ້ານໍາ</a:t>
            </a:r>
            <a:endParaRPr lang="en-US" sz="1800" b="1" dirty="0" smtClean="0">
              <a:solidFill>
                <a:srgbClr val="00B05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Relocation </a:t>
            </a:r>
            <a:r>
              <a:rPr lang="en-US" sz="1400" dirty="0">
                <a:solidFill>
                  <a:srgbClr val="FF0000"/>
                </a:solidFill>
              </a:rPr>
              <a:t>of housing areas to safe areas, as necessary. In this case, the additional costs land acquisition, and basic services provision (water, sanitation, electricity, etc) should be </a:t>
            </a:r>
            <a:r>
              <a:rPr lang="en-US" sz="1400" dirty="0" smtClean="0">
                <a:solidFill>
                  <a:srgbClr val="FF0000"/>
                </a:solidFill>
              </a:rPr>
              <a:t>included.</a:t>
            </a:r>
          </a:p>
          <a:p>
            <a:pPr lvl="1"/>
            <a:endParaRPr lang="en-US" sz="1400" dirty="0">
              <a:solidFill>
                <a:srgbClr val="FF0000"/>
              </a:solidFill>
            </a:endParaRPr>
          </a:p>
          <a:p>
            <a:pPr lvl="1"/>
            <a:r>
              <a:rPr lang="en-US" sz="1800" b="1" u="sng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ການໃຫ້ຄວາມຊ່ວຍເຫຼືອ</a:t>
            </a:r>
            <a:r>
              <a:rPr lang="en-US" sz="18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ໃນການກໍ່ສ້າງຄືນໃໝ</a:t>
            </a:r>
            <a:r>
              <a:rPr lang="en-US" sz="18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 </a:t>
            </a:r>
            <a:r>
              <a:rPr lang="en-US" sz="18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18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ການສ້ອມແປງ</a:t>
            </a:r>
            <a:r>
              <a:rPr lang="en-US" sz="1800" b="1" dirty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ຂອງບັນດາໂຄງສ້າງເຄຫາ</a:t>
            </a:r>
            <a:r>
              <a:rPr lang="en-US" sz="18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ສະຖານພາຍໃຕ້</a:t>
            </a:r>
            <a:r>
              <a:rPr lang="en-US" sz="1800" b="1" u="sng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ຍຸດທະສາດການກໍ່ສ້າງຄືນໃໝ່</a:t>
            </a:r>
            <a:r>
              <a:rPr lang="en-US" sz="1800" b="1" u="sng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ທີ່ທົນທານຕໍ່ໄພພິບັດ</a:t>
            </a:r>
            <a:r>
              <a:rPr lang="en-US" sz="18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ເພື່ອຮັບປະກັນຄວາມປອດໄພໃນອານາ</a:t>
            </a:r>
            <a:r>
              <a:rPr lang="en-US" sz="18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ຄົດ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Assistance </a:t>
            </a:r>
            <a:r>
              <a:rPr lang="en-US" sz="1400" dirty="0">
                <a:solidFill>
                  <a:srgbClr val="FF0000"/>
                </a:solidFill>
              </a:rPr>
              <a:t>in the reconstruction and repair of housing structures under a building-back-better strategy to ensure future disaster </a:t>
            </a:r>
            <a:r>
              <a:rPr lang="en-US" sz="1400" dirty="0" smtClean="0">
                <a:solidFill>
                  <a:srgbClr val="FF0000"/>
                </a:solidFill>
              </a:rPr>
              <a:t>resilience</a:t>
            </a:r>
            <a:endParaRPr lang="en-US" sz="1400" dirty="0">
              <a:solidFill>
                <a:srgbClr val="FF0000"/>
              </a:solidFill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1947700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lo-LA" sz="2000" b="1" u="sng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ການຕິດຕັ້ງໂຄງສ້າງສິ່ງອໍານວຍຄວາມສະດວກ</a:t>
            </a:r>
            <a:r>
              <a:rPr lang="lo-LA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ດ້ານ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ທີ່ພັກອາໄສ</a:t>
            </a:r>
            <a:r>
              <a:rPr lang="lo-LA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ໃຫ້</a:t>
            </a:r>
            <a:r>
              <a:rPr lang="lo-LA" sz="2000" b="1" u="sng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ແຂງແຮງຂຶ້ນກວ່າເກົ່າ</a:t>
            </a:r>
            <a:r>
              <a:rPr lang="lo-LA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ເພື່ອປ້ອງກັນການຖືກທໍາລາຍ ຫຼື ເສຍຫາຍບາງສ່ວນ ຈາກຜົນກະທົບຂອງໄພພິບັດໃນອານາຄົດ. </a:t>
            </a:r>
            <a:endParaRPr lang="en-US" sz="20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Structural </a:t>
            </a:r>
            <a:r>
              <a:rPr lang="en-US" sz="1200" dirty="0">
                <a:solidFill>
                  <a:srgbClr val="FF0000"/>
                </a:solidFill>
              </a:rPr>
              <a:t>retro-fitting of undamaged or partially damaged houses so that they are not affected by disaster event in the </a:t>
            </a:r>
            <a:r>
              <a:rPr lang="en-US" sz="1200" dirty="0" smtClean="0">
                <a:solidFill>
                  <a:srgbClr val="FF0000"/>
                </a:solidFill>
              </a:rPr>
              <a:t>future</a:t>
            </a:r>
          </a:p>
          <a:p>
            <a:pPr lvl="1"/>
            <a:endParaRPr lang="en-US" sz="1200" dirty="0" smtClean="0">
              <a:solidFill>
                <a:srgbClr val="FF0000"/>
              </a:solidFill>
            </a:endParaRPr>
          </a:p>
          <a:p>
            <a:pPr lvl="1"/>
            <a:r>
              <a:rPr lang="en-US" sz="20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ການໃຫ້ສິນເຊື່ອໄລຍະສັ້ນ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ສຳລັບການກໍ່ສ້າງຄືນໃໝ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ຟຶ້ນຟູບັນດາເຄຫາສະຖານ</a:t>
            </a:r>
            <a:endParaRPr lang="en-US" sz="20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Soft-term </a:t>
            </a:r>
            <a:r>
              <a:rPr lang="en-US" sz="1200" dirty="0">
                <a:solidFill>
                  <a:srgbClr val="FF0000"/>
                </a:solidFill>
              </a:rPr>
              <a:t>credit for reconstruction and repair of housing </a:t>
            </a:r>
            <a:r>
              <a:rPr lang="en-US" sz="1200" dirty="0" smtClean="0">
                <a:solidFill>
                  <a:srgbClr val="FF0000"/>
                </a:solidFill>
              </a:rPr>
              <a:t>units. </a:t>
            </a:r>
          </a:p>
          <a:p>
            <a:pPr lvl="1"/>
            <a:endParaRPr lang="en-US" sz="1200" dirty="0">
              <a:solidFill>
                <a:srgbClr val="FF0000"/>
              </a:solidFill>
            </a:endParaRPr>
          </a:p>
          <a:p>
            <a:pPr lvl="1"/>
            <a:r>
              <a:rPr lang="en-US" sz="2000" b="1" u="sng" dirty="0" err="1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ມາດຕາການ</a:t>
            </a:r>
            <a:r>
              <a:rPr lang="en-US" sz="20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ຫຼຸດຜ່ອນອື່ນ</a:t>
            </a:r>
            <a:r>
              <a:rPr lang="en-US" sz="2000" b="1" u="sng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ໆ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ເຊັ່ນ</a:t>
            </a:r>
            <a:r>
              <a:rPr lang="en-US" sz="2000" b="1" dirty="0" err="1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ວ່າ</a:t>
            </a:r>
            <a:r>
              <a:rPr lang="en-US" sz="20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: </a:t>
            </a:r>
            <a:r>
              <a:rPr lang="en-US" sz="2000" b="1" dirty="0" err="1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ການກໍ່ສ້າງໂຄງລ່າງພື້ນຖານເພື່ອປ້ອງກັນດິນເຈື່ອນ</a:t>
            </a:r>
            <a:r>
              <a:rPr lang="en-US" sz="20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0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ນ້ຳຖ້ວມທີ່ຮຸນ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ແຮງຕໍ່ເຄຫາສະຖານ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Other </a:t>
            </a:r>
            <a:r>
              <a:rPr lang="en-US" sz="1200" dirty="0">
                <a:solidFill>
                  <a:srgbClr val="FF0000"/>
                </a:solidFill>
              </a:rPr>
              <a:t>mitigation measures such as construction of support infrastructure to prevent serious landslides and floods to housing </a:t>
            </a:r>
            <a:r>
              <a:rPr lang="en-US" sz="1200" dirty="0" smtClean="0">
                <a:solidFill>
                  <a:srgbClr val="FF0000"/>
                </a:solidFill>
              </a:rPr>
              <a:t>units.  </a:t>
            </a:r>
            <a:endParaRPr lang="en-US" sz="12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1393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ບາດກ້າວ</a:t>
            </a:r>
            <a:r>
              <a:rPr lang="en-US" sz="28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5.3. </a:t>
            </a:r>
            <a:r>
              <a:rPr lang="en-US" sz="28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ຄາດຄະເນຄວາມຕ້ອງການກໍ່ສ້າງຄືນໃໝ</a:t>
            </a:r>
            <a:r>
              <a:rPr lang="en-US" sz="28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</a:t>
            </a:r>
            <a:r>
              <a:rPr lang="en-US" sz="2800" b="1" dirty="0" smtClean="0">
                <a:solidFill>
                  <a:schemeClr val="accent2"/>
                </a:solidFill>
              </a:rPr>
              <a:t/>
            </a:r>
            <a:br>
              <a:rPr lang="en-US" sz="2800" b="1" dirty="0" smtClean="0">
                <a:solidFill>
                  <a:schemeClr val="accent2"/>
                </a:solidFill>
              </a:rPr>
            </a:br>
            <a:r>
              <a:rPr lang="en-US" sz="2000" dirty="0" smtClean="0">
                <a:solidFill>
                  <a:schemeClr val="accent2"/>
                </a:solidFill>
              </a:rPr>
              <a:t>Step 5.3. Estimate reconstruction needs</a:t>
            </a:r>
            <a:endParaRPr lang="en-AU" sz="2000" dirty="0">
              <a:solidFill>
                <a:schemeClr val="accent2"/>
              </a:solidFill>
              <a:latin typeface="Saysettha OT" pitchFamily="34" charset="-34"/>
              <a:cs typeface="Saysettha OT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1371466"/>
      </p:ext>
    </p:extLst>
  </p:cSld>
  <p:clrMapOvr>
    <a:masterClrMapping/>
  </p:clrMapOvr>
  <p:transition spd="med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151044"/>
            <a:ext cx="8229600" cy="1143000"/>
          </a:xfrm>
        </p:spPr>
        <p:txBody>
          <a:bodyPr/>
          <a:lstStyle/>
          <a:p>
            <a:r>
              <a:rPr lang="en-AU" sz="1800" b="1" dirty="0">
                <a:solidFill>
                  <a:schemeClr val="accent2"/>
                </a:solidFill>
                <a:latin typeface="Saysettha OT" pitchFamily="34" charset="-34"/>
                <a:cs typeface="Saysettha OT" pitchFamily="34" charset="-34"/>
              </a:rPr>
              <a:t/>
            </a:r>
            <a:br>
              <a:rPr lang="en-AU" sz="1800" b="1" dirty="0">
                <a:solidFill>
                  <a:schemeClr val="accent2"/>
                </a:solidFill>
                <a:latin typeface="Saysettha OT" pitchFamily="34" charset="-34"/>
                <a:cs typeface="Saysettha OT" pitchFamily="34" charset="-34"/>
              </a:rPr>
            </a:br>
            <a:r>
              <a:rPr lang="en-AU" sz="2400" b="1" dirty="0" err="1" smtClean="0">
                <a:solidFill>
                  <a:srgbClr val="7030A0"/>
                </a:solidFill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AU" sz="2400" b="1" dirty="0" smtClean="0">
                <a:solidFill>
                  <a:srgbClr val="7030A0"/>
                </a:solidFill>
                <a:latin typeface="Phetsarath OT" pitchFamily="2" charset="0"/>
                <a:cs typeface="Phetsarath OT" pitchFamily="2" charset="0"/>
              </a:rPr>
              <a:t> 5.4. </a:t>
            </a:r>
            <a:r>
              <a:rPr lang="en-US" sz="2400" b="1" dirty="0" err="1">
                <a:solidFill>
                  <a:srgbClr val="7030A0"/>
                </a:solidFill>
                <a:latin typeface="Phetsarath OT" pitchFamily="2" charset="0"/>
                <a:cs typeface="Phetsarath OT" pitchFamily="2" charset="0"/>
              </a:rPr>
              <a:t>ຈັດລຽງບຸລິມະສິດໂຄງການສຳລັບການຟື້ນຟູ</a:t>
            </a:r>
            <a:r>
              <a:rPr lang="en-US" sz="2400" b="1" dirty="0">
                <a:solidFill>
                  <a:srgbClr val="7030A0"/>
                </a:solidFill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sz="2000" dirty="0" smtClean="0">
                <a:solidFill>
                  <a:schemeClr val="accent2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sz="2000" dirty="0" smtClean="0">
                <a:solidFill>
                  <a:schemeClr val="accent2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2000" dirty="0" smtClean="0">
                <a:solidFill>
                  <a:schemeClr val="accent2"/>
                </a:solidFill>
              </a:rPr>
              <a:t>Step </a:t>
            </a:r>
            <a:r>
              <a:rPr lang="en-US" sz="2000" dirty="0">
                <a:solidFill>
                  <a:schemeClr val="accent2"/>
                </a:solidFill>
              </a:rPr>
              <a:t>5.4. Prioritize identified projects for </a:t>
            </a:r>
            <a:r>
              <a:rPr lang="en-US" sz="2000" dirty="0" smtClean="0">
                <a:solidFill>
                  <a:schemeClr val="accent2"/>
                </a:solidFill>
              </a:rPr>
              <a:t>recovery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1798086125"/>
              </p:ext>
            </p:extLst>
          </p:nvPr>
        </p:nvGraphicFramePr>
        <p:xfrm>
          <a:off x="134250" y="2626905"/>
          <a:ext cx="8860225" cy="3117727"/>
        </p:xfrm>
        <a:graphic>
          <a:graphicData uri="http://schemas.openxmlformats.org/drawingml/2006/table">
            <a:tbl>
              <a:tblPr firstRow="1" firstCol="1" bandRow="1"/>
              <a:tblGrid>
                <a:gridCol w="1101292"/>
                <a:gridCol w="1238519"/>
                <a:gridCol w="1238519"/>
                <a:gridCol w="804256"/>
                <a:gridCol w="969275"/>
                <a:gridCol w="969275"/>
                <a:gridCol w="727824"/>
                <a:gridCol w="833802"/>
                <a:gridCol w="520262"/>
                <a:gridCol w="457201"/>
              </a:tblGrid>
              <a:tr h="175193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6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ຊື່ໂຄງການທີ່ສະເໜ</a:t>
                      </a:r>
                      <a:r>
                        <a:rPr lang="lo-LA" sz="1600" dirty="0" smtClean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ີ</a:t>
                      </a:r>
                      <a:endParaRPr lang="en-US" sz="20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o-LA" sz="16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ຄາດຄະເນຜົນກະທົບ</a:t>
                      </a:r>
                      <a:r>
                        <a:rPr lang="lo-LA" sz="1600" i="1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lo-LA" sz="16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ແລະ ລະດັບຂອງຜົນກະທົບເພື່ອຟື້ນຟູ</a:t>
                      </a:r>
                      <a:r>
                        <a:rPr lang="en-US" sz="1600" i="1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endParaRPr lang="en-US" sz="20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60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ຜົນກະທົບດ້ານເສດຖະກິດສັງຄົມ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ຜົນກະທົບຕໍ່ຜູ້ທຸກຍາກ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ງົບປະມານດໍາເນີນງານ</a:t>
                      </a:r>
                      <a:r>
                        <a:rPr lang="en-US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&amp;</a:t>
                      </a:r>
                      <a:r>
                        <a:rPr lang="lo-LA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ບົວ​ລະ​ບັດ​ຮັກສາ​ທີ່​ມີ​ຢູ່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90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ສູງ</a:t>
                      </a:r>
                      <a:r>
                        <a:rPr lang="en-US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ກາງ</a:t>
                      </a:r>
                      <a:r>
                        <a:rPr lang="en-US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ຕໍ່າ</a:t>
                      </a:r>
                      <a:r>
                        <a:rPr lang="en-US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ສູງ</a:t>
                      </a:r>
                      <a:r>
                        <a:rPr lang="en-US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ກາງ</a:t>
                      </a:r>
                      <a:r>
                        <a:rPr lang="en-US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ຕໍ່າ</a:t>
                      </a:r>
                      <a:r>
                        <a:rPr lang="en-US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ສູງ</a:t>
                      </a:r>
                      <a:r>
                        <a:rPr lang="en-US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ກາງ</a:t>
                      </a:r>
                      <a:r>
                        <a:rPr lang="en-US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600" i="1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ຕໍ່າ</a:t>
                      </a:r>
                      <a:r>
                        <a:rPr lang="en-US" sz="1600" i="1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endParaRPr lang="en-US" sz="20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65202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ການຕອບສະໜອງວັດສະດຸ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ທີ່ໃຊ້ໃນເຄຫາສະຖານ</a:t>
                      </a: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0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ການຍົກຍ້າຍຈັດສັນ</a:t>
                      </a: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00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o-LA" sz="1600" i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ອື່ນໆ 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54" marR="685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7147" y="1505383"/>
            <a:ext cx="882059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ມາຕຣິກ </a:t>
            </a:r>
            <a:r>
              <a:rPr lang="en-US" b="1" dirty="0">
                <a:latin typeface="Phetsarath OT" panose="02000500000000020004" pitchFamily="2" charset="0"/>
                <a:cs typeface="Phetsarath OT" panose="02000500000000020004" pitchFamily="2" charset="0"/>
              </a:rPr>
              <a:t>1.</a:t>
            </a:r>
            <a:r>
              <a:rPr lang="en-US" b="1" i="1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lo-LA" b="1" dirty="0">
                <a:latin typeface="Phetsarath OT" panose="02000500000000020004" pitchFamily="2" charset="0"/>
                <a:cs typeface="Phetsarath OT" panose="02000500000000020004" pitchFamily="2" charset="0"/>
              </a:rPr>
              <a:t>ຜົນ​ກະທົບ​ຂອງ​ໂຄງການ​ຫຼັງ​ໄພພິບັດທີ່ເປັນບູລິມະສິດ</a:t>
            </a:r>
            <a:r>
              <a:rPr lang="en-US" b="1" i="1" dirty="0">
                <a:latin typeface="Phetsarath OT" panose="02000500000000020004" pitchFamily="2" charset="0"/>
                <a:cs typeface="Phetsarath OT" panose="02000500000000020004" pitchFamily="2" charset="0"/>
              </a:rPr>
              <a:t>.</a:t>
            </a:r>
            <a:br>
              <a:rPr lang="en-US" b="1" i="1" dirty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1600" dirty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Matrix 1. Impacts of identified post-disaster projects</a:t>
            </a:r>
            <a:endParaRPr lang="en-US" dirty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947700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8716" y="0"/>
            <a:ext cx="8229600" cy="999719"/>
          </a:xfrm>
        </p:spPr>
        <p:txBody>
          <a:bodyPr/>
          <a:lstStyle/>
          <a:p>
            <a:r>
              <a:rPr lang="en-AU" sz="2000" b="1" dirty="0">
                <a:latin typeface="Saysettha OT" pitchFamily="34" charset="-34"/>
                <a:cs typeface="Saysettha OT" pitchFamily="34" charset="-34"/>
              </a:rPr>
              <a:t/>
            </a:r>
            <a:br>
              <a:rPr lang="en-AU" sz="2000" b="1" dirty="0">
                <a:latin typeface="Saysettha OT" pitchFamily="34" charset="-34"/>
                <a:cs typeface="Saysettha OT" pitchFamily="34" charset="-34"/>
              </a:rPr>
            </a:br>
            <a:r>
              <a:rPr lang="en-AU" sz="2000" b="1" dirty="0">
                <a:latin typeface="Saysettha OT" pitchFamily="34" charset="-34"/>
                <a:cs typeface="Saysettha OT" pitchFamily="34" charset="-34"/>
              </a:rPr>
              <a:t/>
            </a:r>
            <a:br>
              <a:rPr lang="en-AU" sz="2000" b="1" dirty="0">
                <a:latin typeface="Saysettha OT" pitchFamily="34" charset="-34"/>
                <a:cs typeface="Saysettha OT" pitchFamily="34" charset="-34"/>
              </a:rPr>
            </a:br>
            <a:r>
              <a:rPr lang="en-US" sz="24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ບາດກ້າວ</a:t>
            </a:r>
            <a:r>
              <a:rPr lang="en-US" sz="24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b="1" dirty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5.5. </a:t>
            </a:r>
            <a:r>
              <a:rPr lang="en-US" sz="2400" b="1" dirty="0" err="1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ສັງລວມຄາດຄະເນຄວາມຕ້ອງການຟື້ນຟູ</a:t>
            </a:r>
            <a:r>
              <a:rPr lang="en-US" sz="2400" b="1" dirty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b="1" dirty="0" err="1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400" b="1" dirty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b="1" dirty="0" err="1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ກໍ່ສ້າງຄືນໃໝ</a:t>
            </a:r>
            <a:r>
              <a:rPr lang="en-US" sz="2400" b="1" dirty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>
                <a:solidFill>
                  <a:schemeClr val="accent2"/>
                </a:solidFill>
              </a:rPr>
              <a:t>Step </a:t>
            </a:r>
            <a:r>
              <a:rPr lang="en-US" sz="2000" dirty="0">
                <a:solidFill>
                  <a:schemeClr val="accent2"/>
                </a:solidFill>
              </a:rPr>
              <a:t>5.5. Summarize the estimated recovery and reconstruction needs</a:t>
            </a:r>
            <a:r>
              <a:rPr lang="en-US" sz="2000" b="1" dirty="0"/>
              <a:t/>
            </a:r>
            <a:br>
              <a:rPr lang="en-US" sz="2000" b="1" dirty="0"/>
            </a:br>
            <a:endParaRPr lang="en-US" sz="2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2763030309"/>
              </p:ext>
            </p:extLst>
          </p:nvPr>
        </p:nvGraphicFramePr>
        <p:xfrm>
          <a:off x="299554" y="2036763"/>
          <a:ext cx="8229600" cy="3820986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5726156"/>
                <a:gridCol w="2503444"/>
              </a:tblGrid>
              <a:tr h="243205">
                <a:tc rowSpan="2">
                  <a:txBody>
                    <a:bodyPr/>
                    <a:lstStyle/>
                    <a:p>
                      <a:pPr algn="ctr"/>
                      <a:r>
                        <a:rPr lang="lo-LA" sz="1600" b="1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ຊື່ຂອງໂຄງການທີ່ຕ້ອງການຟື້ນຟູ ແລະ ກໍ່ສ້າງຄືນໃໝ່</a:t>
                      </a:r>
                      <a:endParaRPr lang="en-US" sz="16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o-LA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ລວມຄວາມຕ້ອງການ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87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lo-LA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ກີບ</a:t>
                      </a: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)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87960">
                <a:tc gridSpan="2">
                  <a:txBody>
                    <a:bodyPr/>
                    <a:lstStyle/>
                    <a:p>
                      <a:r>
                        <a:rPr lang="en-US" sz="1600" b="1" i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ຄວາມຕ້ອງການຟື້ນຟູ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ກ. </a:t>
                      </a:r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ອາຫານທີ່ເປັນຄ່າຕອບແທນແຮງງານ</a:t>
                      </a:r>
                      <a:r>
                        <a:rPr lang="en-US" sz="16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ຫຼື</a:t>
                      </a:r>
                      <a:r>
                        <a:rPr lang="en-US" sz="16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ເງິນສຳລັບຄ່າຕອບແທນງານໃນການ</a:t>
                      </a:r>
                      <a:r>
                        <a:rPr lang="en-US" sz="1600" dirty="0" err="1" smtClean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ສ້ອມແປງເຄຫາ</a:t>
                      </a:r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ສະຖານ</a:t>
                      </a:r>
                      <a:endParaRPr lang="en-US" sz="20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ຂ. </a:t>
                      </a:r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ການໃຫ້ສິນເຊື່ອສຳລັບສ້ອມແປງເຄຫາສະຖານ</a:t>
                      </a:r>
                      <a:endParaRPr lang="en-US" sz="20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ຄ. </a:t>
                      </a:r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ອື່ນ</a:t>
                      </a:r>
                      <a:r>
                        <a:rPr lang="en-US" sz="16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ໆ (</a:t>
                      </a:r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ລະບຸລະອຽດ</a:t>
                      </a:r>
                      <a:r>
                        <a:rPr lang="en-US" sz="16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)</a:t>
                      </a:r>
                      <a:endParaRPr lang="en-US" sz="20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just"/>
                      <a:r>
                        <a:rPr lang="en-US" sz="1600" b="1" i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ຄວາມຕ້ອງການກໍ່ສ້າງຄືນໃໝ່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ກ. ການຍົກຍ້າຍຈັດສັນຂອງສະຖານທີ່ພັກພາອາໄສ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ຂ. ການຕິດຕັ້ງໂຄງສ້າງໃຫ້ແຂງແກ່ນກ່ວາເກົ່າ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ຄ. ມາດຕາການປ້ອງກັນ(ລະບຸລະອຽດ)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ງ. ອື່ນໆ (ລະບຸລະອຽດ)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ລວມຍອດ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2441" y="1477192"/>
            <a:ext cx="81980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ຕາຕະລາງ</a:t>
            </a:r>
            <a:r>
              <a:rPr lang="en-US" sz="1600" dirty="0">
                <a:latin typeface="Phetsarath OT" panose="02000500000000020004" pitchFamily="2" charset="0"/>
                <a:cs typeface="Phetsarath OT" panose="02000500000000020004" pitchFamily="2" charset="0"/>
              </a:rPr>
              <a:t> 5. </a:t>
            </a:r>
            <a:r>
              <a:rPr lang="en-US" sz="16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ສັງລວມຄວາມຕ້ອງການຟື້ນຟູ</a:t>
            </a:r>
            <a:r>
              <a:rPr lang="en-US" sz="16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16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ກໍ່ສ້າງຄືນໃໝ່ໃນຂະແໜງເຄຫາສະຖານ</a:t>
            </a:r>
            <a:r>
              <a:rPr lang="en-US" sz="1050" b="1" dirty="0"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sz="1050" b="1" dirty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1400" dirty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Table 5. Summary of recovery and reconstruction needs in the housing sector.</a:t>
            </a:r>
            <a:endParaRPr lang="en-US" dirty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947700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10476226"/>
              </p:ext>
            </p:extLst>
          </p:nvPr>
        </p:nvGraphicFramePr>
        <p:xfrm>
          <a:off x="441448" y="2540613"/>
          <a:ext cx="8229600" cy="3658299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792200"/>
                <a:gridCol w="1232794"/>
                <a:gridCol w="1109350"/>
                <a:gridCol w="1109350"/>
                <a:gridCol w="985906"/>
              </a:tblGrid>
              <a:tr h="3683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ຄວາມຕ້ອງການ</a:t>
                      </a:r>
                      <a:endParaRPr lang="en-US" sz="1400" dirty="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o-LA" sz="1400" b="1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ຈໍານວນຕ້ອງການການຊ່ວຍເຫຼືອປະຈໍາປີ</a:t>
                      </a:r>
                      <a:r>
                        <a:rPr lang="en-US" sz="1400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endParaRPr lang="en-US" sz="1800">
                        <a:effectLst/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  <a:p>
                      <a:pPr algn="ctr"/>
                      <a:r>
                        <a:rPr lang="en-US" sz="14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 (</a:t>
                      </a:r>
                      <a:r>
                        <a:rPr lang="lo-LA" sz="14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ກີບ</a:t>
                      </a:r>
                      <a:r>
                        <a:rPr lang="en-US" sz="14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Total Needs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  <a:p>
                      <a:pPr algn="ctr"/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879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o-LA" sz="14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ປີເກີດໄພພິບັດ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1</a:t>
                      </a:r>
                      <a:r>
                        <a:rPr lang="lo-LA" sz="14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ປີຫຼັງໄພພິບັດ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2 </a:t>
                      </a:r>
                      <a:r>
                        <a:rPr lang="lo-LA" sz="14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ປີ</a:t>
                      </a:r>
                      <a:r>
                        <a:rPr lang="en-US" sz="14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ຫຼັງ</a:t>
                      </a:r>
                      <a:r>
                        <a:rPr lang="lo-LA" sz="14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ໄພພິບັດ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(ກີບ)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0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i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ຄວາມຕ້ອງການຟື້ນຟູ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ກ. </a:t>
                      </a:r>
                      <a:r>
                        <a:rPr lang="en-US" sz="1400" dirty="0" err="1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ອາຫານທີ່ເປັນຄ່າຕອບແທນແຮງງານ</a:t>
                      </a:r>
                      <a:r>
                        <a:rPr lang="en-US" sz="1400" dirty="0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ຫຼື</a:t>
                      </a:r>
                      <a:r>
                        <a:rPr lang="en-US" sz="1400" dirty="0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ເງິນ</a:t>
                      </a:r>
                      <a:r>
                        <a:rPr lang="en-US" sz="1400" dirty="0" err="1" smtClean="0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ສຳລັບ</a:t>
                      </a:r>
                      <a:endParaRPr lang="en-US" sz="1400" dirty="0" smtClean="0">
                        <a:effectLst/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   </a:t>
                      </a:r>
                      <a:r>
                        <a:rPr lang="en-US" sz="1400" dirty="0" err="1" smtClean="0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ຄ່າຕອບ</a:t>
                      </a:r>
                      <a:r>
                        <a:rPr lang="en-US" sz="1400" dirty="0" err="1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ແທນງານໃນການສ້ອມແປງເຄຫາສະຖານ</a:t>
                      </a:r>
                      <a:endParaRPr lang="en-US" sz="1800" dirty="0">
                        <a:effectLst/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ຂ. </a:t>
                      </a:r>
                      <a:r>
                        <a:rPr lang="en-US" sz="1400" dirty="0" err="1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ການໃຫ້ສິນເຊື່ອສຳລັບສ້ອມແປງເຄຫາສະຖານ</a:t>
                      </a:r>
                      <a:endParaRPr lang="en-US" sz="1800" dirty="0">
                        <a:effectLst/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ຄ. </a:t>
                      </a:r>
                      <a:r>
                        <a:rPr lang="en-US" sz="1400" dirty="0" err="1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ອື່ນ</a:t>
                      </a:r>
                      <a:r>
                        <a:rPr lang="en-US" sz="1400" dirty="0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ໆ (</a:t>
                      </a:r>
                      <a:r>
                        <a:rPr lang="en-US" sz="1400" dirty="0" err="1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ລະບຸລະອຽດ</a:t>
                      </a:r>
                      <a:r>
                        <a:rPr lang="en-US" sz="1400" dirty="0">
                          <a:effectLst/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)</a:t>
                      </a:r>
                      <a:endParaRPr lang="en-US" sz="1800" dirty="0">
                        <a:effectLst/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ລວມ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i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ຄວາມຕ້ອງການກໍ່ສ້າງຄືນໃໝ່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ກ. ການຍົກຍ້າຍຈັດສັນຂອງສະຖານທີ່ພັກພາອາໄສ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ຂ. ການຕິດຕັ້ງໂຄງສ້າງໃຫ້ແຂງແກ່ນກ່ວາເກົ່າ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ຄ. ມາດຕາການປ້ອງກັນ(ລະບຸລະອຽດ)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ງ. ອື່ນໆ (ລະບຸລະອຽດ)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ລວມ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ລວມຍອດ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400" dirty="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1" y="1753792"/>
            <a:ext cx="82711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Phetsarath OT" pitchFamily="2" charset="0"/>
                <a:cs typeface="Phetsarath OT" pitchFamily="2" charset="0"/>
              </a:rPr>
              <a:t>ຕາຕະລາງ</a:t>
            </a:r>
            <a:r>
              <a:rPr lang="en-US" dirty="0">
                <a:latin typeface="Phetsarath OT" pitchFamily="2" charset="0"/>
                <a:cs typeface="Phetsarath OT" pitchFamily="2" charset="0"/>
              </a:rPr>
              <a:t> 6. </a:t>
            </a:r>
            <a:r>
              <a:rPr lang="en-US" dirty="0" err="1">
                <a:latin typeface="Phetsarath OT" pitchFamily="2" charset="0"/>
                <a:cs typeface="Phetsarath OT" pitchFamily="2" charset="0"/>
              </a:rPr>
              <a:t>ສັງລວມຄວາມຕ້ອງການຟື້ນຟູ</a:t>
            </a:r>
            <a:r>
              <a:rPr lang="en-US" dirty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dirty="0" err="1">
                <a:latin typeface="Phetsarath OT" pitchFamily="2" charset="0"/>
                <a:cs typeface="Phetsarath OT" pitchFamily="2" charset="0"/>
              </a:rPr>
              <a:t>ແລະ</a:t>
            </a:r>
            <a:r>
              <a:rPr lang="en-US" dirty="0">
                <a:latin typeface="Phetsarath OT" pitchFamily="2" charset="0"/>
                <a:cs typeface="Phetsarath OT" pitchFamily="2" charset="0"/>
              </a:rPr>
              <a:t> </a:t>
            </a:r>
            <a:r>
              <a:rPr lang="en-US" dirty="0" err="1">
                <a:latin typeface="Phetsarath OT" pitchFamily="2" charset="0"/>
                <a:cs typeface="Phetsarath OT" pitchFamily="2" charset="0"/>
              </a:rPr>
              <a:t>ກໍ່ສ້າງຄືນໃໝ່ໃນຂະແໜງເຄຫາສະຖານ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1200" dirty="0">
                <a:solidFill>
                  <a:srgbClr val="FF0000"/>
                </a:solidFill>
              </a:rPr>
              <a:t>Table 6. Summary of recovery and reconstruction needs in the housing sector.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694"/>
            <a:ext cx="8229600" cy="1143000"/>
          </a:xfrm>
        </p:spPr>
        <p:txBody>
          <a:bodyPr/>
          <a:lstStyle/>
          <a:p>
            <a:r>
              <a:rPr lang="en-AU" sz="1800" b="1" dirty="0">
                <a:solidFill>
                  <a:schemeClr val="accent3"/>
                </a:solidFill>
                <a:latin typeface="Saysettha OT" pitchFamily="34" charset="-34"/>
                <a:cs typeface="Saysettha OT" pitchFamily="34" charset="-34"/>
              </a:rPr>
              <a:t/>
            </a:r>
            <a:br>
              <a:rPr lang="en-AU" sz="1800" b="1" dirty="0">
                <a:solidFill>
                  <a:schemeClr val="accent3"/>
                </a:solidFill>
                <a:latin typeface="Saysettha OT" pitchFamily="34" charset="-34"/>
                <a:cs typeface="Saysettha OT" pitchFamily="34" charset="-34"/>
              </a:rPr>
            </a:br>
            <a:r>
              <a:rPr lang="lo-LA" sz="2400" dirty="0" smtClean="0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lo-LA" sz="2800" b="1" dirty="0" smtClean="0">
                <a:solidFill>
                  <a:srgbClr val="7030A0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ບາດກ້າວ</a:t>
            </a:r>
            <a:r>
              <a:rPr lang="en-US" sz="2800" b="1" dirty="0" smtClean="0">
                <a:solidFill>
                  <a:srgbClr val="7030A0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6. </a:t>
            </a:r>
            <a:r>
              <a:rPr lang="lo-LA" sz="2800" b="1" dirty="0" smtClean="0">
                <a:solidFill>
                  <a:srgbClr val="7030A0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ຮ່າງ​ແຜນ​ຈັດ​ຕັ້ງ​ປະຕິບັດ​ບັນດາ​ແຜນງານແລະໂຄງການ​ທີ່​ໄດ້​ກໍານົດ​ໄວ້</a:t>
            </a:r>
            <a:r>
              <a:rPr lang="en-US" sz="2800" b="1" dirty="0" smtClean="0">
                <a:solidFill>
                  <a:srgbClr val="7030A0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. </a:t>
            </a:r>
            <a:r>
              <a:rPr lang="en-US" sz="2400" dirty="0" smtClean="0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/>
            </a:r>
            <a:br>
              <a:rPr lang="en-US" sz="2400" dirty="0" smtClean="0">
                <a:solidFill>
                  <a:schemeClr val="accent3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</a:br>
            <a:r>
              <a:rPr lang="en-US" sz="1800" dirty="0" smtClean="0">
                <a:solidFill>
                  <a:srgbClr val="FF0000"/>
                </a:solidFill>
              </a:rPr>
              <a:t>Step </a:t>
            </a:r>
            <a:r>
              <a:rPr lang="en-US" sz="1800" dirty="0">
                <a:solidFill>
                  <a:srgbClr val="FF0000"/>
                </a:solidFill>
              </a:rPr>
              <a:t>6. Draft the implementation plan of the identified programs and </a:t>
            </a:r>
            <a:r>
              <a:rPr lang="en-US" sz="1800" dirty="0" smtClean="0">
                <a:solidFill>
                  <a:srgbClr val="FF0000"/>
                </a:solidFill>
              </a:rPr>
              <a:t>projects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947700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4523"/>
            <a:ext cx="8229600" cy="897339"/>
          </a:xfrm>
        </p:spPr>
        <p:txBody>
          <a:bodyPr/>
          <a:lstStyle/>
          <a:p>
            <a:r>
              <a:rPr lang="en-US" sz="20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ບາດກ້າວ</a:t>
            </a:r>
            <a:r>
              <a:rPr lang="en-US" sz="20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7: </a:t>
            </a:r>
            <a:r>
              <a:rPr lang="lo-LA" sz="2000" b="1" dirty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ຮ່າງບົດລາຍງານການປະເມີນຄວາມເສຍ</a:t>
            </a:r>
            <a:r>
              <a:rPr lang="en-US" sz="2000" b="1" dirty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</a:t>
            </a:r>
            <a:r>
              <a:rPr lang="lo-LA" sz="2000" b="1" dirty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ການສູນເສຍ ແລະ ຄວາມຕ້ອງການຂອງຂະແໜງການ</a:t>
            </a:r>
            <a:r>
              <a:rPr lang="en-US" sz="2200" b="1" i="1" dirty="0"/>
              <a:t/>
            </a:r>
            <a:br>
              <a:rPr lang="en-US" sz="2200" b="1" i="1" dirty="0"/>
            </a:br>
            <a:r>
              <a:rPr lang="en-US" sz="1600" dirty="0" smtClean="0">
                <a:solidFill>
                  <a:schemeClr val="accent2"/>
                </a:solidFill>
              </a:rPr>
              <a:t>Step </a:t>
            </a:r>
            <a:r>
              <a:rPr lang="en-US" sz="1600" dirty="0">
                <a:solidFill>
                  <a:schemeClr val="accent2"/>
                </a:solidFill>
              </a:rPr>
              <a:t>7. Draft the post-disaster damages, losses and needs (</a:t>
            </a:r>
            <a:r>
              <a:rPr lang="en-US" sz="1600" dirty="0" err="1">
                <a:solidFill>
                  <a:schemeClr val="accent2"/>
                </a:solidFill>
              </a:rPr>
              <a:t>DaLNA</a:t>
            </a:r>
            <a:r>
              <a:rPr lang="en-US" sz="1600" dirty="0">
                <a:solidFill>
                  <a:schemeClr val="accent2"/>
                </a:solidFill>
              </a:rPr>
              <a:t>) report of  the sector</a:t>
            </a:r>
            <a:endParaRPr lang="en-US" sz="2200" dirty="0">
              <a:solidFill>
                <a:schemeClr val="accent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51378"/>
            <a:ext cx="8364828" cy="5440362"/>
          </a:xfrm>
        </p:spPr>
        <p:txBody>
          <a:bodyPr/>
          <a:lstStyle/>
          <a:p>
            <a:r>
              <a:rPr lang="lo-LA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ອະທິບາຍໂດຍ</a:t>
            </a:r>
            <a:r>
              <a:rPr lang="lo-LA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ຫຍໍ້</a:t>
            </a:r>
            <a:r>
              <a:rPr lang="en-US" sz="16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ກ່ຽວ</a:t>
            </a:r>
            <a:r>
              <a:rPr lang="en-US" sz="16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ກັບ</a:t>
            </a:r>
            <a:r>
              <a:rPr lang="lo-LA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ຂະແ</a:t>
            </a:r>
            <a:r>
              <a:rPr lang="lo-LA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ໜງການໃນພື້ນທີ່ທີ່</a:t>
            </a:r>
            <a:r>
              <a:rPr lang="lo-LA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ໄດ້ຮັບຜົນກະທົບຈາກໄພພິບັດ</a:t>
            </a:r>
            <a:r>
              <a:rPr lang="lo-LA" sz="1600" b="1" dirty="0">
                <a:solidFill>
                  <a:srgbClr val="0070C0"/>
                </a:solidFill>
              </a:rPr>
              <a:t> </a:t>
            </a:r>
            <a:endParaRPr lang="en-US" sz="1600" b="1" dirty="0" smtClean="0">
              <a:solidFill>
                <a:srgbClr val="0070C0"/>
              </a:solidFill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Brief </a:t>
            </a:r>
            <a:r>
              <a:rPr lang="en-US" sz="1200" dirty="0">
                <a:solidFill>
                  <a:srgbClr val="FF0000"/>
                </a:solidFill>
              </a:rPr>
              <a:t>description of the sector in the disaster-affected </a:t>
            </a:r>
            <a:r>
              <a:rPr lang="en-US" sz="1200" dirty="0" smtClean="0">
                <a:solidFill>
                  <a:srgbClr val="FF0000"/>
                </a:solidFill>
              </a:rPr>
              <a:t>areas.</a:t>
            </a:r>
          </a:p>
          <a:p>
            <a:endParaRPr lang="en-US" sz="700" dirty="0">
              <a:solidFill>
                <a:srgbClr val="FF0000"/>
              </a:solidFill>
            </a:endParaRPr>
          </a:p>
          <a:p>
            <a:pPr lvl="0"/>
            <a:r>
              <a:rPr lang="lo-LA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ຄວາມເສຍຫາຍຂອງຂະແໜ</a:t>
            </a:r>
            <a:r>
              <a:rPr lang="lo-LA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ງການຕາມ</a:t>
            </a:r>
            <a:r>
              <a:rPr lang="lo-LA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ພື້ນທີ່</a:t>
            </a:r>
            <a:r>
              <a:rPr lang="en-US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lo-LA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ປະເພດ</a:t>
            </a:r>
            <a:r>
              <a:rPr lang="lo-LA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ຂອງ</a:t>
            </a:r>
            <a:r>
              <a:rPr lang="en-US" sz="16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ເຄຫາສະຖານ</a:t>
            </a:r>
            <a:r>
              <a:rPr lang="lo-LA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ທີ່</a:t>
            </a:r>
            <a:r>
              <a:rPr lang="lo-LA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ຖືກ</a:t>
            </a:r>
            <a:r>
              <a:rPr lang="lo-LA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ກະທົບ</a:t>
            </a:r>
            <a:r>
              <a:rPr lang="en-US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. </a:t>
            </a:r>
          </a:p>
          <a:p>
            <a:pPr lvl="0"/>
            <a:r>
              <a:rPr lang="en-US" sz="1200" dirty="0" smtClean="0">
                <a:solidFill>
                  <a:srgbClr val="FF0000"/>
                </a:solidFill>
              </a:rPr>
              <a:t>Damages </a:t>
            </a:r>
            <a:r>
              <a:rPr lang="en-US" sz="1200" dirty="0">
                <a:solidFill>
                  <a:srgbClr val="FF0000"/>
                </a:solidFill>
              </a:rPr>
              <a:t>in the sector by areas and by types of housing affected</a:t>
            </a:r>
            <a:r>
              <a:rPr lang="en-US" sz="1200" dirty="0" smtClean="0">
                <a:solidFill>
                  <a:srgbClr val="FF0000"/>
                </a:solidFill>
              </a:rPr>
              <a:t>.</a:t>
            </a:r>
          </a:p>
          <a:p>
            <a:pPr lvl="0"/>
            <a:endParaRPr lang="en-US" sz="700" dirty="0">
              <a:solidFill>
                <a:srgbClr val="FF0000"/>
              </a:solidFill>
            </a:endParaRPr>
          </a:p>
          <a:p>
            <a:r>
              <a:rPr lang="en-US" sz="16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ການສູນເສຍໃນຂະແໜງການທີ່ເນັ້ນໃສ່ການສູນເສຍລາຍຮັບ</a:t>
            </a:r>
            <a:r>
              <a:rPr lang="en-US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ຄ່າໃຊ້ຈ່າຍເພີ່ມຂື້ນ</a:t>
            </a:r>
            <a:r>
              <a:rPr lang="en-US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ຄາດຄະເນໄລຍະເວລາທີ່ຈະເຮັດໃຫ້ກັບຄືນສູ່ປົກກະຕິ</a:t>
            </a:r>
            <a:endParaRPr lang="en-US" sz="16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Losses </a:t>
            </a:r>
            <a:r>
              <a:rPr lang="en-US" sz="1200" dirty="0">
                <a:solidFill>
                  <a:srgbClr val="FF0000"/>
                </a:solidFill>
              </a:rPr>
              <a:t>in the sector emphasizing the losses in income, increase in expenditures, estimated period before normalcy will be attained, etc</a:t>
            </a:r>
            <a:r>
              <a:rPr lang="en-US" sz="1200" dirty="0" smtClean="0">
                <a:solidFill>
                  <a:srgbClr val="FF0000"/>
                </a:solidFill>
              </a:rPr>
              <a:t>.</a:t>
            </a:r>
          </a:p>
          <a:p>
            <a:endParaRPr lang="en-US" sz="700" dirty="0">
              <a:solidFill>
                <a:srgbClr val="FF0000"/>
              </a:solidFill>
            </a:endParaRPr>
          </a:p>
          <a:p>
            <a:pPr lvl="0"/>
            <a:r>
              <a:rPr lang="lo-LA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ຜົນກະທົບຕໍ່</a:t>
            </a:r>
            <a:r>
              <a:rPr lang="lo-LA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ເສດຖະກິດ</a:t>
            </a:r>
            <a:r>
              <a:rPr lang="en-US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lo-LA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ແຕ່ລະຄົວ</a:t>
            </a:r>
            <a:r>
              <a:rPr lang="lo-LA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ເຮືອນ ແລະ ຜົນກະທົບທີ່ຕາມມາຕໍ່ຊຸມຊົນ ຖ້າບໍ່ມີການ</a:t>
            </a:r>
            <a:r>
              <a:rPr lang="lo-LA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ຊ່ວຍເຫຼືອໃນການຟື້ນ</a:t>
            </a:r>
            <a:r>
              <a:rPr lang="lo-LA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ຟູ</a:t>
            </a:r>
            <a:r>
              <a:rPr lang="en-US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. </a:t>
            </a:r>
            <a:endParaRPr lang="en-US" sz="16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0"/>
            <a:r>
              <a:rPr lang="en-US" sz="1200" dirty="0" smtClean="0">
                <a:solidFill>
                  <a:srgbClr val="FF0000"/>
                </a:solidFill>
              </a:rPr>
              <a:t>Impact </a:t>
            </a:r>
            <a:r>
              <a:rPr lang="en-US" sz="1200" dirty="0">
                <a:solidFill>
                  <a:srgbClr val="FF0000"/>
                </a:solidFill>
              </a:rPr>
              <a:t>on the economy, individual households and the consequences to the greater community if no assistance for recovery will be provided</a:t>
            </a:r>
            <a:r>
              <a:rPr lang="en-US" sz="1200" dirty="0" smtClean="0">
                <a:solidFill>
                  <a:srgbClr val="FF0000"/>
                </a:solidFill>
              </a:rPr>
              <a:t>.</a:t>
            </a:r>
          </a:p>
          <a:p>
            <a:pPr lvl="0"/>
            <a:endParaRPr lang="en-US" sz="700" dirty="0">
              <a:solidFill>
                <a:srgbClr val="FF0000"/>
              </a:solidFill>
            </a:endParaRPr>
          </a:p>
          <a:p>
            <a:r>
              <a:rPr lang="lo-LA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ສະເໜີຍຸດທະສາດການຟື້ນຟູ ແລະ ກໍ່ສ້າງຄືນໃໝ່ຂອງຂະແໜ</a:t>
            </a:r>
            <a:r>
              <a:rPr lang="en-US" sz="16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ງເຄຫາ</a:t>
            </a:r>
            <a:r>
              <a:rPr lang="en-US" sz="16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ສະຖານ</a:t>
            </a:r>
            <a:r>
              <a:rPr lang="lo-LA" sz="1600" b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ໃນ</a:t>
            </a:r>
            <a:r>
              <a:rPr lang="lo-LA" sz="1600" b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ແຂວງຄໍາ</a:t>
            </a:r>
            <a:r>
              <a:rPr lang="lo-LA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ມ່ວນ</a:t>
            </a:r>
            <a:r>
              <a:rPr lang="en-US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. </a:t>
            </a:r>
            <a:endParaRPr lang="en-US" sz="16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Proposed </a:t>
            </a:r>
            <a:r>
              <a:rPr lang="en-US" sz="1200" dirty="0">
                <a:solidFill>
                  <a:srgbClr val="FF0000"/>
                </a:solidFill>
              </a:rPr>
              <a:t>strategies for recovery and reconstruction of the sector in </a:t>
            </a:r>
            <a:r>
              <a:rPr lang="en-US" sz="1200" dirty="0" err="1">
                <a:solidFill>
                  <a:srgbClr val="FF0000"/>
                </a:solidFill>
              </a:rPr>
              <a:t>Khammouane</a:t>
            </a:r>
            <a:r>
              <a:rPr lang="en-US" sz="1200" dirty="0" smtClean="0">
                <a:solidFill>
                  <a:srgbClr val="FF0000"/>
                </a:solidFill>
              </a:rPr>
              <a:t>.</a:t>
            </a:r>
          </a:p>
          <a:p>
            <a:endParaRPr lang="en-US" sz="700" dirty="0">
              <a:solidFill>
                <a:srgbClr val="FF0000"/>
              </a:solidFill>
            </a:endParaRPr>
          </a:p>
          <a:p>
            <a:pPr lvl="0"/>
            <a:r>
              <a:rPr lang="lo-LA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ຄວາມຕ້ອງການຂອງຂະແໜງການ</a:t>
            </a:r>
            <a:r>
              <a:rPr lang="en-US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lo-LA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ຕາມບູລິມະສິດ ແລະ ຮ່າງຕາຕະລາງການຈັດຕັ້ງປະຕິບັດ ພ້ອມດ້ວຍຄາດຄະເນງົບປະມານ ທີ່ຕ້ອງການແຕ່ລະໂຄງການ</a:t>
            </a:r>
            <a:r>
              <a:rPr lang="en-US" sz="16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. </a:t>
            </a:r>
            <a:endParaRPr lang="en-US" sz="16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0"/>
            <a:r>
              <a:rPr lang="en-US" sz="1200" dirty="0" smtClean="0">
                <a:solidFill>
                  <a:srgbClr val="FF0000"/>
                </a:solidFill>
              </a:rPr>
              <a:t>Needs </a:t>
            </a:r>
            <a:r>
              <a:rPr lang="en-US" sz="1200" dirty="0">
                <a:solidFill>
                  <a:srgbClr val="FF0000"/>
                </a:solidFill>
              </a:rPr>
              <a:t>of the sector, by priority, and the draft schedule of implementation with the estimated funds required for each project over time</a:t>
            </a:r>
            <a:r>
              <a:rPr lang="en-US" sz="1200" dirty="0" smtClean="0">
                <a:solidFill>
                  <a:srgbClr val="FF0000"/>
                </a:solidFill>
              </a:rPr>
              <a:t>.</a:t>
            </a:r>
            <a:endParaRPr lang="en-US" sz="1200" dirty="0">
              <a:solidFill>
                <a:srgbClr val="FF0000"/>
              </a:solidFill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="" xmlns:p14="http://schemas.microsoft.com/office/powerpoint/2010/main" val="381947700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ສະຫຼຸບ</a:t>
            </a:r>
            <a:r>
              <a:rPr lang="en-US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b="1" dirty="0" smtClean="0"/>
              <a:t>Conclusions)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9036404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ຄຳຖາມ</a:t>
            </a:r>
            <a:r>
              <a:rPr lang="en-US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b="1" dirty="0" smtClean="0"/>
              <a:t>Any Questions?)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ຂອບໃຈ</a:t>
            </a:r>
            <a:r>
              <a:rPr lang="en-US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dirty="0" smtClean="0"/>
              <a:t>Thank you)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7363843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ຈຸດປະສົງ</a:t>
            </a:r>
            <a:r>
              <a:rPr lang="en-US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dirty="0" smtClean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dirty="0" smtClean="0"/>
              <a:t>Session Objectives)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ລາວ</a:t>
            </a:r>
            <a:r>
              <a:rPr lang="en-US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dirty="0" smtClean="0"/>
              <a:t>LAO)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ອັງກິດ</a:t>
            </a:r>
            <a:r>
              <a:rPr lang="en-US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dirty="0" smtClean="0"/>
              <a:t>ENGLISH)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20563107"/>
      </p:ext>
    </p:extLst>
  </p:cSld>
  <p:clrMapOvr>
    <a:masterClrMapping/>
  </p:clrMapOvr>
  <p:transition spd="med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23"/>
            <a:ext cx="8229600" cy="974613"/>
          </a:xfrm>
        </p:spPr>
        <p:txBody>
          <a:bodyPr>
            <a:noAutofit/>
          </a:bodyPr>
          <a:lstStyle/>
          <a:p>
            <a:r>
              <a:rPr lang="en-AU" sz="2000" b="1" dirty="0" smtClean="0"/>
              <a:t>DALNA</a:t>
            </a:r>
            <a:r>
              <a:rPr lang="en-AU" sz="20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AU" sz="20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ສຳລັບຄະແໜງເຄຫາສະຖານ</a:t>
            </a:r>
            <a:r>
              <a:rPr lang="en-AU" sz="20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AU" sz="2000" dirty="0" smtClean="0">
                <a:solidFill>
                  <a:srgbClr val="FF0000"/>
                </a:solidFill>
              </a:rPr>
              <a:t>(DALNA </a:t>
            </a:r>
            <a:r>
              <a:rPr lang="en-AU" sz="2000" dirty="0">
                <a:solidFill>
                  <a:srgbClr val="FF0000"/>
                </a:solidFill>
              </a:rPr>
              <a:t>for the Housing </a:t>
            </a:r>
            <a:r>
              <a:rPr lang="en-AU" sz="2000" dirty="0" smtClean="0">
                <a:solidFill>
                  <a:srgbClr val="FF0000"/>
                </a:solidFill>
              </a:rPr>
              <a:t>Sector)</a:t>
            </a:r>
            <a:endParaRPr lang="en-AU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527" y="850677"/>
            <a:ext cx="8645237" cy="5854924"/>
          </a:xfrm>
        </p:spPr>
        <p:txBody>
          <a:bodyPr>
            <a:noAutofit/>
          </a:bodyPr>
          <a:lstStyle/>
          <a:p>
            <a:r>
              <a:rPr lang="en-US" sz="1600" b="1" i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ຄວາມເສຍຫາຍ</a:t>
            </a:r>
            <a:r>
              <a:rPr lang="en-US" sz="1600" b="1" i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(</a:t>
            </a:r>
            <a:r>
              <a:rPr lang="en-US" sz="1600" b="1" i="1" dirty="0" smtClean="0">
                <a:solidFill>
                  <a:srgbClr val="7030A0"/>
                </a:solidFill>
              </a:rPr>
              <a:t>Damages)</a:t>
            </a:r>
            <a:endParaRPr lang="en-US" sz="1600" b="1" dirty="0" smtClean="0">
              <a:solidFill>
                <a:srgbClr val="7030A0"/>
              </a:solidFill>
            </a:endParaRPr>
          </a:p>
          <a:p>
            <a:pPr lvl="1"/>
            <a:r>
              <a:rPr lang="en-US" sz="1600" b="1" u="sng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ໂຄງສ້າງທາງກາຍຍະພາບທີ່ຖືກທຳລາຍທັງໝົດ</a:t>
            </a:r>
            <a:r>
              <a:rPr lang="en-US" sz="1600" b="1" u="sng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u="sng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ຫຼື</a:t>
            </a:r>
            <a:r>
              <a:rPr lang="en-US" sz="1600" b="1" u="sng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u="sng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ຖືກທຳລາຍບາງ</a:t>
            </a:r>
            <a:r>
              <a:rPr lang="en-US" sz="1600" b="1" u="sng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ສ່ວນ</a:t>
            </a:r>
            <a:r>
              <a:rPr lang="en-US" sz="1600" b="1" u="sng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: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ທຸກໆປະເພດ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ຂອງສະຖານທີ່ພັກພາອາໄສ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ຫຼື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ສີ່ງ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ອຳນວຍ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ຄວາມສະດວກດ້ານເຄຫາສະຖານລວມທັງ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ອາຄານ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ເຊັ່ນ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ວ່າ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ພື້ນທີ່ທົ່ວໄປ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ສິ່ງອຳນວຍຄວາມສະດວກອື່ນ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ໆ.</a:t>
            </a:r>
          </a:p>
          <a:p>
            <a:pPr lvl="1"/>
            <a:r>
              <a:rPr lang="en-US" sz="1100" dirty="0" smtClean="0">
                <a:solidFill>
                  <a:srgbClr val="FF0000"/>
                </a:solidFill>
              </a:rPr>
              <a:t>Total or partial destruction of physical structures related to all types of dwellings or housing facilities including the premises like common areas and other facilities</a:t>
            </a:r>
          </a:p>
          <a:p>
            <a:pPr lvl="1"/>
            <a:endParaRPr lang="en-US" sz="700" dirty="0" smtClean="0">
              <a:solidFill>
                <a:srgbClr val="FF0000"/>
              </a:solidFill>
            </a:endParaRPr>
          </a:p>
          <a:p>
            <a:pPr lvl="1"/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ເຄື່ອງຕົກແຕ່ງພາຍໃນອາຄານຫຼືທີ່ພັກພາອາໄສສ່ວນບຸກຄົນທີ່ຖືກທຳລາຍທັງໝົດຫຼືຖືກທຳລາຍບາງ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ສ່ວນ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ເຊັ່ນ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ວ່າ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: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ບັນ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ໃດເລື່ອນ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ເຄື່ອງກຳເນີດໄຟຟ້າ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ອຸປະກອນຕົກແຕ່ງພາຍໃນອາຄານ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ເຄື່ອງມື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ອຸປະກອນຕ່າງ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ໆ. </a:t>
            </a:r>
          </a:p>
          <a:p>
            <a:pPr lvl="1"/>
            <a:r>
              <a:rPr lang="en-US" sz="1100" dirty="0" smtClean="0">
                <a:solidFill>
                  <a:srgbClr val="FF0000"/>
                </a:solidFill>
              </a:rPr>
              <a:t>Total or partial destruction of the contents inside the dwellings or individual houses such as elevators and power generators, and housing contents furniture, appliances and other supplies</a:t>
            </a:r>
          </a:p>
          <a:p>
            <a:pPr lvl="1"/>
            <a:endParaRPr lang="en-US" sz="700" dirty="0" smtClean="0">
              <a:solidFill>
                <a:srgbClr val="FF0000"/>
              </a:solidFill>
            </a:endParaRPr>
          </a:p>
          <a:p>
            <a:r>
              <a:rPr lang="en-US" sz="1600" b="1" i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</a:t>
            </a:r>
            <a:r>
              <a:rPr lang="en-US" sz="1600" b="1" i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600" b="1" i="1" dirty="0" smtClean="0">
                <a:solidFill>
                  <a:srgbClr val="7030A0"/>
                </a:solidFill>
              </a:rPr>
              <a:t>Losses)</a:t>
            </a:r>
            <a:endParaRPr lang="en-US" sz="1600" b="1" dirty="0" smtClean="0">
              <a:solidFill>
                <a:srgbClr val="7030A0"/>
              </a:solidFill>
            </a:endParaRPr>
          </a:p>
          <a:p>
            <a:pPr lvl="1"/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ເຄື່ອງຕົກແຕ່ງພາຍໃນອາຄານຫຼືທີ່ພັກພາອາໄສສ່ວນບຸກຄົນທີ່ຖືກທຳລາຍທັງໝົດຫຼືຖືກທຳລາຍບາງສ່ວນ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ເຊັ່ນວ່າ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: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ບັນໃດເລື່ອນ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ເຄື່ອງກຳເນີດໄຟຟ້າ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ອຸປະກອນຕົກແຕ່ງພາຍໃນອາຄານ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ເຄື່ອງມື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ອຸປະກອນຕ່າງ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ໆ. </a:t>
            </a:r>
          </a:p>
          <a:p>
            <a:pPr lvl="1"/>
            <a:r>
              <a:rPr lang="en-US" sz="1100" dirty="0" smtClean="0">
                <a:solidFill>
                  <a:srgbClr val="FF0000"/>
                </a:solidFill>
              </a:rPr>
              <a:t>Cost </a:t>
            </a:r>
            <a:r>
              <a:rPr lang="en-US" sz="1100" dirty="0" smtClean="0">
                <a:solidFill>
                  <a:srgbClr val="FF0000"/>
                </a:solidFill>
              </a:rPr>
              <a:t>of unforeseen expenditures like temporary shelters, equipment, etc</a:t>
            </a:r>
          </a:p>
          <a:p>
            <a:pPr lvl="1"/>
            <a:endParaRPr lang="en-US" sz="700" dirty="0" smtClean="0">
              <a:solidFill>
                <a:srgbClr val="FF0000"/>
              </a:solidFill>
            </a:endParaRPr>
          </a:p>
          <a:p>
            <a:pPr lvl="1"/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ລາຍຮັບທີ່ຄາດຄະເນຈາກການເຊົ່າອາຄານ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ຄ່າທຳນຽມ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ລາຍຮັບຕ່າງໆຈາກສະຖານທີ່ພັກພາອາໄສ</a:t>
            </a:r>
            <a:endParaRPr lang="en-US" sz="1600" b="1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100" dirty="0" smtClean="0">
                <a:solidFill>
                  <a:srgbClr val="FF0000"/>
                </a:solidFill>
              </a:rPr>
              <a:t>Foregone income</a:t>
            </a:r>
            <a:r>
              <a:rPr lang="en-US" sz="1100" i="1" dirty="0" smtClean="0">
                <a:solidFill>
                  <a:srgbClr val="FF0000"/>
                </a:solidFill>
              </a:rPr>
              <a:t> </a:t>
            </a:r>
            <a:r>
              <a:rPr lang="en-US" sz="1100" dirty="0" smtClean="0">
                <a:solidFill>
                  <a:srgbClr val="FF0000"/>
                </a:solidFill>
              </a:rPr>
              <a:t>from housing rents, fees and other income from housing</a:t>
            </a:r>
          </a:p>
          <a:p>
            <a:pPr lvl="1"/>
            <a:endParaRPr lang="en-US" sz="700" dirty="0" smtClean="0">
              <a:solidFill>
                <a:srgbClr val="FF0000"/>
              </a:solidFill>
            </a:endParaRPr>
          </a:p>
          <a:p>
            <a:pPr lvl="1"/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ຄ່າໃຊ້ຈ່າຍ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ສຳລັບການທັບມ້າງ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ຫຼື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ການຍົກຍ້າຍສິ່ງ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ເສດ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ເຫຼືອອອກ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ການກອບ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ກູ້ເອົາເອກະສານ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ແລະອື່ນ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ໆ</a:t>
            </a:r>
            <a:endParaRPr lang="en-US" sz="1600" b="1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100" dirty="0" smtClean="0">
                <a:solidFill>
                  <a:srgbClr val="FF0000"/>
                </a:solidFill>
              </a:rPr>
              <a:t>Costs involved for the demolition or removal of debris, retrieval of documents, etc</a:t>
            </a:r>
          </a:p>
          <a:p>
            <a:endParaRPr lang="en-AU" sz="1600" dirty="0">
              <a:latin typeface="Saysettha OT" pitchFamily="34" charset="-34"/>
              <a:cs typeface="Saysettha OT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375039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247" y="554188"/>
            <a:ext cx="8165750" cy="980801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ຂັ້ນຕອນ1. </a:t>
            </a:r>
            <a:r>
              <a:rPr lang="en-US" sz="2400" b="1" dirty="0" err="1" smtClean="0">
                <a:solidFill>
                  <a:srgbClr val="7030A0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ເກັບກໍາ</a:t>
            </a:r>
            <a:r>
              <a:rPr lang="en-US" sz="2400" b="1" dirty="0" smtClean="0">
                <a:solidFill>
                  <a:srgbClr val="7030A0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400" b="1" dirty="0" err="1" smtClean="0">
                <a:solidFill>
                  <a:srgbClr val="7030A0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2400" b="1" dirty="0" smtClean="0">
                <a:solidFill>
                  <a:srgbClr val="7030A0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/</a:t>
            </a:r>
            <a:r>
              <a:rPr lang="en-US" sz="2400" b="1" dirty="0" err="1" smtClean="0">
                <a:solidFill>
                  <a:srgbClr val="7030A0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ຫຼື</a:t>
            </a:r>
            <a:r>
              <a:rPr lang="en-US" sz="2400" b="1" dirty="0" smtClean="0">
                <a:solidFill>
                  <a:srgbClr val="7030A0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400" b="1" dirty="0" err="1" smtClean="0">
                <a:solidFill>
                  <a:srgbClr val="7030A0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ຢັ້ງຢືນຄວາມຖືກຕ້ອງຂອງ</a:t>
            </a:r>
            <a:r>
              <a:rPr lang="en-US" sz="2400" b="1" dirty="0" smtClean="0">
                <a:solidFill>
                  <a:srgbClr val="7030A0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400" b="1" dirty="0" err="1" smtClean="0">
                <a:solidFill>
                  <a:srgbClr val="7030A0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ຂໍ້ມູນພື້ນຖານສໍາລັບແຕ່ລະເມືອງທີ່ຖືກຜົນກະທົບຈາກໄພພິບັດ</a:t>
            </a:r>
            <a:r>
              <a:rPr lang="en-US" sz="2400" b="1" dirty="0" smtClean="0">
                <a:solidFill>
                  <a:srgbClr val="7030A0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>Step 1.	Collect and/or validate the baseline data</a:t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endParaRPr lang="en-AU" sz="2400" dirty="0">
              <a:solidFill>
                <a:schemeClr val="accent2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24795348"/>
              </p:ext>
            </p:extLst>
          </p:nvPr>
        </p:nvGraphicFramePr>
        <p:xfrm>
          <a:off x="110356" y="2695025"/>
          <a:ext cx="8899833" cy="2962420"/>
        </p:xfrm>
        <a:graphic>
          <a:graphicData uri="http://schemas.openxmlformats.org/drawingml/2006/table">
            <a:tbl>
              <a:tblPr firstRow="1" firstCol="1" bandRow="1"/>
              <a:tblGrid>
                <a:gridCol w="900664"/>
                <a:gridCol w="4444576"/>
                <a:gridCol w="930922"/>
                <a:gridCol w="1014581"/>
                <a:gridCol w="843704"/>
                <a:gridCol w="765386"/>
              </a:tblGrid>
              <a:tr h="280180">
                <a:tc grid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ຊື່ເມືອງ</a:t>
                      </a:r>
                      <a:r>
                        <a:rPr lang="en-US" sz="16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: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1598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ປະເພດເຄຫາສະຖານ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ຈຳນວນຫັງ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ຄາເຮືອນ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ຈຳນວນຫັງ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ຄາເຮືອນ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ເຊົ່າ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ຈຳນວນເຈົ້າຂອງກຳ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ມະສິດໂດຍສະເລ່ຍ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69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ປະເພດ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ປະເພດ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ຍິງ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ຊາຍ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23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ປະເພດ 1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ຕູບ (ໄມ້, ຫຍ້າ, ເຈັ້ຍແຂງ)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ປະເພດ 2 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ເຮືອນໄມ້ຊັ້ນດຽວ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ປະເພດ 3 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ເຮືອນໄມ້ສອງຊັ້ນ ຫຼື ຫຼາຍກ່ວາສອງຊັ້ນ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ປະເພດ 4 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ເຮືອນຄອນກຼິດປະສົມໄມ້ທີ່ມີຊັ້ນດຽວ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ປະເພດ 5 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ເຮືອນຄອນກຼິດປະສົມໄມ້ທີ່ມີສອງຊັ້ນ</a:t>
                      </a:r>
                      <a:r>
                        <a:rPr lang="en-US" sz="16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ຫຼື</a:t>
                      </a:r>
                      <a:r>
                        <a:rPr lang="en-US" sz="16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ຫຼາຍກ່ວາ</a:t>
                      </a:r>
                      <a:endParaRPr lang="en-US" sz="16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ປະເພດ 6 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ເຮືອນເຄິ່ງຄອນກຼິດເຄິ່ງໄມ້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ປະເພດ 7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ອື່ນໆ</a:t>
                      </a: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30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16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  <a:endParaRPr lang="en-US" sz="16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74165" marR="74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41889" y="1724711"/>
            <a:ext cx="87656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ຕາຕະລາງ</a:t>
            </a:r>
            <a:r>
              <a:rPr lang="en-US" b="1" dirty="0">
                <a:latin typeface="Phetsarath OT" panose="02000500000000020004" pitchFamily="2" charset="0"/>
                <a:cs typeface="Phetsarath OT" panose="02000500000000020004" pitchFamily="2" charset="0"/>
              </a:rPr>
              <a:t> 1. </a:t>
            </a:r>
            <a:r>
              <a:rPr lang="en-US" b="1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ຂໍ້ມູນພື້ນຖານຂອງເຄຫາສະຖານໃນຂັ້ນ</a:t>
            </a:r>
            <a:r>
              <a:rPr lang="en-US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ເມືອງ</a:t>
            </a:r>
            <a:endParaRPr lang="en-US" b="1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600" b="1" dirty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Table 1. Baseline information of housing in a district </a:t>
            </a:r>
            <a:endParaRPr lang="en-US" sz="1600" dirty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endParaRPr lang="en-US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440400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182" y="170083"/>
            <a:ext cx="8990286" cy="731438"/>
          </a:xfrm>
        </p:spPr>
        <p:txBody>
          <a:bodyPr>
            <a:noAutofit/>
          </a:bodyPr>
          <a:lstStyle/>
          <a:p>
            <a:r>
              <a:rPr lang="en-US" sz="2000" b="1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ຕາຕະລາງ</a:t>
            </a:r>
            <a:r>
              <a:rPr lang="en-US" sz="20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 2. </a:t>
            </a:r>
            <a:r>
              <a:rPr lang="en-US" sz="2000" b="1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ຂໍ້ມູນພື້ນຖານຂອງການໃຊ້ຈ່າຍໃນຂະແໜງເຄຫາສະຖານປະເພດ</a:t>
            </a:r>
            <a:r>
              <a:rPr lang="en-US" sz="20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ຕ່າງ</a:t>
            </a:r>
            <a:r>
              <a:rPr lang="en-US" sz="20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ໆ</a:t>
            </a:r>
            <a:br>
              <a:rPr lang="en-US" sz="20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1600" dirty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Table 2. Baseline information for the related costs of various types of housing units  </a:t>
            </a:r>
            <a:r>
              <a:rPr lang="en-US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 </a:t>
            </a:r>
            <a:endParaRPr lang="en-US" sz="2000" dirty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19753621"/>
              </p:ext>
            </p:extLst>
          </p:nvPr>
        </p:nvGraphicFramePr>
        <p:xfrm>
          <a:off x="94582" y="1148860"/>
          <a:ext cx="8970577" cy="5334000"/>
        </p:xfrm>
        <a:graphic>
          <a:graphicData uri="http://schemas.openxmlformats.org/drawingml/2006/table">
            <a:tbl>
              <a:tblPr firstRow="1" firstCol="1" bandRow="1"/>
              <a:tblGrid>
                <a:gridCol w="2779086"/>
                <a:gridCol w="753528"/>
                <a:gridCol w="753528"/>
                <a:gridCol w="753528"/>
                <a:gridCol w="836058"/>
                <a:gridCol w="836058"/>
                <a:gridCol w="753528"/>
                <a:gridCol w="836058"/>
                <a:gridCol w="669205"/>
              </a:tblGrid>
              <a:tr h="0">
                <a:tc grid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ຊື່ເມືອງ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: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marL="228600">
                        <a:tabLst>
                          <a:tab pos="1431925" algn="l"/>
                        </a:tabLs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	</a:t>
                      </a:r>
                    </a:p>
                    <a:p>
                      <a:pPr algn="ctr"/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ລາຍລະອຽດ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ມູນຄ່າຂອງເຄຫາສະຖານປະເພດຕ່າງໆ(ກີບ)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ປະເພດ 1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ປະເພດ 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ປະເພດ 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ປະເພດ 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ປະເພດ 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ປະເພດ 6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ປະເພດ 7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ອື່ນໆ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0">
                <a:tc grid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ມູນຄ່າທົດແທນໂດຍສະເລ່ຍ: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ກ. ໂຄງສ້າງ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ຂ. ຫຼັງຄາ ຕໍ່ ມ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ຄ. ຝາ ຕໍ່ ມ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ງ. ຊັ້ນອາຄານ ຕໍ່ ມ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ຈ.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ຕິດຕັ້ງລະບົບໄຟຟ້າ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ສ. ທໍ່ສົ່ງນ້ຳ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ມູນຄ່າສ້ອມແປງໂດຍສະເລ່ຍ 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ກ. ໂຄງສ້າງ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ຂ. ຫຼັງຄາ ຕໍ່ ມ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ຄ. ຝາ ຕໍ່ ມ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ງ. ຊັ້ນອາຄານ ຕໍ່ ມ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ຈ. ຕິດຕັ້ງລະບົບໄຟຟ້າ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ສ. ທໍ່ສົ່ງນ້ຳ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ມູນຄ່າຂອງວັດສະດຸໃນອາຄານໂດຍສະເລ່ຍ/ຄ່າເຊົ່າ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ກ. ມູນຄ່າຂອງວັດສະດຸໃນອາຄານ   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     ໂດຍສະເລ່ຍ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ຂ. ຄ່າເຊົ່າຕໍ່ເດືອນໂດຍສະເລ່ຍ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ເວລາໃນການກໍ່ສ້າງ/ຟື້ນຟູ: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ມື້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ກ. ໄລຍະຂອງການກໍ່ສ້າງໂດຍສະເລ່ຍ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ຂ.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ໄລຍະຂອງການສ້ອມແປງໂດຍ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   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ສະເລ່ຍ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 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6440400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34" y="-94118"/>
            <a:ext cx="8153927" cy="977463"/>
          </a:xfrm>
        </p:spPr>
        <p:txBody>
          <a:bodyPr>
            <a:noAutofit/>
          </a:bodyPr>
          <a:lstStyle/>
          <a:p>
            <a:r>
              <a:rPr lang="en-AU" sz="20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AU" sz="20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AU" sz="20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ບາດກ້າວທີ</a:t>
            </a:r>
            <a:r>
              <a:rPr lang="en-AU" sz="20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2 </a:t>
            </a:r>
            <a:r>
              <a:rPr lang="en-AU" sz="20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ຄາດຄະເນຄວາມເສຍຫາຍ</a:t>
            </a:r>
            <a:r>
              <a:rPr lang="en-AU" sz="20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AU" sz="20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AU" sz="20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AU" sz="20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</a:t>
            </a:r>
            <a:r>
              <a:rPr lang="en-AU" sz="2000" dirty="0" smtClean="0">
                <a:solidFill>
                  <a:schemeClr val="accent3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AU" sz="2000" dirty="0" smtClean="0">
                <a:solidFill>
                  <a:schemeClr val="accent3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AU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Step </a:t>
            </a:r>
            <a:r>
              <a:rPr lang="en-AU" sz="1600" dirty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2. Estimate Damages and Losses</a:t>
            </a:r>
            <a:r>
              <a:rPr lang="en-AU" sz="2000" dirty="0" smtClean="0">
                <a:solidFill>
                  <a:schemeClr val="accent3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AU" sz="2000" dirty="0" smtClean="0">
                <a:solidFill>
                  <a:schemeClr val="accent3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</a:br>
            <a:endParaRPr lang="en-AU" sz="2000" dirty="0">
              <a:solidFill>
                <a:schemeClr val="accent3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27055672"/>
              </p:ext>
            </p:extLst>
          </p:nvPr>
        </p:nvGraphicFramePr>
        <p:xfrm>
          <a:off x="115849" y="1248418"/>
          <a:ext cx="8889622" cy="5464530"/>
        </p:xfrm>
        <a:graphic>
          <a:graphicData uri="http://schemas.openxmlformats.org/drawingml/2006/table">
            <a:tbl>
              <a:tblPr firstRow="1" firstCol="1" bandRow="1"/>
              <a:tblGrid>
                <a:gridCol w="1160023"/>
                <a:gridCol w="1419549"/>
                <a:gridCol w="1419549"/>
                <a:gridCol w="1031133"/>
                <a:gridCol w="1147700"/>
                <a:gridCol w="1292772"/>
                <a:gridCol w="462916"/>
                <a:gridCol w="183471"/>
                <a:gridCol w="772509"/>
              </a:tblGrid>
              <a:tr h="151874">
                <a:tc gridSpan="9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ຊື່ເມືອງ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: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874"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ຄາດຄະເນຄວາມເສຍຫາຍ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87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ປະເພດສະຖານທີ່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ພັກພາອາໄສ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ຖືກທຳລາຍທັງໝົດ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ຖືກເສຍຫາຍບາງສ່ວນ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ກີບ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)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2785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ຈຳນວນ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ມູນຄ່າວັດສະດຸທີ່ຖຶກທຳ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ລາຍໂດຍສະເລ່ຍ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ກີບ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)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ກີບ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)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ຈຳນວນ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ມູນຄ່າວັດຖຸທີ່ຖືກເສຍ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ຫາຍໂດຍສະເລ່ຍ</a:t>
                      </a: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ກີບ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)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(ກີບ)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8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ຂ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ງ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ຈ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ສ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ຊ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1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ປະເພດ 1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ປະເພດ 2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ປະເພດ 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ປະເພດ4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ປະເພດ5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ປະເພດ 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ປະເພດ 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ອື່ນໆ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N.A.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N.A.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74"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ຄາດຄະເນການສູນເສຍ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454">
                <a:tc gridSpan="7"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ປະເພດການສູນເສຍ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  <a:r>
                        <a:rPr lang="en-US" sz="1400" dirty="0" smtClean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ກີບ</a:t>
                      </a: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)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74654">
                <a:tc gridSpan="7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ກ. ລາຍໄດ້ທີ່ຄາດຄະເນ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54">
                <a:tc gridSpan="7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ຂ. ການອະນາໄມສິ່ງເສດເຫຼືອ</a:t>
                      </a:r>
                      <a:endParaRPr lang="en-US" sz="16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54">
                <a:tc gridSpan="7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ຄ. </a:t>
                      </a:r>
                      <a:r>
                        <a:rPr lang="en-US" sz="14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ຄ່າໃຊ້ຈ່າຍອື່ນໆທີ່ບໍ່ຄາດຄິດ</a:t>
                      </a:r>
                      <a:endParaRPr lang="en-US" sz="16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74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140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 </a:t>
                      </a: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 marL="57452" marR="57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0840" y="698729"/>
            <a:ext cx="8576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ຕາຕະລາງ</a:t>
            </a:r>
            <a:r>
              <a:rPr lang="en-US" sz="1600" dirty="0">
                <a:latin typeface="Phetsarath OT" panose="02000500000000020004" pitchFamily="2" charset="0"/>
                <a:cs typeface="Phetsarath OT" panose="02000500000000020004" pitchFamily="2" charset="0"/>
              </a:rPr>
              <a:t> 3. </a:t>
            </a:r>
            <a:r>
              <a:rPr lang="en-US" sz="16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ການປະເມີນຄວາມເສຍຫາຍ</a:t>
            </a:r>
            <a:r>
              <a:rPr lang="en-US" sz="16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16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ການສູນເສຍຂອງຂະແໜງເຄຫາ</a:t>
            </a:r>
            <a:r>
              <a:rPr lang="en-US" sz="16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ສະຖານ</a:t>
            </a:r>
            <a:endParaRPr lang="en-US" sz="1600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200" dirty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Table 3. Damage and loss assessment of the housing </a:t>
            </a:r>
            <a:r>
              <a:rPr lang="en-US" sz="12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sector</a:t>
            </a:r>
            <a:endParaRPr lang="en-US" sz="1200" dirty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947700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218" y="27697"/>
            <a:ext cx="8366761" cy="835562"/>
          </a:xfrm>
        </p:spPr>
        <p:txBody>
          <a:bodyPr>
            <a:noAutofit/>
          </a:bodyPr>
          <a:lstStyle/>
          <a:p>
            <a:r>
              <a:rPr lang="en-AU" sz="2400" b="1" dirty="0">
                <a:solidFill>
                  <a:schemeClr val="accent3"/>
                </a:solidFill>
              </a:rPr>
              <a:t/>
            </a:r>
            <a:br>
              <a:rPr lang="en-AU" sz="2400" b="1" dirty="0">
                <a:solidFill>
                  <a:schemeClr val="accent3"/>
                </a:solidFill>
              </a:rPr>
            </a:br>
            <a:r>
              <a:rPr lang="en-AU" sz="24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ບາດກ້າວ</a:t>
            </a:r>
            <a:r>
              <a:rPr lang="en-AU" sz="24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2. </a:t>
            </a:r>
            <a:r>
              <a:rPr lang="en-AU" sz="24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ຄາດຄະເນຄວາມເສຍຫາຍ</a:t>
            </a:r>
            <a:r>
              <a:rPr lang="en-AU" sz="24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AU" sz="24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AU" sz="24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AU" sz="24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</a:t>
            </a:r>
            <a:r>
              <a:rPr lang="en-AU" sz="2400" b="1" dirty="0" smtClean="0">
                <a:solidFill>
                  <a:schemeClr val="accent3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AU" sz="2400" b="1" dirty="0" smtClean="0">
                <a:solidFill>
                  <a:schemeClr val="accent3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AU" sz="1600" dirty="0" smtClean="0">
                <a:solidFill>
                  <a:srgbClr val="FF0000"/>
                </a:solidFill>
              </a:rPr>
              <a:t>Step </a:t>
            </a:r>
            <a:r>
              <a:rPr lang="en-AU" sz="1600" dirty="0">
                <a:solidFill>
                  <a:srgbClr val="FF0000"/>
                </a:solidFill>
              </a:rPr>
              <a:t>2. Estimate Damages and Losses</a:t>
            </a:r>
            <a:endParaRPr lang="en-AU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17769903"/>
              </p:ext>
            </p:extLst>
          </p:nvPr>
        </p:nvGraphicFramePr>
        <p:xfrm>
          <a:off x="235528" y="1987832"/>
          <a:ext cx="8589816" cy="4068824"/>
        </p:xfrm>
        <a:graphic>
          <a:graphicData uri="http://schemas.openxmlformats.org/drawingml/2006/table">
            <a:tbl>
              <a:tblPr firstRow="1" firstCol="1" bandRow="1"/>
              <a:tblGrid>
                <a:gridCol w="1472711"/>
                <a:gridCol w="1030575"/>
                <a:gridCol w="1231337"/>
                <a:gridCol w="1191183"/>
                <a:gridCol w="1298257"/>
                <a:gridCol w="1057344"/>
                <a:gridCol w="1308409"/>
              </a:tblGrid>
              <a:tr h="427162">
                <a:tc gridSpan="7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ຊື່ແຂວງ</a:t>
                      </a:r>
                      <a:r>
                        <a:rPr lang="en-US" sz="16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: </a:t>
                      </a:r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ຄຳມວນ</a:t>
                      </a:r>
                      <a:endParaRPr lang="en-US" sz="20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7162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ເມືອງ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ປະເພດຄວາມເສຍຫາຍຕໍ່ເຄຫາສະຖານ</a:t>
                      </a:r>
                      <a:endParaRPr lang="en-US" sz="20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ລວມຄວາມ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ເສຍຫາຍ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(ກີບ)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ການສູນເສຍ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(ກີບ)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271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ຖືກທຳລາຍທັງໝົດ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ຖືກເສຍຫາຍບາງສ່ວນ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15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ຈຳນວນ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ລວມມູນຄ່າ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(ກີບ)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 err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ຈຳນວນ</a:t>
                      </a:r>
                      <a:endParaRPr lang="en-US" sz="20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ລວມມູນຄ່າ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(ກີບ)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7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ກ. ເມືອງ: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ຂ. ເມືອງ: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ຄ. ເມືອງ: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ງ. 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Phetsarath OT" panose="02000500000000020004" pitchFamily="2" charset="0"/>
                          <a:ea typeface="Times New Roman"/>
                          <a:cs typeface="Phetsarath OT" panose="02000500000000020004" pitchFamily="2" charset="0"/>
                        </a:rPr>
                        <a:t>ລວມ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Phetsarath OT" panose="02000500000000020004" pitchFamily="2" charset="0"/>
                        <a:ea typeface="Times New Roman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Phetsarath OT" panose="02000500000000020004" pitchFamily="2" charset="0"/>
                          <a:ea typeface="Calibri"/>
                          <a:cs typeface="Phetsarath OT" panose="02000500000000020004" pitchFamily="2" charset="0"/>
                        </a:rPr>
                        <a:t> </a:t>
                      </a:r>
                      <a:endParaRPr lang="en-US" sz="2000" dirty="0">
                        <a:effectLst/>
                        <a:latin typeface="Phetsarath OT" panose="02000500000000020004" pitchFamily="2" charset="0"/>
                        <a:ea typeface="Calibri"/>
                        <a:cs typeface="Phetsarath OT" panose="02000500000000020004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0812" y="1233063"/>
            <a:ext cx="87971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ຕາຕະລາງ</a:t>
            </a:r>
            <a:r>
              <a:rPr lang="en-US" dirty="0">
                <a:latin typeface="Phetsarath OT" panose="02000500000000020004" pitchFamily="2" charset="0"/>
                <a:cs typeface="Phetsarath OT" panose="02000500000000020004" pitchFamily="2" charset="0"/>
              </a:rPr>
              <a:t> 4. </a:t>
            </a:r>
            <a:r>
              <a:rPr lang="en-US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ສັງລວມຄວາມເສຍຫາຍ</a:t>
            </a:r>
            <a:r>
              <a:rPr lang="en-US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ການສູນເສຍຂອງຂະແໜງເຄຫາສະຖານໃນແຂວງຄຳມ່ວນ</a:t>
            </a:r>
            <a:r>
              <a:rPr lang="en-US" sz="1600" b="1" dirty="0"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sz="1600" b="1" dirty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1200" dirty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Table 4. Summary of damage and losses in the housing sector in </a:t>
            </a:r>
            <a:r>
              <a:rPr lang="en-US" sz="1200" dirty="0" err="1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Khammouane</a:t>
            </a:r>
            <a:endParaRPr lang="en-US" dirty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947700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432851" y="1701498"/>
            <a:ext cx="8229600" cy="4822657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ບາດກ້າວ</a:t>
            </a:r>
            <a:r>
              <a:rPr lang="en-US" sz="28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4. </a:t>
            </a:r>
            <a:r>
              <a:rPr lang="en-US" sz="28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ວິເຄາະຜົນກະທົບຂອງຄວາມເສຍຫາຍ</a:t>
            </a:r>
            <a:r>
              <a:rPr lang="en-US" sz="28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8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8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ການສູນເສຍຕໍ່ປະຊາກອນທີ່ຖືກຜົນກະທົບ</a:t>
            </a:r>
            <a:endParaRPr lang="en-US" sz="2800" b="1" dirty="0">
              <a:solidFill>
                <a:srgbClr val="7030A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FF0000"/>
                </a:solidFill>
                <a:latin typeface="Phetsarath OT" pitchFamily="2" charset="0"/>
                <a:cs typeface="Phetsarath OT" pitchFamily="2" charset="0"/>
              </a:rPr>
              <a:t>Step 4. Analyze the impacts of the damages and losses to affected population. </a:t>
            </a:r>
          </a:p>
          <a:p>
            <a:pPr marL="0" indent="0">
              <a:buNone/>
            </a:pPr>
            <a:endParaRPr lang="en-US" sz="1600" dirty="0" smtClean="0">
              <a:solidFill>
                <a:srgbClr val="FF0000"/>
              </a:solidFill>
              <a:latin typeface="Phetsarath OT" pitchFamily="2" charset="0"/>
              <a:cs typeface="Phetsarath OT" pitchFamily="2" charset="0"/>
            </a:endParaRPr>
          </a:p>
          <a:p>
            <a:pPr lvl="1"/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ຄວາມປອດໄພ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ສຸຂະພາບໃນອະນາຄົດຂອງປະຊາກອນຜູ້ທີ່ສູນເສຍແຫຼ່ງທີ່ພັກພາອາໄສໂດຍສະເພາະກຸ່ມຄົນທີ່ມີຄວາມຕ້ານທານ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ຕ່ຳ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ເຊັ່ນວ່າ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ຍິງ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ຖືພາ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ແມ່ລູກອ່ອນ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ເດັກນ້ອຍ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ຜູ້ເຖົ້າ,ອື່ນ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ໆ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The future safety and health of the population who lost their houses especially the vulnerable groups like pregnant women, lactating mothers, children, the elderly, etc.</a:t>
            </a:r>
          </a:p>
          <a:p>
            <a:pPr lvl="1"/>
            <a:endParaRPr lang="en-US" sz="1400" dirty="0" smtClean="0">
              <a:solidFill>
                <a:srgbClr val="FF0000"/>
              </a:solidFill>
            </a:endParaRPr>
          </a:p>
          <a:p>
            <a:pPr lvl="1"/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ມູນຄ່າໃຊ້ຈ່າຍເພີ່ມເຕີມຂອງຄອບຄົວຖ້າພວກເຂົາຕ້ອງອາໄສໃນ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ສະຖານທີ່ພັກຊົ່ວຄາວ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ຫຼື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ເຊົ່າທີ່ຢູ່ເປັນການຊົ່ວຄາວ</a:t>
            </a:r>
            <a:endParaRPr lang="en-US" sz="20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The additional costs to families if they have to stay in temporary shelters or    rent temporary houses.</a:t>
            </a:r>
          </a:p>
          <a:p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54182" y="346364"/>
            <a:ext cx="800792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ບາດກ້າວ</a:t>
            </a:r>
            <a:r>
              <a:rPr lang="en-US" sz="24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3. </a:t>
            </a:r>
            <a:r>
              <a:rPr lang="en-US" sz="24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ຢັ້ງຢືນຄວາມຖືກຕ້ອງຂອງຂໍ້ມູນຄວາມເສຍຫາຍ</a:t>
            </a:r>
            <a:r>
              <a:rPr lang="en-US" sz="24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4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</a:t>
            </a:r>
            <a:r>
              <a:rPr lang="en-US" sz="24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ເສຍ</a:t>
            </a:r>
            <a:r>
              <a:rPr lang="en-US" sz="24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smtClean="0">
                <a:solidFill>
                  <a:schemeClr val="accent2"/>
                </a:solidFill>
              </a:rPr>
              <a:t>Step </a:t>
            </a:r>
            <a:r>
              <a:rPr lang="en-US" sz="2000" dirty="0" smtClean="0">
                <a:solidFill>
                  <a:schemeClr val="accent2"/>
                </a:solidFill>
              </a:rPr>
              <a:t>3. Validate the information on damages and losses</a:t>
            </a:r>
          </a:p>
        </p:txBody>
      </p:sp>
    </p:spTree>
    <p:extLst>
      <p:ext uri="{BB962C8B-B14F-4D97-AF65-F5344CB8AC3E}">
        <p14:creationId xmlns="" xmlns:p14="http://schemas.microsoft.com/office/powerpoint/2010/main" val="381947700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51886"/>
          </a:xfrm>
        </p:spPr>
        <p:txBody>
          <a:bodyPr>
            <a:noAutofit/>
          </a:bodyPr>
          <a:lstStyle/>
          <a:p>
            <a:r>
              <a:rPr lang="en-AU" sz="2400" dirty="0" smtClean="0">
                <a:latin typeface="Saysettha OT" pitchFamily="34" charset="-34"/>
                <a:cs typeface="Saysettha OT" pitchFamily="34" charset="-34"/>
              </a:rPr>
              <a:t/>
            </a:r>
            <a:br>
              <a:rPr lang="en-AU" sz="2400" dirty="0" smtClean="0">
                <a:latin typeface="Saysettha OT" pitchFamily="34" charset="-34"/>
                <a:cs typeface="Saysettha OT" pitchFamily="34" charset="-34"/>
              </a:rPr>
            </a:br>
            <a:r>
              <a:rPr lang="en-AU" sz="2400" b="1" dirty="0" err="1" smtClean="0">
                <a:solidFill>
                  <a:srgbClr val="7030A0"/>
                </a:solidFill>
                <a:latin typeface="Phetsarath OT" pitchFamily="2" charset="0"/>
                <a:cs typeface="Phetsarath OT" pitchFamily="2" charset="0"/>
              </a:rPr>
              <a:t>ບາດກ້າວ</a:t>
            </a:r>
            <a:r>
              <a:rPr lang="en-AU" sz="2400" b="1" dirty="0" smtClean="0">
                <a:solidFill>
                  <a:srgbClr val="7030A0"/>
                </a:solidFill>
                <a:latin typeface="Phetsarath OT" pitchFamily="2" charset="0"/>
                <a:cs typeface="Phetsarath OT" pitchFamily="2" charset="0"/>
              </a:rPr>
              <a:t> 5. </a:t>
            </a:r>
            <a:r>
              <a:rPr lang="en-AU" sz="2400" b="1" dirty="0" err="1" smtClean="0">
                <a:solidFill>
                  <a:srgbClr val="7030A0"/>
                </a:solidFill>
                <a:latin typeface="Phetsarath OT" pitchFamily="2" charset="0"/>
                <a:cs typeface="Phetsarath OT" pitchFamily="2" charset="0"/>
              </a:rPr>
              <a:t>ຄາດຄະເນຄວາມຕ້ອງການຟື້ນຟູ</a:t>
            </a:r>
            <a:r>
              <a:rPr lang="en-AU" sz="2400" b="1" dirty="0" smtClean="0">
                <a:solidFill>
                  <a:srgbClr val="7030A0"/>
                </a:solidFill>
                <a:latin typeface="Phetsarath OT" pitchFamily="2" charset="0"/>
                <a:cs typeface="Phetsarath OT" pitchFamily="2" charset="0"/>
              </a:rPr>
              <a:t> </a:t>
            </a:r>
            <a:r>
              <a:rPr lang="en-AU" sz="2400" b="1" dirty="0" err="1" smtClean="0">
                <a:solidFill>
                  <a:srgbClr val="7030A0"/>
                </a:solidFill>
                <a:latin typeface="Phetsarath OT" pitchFamily="2" charset="0"/>
                <a:cs typeface="Phetsarath OT" pitchFamily="2" charset="0"/>
              </a:rPr>
              <a:t>ແລະ</a:t>
            </a:r>
            <a:r>
              <a:rPr lang="en-AU" sz="2400" b="1" dirty="0" smtClean="0">
                <a:solidFill>
                  <a:srgbClr val="7030A0"/>
                </a:solidFill>
                <a:latin typeface="Phetsarath OT" pitchFamily="2" charset="0"/>
                <a:cs typeface="Phetsarath OT" pitchFamily="2" charset="0"/>
              </a:rPr>
              <a:t> </a:t>
            </a:r>
            <a:r>
              <a:rPr lang="en-AU" sz="2400" b="1" dirty="0" err="1" smtClean="0">
                <a:solidFill>
                  <a:srgbClr val="7030A0"/>
                </a:solidFill>
                <a:latin typeface="Phetsarath OT" pitchFamily="2" charset="0"/>
                <a:cs typeface="Phetsarath OT" pitchFamily="2" charset="0"/>
              </a:rPr>
              <a:t>ກໍ່ສ້າງຄືນໃໝ</a:t>
            </a:r>
            <a:r>
              <a:rPr lang="en-AU" sz="2400" b="1" dirty="0" smtClean="0">
                <a:solidFill>
                  <a:srgbClr val="7030A0"/>
                </a:solidFill>
                <a:latin typeface="Phetsarath OT" pitchFamily="2" charset="0"/>
                <a:cs typeface="Phetsarath OT" pitchFamily="2" charset="0"/>
              </a:rPr>
              <a:t>່</a:t>
            </a:r>
            <a:r>
              <a:rPr lang="en-US" sz="1800" dirty="0" smtClean="0">
                <a:solidFill>
                  <a:schemeClr val="accent2"/>
                </a:solidFill>
              </a:rPr>
              <a:t>Step 5. Estimate recovery and reconstruction needs</a:t>
            </a:r>
            <a:r>
              <a:rPr lang="en-AU" sz="2400" dirty="0" smtClean="0">
                <a:latin typeface="Saysettha OT" pitchFamily="34" charset="-34"/>
                <a:cs typeface="Saysettha OT" pitchFamily="34" charset="-34"/>
              </a:rPr>
              <a:t/>
            </a:r>
            <a:br>
              <a:rPr lang="en-AU" sz="2400" dirty="0" smtClean="0">
                <a:latin typeface="Saysettha OT" pitchFamily="34" charset="-34"/>
                <a:cs typeface="Saysettha OT" pitchFamily="34" charset="-34"/>
              </a:rPr>
            </a:br>
            <a:endParaRPr lang="en-AU" sz="2400" dirty="0">
              <a:latin typeface="Saysettha OT" pitchFamily="34" charset="-34"/>
              <a:cs typeface="Saysettha OT" pitchFamily="34" charset="-34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71056" y="1267682"/>
            <a:ext cx="8229600" cy="5049983"/>
          </a:xfrm>
        </p:spPr>
        <p:txBody>
          <a:bodyPr>
            <a:noAutofit/>
          </a:bodyPr>
          <a:lstStyle/>
          <a:p>
            <a:r>
              <a:rPr lang="en-US" sz="1800" b="1" i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ບາດກ້າວ</a:t>
            </a:r>
            <a:r>
              <a:rPr lang="en-US" sz="1800" b="1" i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5.1. </a:t>
            </a:r>
            <a:r>
              <a:rPr lang="en-US" sz="1800" b="1" i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ກຳນົດຍຸດທະສາດຄວາມຕ້ອງການຟື້ນຟູແລະກໍ່ສ້າງຄືນໃໝ</a:t>
            </a:r>
            <a:r>
              <a:rPr lang="en-US" sz="1800" b="1" i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</a:t>
            </a:r>
          </a:p>
          <a:p>
            <a:r>
              <a:rPr lang="en-US" sz="1600" i="1" dirty="0" smtClean="0">
                <a:solidFill>
                  <a:schemeClr val="accent2"/>
                </a:solidFill>
              </a:rPr>
              <a:t>Step 5.1. Identify recovery and reconstruction strategies</a:t>
            </a:r>
            <a:endParaRPr lang="en-US" sz="1600" dirty="0" smtClean="0">
              <a:solidFill>
                <a:schemeClr val="accent2"/>
              </a:solidFill>
            </a:endParaRPr>
          </a:p>
          <a:p>
            <a:r>
              <a:rPr lang="en-US" sz="1800" b="1" i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ບາດກ້າວ</a:t>
            </a:r>
            <a:r>
              <a:rPr lang="en-US" sz="1800" b="1" i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5.2. </a:t>
            </a:r>
            <a:r>
              <a:rPr lang="en-US" sz="1800" b="1" i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ຄາດຄະເນຄວາມຕ້ອງການຟື້ນຟູ</a:t>
            </a:r>
            <a:endParaRPr lang="en-US" sz="1800" b="1" i="1" dirty="0" smtClean="0">
              <a:solidFill>
                <a:srgbClr val="7030A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600" i="1" dirty="0" smtClean="0">
                <a:solidFill>
                  <a:schemeClr val="accent2"/>
                </a:solidFill>
              </a:rPr>
              <a:t>Step 5.2. Estimate recovery needs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 lvl="1"/>
            <a:r>
              <a:rPr lang="en-US" sz="20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ຄວາມຕ້ອງການຟື້ນຟູແມ່ນມີຈຸດປະສົງເພື່ອເຮັດໃຫ້ບັນດາພື້ນທີ</a:t>
            </a:r>
            <a:r>
              <a:rPr lang="en-US" sz="20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່ </a:t>
            </a:r>
            <a:r>
              <a:rPr lang="en-US" sz="20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0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ຂະແໜງການທີ່ໄດ້ຮັບຜົນກະທົບກັບຄືນສູ່ສະພາບປົກກະຕິ</a:t>
            </a:r>
            <a:endParaRPr lang="en-US" sz="2000" b="1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Recovery </a:t>
            </a:r>
            <a:r>
              <a:rPr lang="en-US" sz="1400" dirty="0" smtClean="0">
                <a:solidFill>
                  <a:srgbClr val="FF0000"/>
                </a:solidFill>
              </a:rPr>
              <a:t>needs are intended to bring back normalcy to all affected areas and sectors as soon as possible</a:t>
            </a:r>
          </a:p>
          <a:p>
            <a:pPr lvl="2"/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ການຟື້ນຟູ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/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ກໍ່ສ້າງຄືນໃໝ່ຂອງສະຖານທີ່ພັກພາອາໄສທີ່ຖືກທຳລາຍ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: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ອ</a:t>
            </a:r>
            <a:r>
              <a:rPr lang="en-US" sz="1600" b="1" u="sng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ອກແຮງງານແລກປ່ຽນກັບອາຫານ</a:t>
            </a:r>
            <a:r>
              <a:rPr lang="en-US" sz="1600" b="1" u="sng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u="sng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ຫຼື</a:t>
            </a:r>
            <a:r>
              <a:rPr lang="en-US" sz="1600" b="1" u="sng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u="sng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ອອກແຮງ</a:t>
            </a:r>
            <a:r>
              <a:rPr lang="en-US" sz="1600" b="1" u="sng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ງານ</a:t>
            </a:r>
            <a:r>
              <a:rPr lang="en-US" sz="1600" b="1" u="sng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ແລກປ່ຽນກັບກັບເງິນສົດ</a:t>
            </a:r>
            <a:endParaRPr lang="en-US" sz="1600" b="1" u="sng" dirty="0" smtClean="0">
              <a:solidFill>
                <a:srgbClr val="00B05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2"/>
            <a:r>
              <a:rPr lang="en-US" sz="1200" dirty="0" smtClean="0">
                <a:solidFill>
                  <a:srgbClr val="FF0000"/>
                </a:solidFill>
              </a:rPr>
              <a:t>Food-for-work or a combination of cash-for-work to rehabilitate/reconstruct damaged houses</a:t>
            </a:r>
          </a:p>
          <a:p>
            <a:pPr lvl="2"/>
            <a:endParaRPr lang="en-US" sz="1200" dirty="0" smtClean="0">
              <a:solidFill>
                <a:srgbClr val="FF0000"/>
              </a:solidFill>
            </a:endParaRPr>
          </a:p>
          <a:p>
            <a:pPr lvl="2"/>
            <a:r>
              <a:rPr lang="en-US" sz="1600" b="1" u="sng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ການຊ່ວຍເຫຼືອ</a:t>
            </a:r>
            <a:r>
              <a:rPr lang="en-US" sz="1600" b="1" u="sng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ໂດຍກົງດ້ານວັດສະດຸໃນການປຸກສ້າງສະຖານທີ່</a:t>
            </a:r>
            <a:r>
              <a:rPr lang="en-US" sz="1600" b="1" u="sng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ພັກອາໄສ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ໂດຍສະເພາະແມ່ນປະຊາຊົນທີ່ທຸກຍາກທີ່ສຸດ</a:t>
            </a:r>
          </a:p>
          <a:p>
            <a:pPr lvl="2"/>
            <a:r>
              <a:rPr lang="en-US" sz="1200" dirty="0" smtClean="0">
                <a:solidFill>
                  <a:srgbClr val="FF0000"/>
                </a:solidFill>
              </a:rPr>
              <a:t>Direct subsidy on housing materials especially to those who are the poorest</a:t>
            </a:r>
          </a:p>
          <a:p>
            <a:pPr lvl="2"/>
            <a:endParaRPr lang="en-US" sz="1200" dirty="0" smtClean="0">
              <a:solidFill>
                <a:srgbClr val="FF0000"/>
              </a:solidFill>
            </a:endParaRPr>
          </a:p>
          <a:p>
            <a:pPr lvl="2"/>
            <a:r>
              <a:rPr lang="en-US" sz="1600" b="1" u="sng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ໂຄງການ</a:t>
            </a:r>
            <a:r>
              <a:rPr lang="en-US" sz="1600" b="1" u="sng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ໃຫ້ສິນເຊື່ອໄລຍະສັ້ນ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ສຳລັບການສ້ອມແປງສະຖານທີ່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ພັກອາໄສ</a:t>
            </a:r>
            <a:endParaRPr lang="en-US" sz="1600" b="1" dirty="0" smtClean="0">
              <a:solidFill>
                <a:srgbClr val="00B05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2"/>
            <a:r>
              <a:rPr lang="en-US" sz="1200" dirty="0" smtClean="0">
                <a:solidFill>
                  <a:srgbClr val="FF0000"/>
                </a:solidFill>
              </a:rPr>
              <a:t>Credit programs for housing repairs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1947700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DP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S1.1 DaLNA Key Concepts</Template>
  <TotalTime>3947</TotalTime>
  <Words>2255</Words>
  <Application>Microsoft Office PowerPoint</Application>
  <PresentationFormat>On-screen Show (4:3)</PresentationFormat>
  <Paragraphs>630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KDP theme</vt:lpstr>
      <vt:lpstr>ການຝຶກອົບຮົມໄລຍະສັ້ນກິດຈະກຳການກໍ່ສ້າງຄືນໃໝ່ຫຼັງໄພພິບັດໃນແຂວງຄຳມ່ວນ Comprehensive Short Training Program for Post-Disaster Activities in Khammouane Province</vt:lpstr>
      <vt:lpstr>ຈຸດປະສົງ (Session Objectives)</vt:lpstr>
      <vt:lpstr>DALNA ສຳລັບຄະແໜງເຄຫາສະຖານ (DALNA for the Housing Sector)</vt:lpstr>
      <vt:lpstr>  ຂັ້ນຕອນ1. ເກັບກໍາ ແລະ/ຫຼື ຢັ້ງຢືນຄວາມຖືກຕ້ອງຂອງ ຂໍ້ມູນພື້ນຖານສໍາລັບແຕ່ລະເມືອງທີ່ຖືກຜົນກະທົບຈາກໄພພິບັດ  Step 1. Collect and/or validate the baseline data  </vt:lpstr>
      <vt:lpstr>ຕາຕະລາງ 2. ຂໍ້ມູນພື້ນຖານຂອງການໃຊ້ຈ່າຍໃນຂະແໜງເຄຫາສະຖານປະເພດຕ່າງໆ Table 2. Baseline information for the related costs of various types of housing units    </vt:lpstr>
      <vt:lpstr> ບາດກ້າວທີ 2 ຄາດຄະເນຄວາມເສຍຫາຍ ແລະ ການສູນເສຍ Step 2. Estimate Damages and Losses </vt:lpstr>
      <vt:lpstr> ບາດກ້າວ 2. ຄາດຄະເນຄວາມເສຍຫາຍ ແລະ ການສູນເສຍ Step 2. Estimate Damages and Losses</vt:lpstr>
      <vt:lpstr>Slide 8</vt:lpstr>
      <vt:lpstr> ບາດກ້າວ 5. ຄາດຄະເນຄວາມຕ້ອງການຟື້ນຟູ ແລະ ກໍ່ສ້າງຄືນໃໝ່Step 5. Estimate recovery and reconstruction needs </vt:lpstr>
      <vt:lpstr>ບາດກ້າວ 5.3. ຄາດຄະເນຄວາມຕ້ອງການກໍ່ສ້າງຄືນໃໝ່ Step 5.3. Estimate reconstruction needs</vt:lpstr>
      <vt:lpstr>ບາດກ້າວ 5.3. ຄາດຄະເນຄວາມຕ້ອງການກໍ່ສ້າງຄືນໃໝ່ Step 5.3. Estimate reconstruction needs</vt:lpstr>
      <vt:lpstr> ບາດກ້າວ 5.4. ຈັດລຽງບຸລິມະສິດໂຄງການສຳລັບການຟື້ນຟູ  Step 5.4. Prioritize identified projects for recovery</vt:lpstr>
      <vt:lpstr>  ບາດກ້າວ 5.5. ສັງລວມຄາດຄະເນຄວາມຕ້ອງການຟື້ນຟູ ແລະ ກໍ່ສ້າງຄືນໃໝ່ Step 5.5. Summarize the estimated recovery and reconstruction needs </vt:lpstr>
      <vt:lpstr>  ບາດກ້າວ6. ຮ່າງ​ແຜນ​ຈັດ​ຕັ້ງ​ປະຕິບັດ​ບັນດາ​ແຜນງານແລະໂຄງການ​ທີ່​ໄດ້​ກໍານົດ​ໄວ້.  Step 6. Draft the implementation plan of the identified programs and projects</vt:lpstr>
      <vt:lpstr>ບາດກ້າວ 7: ຮ່າງບົດລາຍງານການປະເມີນຄວາມເສຍ, ການສູນເສຍ ແລະ ຄວາມຕ້ອງການຂອງຂະແໜງການ Step 7. Draft the post-disaster damages, losses and needs (DaLNA) report of  the sector</vt:lpstr>
      <vt:lpstr>ສະຫຼຸບ(Conclusions)</vt:lpstr>
      <vt:lpstr>ຄຳຖາມ(Any Questions?)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Concepts</dc:title>
  <dc:creator>Emmanuel Torrente</dc:creator>
  <cp:lastModifiedBy>acer</cp:lastModifiedBy>
  <cp:revision>301</cp:revision>
  <dcterms:created xsi:type="dcterms:W3CDTF">2013-02-19T08:09:02Z</dcterms:created>
  <dcterms:modified xsi:type="dcterms:W3CDTF">2013-11-22T07:24:11Z</dcterms:modified>
</cp:coreProperties>
</file>