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6"/>
  </p:notesMasterIdLst>
  <p:sldIdLst>
    <p:sldId id="257" r:id="rId2"/>
    <p:sldId id="416" r:id="rId3"/>
    <p:sldId id="417" r:id="rId4"/>
    <p:sldId id="418" r:id="rId5"/>
    <p:sldId id="420" r:id="rId6"/>
    <p:sldId id="258" r:id="rId7"/>
    <p:sldId id="275" r:id="rId8"/>
    <p:sldId id="363" r:id="rId9"/>
    <p:sldId id="369" r:id="rId10"/>
    <p:sldId id="440" r:id="rId11"/>
    <p:sldId id="367" r:id="rId12"/>
    <p:sldId id="438" r:id="rId13"/>
    <p:sldId id="368" r:id="rId14"/>
    <p:sldId id="370" r:id="rId15"/>
    <p:sldId id="439" r:id="rId16"/>
    <p:sldId id="441" r:id="rId17"/>
    <p:sldId id="442" r:id="rId18"/>
    <p:sldId id="443" r:id="rId19"/>
    <p:sldId id="444" r:id="rId20"/>
    <p:sldId id="419" r:id="rId21"/>
    <p:sldId id="372" r:id="rId22"/>
    <p:sldId id="421" r:id="rId23"/>
    <p:sldId id="422" r:id="rId24"/>
    <p:sldId id="423" r:id="rId25"/>
    <p:sldId id="445" r:id="rId26"/>
    <p:sldId id="446" r:id="rId27"/>
    <p:sldId id="447" r:id="rId28"/>
    <p:sldId id="448" r:id="rId29"/>
    <p:sldId id="449" r:id="rId30"/>
    <p:sldId id="450" r:id="rId31"/>
    <p:sldId id="451" r:id="rId32"/>
    <p:sldId id="452" r:id="rId33"/>
    <p:sldId id="431" r:id="rId34"/>
    <p:sldId id="432" r:id="rId35"/>
    <p:sldId id="376" r:id="rId36"/>
    <p:sldId id="377" r:id="rId37"/>
    <p:sldId id="378" r:id="rId38"/>
    <p:sldId id="379" r:id="rId39"/>
    <p:sldId id="380" r:id="rId40"/>
    <p:sldId id="381" r:id="rId41"/>
    <p:sldId id="382" r:id="rId42"/>
    <p:sldId id="433" r:id="rId43"/>
    <p:sldId id="384" r:id="rId44"/>
    <p:sldId id="385" r:id="rId45"/>
    <p:sldId id="386" r:id="rId46"/>
    <p:sldId id="387" r:id="rId47"/>
    <p:sldId id="453" r:id="rId48"/>
    <p:sldId id="434" r:id="rId49"/>
    <p:sldId id="392" r:id="rId50"/>
    <p:sldId id="393" r:id="rId51"/>
    <p:sldId id="394" r:id="rId52"/>
    <p:sldId id="395" r:id="rId53"/>
    <p:sldId id="396" r:id="rId54"/>
    <p:sldId id="397" r:id="rId55"/>
    <p:sldId id="398" r:id="rId56"/>
    <p:sldId id="399" r:id="rId57"/>
    <p:sldId id="400" r:id="rId58"/>
    <p:sldId id="401" r:id="rId59"/>
    <p:sldId id="402" r:id="rId60"/>
    <p:sldId id="403" r:id="rId61"/>
    <p:sldId id="404" r:id="rId62"/>
    <p:sldId id="405" r:id="rId63"/>
    <p:sldId id="406" r:id="rId64"/>
    <p:sldId id="407" r:id="rId65"/>
    <p:sldId id="408" r:id="rId66"/>
    <p:sldId id="435" r:id="rId67"/>
    <p:sldId id="436" r:id="rId68"/>
    <p:sldId id="437" r:id="rId69"/>
    <p:sldId id="454" r:id="rId70"/>
    <p:sldId id="411" r:id="rId71"/>
    <p:sldId id="412" r:id="rId72"/>
    <p:sldId id="413" r:id="rId73"/>
    <p:sldId id="414" r:id="rId74"/>
    <p:sldId id="415" r:id="rId7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1pPr>
    <a:lvl2pPr marL="4572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2pPr>
    <a:lvl3pPr marL="9144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3pPr>
    <a:lvl4pPr marL="13716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4pPr>
    <a:lvl5pPr marL="18288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5pPr>
    <a:lvl6pPr marL="2286000" algn="l" defTabSz="914400" rtl="0" eaLnBrk="1" latinLnBrk="0" hangingPunct="1">
      <a:defRPr kern="1200">
        <a:solidFill>
          <a:schemeClr val="tx1"/>
        </a:solidFill>
        <a:latin typeface="Arial" pitchFamily="34" charset="0"/>
        <a:ea typeface="+mn-ea"/>
        <a:cs typeface="Angsana New" pitchFamily="18" charset="-34"/>
      </a:defRPr>
    </a:lvl6pPr>
    <a:lvl7pPr marL="2743200" algn="l" defTabSz="914400" rtl="0" eaLnBrk="1" latinLnBrk="0" hangingPunct="1">
      <a:defRPr kern="1200">
        <a:solidFill>
          <a:schemeClr val="tx1"/>
        </a:solidFill>
        <a:latin typeface="Arial" pitchFamily="34" charset="0"/>
        <a:ea typeface="+mn-ea"/>
        <a:cs typeface="Angsana New" pitchFamily="18" charset="-34"/>
      </a:defRPr>
    </a:lvl7pPr>
    <a:lvl8pPr marL="3200400" algn="l" defTabSz="914400" rtl="0" eaLnBrk="1" latinLnBrk="0" hangingPunct="1">
      <a:defRPr kern="1200">
        <a:solidFill>
          <a:schemeClr val="tx1"/>
        </a:solidFill>
        <a:latin typeface="Arial" pitchFamily="34" charset="0"/>
        <a:ea typeface="+mn-ea"/>
        <a:cs typeface="Angsana New" pitchFamily="18" charset="-34"/>
      </a:defRPr>
    </a:lvl8pPr>
    <a:lvl9pPr marL="3657600" algn="l" defTabSz="914400" rtl="0" eaLnBrk="1" latinLnBrk="0" hangingPunct="1">
      <a:defRPr kern="1200">
        <a:solidFill>
          <a:schemeClr val="tx1"/>
        </a:solidFill>
        <a:latin typeface="Arial" pitchFamily="34" charset="0"/>
        <a:ea typeface="+mn-ea"/>
        <a:cs typeface="Angsana New" pitchFamily="18" charset="-3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23" autoAdjust="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9241045-B96D-496E-910D-7220A29107D2}" type="datetimeFigureOut">
              <a:rPr lang="en-US"/>
              <a:pPr>
                <a:defRPr/>
              </a:pPr>
              <a:t>26-May-15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59BFA71-188E-4C1C-82F1-7BD751AD760A}" type="slidenum">
              <a:rPr lang="en-US"/>
              <a:pPr>
                <a:defRPr/>
              </a:pPr>
              <a:t>‹#›</a:t>
            </a:fld>
            <a:endParaRPr lang="en-US"/>
          </a:p>
        </p:txBody>
      </p:sp>
    </p:spTree>
    <p:extLst>
      <p:ext uri="{BB962C8B-B14F-4D97-AF65-F5344CB8AC3E}">
        <p14:creationId xmlns:p14="http://schemas.microsoft.com/office/powerpoint/2010/main" val="472091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9</a:t>
            </a:fld>
            <a:endParaRPr lang="en-US"/>
          </a:p>
        </p:txBody>
      </p:sp>
    </p:spTree>
    <p:extLst>
      <p:ext uri="{BB962C8B-B14F-4D97-AF65-F5344CB8AC3E}">
        <p14:creationId xmlns:p14="http://schemas.microsoft.com/office/powerpoint/2010/main" val="4248649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35</a:t>
            </a:fld>
            <a:endParaRPr lang="en-US"/>
          </a:p>
        </p:txBody>
      </p:sp>
    </p:spTree>
    <p:extLst>
      <p:ext uri="{BB962C8B-B14F-4D97-AF65-F5344CB8AC3E}">
        <p14:creationId xmlns:p14="http://schemas.microsoft.com/office/powerpoint/2010/main" val="3277610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59BFA71-188E-4C1C-82F1-7BD751AD760A}" type="slidenum">
              <a:rPr lang="en-US" smtClean="0"/>
              <a:pPr>
                <a:defRPr/>
              </a:pPr>
              <a:t>61</a:t>
            </a:fld>
            <a:endParaRPr lang="en-US"/>
          </a:p>
        </p:txBody>
      </p:sp>
    </p:spTree>
    <p:extLst>
      <p:ext uri="{BB962C8B-B14F-4D97-AF65-F5344CB8AC3E}">
        <p14:creationId xmlns:p14="http://schemas.microsoft.com/office/powerpoint/2010/main" val="19893479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05200"/>
            <a:ext cx="6400800" cy="2732112"/>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82C8D3DD-CFEE-4130-A056-88F986525227}" type="datetimeFigureOut">
              <a:rPr lang="en-US"/>
              <a:pPr>
                <a:defRPr/>
              </a:pPr>
              <a:t>26-May-15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B931CB11-9BC1-453B-B61E-93691B514CE2}" type="slidenum">
              <a:rPr lang="en-US"/>
              <a:pPr>
                <a:defRPr/>
              </a:pPr>
              <a:t>‹#›</a:t>
            </a:fld>
            <a:endParaRPr lang="en-US"/>
          </a:p>
        </p:txBody>
      </p:sp>
      <p:pic>
        <p:nvPicPr>
          <p:cNvPr id="13" name="Picture 12"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788024" y="5970252"/>
            <a:ext cx="645102" cy="772195"/>
          </a:xfrm>
          <a:prstGeom prst="rect">
            <a:avLst/>
          </a:prstGeom>
          <a:noFill/>
          <a:ln>
            <a:noFill/>
          </a:ln>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52150" y="6291261"/>
            <a:ext cx="919849" cy="435349"/>
          </a:xfrm>
          <a:prstGeom prst="rect">
            <a:avLst/>
          </a:prstGeom>
        </p:spPr>
      </p:pic>
      <p:pic>
        <p:nvPicPr>
          <p:cNvPr id="15"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179962" y="689646"/>
            <a:ext cx="784075" cy="629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308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0A125FC5-2AA3-49F6-9F04-D7BFDC62CBF4}" type="datetimeFigureOut">
              <a:rPr lang="en-US"/>
              <a:pPr>
                <a:defRPr/>
              </a:pPr>
              <a:t>26-May-15</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2E583027-B27E-4130-874E-BEDB86DD701E}" type="slidenum">
              <a:rPr lang="en-US"/>
              <a:pPr>
                <a:defRPr/>
              </a:pPr>
              <a:t>‹#›</a:t>
            </a:fld>
            <a:endParaRPr lang="en-US"/>
          </a:p>
        </p:txBody>
      </p:sp>
    </p:spTree>
    <p:extLst>
      <p:ext uri="{BB962C8B-B14F-4D97-AF65-F5344CB8AC3E}">
        <p14:creationId xmlns:p14="http://schemas.microsoft.com/office/powerpoint/2010/main" val="104173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rot="5400000" flipH="1">
            <a:off x="3332163" y="3384550"/>
            <a:ext cx="6867525"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017BBCF-7233-4722-AC12-61C36B758C01}" type="datetimeFigureOut">
              <a:rPr lang="en-US"/>
              <a:pPr>
                <a:defRPr/>
              </a:pPr>
              <a:t>26-May-15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1930DEF-A772-4BC1-8F8F-C676DA2DA9A0}" type="slidenum">
              <a:rPr lang="en-US"/>
              <a:pPr>
                <a:defRPr/>
              </a:pPr>
              <a:t>‹#›</a:t>
            </a:fld>
            <a:endParaRPr lang="en-US"/>
          </a:p>
        </p:txBody>
      </p:sp>
    </p:spTree>
    <p:extLst>
      <p:ext uri="{BB962C8B-B14F-4D97-AF65-F5344CB8AC3E}">
        <p14:creationId xmlns:p14="http://schemas.microsoft.com/office/powerpoint/2010/main" val="375855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itle 18"/>
          <p:cNvSpPr>
            <a:spLocks noGrp="1"/>
          </p:cNvSpPr>
          <p:nvPr>
            <p:ph type="title"/>
          </p:nvPr>
        </p:nvSpPr>
        <p:spPr/>
        <p:txBody>
          <a:bodyPr/>
          <a:lstStyle>
            <a:lvl1pPr algn="ctr">
              <a:defRPr sz="3600"/>
            </a:lvl1pPr>
          </a:lstStyle>
          <a:p>
            <a:r>
              <a:rPr lang="en-US" smtClean="0"/>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24639345-55D8-4276-AC75-3A00A7AAB3B9}" type="datetimeFigureOut">
              <a:rPr lang="en-US"/>
              <a:pPr>
                <a:defRPr/>
              </a:pPr>
              <a:t>26-May-15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8AFCA404-91AF-4DB6-9413-E09CA73D1B2C}"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4"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2824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A970AFD-324C-43AC-8BCD-284E73E4BA54}" type="datetimeFigureOut">
              <a:rPr lang="en-US"/>
              <a:pPr>
                <a:defRPr/>
              </a:pPr>
              <a:t>26-May-15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2C62F7D-19A8-4FAC-A9AE-946CC24E0FF7}"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4"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159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4BFEDBEB-F119-47FF-84E8-5AACF51FE0FF}" type="datetimeFigureOut">
              <a:rPr lang="en-US"/>
              <a:pPr>
                <a:defRPr/>
              </a:pPr>
              <a:t>26-May-15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270E805B-4F33-423E-ABF8-633B87ADD1A8}" type="slidenum">
              <a:rPr lang="en-US"/>
              <a:pPr>
                <a:defRPr/>
              </a:pPr>
              <a:t>‹#›</a:t>
            </a:fld>
            <a:endParaRPr lang="en-US"/>
          </a:p>
        </p:txBody>
      </p:sp>
    </p:spTree>
    <p:extLst>
      <p:ext uri="{BB962C8B-B14F-4D97-AF65-F5344CB8AC3E}">
        <p14:creationId xmlns:p14="http://schemas.microsoft.com/office/powerpoint/2010/main" val="47486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EB270F7B-D3E3-445A-8363-CCF278AEB406}" type="datetimeFigureOut">
              <a:rPr lang="en-US"/>
              <a:pPr>
                <a:defRPr/>
              </a:pPr>
              <a:t>26-May-15</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BC9223B-D833-4D14-9CE6-800565D1A7CA}" type="slidenum">
              <a:rPr lang="en-US"/>
              <a:pPr>
                <a:defRPr/>
              </a:pPr>
              <a:t>‹#›</a:t>
            </a:fld>
            <a:endParaRPr lang="en-US"/>
          </a:p>
        </p:txBody>
      </p:sp>
    </p:spTree>
    <p:extLst>
      <p:ext uri="{BB962C8B-B14F-4D97-AF65-F5344CB8AC3E}">
        <p14:creationId xmlns:p14="http://schemas.microsoft.com/office/powerpoint/2010/main" val="360023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C7CA77A5-C084-48DD-A817-51E1F0F35A85}" type="datetimeFigureOut">
              <a:rPr lang="en-US"/>
              <a:pPr>
                <a:defRPr/>
              </a:pPr>
              <a:t>26-May-15</a:t>
            </a:fld>
            <a:endParaRPr lang="en-US"/>
          </a:p>
        </p:txBody>
      </p:sp>
      <p:sp>
        <p:nvSpPr>
          <p:cNvPr id="9"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4F06C7FA-0F53-4B8A-B107-D6A5EA6BDB89}" type="slidenum">
              <a:rPr lang="en-US"/>
              <a:pPr>
                <a:defRPr/>
              </a:pPr>
              <a:t>‹#›</a:t>
            </a:fld>
            <a:endParaRPr lang="en-US"/>
          </a:p>
        </p:txBody>
      </p:sp>
    </p:spTree>
    <p:extLst>
      <p:ext uri="{BB962C8B-B14F-4D97-AF65-F5344CB8AC3E}">
        <p14:creationId xmlns:p14="http://schemas.microsoft.com/office/powerpoint/2010/main" val="208339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7" name="Date Placeholder 1"/>
          <p:cNvSpPr>
            <a:spLocks noGrp="1"/>
          </p:cNvSpPr>
          <p:nvPr>
            <p:ph type="dt" sz="half" idx="10"/>
          </p:nvPr>
        </p:nvSpPr>
        <p:spPr/>
        <p:txBody>
          <a:bodyPr/>
          <a:lstStyle>
            <a:lvl1pPr>
              <a:defRPr/>
            </a:lvl1pPr>
          </a:lstStyle>
          <a:p>
            <a:pPr>
              <a:defRPr/>
            </a:pPr>
            <a:fld id="{62F668A8-45BA-4375-AB22-F5AC85D5964B}" type="datetimeFigureOut">
              <a:rPr lang="en-US"/>
              <a:pPr>
                <a:defRPr/>
              </a:pPr>
              <a:t>26-May-15</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18CA16E0-0986-42D7-9772-2273D3B70572}" type="slidenum">
              <a:rPr lang="en-US"/>
              <a:pPr>
                <a:defRPr/>
              </a:pPr>
              <a:t>‹#›</a:t>
            </a:fld>
            <a:endParaRPr lang="en-US"/>
          </a:p>
        </p:txBody>
      </p:sp>
      <p:pic>
        <p:nvPicPr>
          <p:cNvPr id="10" name="Picture 9"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2"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6259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4EFD2534-2BE9-4BDE-84E3-7007F3C7D124}" type="datetimeFigureOut">
              <a:rPr lang="en-US"/>
              <a:pPr>
                <a:defRPr/>
              </a:pPr>
              <a:t>26-May-15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12B6B433-20D9-4D33-8844-D5195EA749BB}" type="slidenum">
              <a:rPr lang="en-US"/>
              <a:pPr>
                <a:defRPr/>
              </a:pPr>
              <a:t>‹#›</a:t>
            </a:fld>
            <a:endParaRPr lang="en-US"/>
          </a:p>
        </p:txBody>
      </p:sp>
    </p:spTree>
    <p:extLst>
      <p:ext uri="{BB962C8B-B14F-4D97-AF65-F5344CB8AC3E}">
        <p14:creationId xmlns:p14="http://schemas.microsoft.com/office/powerpoint/2010/main" val="308422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455035D8-1A07-40E8-9D6A-06CC00ED9D4F}" type="datetimeFigureOut">
              <a:rPr lang="en-US"/>
              <a:pPr>
                <a:defRPr/>
              </a:pPr>
              <a:t>26-May-15</a:t>
            </a:fld>
            <a:endParaRPr lang="en-US"/>
          </a:p>
        </p:txBody>
      </p:sp>
      <p:sp>
        <p:nvSpPr>
          <p:cNvPr id="11" name="Footer Placeholder 5"/>
          <p:cNvSpPr>
            <a:spLocks noGrp="1"/>
          </p:cNvSpPr>
          <p:nvPr>
            <p:ph type="ftr" sz="quarter" idx="15"/>
          </p:nvPr>
        </p:nvSpPr>
        <p:spPr/>
        <p:txBody>
          <a:bodyPr/>
          <a:lstStyle>
            <a:lvl1pPr>
              <a:defRPr/>
            </a:lvl1pPr>
          </a:lstStyle>
          <a:p>
            <a:pPr>
              <a:defRPr/>
            </a:pPr>
            <a:endParaRPr lang="en-US"/>
          </a:p>
        </p:txBody>
      </p:sp>
      <p:sp>
        <p:nvSpPr>
          <p:cNvPr id="12" name="Slide Number Placeholder 6"/>
          <p:cNvSpPr>
            <a:spLocks noGrp="1"/>
          </p:cNvSpPr>
          <p:nvPr>
            <p:ph type="sldNum" sz="quarter" idx="16"/>
          </p:nvPr>
        </p:nvSpPr>
        <p:spPr/>
        <p:txBody>
          <a:bodyPr/>
          <a:lstStyle>
            <a:lvl1pPr>
              <a:defRPr/>
            </a:lvl1pPr>
          </a:lstStyle>
          <a:p>
            <a:pPr>
              <a:defRPr/>
            </a:pPr>
            <a:fld id="{380C6C63-EBE2-422E-86A7-921B20C3268E}" type="slidenum">
              <a:rPr lang="en-US"/>
              <a:pPr>
                <a:defRPr/>
              </a:pPr>
              <a:t>‹#›</a:t>
            </a:fld>
            <a:endParaRPr lang="en-US"/>
          </a:p>
        </p:txBody>
      </p:sp>
    </p:spTree>
    <p:extLst>
      <p:ext uri="{BB962C8B-B14F-4D97-AF65-F5344CB8AC3E}">
        <p14:creationId xmlns:p14="http://schemas.microsoft.com/office/powerpoint/2010/main" val="1840204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a:p>
        </p:txBody>
      </p:sp>
      <p:sp>
        <p:nvSpPr>
          <p:cNvPr id="205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0975" y="0"/>
            <a:ext cx="968375"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ysClr val="windowText" lastClr="000000"/>
                </a:solidFill>
                <a:latin typeface="+mn-lt"/>
                <a:cs typeface="+mn-cs"/>
              </a:defRPr>
            </a:lvl1pPr>
          </a:lstStyle>
          <a:p>
            <a:pPr>
              <a:defRPr/>
            </a:pPr>
            <a:fld id="{BFC5FC7F-8325-4B0F-A7AC-B36D507F46BB}" type="datetimeFigureOut">
              <a:rPr lang="en-US"/>
              <a:pPr>
                <a:defRPr/>
              </a:pPr>
              <a:t>26-May-15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ysClr val="windowText" lastClr="000000"/>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61413" y="0"/>
            <a:ext cx="382587"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0000"/>
                </a:solidFill>
                <a:latin typeface="Trebuchet MS" pitchFamily="34" charset="0"/>
              </a:defRPr>
            </a:lvl1pPr>
          </a:lstStyle>
          <a:p>
            <a:pPr>
              <a:defRPr/>
            </a:pPr>
            <a:fld id="{254AF026-0D4C-4B84-A717-AA5FC1A5EFF0}" type="slidenum">
              <a:rPr lang="en-US"/>
              <a:pPr>
                <a:defRPr/>
              </a:pPr>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iming>
    <p:tnLst>
      <p:par>
        <p:cTn id="1" dur="indefinite" restart="never" nodeType="tmRoot"/>
      </p:par>
    </p:tnLst>
  </p:timing>
  <p:txStyles>
    <p:titleStyle>
      <a:lvl1pPr algn="l" rtl="0" eaLnBrk="0" fontAlgn="base" hangingPunct="0">
        <a:spcBef>
          <a:spcPct val="0"/>
        </a:spcBef>
        <a:spcAft>
          <a:spcPct val="0"/>
        </a:spcAft>
        <a:defRPr sz="4400" b="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400" b="1">
          <a:solidFill>
            <a:schemeClr val="tx1"/>
          </a:solidFill>
          <a:latin typeface="Trebuchet MS" pitchFamily="34" charset="0"/>
        </a:defRPr>
      </a:lvl2pPr>
      <a:lvl3pPr algn="l" rtl="0" eaLnBrk="0" fontAlgn="base" hangingPunct="0">
        <a:spcBef>
          <a:spcPct val="0"/>
        </a:spcBef>
        <a:spcAft>
          <a:spcPct val="0"/>
        </a:spcAft>
        <a:defRPr sz="4400" b="1">
          <a:solidFill>
            <a:schemeClr val="tx1"/>
          </a:solidFill>
          <a:latin typeface="Trebuchet MS" pitchFamily="34" charset="0"/>
        </a:defRPr>
      </a:lvl3pPr>
      <a:lvl4pPr algn="l" rtl="0" eaLnBrk="0" fontAlgn="base" hangingPunct="0">
        <a:spcBef>
          <a:spcPct val="0"/>
        </a:spcBef>
        <a:spcAft>
          <a:spcPct val="0"/>
        </a:spcAft>
        <a:defRPr sz="4400" b="1">
          <a:solidFill>
            <a:schemeClr val="tx1"/>
          </a:solidFill>
          <a:latin typeface="Trebuchet MS" pitchFamily="34" charset="0"/>
        </a:defRPr>
      </a:lvl4pPr>
      <a:lvl5pPr algn="l" rtl="0" eaLnBrk="0" fontAlgn="base" hangingPunct="0">
        <a:spcBef>
          <a:spcPct val="0"/>
        </a:spcBef>
        <a:spcAft>
          <a:spcPct val="0"/>
        </a:spcAft>
        <a:defRPr sz="44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00ADDC"/>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38AC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1AB3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normAutofit/>
          </a:bodyPr>
          <a:lstStyle/>
          <a:p>
            <a:r>
              <a:rPr lang="en-US" sz="3200" dirty="0">
                <a:effectLst/>
              </a:rPr>
              <a:t>“Post-Disaster Needs Assessment and Recovery in Vietnam”</a:t>
            </a:r>
          </a:p>
        </p:txBody>
      </p:sp>
      <p:sp>
        <p:nvSpPr>
          <p:cNvPr id="3" name="Subtitle 2"/>
          <p:cNvSpPr>
            <a:spLocks noGrp="1"/>
          </p:cNvSpPr>
          <p:nvPr>
            <p:ph type="subTitle" idx="1"/>
          </p:nvPr>
        </p:nvSpPr>
        <p:spPr/>
        <p:txBody>
          <a:bodyPr/>
          <a:lstStyle/>
          <a:p>
            <a:r>
              <a:rPr lang="en-US" dirty="0"/>
              <a:t>Post-Disaster Needs Assessment Steps 1-7</a:t>
            </a:r>
          </a:p>
        </p:txBody>
      </p:sp>
    </p:spTree>
    <p:extLst>
      <p:ext uri="{BB962C8B-B14F-4D97-AF65-F5344CB8AC3E}">
        <p14:creationId xmlns:p14="http://schemas.microsoft.com/office/powerpoint/2010/main" val="4022823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Land </a:t>
            </a:r>
            <a:r>
              <a:rPr lang="en-US" dirty="0" smtClean="0"/>
              <a:t>Transportation</a:t>
            </a:r>
            <a:endParaRPr lang="en-US" dirty="0"/>
          </a:p>
        </p:txBody>
      </p:sp>
      <p:sp>
        <p:nvSpPr>
          <p:cNvPr id="2" name="Content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13566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31664"/>
            <a:ext cx="8229600" cy="561232"/>
          </a:xfrm>
        </p:spPr>
        <p:txBody>
          <a:bodyPr/>
          <a:lstStyle/>
          <a:p>
            <a:r>
              <a:rPr lang="en-US" sz="1800" b="1" dirty="0"/>
              <a:t>Table 1. Baseline information for roads and bridges in communes</a:t>
            </a:r>
            <a:endParaRPr lang="en-US" sz="1800" dirty="0"/>
          </a:p>
          <a:p>
            <a:endParaRPr lang="en-US" sz="1800" dirty="0"/>
          </a:p>
        </p:txBody>
      </p:sp>
      <p:sp>
        <p:nvSpPr>
          <p:cNvPr id="3" name="Title 2"/>
          <p:cNvSpPr>
            <a:spLocks noGrp="1"/>
          </p:cNvSpPr>
          <p:nvPr>
            <p:ph type="title"/>
          </p:nvPr>
        </p:nvSpPr>
        <p:spPr/>
        <p:txBody>
          <a:bodyPr>
            <a:noAutofit/>
          </a:bodyPr>
          <a:lstStyle/>
          <a:p>
            <a:r>
              <a:rPr lang="en-US" sz="2400" i="1" dirty="0">
                <a:effectLst/>
              </a:rPr>
              <a:t>Step 1.	Collect and/or validate the baseline data for each of the disaster-affected </a:t>
            </a:r>
            <a:r>
              <a:rPr lang="en-US" sz="2400" i="1" dirty="0" smtClean="0">
                <a:effectLst/>
              </a:rPr>
              <a:t>commune</a:t>
            </a:r>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3019100476"/>
              </p:ext>
            </p:extLst>
          </p:nvPr>
        </p:nvGraphicFramePr>
        <p:xfrm>
          <a:off x="35496" y="2328091"/>
          <a:ext cx="8964490" cy="4584150"/>
        </p:xfrm>
        <a:graphic>
          <a:graphicData uri="http://schemas.openxmlformats.org/drawingml/2006/table">
            <a:tbl>
              <a:tblPr firstRow="1" firstCol="1" bandRow="1"/>
              <a:tblGrid>
                <a:gridCol w="890040"/>
                <a:gridCol w="766144"/>
                <a:gridCol w="864096"/>
                <a:gridCol w="936104"/>
                <a:gridCol w="936104"/>
                <a:gridCol w="720080"/>
                <a:gridCol w="576064"/>
                <a:gridCol w="936104"/>
                <a:gridCol w="864096"/>
                <a:gridCol w="720080"/>
                <a:gridCol w="755578"/>
              </a:tblGrid>
              <a:tr h="138963">
                <a:tc gridSpan="11">
                  <a:txBody>
                    <a:bodyPr/>
                    <a:lstStyle/>
                    <a:p>
                      <a:pPr algn="just">
                        <a:lnSpc>
                          <a:spcPct val="115000"/>
                        </a:lnSpc>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Name of Commune:</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8963">
                <a:tc gridSpan="11">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This table is normally completed by ………….. Department / Agency</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6037">
                <a:tc row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Type of Roads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lnSpc>
                          <a:spcPct val="115000"/>
                        </a:lnSpc>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Total Length by classification</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Average Replacement Cost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Average Repair Cost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p>
                      <a:pPr algn="ctr">
                        <a:lnSpc>
                          <a:spcPct val="115000"/>
                        </a:lnSpc>
                        <a:spcBef>
                          <a:spcPts val="1200"/>
                        </a:spcBef>
                        <a:spcAft>
                          <a:spcPts val="0"/>
                        </a:spcAft>
                      </a:pPr>
                      <a:r>
                        <a:rPr lang="en-US" sz="12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Average Number of Users per Month</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288778">
                <a:tc vMerge="1">
                  <a:txBody>
                    <a:bodyPr/>
                    <a:lstStyle/>
                    <a:p>
                      <a:endParaRPr lang="en-US"/>
                    </a:p>
                  </a:txBody>
                  <a:tcPr/>
                </a:tc>
                <a:tc>
                  <a:txBody>
                    <a:bodyPr/>
                    <a:lstStyle/>
                    <a:p>
                      <a:pPr algn="ctr">
                        <a:lnSpc>
                          <a:spcPct val="115000"/>
                        </a:lnSpc>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National</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Provincial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District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Commune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Urban</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(VND/Km)</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(VND/Km)</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Persons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Vehicles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asphalt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Graveled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Earth</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889">
                <a:tc row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Type of Bridges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6">
                  <a:txBody>
                    <a:bodyPr/>
                    <a:lstStyle/>
                    <a:p>
                      <a:pPr algn="ctr">
                        <a:lnSpc>
                          <a:spcPct val="115000"/>
                        </a:lnSpc>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Number by classification</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Replacement Cost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Average Repair Cost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Average Number of Users per Month</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322304">
                <a:tc vMerge="1">
                  <a:txBody>
                    <a:bodyPr/>
                    <a:lstStyle/>
                    <a:p>
                      <a:endParaRPr lang="en-US"/>
                    </a:p>
                  </a:txBody>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National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Provincial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District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Commune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Urban</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(VND/m)</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(VND/m)</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Persons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Vehicles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Steel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Wood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963">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 </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Bef>
                          <a:spcPts val="1000"/>
                        </a:spcBef>
                        <a:spcAft>
                          <a:spcPts val="0"/>
                        </a:spcAft>
                      </a:pPr>
                      <a:r>
                        <a:rPr lang="en-US" sz="1400" b="1" dirty="0">
                          <a:effectLst/>
                          <a:latin typeface="Calibri" panose="020F0502020204030204" pitchFamily="34" charset="0"/>
                          <a:ea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Angsana New" panose="02020603050405020304" pitchFamily="18" charset="-34"/>
                      </a:endParaRPr>
                    </a:p>
                  </a:txBody>
                  <a:tcPr marL="54377" marR="54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683568" y="1520782"/>
            <a:ext cx="2098460" cy="410882"/>
          </a:xfrm>
          <a:prstGeom prst="rect">
            <a:avLst/>
          </a:prstGeom>
        </p:spPr>
        <p:txBody>
          <a:bodyPr wrap="none">
            <a:spAutoFit/>
          </a:bodyPr>
          <a:lstStyle/>
          <a:p>
            <a:pPr algn="just">
              <a:lnSpc>
                <a:spcPct val="115000"/>
              </a:lnSpc>
              <a:spcAft>
                <a:spcPts val="1000"/>
              </a:spcAft>
            </a:pPr>
            <a:r>
              <a:rPr lang="en-US" i="1" dirty="0" err="1">
                <a:latin typeface="Calibri" panose="020F0502020204030204" pitchFamily="34" charset="0"/>
                <a:ea typeface="Calibri" panose="020F0502020204030204" pitchFamily="34" charset="0"/>
                <a:cs typeface="Calibri" panose="020F0502020204030204" pitchFamily="34" charset="0"/>
              </a:rPr>
              <a:t>A.</a:t>
            </a:r>
            <a:r>
              <a:rPr lang="en-US" i="1" u="sng" dirty="0" err="1">
                <a:latin typeface="Calibri" panose="020F0502020204030204" pitchFamily="34" charset="0"/>
                <a:ea typeface="Calibri" panose="020F0502020204030204" pitchFamily="34" charset="0"/>
                <a:cs typeface="Calibri" panose="020F0502020204030204" pitchFamily="34" charset="0"/>
              </a:rPr>
              <a:t>Roads</a:t>
            </a:r>
            <a:r>
              <a:rPr lang="en-US" i="1" u="sng" dirty="0">
                <a:latin typeface="Calibri" panose="020F0502020204030204" pitchFamily="34" charset="0"/>
                <a:ea typeface="Calibri" panose="020F0502020204030204" pitchFamily="34" charset="0"/>
                <a:cs typeface="Calibri" panose="020F0502020204030204" pitchFamily="34" charset="0"/>
              </a:rPr>
              <a:t> and Bridges</a:t>
            </a:r>
            <a:endParaRPr lang="en-US" sz="14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400193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31966482"/>
              </p:ext>
            </p:extLst>
          </p:nvPr>
        </p:nvGraphicFramePr>
        <p:xfrm>
          <a:off x="323528" y="2492896"/>
          <a:ext cx="8229600" cy="1879600"/>
        </p:xfrm>
        <a:graphic>
          <a:graphicData uri="http://schemas.openxmlformats.org/drawingml/2006/table">
            <a:tbl>
              <a:tblPr firstRow="1" firstCol="1" bandRow="1"/>
              <a:tblGrid>
                <a:gridCol w="8229600"/>
              </a:tblGrid>
              <a:tr h="0">
                <a:tc>
                  <a:txBody>
                    <a:bodyPr/>
                    <a:lstStyle/>
                    <a:p>
                      <a:pPr>
                        <a:lnSpc>
                          <a:spcPct val="115000"/>
                        </a:lnSpc>
                        <a:spcAft>
                          <a:spcPts val="0"/>
                        </a:spcAft>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Notes in filling out Table 1.</a:t>
                      </a:r>
                      <a:endParaRPr lang="en-US" sz="2000" dirty="0">
                        <a:solidFill>
                          <a:srgbClr val="000000"/>
                        </a:solidFill>
                        <a:effectLst/>
                        <a:latin typeface="GEDAPE+TimesNewRoman"/>
                        <a:ea typeface="Times New Roman" panose="02020603050405020304" pitchFamily="18" charset="0"/>
                        <a:cs typeface="GEDAPE+TimesNewRoman"/>
                      </a:endParaRPr>
                    </a:p>
                    <a:p>
                      <a:pPr marL="342900" lvl="0" indent="-342900">
                        <a:lnSpc>
                          <a:spcPct val="115000"/>
                        </a:lnSpc>
                        <a:spcAft>
                          <a:spcPts val="1000"/>
                        </a:spcAft>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 types can be pathways or footpaths; or makeshift bridges  </a:t>
                      </a:r>
                      <a:endParaRPr lang="en-US" sz="2000" dirty="0">
                        <a:solidFill>
                          <a:srgbClr val="000000"/>
                        </a:solidFill>
                        <a:effectLst/>
                        <a:latin typeface="GEDAPE+TimesNewRoman"/>
                        <a:ea typeface="Times New Roman" panose="02020603050405020304" pitchFamily="18" charset="0"/>
                        <a:cs typeface="GEDAPE+TimesNewRoman"/>
                      </a:endParaRPr>
                    </a:p>
                    <a:p>
                      <a:pPr marL="342900" lvl="0" indent="-342900">
                        <a:lnSpc>
                          <a:spcPct val="115000"/>
                        </a:lnSpc>
                        <a:spcAft>
                          <a:spcPts val="1000"/>
                        </a:spcAft>
                        <a:buFont typeface="Symbol" panose="05050102010706020507" pitchFamily="18" charset="2"/>
                        <a:buChar char=""/>
                      </a:pPr>
                      <a:r>
                        <a:rPr lang="en-US" sz="2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Replacement costs are the actual costs if and when a similar road or bridge will be reconstructed while repair costs are the average normal costs of repairs.</a:t>
                      </a:r>
                      <a:endParaRPr lang="en-US" sz="2000" dirty="0">
                        <a:solidFill>
                          <a:srgbClr val="000000"/>
                        </a:solidFill>
                        <a:effectLst/>
                        <a:latin typeface="GEDAPE+TimesNewRoman"/>
                        <a:ea typeface="Times New Roman" panose="02020603050405020304" pitchFamily="18" charset="0"/>
                        <a:cs typeface="GEDAPE+TimesNewRoman"/>
                      </a:endParaRPr>
                    </a:p>
                  </a:txBody>
                  <a:tcPr marL="68580" marR="68580" marT="0" marB="0">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BD4B4"/>
                    </a:solidFill>
                  </a:tcPr>
                </a:tc>
              </a:tr>
            </a:tbl>
          </a:graphicData>
        </a:graphic>
      </p:graphicFrame>
    </p:spTree>
    <p:extLst>
      <p:ext uri="{BB962C8B-B14F-4D97-AF65-F5344CB8AC3E}">
        <p14:creationId xmlns:p14="http://schemas.microsoft.com/office/powerpoint/2010/main" val="3819606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2255554" cy="410882"/>
          </a:xfrm>
          <a:prstGeom prst="rect">
            <a:avLst/>
          </a:prstGeom>
        </p:spPr>
        <p:txBody>
          <a:bodyPr wrap="none">
            <a:spAutoFit/>
          </a:bodyPr>
          <a:lstStyle/>
          <a:p>
            <a:pPr>
              <a:lnSpc>
                <a:spcPct val="115000"/>
              </a:lnSpc>
              <a:spcAft>
                <a:spcPts val="1200"/>
              </a:spcAft>
            </a:pP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B.</a:t>
            </a:r>
            <a:r>
              <a:rPr lang="en-US" i="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 Physical structures  </a:t>
            </a:r>
            <a:endParaRPr lang="en-US" sz="1600" dirty="0">
              <a:solidFill>
                <a:srgbClr val="000000"/>
              </a:solidFill>
              <a:effectLst/>
              <a:latin typeface="GEDAPE+TimesNewRoman"/>
              <a:ea typeface="Times New Roman" panose="02020603050405020304" pitchFamily="18" charset="0"/>
              <a:cs typeface="GEDAPE+TimesNewRoman"/>
            </a:endParaRPr>
          </a:p>
        </p:txBody>
      </p:sp>
      <p:sp>
        <p:nvSpPr>
          <p:cNvPr id="3" name="Rectangle 2"/>
          <p:cNvSpPr/>
          <p:nvPr/>
        </p:nvSpPr>
        <p:spPr>
          <a:xfrm>
            <a:off x="3491880" y="101374"/>
            <a:ext cx="5377294" cy="729430"/>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2. Baseline information for the transportation-related government buildings and structures</a:t>
            </a:r>
            <a:endParaRPr lang="en-US" sz="1400" dirty="0">
              <a:latin typeface="Calibri" panose="020F0502020204030204" pitchFamily="34" charset="0"/>
              <a:ea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285504300"/>
              </p:ext>
            </p:extLst>
          </p:nvPr>
        </p:nvGraphicFramePr>
        <p:xfrm>
          <a:off x="538473" y="1844824"/>
          <a:ext cx="8229601" cy="2682240"/>
        </p:xfrm>
        <a:graphic>
          <a:graphicData uri="http://schemas.openxmlformats.org/drawingml/2006/table">
            <a:tbl>
              <a:tblPr firstRow="1" firstCol="1" bandRow="1"/>
              <a:tblGrid>
                <a:gridCol w="747248"/>
                <a:gridCol w="2063984"/>
                <a:gridCol w="1701881"/>
                <a:gridCol w="900318"/>
                <a:gridCol w="974385"/>
                <a:gridCol w="809793"/>
                <a:gridCol w="1031992"/>
              </a:tblGrid>
              <a:tr h="176530">
                <a:tc gridSpan="7">
                  <a:txBody>
                    <a:bodyPr/>
                    <a:lstStyle/>
                    <a:p>
                      <a:pPr algn="just">
                        <a:spcAft>
                          <a:spcPts val="0"/>
                        </a:spcAft>
                      </a:pPr>
                      <a:r>
                        <a:rPr lang="en-US" sz="1600" dirty="0">
                          <a:effectLst/>
                          <a:latin typeface="Calibri" panose="020F0502020204030204" pitchFamily="34" charset="0"/>
                          <a:cs typeface="Calibri" panose="020F0502020204030204" pitchFamily="34" charset="0"/>
                        </a:rPr>
                        <a:t>Name of commune:</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6530">
                <a:tc gridSpan="7">
                  <a:txBody>
                    <a:bodyPr/>
                    <a:lstStyle/>
                    <a:p>
                      <a:pPr algn="just">
                        <a:spcAft>
                          <a:spcPts val="0"/>
                        </a:spcAft>
                      </a:pPr>
                      <a:r>
                        <a:rPr lang="en-US" sz="1600" b="1" dirty="0">
                          <a:solidFill>
                            <a:srgbClr val="FF0000"/>
                          </a:solidFill>
                          <a:effectLst/>
                          <a:latin typeface="Calibri" panose="020F0502020204030204" pitchFamily="34" charset="0"/>
                          <a:cs typeface="Calibri" panose="020F0502020204030204" pitchFamily="34" charset="0"/>
                        </a:rPr>
                        <a:t>This table is normally completed by  ………. Department / Agency</a:t>
                      </a:r>
                      <a:endParaRPr lang="en-US" sz="1600" dirty="0">
                        <a:solidFill>
                          <a:srgbClr val="FF0000"/>
                        </a:solidFill>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280">
                <a:tc gridSpan="2">
                  <a:txBody>
                    <a:bodyPr/>
                    <a:lstStyle/>
                    <a:p>
                      <a:pPr algn="ctr">
                        <a:spcAft>
                          <a:spcPts val="0"/>
                        </a:spcAft>
                      </a:pPr>
                      <a:r>
                        <a:rPr lang="en-US" sz="1600">
                          <a:effectLst/>
                          <a:latin typeface="Calibri" panose="020F0502020204030204" pitchFamily="34" charset="0"/>
                          <a:cs typeface="Calibri" panose="020F0502020204030204" pitchFamily="34" charset="0"/>
                        </a:rPr>
                        <a:t>Types of structures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Replacement Cost per Square Meter (VND)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4">
                  <a:txBody>
                    <a:bodyPr/>
                    <a:lstStyle/>
                    <a:p>
                      <a:pPr algn="ctr">
                        <a:spcAft>
                          <a:spcPts val="0"/>
                        </a:spcAft>
                      </a:pPr>
                      <a:r>
                        <a:rPr lang="en-US" sz="1600">
                          <a:effectLst/>
                          <a:latin typeface="Calibri" panose="020F0502020204030204" pitchFamily="34" charset="0"/>
                          <a:cs typeface="Calibri" panose="020F0502020204030204" pitchFamily="34" charset="0"/>
                        </a:rPr>
                        <a:t>Average Repair Cost per Square Meter </a:t>
                      </a:r>
                      <a:endParaRPr lang="en-US" sz="16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19075">
                <a:tc>
                  <a:txBody>
                    <a:bodyPr/>
                    <a:lstStyle/>
                    <a:p>
                      <a:pPr algn="ctr">
                        <a:spcAft>
                          <a:spcPts val="0"/>
                        </a:spcAft>
                      </a:pPr>
                      <a:r>
                        <a:rPr lang="en-US" sz="1600">
                          <a:effectLst/>
                          <a:latin typeface="Calibri" panose="020F0502020204030204" pitchFamily="34" charset="0"/>
                          <a:cs typeface="Calibri" panose="020F0502020204030204" pitchFamily="34" charset="0"/>
                        </a:rPr>
                        <a:t>Types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Name of Building or Structure</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Roof</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Wall</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Floor</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Others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06375">
                <a:tc>
                  <a:txBody>
                    <a:bodyPr/>
                    <a:lstStyle/>
                    <a:p>
                      <a:pPr algn="just">
                        <a:spcAft>
                          <a:spcPts val="0"/>
                        </a:spcAft>
                      </a:pPr>
                      <a:r>
                        <a:rPr lang="en-US" sz="1600">
                          <a:effectLst/>
                          <a:latin typeface="Calibri" panose="020F0502020204030204" pitchFamily="34" charset="0"/>
                          <a:cs typeface="Calibri" panose="020F0502020204030204" pitchFamily="34" charset="0"/>
                        </a:rPr>
                        <a:t>Type 1</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Single floor</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375">
                <a:tc>
                  <a:txBody>
                    <a:bodyPr/>
                    <a:lstStyle/>
                    <a:p>
                      <a:pPr algn="just">
                        <a:spcAft>
                          <a:spcPts val="0"/>
                        </a:spcAft>
                      </a:pPr>
                      <a:r>
                        <a:rPr lang="en-US" sz="1600">
                          <a:effectLst/>
                          <a:latin typeface="Calibri" panose="020F0502020204030204" pitchFamily="34" charset="0"/>
                          <a:cs typeface="Calibri" panose="020F0502020204030204" pitchFamily="34" charset="0"/>
                        </a:rPr>
                        <a:t>Type 2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2 to 5 floors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375">
                <a:tc>
                  <a:txBody>
                    <a:bodyPr/>
                    <a:lstStyle/>
                    <a:p>
                      <a:pPr algn="just">
                        <a:spcAft>
                          <a:spcPts val="0"/>
                        </a:spcAft>
                      </a:pPr>
                      <a:r>
                        <a:rPr lang="en-US" sz="1600">
                          <a:effectLst/>
                          <a:latin typeface="Calibri" panose="020F0502020204030204" pitchFamily="34" charset="0"/>
                          <a:cs typeface="Calibri" panose="020F0502020204030204" pitchFamily="34" charset="0"/>
                        </a:rPr>
                        <a:t>Type 3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6 to 10 floors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375">
                <a:tc>
                  <a:txBody>
                    <a:bodyPr/>
                    <a:lstStyle/>
                    <a:p>
                      <a:pPr algn="just">
                        <a:spcAft>
                          <a:spcPts val="0"/>
                        </a:spcAft>
                      </a:pPr>
                      <a:r>
                        <a:rPr lang="en-US" sz="1600">
                          <a:effectLst/>
                          <a:latin typeface="Calibri" panose="020F0502020204030204" pitchFamily="34" charset="0"/>
                          <a:cs typeface="Calibri" panose="020F0502020204030204" pitchFamily="34" charset="0"/>
                        </a:rPr>
                        <a:t>Type 4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Over 10 floors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375">
                <a:tc>
                  <a:txBody>
                    <a:bodyPr/>
                    <a:lstStyle/>
                    <a:p>
                      <a:pPr algn="just">
                        <a:spcAft>
                          <a:spcPts val="0"/>
                        </a:spcAft>
                      </a:pPr>
                      <a:r>
                        <a:rPr lang="en-US" sz="1600">
                          <a:effectLst/>
                          <a:latin typeface="Calibri" panose="020F0502020204030204" pitchFamily="34" charset="0"/>
                          <a:cs typeface="Calibri" panose="020F0502020204030204" pitchFamily="34" charset="0"/>
                        </a:rPr>
                        <a:t>Type 5</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Other Structures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0898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04664"/>
            <a:ext cx="3876382" cy="369332"/>
          </a:xfrm>
          <a:prstGeom prst="rect">
            <a:avLst/>
          </a:prstGeom>
        </p:spPr>
        <p:txBody>
          <a:bodyPr wrap="none">
            <a:spAutoFit/>
          </a:bodyPr>
          <a:lstStyle/>
          <a:p>
            <a:pPr>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C. </a:t>
            </a:r>
            <a:r>
              <a:rPr lang="en-US" i="1" u="sng" dirty="0">
                <a:solidFill>
                  <a:srgbClr val="000000"/>
                </a:solidFill>
                <a:latin typeface="Calibri" panose="020F0502020204030204" pitchFamily="34" charset="0"/>
                <a:ea typeface="Times New Roman" panose="02020603050405020304" pitchFamily="18" charset="0"/>
                <a:cs typeface="Calibri" panose="020F0502020204030204" pitchFamily="34" charset="0"/>
              </a:rPr>
              <a:t>Equipment, machineries and supplies</a:t>
            </a:r>
            <a:endParaRPr lang="en-US" sz="1600" dirty="0">
              <a:solidFill>
                <a:srgbClr val="000000"/>
              </a:solidFill>
              <a:effectLst/>
              <a:latin typeface="GEDAPE+TimesNewRoman"/>
              <a:ea typeface="Times New Roman" panose="02020603050405020304" pitchFamily="18" charset="0"/>
              <a:cs typeface="GEDAPE+TimesNewRoman"/>
            </a:endParaRPr>
          </a:p>
        </p:txBody>
      </p:sp>
      <p:sp>
        <p:nvSpPr>
          <p:cNvPr id="5" name="Rectangle 4"/>
          <p:cNvSpPr/>
          <p:nvPr/>
        </p:nvSpPr>
        <p:spPr>
          <a:xfrm>
            <a:off x="4788024" y="266164"/>
            <a:ext cx="3888432" cy="646331"/>
          </a:xfrm>
          <a:prstGeom prst="rect">
            <a:avLst/>
          </a:prstGeom>
        </p:spPr>
        <p:txBody>
          <a:bodyPr wrap="square">
            <a:spAutoFit/>
          </a:bodyPr>
          <a:lstStyle/>
          <a:p>
            <a:pPr>
              <a:spcAft>
                <a:spcPts val="0"/>
              </a:spcAft>
            </a:pPr>
            <a:r>
              <a:rPr lang="en-US"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Table 3. Baseline information on the equipment and supplies</a:t>
            </a:r>
            <a:endParaRPr lang="en-US" sz="1600" dirty="0">
              <a:solidFill>
                <a:srgbClr val="000000"/>
              </a:solidFill>
              <a:effectLst/>
              <a:latin typeface="GEDAPE+TimesNewRoman"/>
              <a:ea typeface="Times New Roman" panose="02020603050405020304" pitchFamily="18" charset="0"/>
              <a:cs typeface="GEDAPE+TimesNewRoman"/>
            </a:endParaRPr>
          </a:p>
        </p:txBody>
      </p:sp>
      <p:graphicFrame>
        <p:nvGraphicFramePr>
          <p:cNvPr id="6" name="Table 5"/>
          <p:cNvGraphicFramePr>
            <a:graphicFrameLocks noGrp="1"/>
          </p:cNvGraphicFramePr>
          <p:nvPr>
            <p:extLst>
              <p:ext uri="{D42A27DB-BD31-4B8C-83A1-F6EECF244321}">
                <p14:modId xmlns:p14="http://schemas.microsoft.com/office/powerpoint/2010/main" val="2911575709"/>
              </p:ext>
            </p:extLst>
          </p:nvPr>
        </p:nvGraphicFramePr>
        <p:xfrm>
          <a:off x="251520" y="1255541"/>
          <a:ext cx="8229600" cy="5145024"/>
        </p:xfrm>
        <a:graphic>
          <a:graphicData uri="http://schemas.openxmlformats.org/drawingml/2006/table">
            <a:tbl>
              <a:tblPr firstRow="1" firstCol="1" bandRow="1"/>
              <a:tblGrid>
                <a:gridCol w="2597262"/>
                <a:gridCol w="1877995"/>
                <a:gridCol w="2032711"/>
                <a:gridCol w="1721632"/>
              </a:tblGrid>
              <a:tr h="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Name of Commune:</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lnSpc>
                          <a:spcPct val="115000"/>
                        </a:lnSpc>
                        <a:spcAft>
                          <a:spcPts val="100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gridSpan="4">
                  <a:txBody>
                    <a:bodyPr/>
                    <a:lstStyle/>
                    <a:p>
                      <a:pPr>
                        <a:spcAft>
                          <a:spcPts val="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This table is normally completed by ………….. Department / Agency</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Equipment and Supplies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Unit Costs (in VND)</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algn="ctr">
                        <a:lnSpc>
                          <a:spcPct val="115000"/>
                        </a:lnSpc>
                        <a:spcAft>
                          <a:spcPts val="100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Average acquisition value per unit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Average replacement cost per unit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100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Average repair cost per unit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4">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Heavy equipment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Bulldozers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Graders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Loaders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Trucks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4">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 equipment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Communication</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Security</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4">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Materials and supplies</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Furniture</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1000"/>
                        </a:spcAft>
                        <a:buFont typeface="+mj-lt"/>
                        <a:buAutoNum type="alphaLcPeriod"/>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Others (Enumerate)</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600" dirty="0">
                        <a:solidFill>
                          <a:srgbClr val="000000"/>
                        </a:solidFill>
                        <a:effectLst/>
                        <a:latin typeface="GEDAPE+TimesNewRoman"/>
                        <a:ea typeface="Times New Roman" panose="02020603050405020304" pitchFamily="18" charset="0"/>
                        <a:cs typeface="GEDAPE+TimesNew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71633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4472186" cy="369332"/>
          </a:xfrm>
          <a:prstGeom prst="rect">
            <a:avLst/>
          </a:prstGeom>
        </p:spPr>
        <p:txBody>
          <a:bodyPr wrap="none">
            <a:spAutoFit/>
          </a:bodyPr>
          <a:lstStyle/>
          <a:p>
            <a:pPr>
              <a:spcAft>
                <a:spcPts val="0"/>
              </a:spcAft>
            </a:pPr>
            <a:r>
              <a:rPr lang="en-US" i="1" dirty="0">
                <a:solidFill>
                  <a:srgbClr val="000000"/>
                </a:solidFill>
                <a:latin typeface="Calibri" panose="020F0502020204030204" pitchFamily="34" charset="0"/>
                <a:ea typeface="Times New Roman" panose="02020603050405020304" pitchFamily="18" charset="0"/>
                <a:cs typeface="Calibri" panose="020F0502020204030204" pitchFamily="34" charset="0"/>
              </a:rPr>
              <a:t>D. Private and Public Modes of Transportation</a:t>
            </a:r>
            <a:endParaRPr lang="en-US" sz="1600" dirty="0">
              <a:solidFill>
                <a:srgbClr val="000000"/>
              </a:solidFill>
              <a:effectLst/>
              <a:latin typeface="GEDAPE+TimesNewRoman"/>
              <a:ea typeface="Times New Roman" panose="02020603050405020304" pitchFamily="18" charset="0"/>
              <a:cs typeface="GEDAPE+TimesNewRoman"/>
            </a:endParaRPr>
          </a:p>
        </p:txBody>
      </p:sp>
      <p:sp>
        <p:nvSpPr>
          <p:cNvPr id="3" name="Rectangle 2"/>
          <p:cNvSpPr/>
          <p:nvPr/>
        </p:nvSpPr>
        <p:spPr>
          <a:xfrm>
            <a:off x="5508104" y="193257"/>
            <a:ext cx="2880320" cy="729430"/>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4. General types of land transportation assets </a:t>
            </a:r>
            <a:endParaRPr lang="en-US" sz="1000" dirty="0">
              <a:latin typeface="Calibri" panose="020F0502020204030204" pitchFamily="34" charset="0"/>
              <a:ea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101349300"/>
              </p:ext>
            </p:extLst>
          </p:nvPr>
        </p:nvGraphicFramePr>
        <p:xfrm>
          <a:off x="395536" y="948900"/>
          <a:ext cx="8229599" cy="5681472"/>
        </p:xfrm>
        <a:graphic>
          <a:graphicData uri="http://schemas.openxmlformats.org/drawingml/2006/table">
            <a:tbl>
              <a:tblPr firstRow="1" firstCol="1" bandRow="1"/>
              <a:tblGrid>
                <a:gridCol w="2361895"/>
                <a:gridCol w="781812"/>
                <a:gridCol w="781812"/>
                <a:gridCol w="1642628"/>
                <a:gridCol w="1329903"/>
                <a:gridCol w="1331549"/>
              </a:tblGrid>
              <a:tr h="205105">
                <a:tc gridSpan="6">
                  <a:txBody>
                    <a:bodyPr/>
                    <a:lstStyle/>
                    <a:p>
                      <a:pPr>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Name of Commune:</a:t>
                      </a:r>
                      <a:r>
                        <a:rPr lang="en-US" sz="1600">
                          <a:effectLst/>
                          <a:latin typeface="Calibri" panose="020F0502020204030204" pitchFamily="34" charset="0"/>
                          <a:ea typeface="Calibri" panose="020F0502020204030204" pitchFamily="34" charset="0"/>
                          <a:cs typeface="Calibri" panose="020F0502020204030204" pitchFamily="34" charset="0"/>
                        </a:rPr>
                        <a:t>	</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5105">
                <a:tc gridSpan="6">
                  <a:txBody>
                    <a:bodyPr/>
                    <a:lstStyle/>
                    <a:p>
                      <a:pPr>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This table is normally completed by ……….. Department / Agency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0510">
                <a:tc rowSpan="2">
                  <a:txBody>
                    <a:bodyPr/>
                    <a:lstStyle/>
                    <a:p>
                      <a:pPr algn="ctr">
                        <a:spcAft>
                          <a:spcPts val="0"/>
                        </a:spcAft>
                      </a:pPr>
                      <a:r>
                        <a:rPr lang="en-US" sz="1600" b="1">
                          <a:effectLst/>
                          <a:latin typeface="Calibri" panose="020F0502020204030204" pitchFamily="34" charset="0"/>
                          <a:cs typeface="Calibri" panose="020F0502020204030204" pitchFamily="34" charset="0"/>
                        </a:rPr>
                        <a:t>Land transportation</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Number</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Replacement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(VND/Unit)</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Repair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(VND/Unit)</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Operating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(VND/Km)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93675">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0">
                <a:tc>
                  <a:txBody>
                    <a:bodyPr/>
                    <a:lstStyle/>
                    <a:p>
                      <a:pPr>
                        <a:spcAft>
                          <a:spcPts val="0"/>
                        </a:spcAft>
                      </a:pPr>
                      <a:r>
                        <a:rPr lang="en-US" sz="1600">
                          <a:effectLst/>
                          <a:latin typeface="Calibri" panose="020F0502020204030204" pitchFamily="34" charset="0"/>
                          <a:cs typeface="Calibri" panose="020F0502020204030204" pitchFamily="34" charset="0"/>
                        </a:rPr>
                        <a:t>Cars</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1</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2</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N</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Calibri" panose="020F0502020204030204" pitchFamily="34" charset="0"/>
                          <a:cs typeface="Calibri" panose="020F0502020204030204" pitchFamily="34" charset="0"/>
                        </a:rPr>
                        <a:t>Buses</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1</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2</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N</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Calibri" panose="020F0502020204030204" pitchFamily="34" charset="0"/>
                          <a:cs typeface="Calibri" panose="020F0502020204030204" pitchFamily="34" charset="0"/>
                        </a:rPr>
                        <a:t>Taxis</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1</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2</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N</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Calibri" panose="020F0502020204030204" pitchFamily="34" charset="0"/>
                          <a:cs typeface="Calibri" panose="020F0502020204030204" pitchFamily="34" charset="0"/>
                        </a:rPr>
                        <a:t>Trucks</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1</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2</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rabicPeriod"/>
                      </a:pPr>
                      <a:r>
                        <a:rPr lang="en-US" sz="1600">
                          <a:effectLst/>
                          <a:latin typeface="Calibri" panose="020F0502020204030204" pitchFamily="34" charset="0"/>
                          <a:cs typeface="Calibri" panose="020F0502020204030204" pitchFamily="34" charset="0"/>
                        </a:rPr>
                        <a:t>Company N</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600">
                          <a:effectLst/>
                          <a:latin typeface="Calibri" panose="020F0502020204030204" pitchFamily="34" charset="0"/>
                          <a:cs typeface="Calibri" panose="020F0502020204030204" pitchFamily="34" charset="0"/>
                        </a:rPr>
                        <a:t>Other vehicles</a:t>
                      </a:r>
                      <a:endParaRPr lang="en-US" sz="14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00799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WATER Transportation</a:t>
            </a:r>
            <a:endParaRPr lang="en-US" dirty="0"/>
          </a:p>
        </p:txBody>
      </p:sp>
      <p:sp>
        <p:nvSpPr>
          <p:cNvPr id="2" name="Content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234503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32"/>
            <a:ext cx="5580112"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5. Assets in the water transportation sub-sector</a:t>
            </a:r>
            <a:endParaRPr lang="en-US" sz="1400" dirty="0">
              <a:latin typeface="Calibri" panose="020F0502020204030204" pitchFamily="34" charset="0"/>
              <a:ea typeface="Calibri" panose="020F0502020204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99914624"/>
              </p:ext>
            </p:extLst>
          </p:nvPr>
        </p:nvGraphicFramePr>
        <p:xfrm>
          <a:off x="395536" y="527514"/>
          <a:ext cx="8051455" cy="5937504"/>
        </p:xfrm>
        <a:graphic>
          <a:graphicData uri="http://schemas.openxmlformats.org/drawingml/2006/table">
            <a:tbl>
              <a:tblPr firstRow="1" firstCol="1" bandRow="1"/>
              <a:tblGrid>
                <a:gridCol w="2310768"/>
                <a:gridCol w="764888"/>
                <a:gridCol w="764888"/>
                <a:gridCol w="1607071"/>
                <a:gridCol w="1301115"/>
                <a:gridCol w="1302725"/>
              </a:tblGrid>
              <a:tr h="222906">
                <a:tc gridSpan="6">
                  <a:txBody>
                    <a:bodyPr/>
                    <a:lstStyle/>
                    <a:p>
                      <a:pPr algn="just">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Name of Commune:</a:t>
                      </a:r>
                      <a:r>
                        <a:rPr lang="en-US" sz="1600">
                          <a:effectLst/>
                          <a:latin typeface="Calibri" panose="020F0502020204030204" pitchFamily="34" charset="0"/>
                          <a:ea typeface="Calibri" panose="020F0502020204030204" pitchFamily="34" charset="0"/>
                          <a:cs typeface="Calibri" panose="020F0502020204030204" pitchFamily="34" charset="0"/>
                        </a:rPr>
                        <a:t>	</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2906">
                <a:tc gridSpan="6">
                  <a:txBody>
                    <a:bodyPr/>
                    <a:lstStyle/>
                    <a:p>
                      <a:pPr algn="just">
                        <a:lnSpc>
                          <a:spcPct val="115000"/>
                        </a:lnSpc>
                        <a:spcAft>
                          <a:spcPts val="0"/>
                        </a:spcAft>
                      </a:pPr>
                      <a:r>
                        <a:rPr lang="en-US" sz="1600" b="1">
                          <a:effectLst/>
                          <a:latin typeface="Calibri" panose="020F0502020204030204" pitchFamily="34" charset="0"/>
                          <a:ea typeface="Calibri" panose="020F0502020204030204" pitchFamily="34" charset="0"/>
                          <a:cs typeface="Calibri" panose="020F0502020204030204" pitchFamily="34" charset="0"/>
                        </a:rPr>
                        <a:t>This table is normally completed by …………. Department / Agency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831">
                <a:tc rowSpan="2">
                  <a:txBody>
                    <a:bodyPr/>
                    <a:lstStyle/>
                    <a:p>
                      <a:pPr algn="ctr">
                        <a:spcAft>
                          <a:spcPts val="0"/>
                        </a:spcAft>
                      </a:pPr>
                      <a:r>
                        <a:rPr lang="en-US" sz="1600" b="1">
                          <a:effectLst/>
                          <a:latin typeface="Calibri" panose="020F0502020204030204" pitchFamily="34" charset="0"/>
                          <a:cs typeface="Calibri" panose="020F0502020204030204" pitchFamily="34" charset="0"/>
                        </a:rPr>
                        <a:t>Water  Transportation</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Number</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Replacement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(VND/Unit)</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Repair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(VND/Unit)</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Operating Cost</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(VND/Km)</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87663">
                <a:tc vMerge="1">
                  <a:txBody>
                    <a:bodyPr/>
                    <a:lstStyle/>
                    <a:p>
                      <a:endParaRPr lang="en-US"/>
                    </a:p>
                  </a:txBody>
                  <a:tcPr/>
                </a:tc>
                <a:tc>
                  <a:txBody>
                    <a:bodyPr/>
                    <a:lstStyle/>
                    <a:p>
                      <a:pPr algn="just">
                        <a:spcAft>
                          <a:spcPts val="0"/>
                        </a:spcAft>
                      </a:pPr>
                      <a:r>
                        <a:rPr lang="en-US" sz="16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222906">
                <a:tc gridSpan="6">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Watercrafts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Ships</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Ferries</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Others</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gridSpan="6">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Structures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Type 1</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Type 2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Type 3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Type 4 </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Type 5</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06">
                <a:tc gridSpan="6">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Equipment and machinery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marL="342900" lvl="0" indent="-342900">
                        <a:spcAft>
                          <a:spcPts val="0"/>
                        </a:spcAft>
                        <a:buFont typeface="+mj-lt"/>
                        <a:buAutoNum type="alphaLcPeriod"/>
                      </a:pPr>
                      <a:r>
                        <a:rPr lang="en-US" sz="1600">
                          <a:effectLst/>
                          <a:latin typeface="Calibri" panose="020F0502020204030204" pitchFamily="34" charset="0"/>
                          <a:cs typeface="Calibri" panose="020F0502020204030204" pitchFamily="34" charset="0"/>
                        </a:rPr>
                        <a:t>Others  (enumerate)</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a:spcAft>
                          <a:spcPts val="0"/>
                        </a:spcAft>
                      </a:pPr>
                      <a:r>
                        <a:rPr lang="en-US" sz="1600">
                          <a:effectLst/>
                          <a:latin typeface="Calibri" panose="020F0502020204030204" pitchFamily="34" charset="0"/>
                          <a:cs typeface="Calibri" panose="020F0502020204030204" pitchFamily="34" charset="0"/>
                        </a:rPr>
                        <a:t>Materials and supplies</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831">
                <a:tc>
                  <a:txBody>
                    <a:bodyPr/>
                    <a:lstStyle/>
                    <a:p>
                      <a:pPr>
                        <a:spcAft>
                          <a:spcPts val="0"/>
                        </a:spcAft>
                      </a:pPr>
                      <a:r>
                        <a:rPr lang="en-US" sz="1600">
                          <a:effectLst/>
                          <a:latin typeface="Calibri" panose="020F0502020204030204" pitchFamily="34" charset="0"/>
                          <a:cs typeface="Calibri" panose="020F0502020204030204" pitchFamily="34" charset="0"/>
                        </a:rPr>
                        <a:t>Other assets</a:t>
                      </a:r>
                      <a:endParaRPr lang="en-US" sz="1400">
                        <a:effectLst/>
                        <a:latin typeface="Calibri" panose="020F0502020204030204" pitchFamily="34" charset="0"/>
                      </a:endParaRPr>
                    </a:p>
                  </a:txBody>
                  <a:tcPr marL="67095" marR="6709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b="1"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67095" marR="67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27902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RAIL Transportation</a:t>
            </a:r>
            <a:endParaRPr lang="en-US" dirty="0"/>
          </a:p>
        </p:txBody>
      </p:sp>
      <p:sp>
        <p:nvSpPr>
          <p:cNvPr id="2" name="Content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92709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60648"/>
            <a:ext cx="5616624"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6. Assets in the rail transportation sub-sector</a:t>
            </a:r>
            <a:endParaRPr lang="en-US" sz="1400" dirty="0">
              <a:latin typeface="Calibri" panose="020F0502020204030204" pitchFamily="34" charset="0"/>
              <a:ea typeface="Calibri" panose="020F0502020204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607118884"/>
              </p:ext>
            </p:extLst>
          </p:nvPr>
        </p:nvGraphicFramePr>
        <p:xfrm>
          <a:off x="457200" y="908720"/>
          <a:ext cx="8229600" cy="5335524"/>
        </p:xfrm>
        <a:graphic>
          <a:graphicData uri="http://schemas.openxmlformats.org/drawingml/2006/table">
            <a:tbl>
              <a:tblPr firstRow="1" firstCol="1" bandRow="1"/>
              <a:tblGrid>
                <a:gridCol w="2620305"/>
                <a:gridCol w="1227856"/>
                <a:gridCol w="1642628"/>
                <a:gridCol w="1329903"/>
                <a:gridCol w="1408908"/>
              </a:tblGrid>
              <a:tr h="0">
                <a:tc gridSpan="5">
                  <a:txBody>
                    <a:bodyPr/>
                    <a:lstStyle/>
                    <a:p>
                      <a:pPr algn="just">
                        <a:lnSpc>
                          <a:spcPct val="115000"/>
                        </a:lnSpc>
                        <a:spcAft>
                          <a:spcPts val="0"/>
                        </a:spcAft>
                      </a:pPr>
                      <a:r>
                        <a:rPr lang="en-US" sz="1800" b="1" dirty="0">
                          <a:effectLst/>
                          <a:latin typeface="Calibri" panose="020F0502020204030204" pitchFamily="34" charset="0"/>
                          <a:ea typeface="Calibri" panose="020F0502020204030204" pitchFamily="34" charset="0"/>
                          <a:cs typeface="Calibri" panose="020F0502020204030204" pitchFamily="34" charset="0"/>
                        </a:rPr>
                        <a:t>Name of Commune:</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05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5">
                  <a:txBody>
                    <a:bodyPr/>
                    <a:lstStyle/>
                    <a:p>
                      <a:pPr algn="just">
                        <a:lnSpc>
                          <a:spcPct val="115000"/>
                        </a:lnSpc>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This table is normally completed by ………….. Department / Agency</a:t>
                      </a:r>
                      <a:endParaRPr lang="en-US" sz="105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4820">
                <a:tc>
                  <a:txBody>
                    <a:bodyPr/>
                    <a:lstStyle/>
                    <a:p>
                      <a:pPr algn="ctr">
                        <a:spcAft>
                          <a:spcPts val="0"/>
                        </a:spcAft>
                      </a:pPr>
                      <a:r>
                        <a:rPr lang="en-US" sz="1800" b="1">
                          <a:effectLst/>
                          <a:latin typeface="Calibri" panose="020F0502020204030204" pitchFamily="34" charset="0"/>
                          <a:cs typeface="Calibri" panose="020F0502020204030204" pitchFamily="34" charset="0"/>
                        </a:rPr>
                        <a:t>Rail  Transportation</a:t>
                      </a:r>
                      <a:endParaRPr lang="en-US" sz="16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effectLst/>
                          <a:latin typeface="Calibri" panose="020F0502020204030204" pitchFamily="34" charset="0"/>
                          <a:cs typeface="Calibri" panose="020F0502020204030204" pitchFamily="34" charset="0"/>
                        </a:rPr>
                        <a:t>Number</a:t>
                      </a:r>
                      <a:endParaRPr lang="en-US" sz="1600">
                        <a:effectLst/>
                        <a:latin typeface="Calibri" panose="020F0502020204030204" pitchFamily="34" charset="0"/>
                      </a:endParaRPr>
                    </a:p>
                    <a:p>
                      <a:pPr algn="ctr">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effectLst/>
                          <a:latin typeface="Calibri" panose="020F0502020204030204" pitchFamily="34" charset="0"/>
                          <a:cs typeface="Calibri" panose="020F0502020204030204" pitchFamily="34" charset="0"/>
                        </a:rPr>
                        <a:t>Average Replacement Cost</a:t>
                      </a:r>
                      <a:endParaRPr lang="en-US" sz="1600">
                        <a:effectLst/>
                        <a:latin typeface="Calibri" panose="020F0502020204030204" pitchFamily="34" charset="0"/>
                      </a:endParaRPr>
                    </a:p>
                    <a:p>
                      <a:pPr algn="ctr">
                        <a:spcAft>
                          <a:spcPts val="0"/>
                        </a:spcAft>
                      </a:pPr>
                      <a:r>
                        <a:rPr lang="en-US" sz="1800">
                          <a:effectLst/>
                          <a:latin typeface="Calibri" panose="020F0502020204030204" pitchFamily="34" charset="0"/>
                          <a:cs typeface="Calibri" panose="020F0502020204030204" pitchFamily="34" charset="0"/>
                        </a:rPr>
                        <a:t>(VND/Unit)</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effectLst/>
                          <a:latin typeface="Calibri" panose="020F0502020204030204" pitchFamily="34" charset="0"/>
                          <a:cs typeface="Calibri" panose="020F0502020204030204" pitchFamily="34" charset="0"/>
                        </a:rPr>
                        <a:t>Average Repair Cost</a:t>
                      </a:r>
                      <a:endParaRPr lang="en-US" sz="1600">
                        <a:effectLst/>
                        <a:latin typeface="Calibri" panose="020F0502020204030204" pitchFamily="34" charset="0"/>
                      </a:endParaRPr>
                    </a:p>
                    <a:p>
                      <a:pPr algn="ctr">
                        <a:spcAft>
                          <a:spcPts val="0"/>
                        </a:spcAft>
                      </a:pPr>
                      <a:r>
                        <a:rPr lang="en-US" sz="1800">
                          <a:effectLst/>
                          <a:latin typeface="Calibri" panose="020F0502020204030204" pitchFamily="34" charset="0"/>
                          <a:cs typeface="Calibri" panose="020F0502020204030204" pitchFamily="34" charset="0"/>
                        </a:rPr>
                        <a:t>(VND/Unit)</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800">
                          <a:effectLst/>
                          <a:latin typeface="Calibri" panose="020F0502020204030204" pitchFamily="34" charset="0"/>
                          <a:cs typeface="Calibri" panose="020F0502020204030204" pitchFamily="34" charset="0"/>
                        </a:rPr>
                        <a:t>Average Operating Cost</a:t>
                      </a:r>
                      <a:endParaRPr lang="en-US" sz="1600">
                        <a:effectLst/>
                        <a:latin typeface="Calibri" panose="020F0502020204030204" pitchFamily="34" charset="0"/>
                      </a:endParaRPr>
                    </a:p>
                    <a:p>
                      <a:pPr algn="ctr">
                        <a:spcAft>
                          <a:spcPts val="0"/>
                        </a:spcAft>
                      </a:pPr>
                      <a:r>
                        <a:rPr lang="en-US" sz="1800">
                          <a:effectLst/>
                          <a:latin typeface="Calibri" panose="020F0502020204030204" pitchFamily="34" charset="0"/>
                          <a:cs typeface="Calibri" panose="020F0502020204030204" pitchFamily="34" charset="0"/>
                        </a:rPr>
                        <a:t>(VND/Km)</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US" sz="1800">
                          <a:effectLst/>
                          <a:latin typeface="Calibri" panose="020F0502020204030204" pitchFamily="34" charset="0"/>
                          <a:cs typeface="Calibri" panose="020F0502020204030204" pitchFamily="34" charset="0"/>
                        </a:rPr>
                        <a:t>Trains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US" sz="1800">
                          <a:effectLst/>
                          <a:latin typeface="Calibri" panose="020F0502020204030204" pitchFamily="34" charset="0"/>
                          <a:cs typeface="Calibri" panose="020F0502020204030204" pitchFamily="34" charset="0"/>
                        </a:rPr>
                        <a:t>Locomotives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Passenger Carriages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Goods Wagons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Others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Information and signal system</a:t>
                      </a:r>
                      <a:endParaRPr lang="en-US" sz="105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dirty="0">
                          <a:effectLst/>
                          <a:latin typeface="Calibri" panose="020F0502020204030204" pitchFamily="34" charset="0"/>
                          <a:cs typeface="Calibri" panose="020F0502020204030204" pitchFamily="34" charset="0"/>
                        </a:rPr>
                        <a:t> </a:t>
                      </a:r>
                      <a:r>
                        <a:rPr lang="en-US" sz="1800" dirty="0" smtClean="0">
                          <a:effectLst/>
                          <a:latin typeface="Calibri" panose="020F0502020204030204" pitchFamily="34" charset="0"/>
                          <a:cs typeface="Calibri" panose="020F0502020204030204" pitchFamily="34" charset="0"/>
                        </a:rPr>
                        <a:t>Navigation</a:t>
                      </a:r>
                      <a:endParaRPr lang="en-US" sz="1600" dirty="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Calibri" panose="020F0502020204030204" pitchFamily="34" charset="0"/>
                        </a:rPr>
                        <a:t>Baggage handling</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Calibri" panose="020F0502020204030204" pitchFamily="34" charset="0"/>
                        </a:rPr>
                        <a:t>Security equipment</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a:effectLst/>
                          <a:latin typeface="Calibri" panose="020F0502020204030204" pitchFamily="34" charset="0"/>
                          <a:cs typeface="Calibri" panose="020F0502020204030204" pitchFamily="34" charset="0"/>
                        </a:rPr>
                        <a:t>Others  (enumerate)</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Materials and supplies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a:effectLst/>
                          <a:latin typeface="Calibri" panose="020F0502020204030204" pitchFamily="34" charset="0"/>
                          <a:cs typeface="Calibri" panose="020F0502020204030204" pitchFamily="34" charset="0"/>
                        </a:rPr>
                        <a:t>Other assets</a:t>
                      </a:r>
                      <a:endParaRPr lang="en-US" sz="1600">
                        <a:effectLst/>
                        <a:latin typeface="Calibri" panose="020F050202020403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5468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S2.1 Disaster Scenario</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081688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sz="3000" dirty="0" smtClean="0"/>
              <a:t>Each group chooses 1 transport sub-sector</a:t>
            </a:r>
          </a:p>
          <a:p>
            <a:r>
              <a:rPr lang="en-US" sz="3000" dirty="0" smtClean="0"/>
              <a:t>In your sector groups, examine Step 1 (baseline data) carefully.</a:t>
            </a:r>
          </a:p>
          <a:p>
            <a:r>
              <a:rPr lang="en-US" sz="3000" dirty="0" smtClean="0"/>
              <a:t> For each piece of required data, write down the </a:t>
            </a:r>
            <a:r>
              <a:rPr lang="en-US" sz="3000" u="sng" dirty="0" smtClean="0"/>
              <a:t>source of the data </a:t>
            </a:r>
            <a:r>
              <a:rPr lang="en-US" sz="3000" dirty="0" smtClean="0"/>
              <a:t>e.g. Province/District Transport office</a:t>
            </a:r>
          </a:p>
          <a:p>
            <a:r>
              <a:rPr lang="en-US" sz="3000" dirty="0" smtClean="0"/>
              <a:t>Consider which data is easy to obtain, and which is difficult. Why is it easy or difficult?</a:t>
            </a:r>
          </a:p>
          <a:p>
            <a:r>
              <a:rPr lang="en-US" sz="3000" dirty="0" smtClean="0"/>
              <a:t>The 3 groups will be requested to make a short presentation.</a:t>
            </a:r>
            <a:endParaRPr lang="en-US" sz="3000" dirty="0"/>
          </a:p>
        </p:txBody>
      </p:sp>
      <p:sp>
        <p:nvSpPr>
          <p:cNvPr id="4" name="Title 3"/>
          <p:cNvSpPr>
            <a:spLocks noGrp="1"/>
          </p:cNvSpPr>
          <p:nvPr>
            <p:ph type="title"/>
          </p:nvPr>
        </p:nvSpPr>
        <p:spPr/>
        <p:txBody>
          <a:bodyPr>
            <a:normAutofit/>
          </a:bodyPr>
          <a:lstStyle/>
          <a:p>
            <a:pPr algn="ctr"/>
            <a:r>
              <a:rPr lang="en-US" dirty="0" smtClean="0"/>
              <a:t>Group Exercise</a:t>
            </a:r>
            <a:endParaRPr lang="en-US" dirty="0"/>
          </a:p>
        </p:txBody>
      </p:sp>
    </p:spTree>
    <p:extLst>
      <p:ext uri="{BB962C8B-B14F-4D97-AF65-F5344CB8AC3E}">
        <p14:creationId xmlns:p14="http://schemas.microsoft.com/office/powerpoint/2010/main" val="212488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effectLst/>
              </a:rPr>
              <a:t>S2.3 Estimating sector damage and loss (Step 2)</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p:nvPr/>
        </p:nvGrpSpPr>
        <p:grpSpPr>
          <a:xfrm>
            <a:off x="251520" y="1077647"/>
            <a:ext cx="4224241" cy="2855409"/>
            <a:chOff x="251520" y="1077647"/>
            <a:chExt cx="4224241" cy="2855409"/>
          </a:xfrm>
        </p:grpSpPr>
        <p:pic>
          <p:nvPicPr>
            <p:cNvPr id="7"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9" name="Group 8"/>
          <p:cNvGrpSpPr/>
          <p:nvPr/>
        </p:nvGrpSpPr>
        <p:grpSpPr>
          <a:xfrm>
            <a:off x="5220072" y="1153847"/>
            <a:ext cx="3397381" cy="2571024"/>
            <a:chOff x="5220072" y="1153847"/>
            <a:chExt cx="3397381" cy="2571024"/>
          </a:xfrm>
        </p:grpSpPr>
        <p:pic>
          <p:nvPicPr>
            <p:cNvPr id="10"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1763434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practice estimation of damage and loss from the disaster scenario, for each sector (public and private)</a:t>
            </a:r>
          </a:p>
          <a:p>
            <a:pPr eaLnBrk="1" hangingPunct="1">
              <a:buFont typeface="Calibri" charset="0"/>
              <a:buAutoNum type="arabicPeriod"/>
            </a:pPr>
            <a:r>
              <a:rPr lang="en-US" dirty="0" smtClean="0"/>
              <a:t>To practice summarizing the damage and loss at the Commune, District, and Province level.</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1261008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400" b="1" i="1" dirty="0">
                <a:effectLst>
                  <a:outerShdw blurRad="38100" dist="38100" dir="2700000" algn="tl">
                    <a:srgbClr val="000000">
                      <a:alpha val="43137"/>
                    </a:srgbClr>
                  </a:outerShdw>
                </a:effectLst>
              </a:rPr>
              <a:t>Step 2. Estimate damages and losses </a:t>
            </a:r>
            <a:r>
              <a:rPr lang="en-US" sz="2400" b="1" dirty="0" smtClean="0">
                <a:effectLst>
                  <a:outerShdw blurRad="38100" dist="38100" dir="2700000" algn="tl">
                    <a:srgbClr val="000000">
                      <a:alpha val="43137"/>
                    </a:srgbClr>
                  </a:outerShdw>
                </a:effectLst>
              </a:rPr>
              <a:t>(Communes&gt;Districts)</a:t>
            </a:r>
            <a:endParaRPr lang="en-US" sz="2400" b="1" dirty="0">
              <a:effectLst>
                <a:outerShdw blurRad="38100" dist="38100" dir="2700000" algn="tl">
                  <a:srgbClr val="000000">
                    <a:alpha val="43137"/>
                  </a:srgbClr>
                </a:outerShdw>
              </a:effectLst>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000" i="1" dirty="0">
                <a:solidFill>
                  <a:schemeClr val="bg1">
                    <a:lumMod val="65000"/>
                  </a:schemeClr>
                </a:solidFill>
              </a:rPr>
              <a:t>Step 4. Analyze the impacts of the damages and losses to affected population</a:t>
            </a:r>
            <a:endParaRPr lang="en-US" sz="2000" dirty="0">
              <a:solidFill>
                <a:schemeClr val="bg1">
                  <a:lumMod val="65000"/>
                </a:schemeClr>
              </a:solidFill>
            </a:endParaRP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591244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TRANSPORTATION sector</a:t>
            </a:r>
            <a:endParaRPr lang="en-US" dirty="0"/>
          </a:p>
        </p:txBody>
      </p:sp>
      <p:sp>
        <p:nvSpPr>
          <p:cNvPr id="5" name="Text Placeholder 4"/>
          <p:cNvSpPr>
            <a:spLocks noGrp="1"/>
          </p:cNvSpPr>
          <p:nvPr>
            <p:ph type="body" idx="1"/>
          </p:nvPr>
        </p:nvSpPr>
        <p:spPr/>
        <p:txBody>
          <a:bodyPr/>
          <a:lstStyle/>
          <a:p>
            <a:endParaRPr lang="en-US" dirty="0"/>
          </a:p>
        </p:txBody>
      </p:sp>
      <p:grpSp>
        <p:nvGrpSpPr>
          <p:cNvPr id="6" name="Group 5"/>
          <p:cNvGrpSpPr/>
          <p:nvPr/>
        </p:nvGrpSpPr>
        <p:grpSpPr>
          <a:xfrm>
            <a:off x="251520" y="1077647"/>
            <a:ext cx="4224241" cy="2855409"/>
            <a:chOff x="251520" y="1077647"/>
            <a:chExt cx="4224241" cy="2855409"/>
          </a:xfrm>
        </p:grpSpPr>
        <p:pic>
          <p:nvPicPr>
            <p:cNvPr id="7"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9" name="Group 8"/>
          <p:cNvGrpSpPr/>
          <p:nvPr/>
        </p:nvGrpSpPr>
        <p:grpSpPr>
          <a:xfrm>
            <a:off x="5220072" y="1153847"/>
            <a:ext cx="3397381" cy="2571024"/>
            <a:chOff x="5220072" y="1153847"/>
            <a:chExt cx="3397381" cy="2571024"/>
          </a:xfrm>
        </p:grpSpPr>
        <p:pic>
          <p:nvPicPr>
            <p:cNvPr id="10"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2859323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With the baseline information, field assessment should be undertaken in the affected communes of the districts or cities after a disaster. </a:t>
            </a:r>
            <a:endParaRPr lang="en-US" sz="2400" dirty="0" smtClean="0"/>
          </a:p>
          <a:p>
            <a:r>
              <a:rPr lang="en-US" sz="2400" dirty="0"/>
              <a:t>The following important things can be remembered in assessing the damages and losses in the transportation sector</a:t>
            </a:r>
            <a:r>
              <a:rPr lang="en-US" sz="2400" dirty="0" smtClean="0"/>
              <a:t>:</a:t>
            </a:r>
          </a:p>
          <a:p>
            <a:pPr lvl="1"/>
            <a:r>
              <a:rPr lang="en-US" sz="2000" dirty="0"/>
              <a:t>Assets in the sector like roads, sea crafts, trains and tracks usually cross geographical </a:t>
            </a:r>
            <a:r>
              <a:rPr lang="en-US" sz="2000" dirty="0" smtClean="0"/>
              <a:t>boundaries</a:t>
            </a:r>
          </a:p>
          <a:p>
            <a:pPr lvl="1"/>
            <a:r>
              <a:rPr lang="en-US" sz="2000" dirty="0"/>
              <a:t>Damages and losses  of foreign-owned assets should not be included in the </a:t>
            </a:r>
            <a:r>
              <a:rPr lang="en-US" sz="2000" dirty="0" smtClean="0"/>
              <a:t>assessment. </a:t>
            </a:r>
          </a:p>
          <a:p>
            <a:pPr lvl="1"/>
            <a:r>
              <a:rPr lang="en-US" sz="2000" dirty="0"/>
              <a:t>It is normally difficult to assess the damages and losses of private businesses. </a:t>
            </a:r>
          </a:p>
        </p:txBody>
      </p:sp>
      <p:sp>
        <p:nvSpPr>
          <p:cNvPr id="4" name="Title 3"/>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29832278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55266"/>
            <a:ext cx="8229600" cy="632668"/>
          </a:xfrm>
        </p:spPr>
        <p:txBody>
          <a:bodyPr/>
          <a:lstStyle/>
          <a:p>
            <a:pPr lvl="0"/>
            <a:r>
              <a:rPr lang="en-US" sz="2000" b="1" dirty="0"/>
              <a:t>Land Transportation</a:t>
            </a:r>
            <a:endParaRPr lang="en-US" sz="2000" dirty="0"/>
          </a:p>
          <a:p>
            <a:endParaRPr lang="en-US" sz="2000" dirty="0"/>
          </a:p>
        </p:txBody>
      </p:sp>
      <p:sp>
        <p:nvSpPr>
          <p:cNvPr id="3" name="Title 2"/>
          <p:cNvSpPr>
            <a:spLocks noGrp="1"/>
          </p:cNvSpPr>
          <p:nvPr>
            <p:ph type="title" idx="4294967295"/>
          </p:nvPr>
        </p:nvSpPr>
        <p:spPr>
          <a:xfrm>
            <a:off x="0" y="-171400"/>
            <a:ext cx="8229600" cy="1143000"/>
          </a:xfrm>
        </p:spPr>
        <p:txBody>
          <a:bodyPr>
            <a:noAutofit/>
          </a:bodyPr>
          <a:lstStyle/>
          <a:p>
            <a:r>
              <a:rPr lang="en-US" sz="2800" i="1" u="sng" dirty="0">
                <a:effectLst/>
              </a:rPr>
              <a:t>Step 2.1. Estimate the damages and losses</a:t>
            </a:r>
            <a:endParaRPr lang="en-US" sz="2800" dirty="0">
              <a:effectLst/>
            </a:endParaRPr>
          </a:p>
        </p:txBody>
      </p:sp>
      <p:sp>
        <p:nvSpPr>
          <p:cNvPr id="4" name="Rectangle 3"/>
          <p:cNvSpPr/>
          <p:nvPr/>
        </p:nvSpPr>
        <p:spPr>
          <a:xfrm>
            <a:off x="4082564" y="560718"/>
            <a:ext cx="1369670" cy="410882"/>
          </a:xfrm>
          <a:prstGeom prst="rect">
            <a:avLst/>
          </a:prstGeom>
        </p:spPr>
        <p:txBody>
          <a:bodyPr wrap="none">
            <a:spAutoFit/>
          </a:bodyPr>
          <a:lstStyle/>
          <a:p>
            <a:pPr>
              <a:lnSpc>
                <a:spcPct val="115000"/>
              </a:lnSpc>
              <a:spcAft>
                <a:spcPts val="0"/>
              </a:spcAft>
            </a:pPr>
            <a:r>
              <a:rPr lang="en-US" i="1" u="sng" dirty="0">
                <a:latin typeface="Calibri" panose="020F0502020204030204" pitchFamily="34" charset="0"/>
                <a:ea typeface="Calibri" panose="020F0502020204030204" pitchFamily="34" charset="0"/>
                <a:cs typeface="Calibri" panose="020F0502020204030204" pitchFamily="34" charset="0"/>
              </a:rPr>
              <a:t>Public assets</a:t>
            </a:r>
            <a:endParaRPr lang="en-US" sz="1400" dirty="0">
              <a:latin typeface="Calibri" panose="020F0502020204030204" pitchFamily="34" charset="0"/>
              <a:ea typeface="Calibri" panose="020F0502020204030204" pitchFamily="34" charset="0"/>
            </a:endParaRPr>
          </a:p>
        </p:txBody>
      </p:sp>
      <p:sp>
        <p:nvSpPr>
          <p:cNvPr id="5" name="Rectangle 4"/>
          <p:cNvSpPr/>
          <p:nvPr/>
        </p:nvSpPr>
        <p:spPr>
          <a:xfrm>
            <a:off x="18620" y="1004789"/>
            <a:ext cx="5943600"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7. Damage and loss assessment of government assets </a:t>
            </a:r>
            <a:endParaRPr lang="en-US" sz="1400" dirty="0">
              <a:latin typeface="Calibri" panose="020F0502020204030204" pitchFamily="34" charset="0"/>
              <a:ea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753403261"/>
              </p:ext>
            </p:extLst>
          </p:nvPr>
        </p:nvGraphicFramePr>
        <p:xfrm>
          <a:off x="179514" y="1365169"/>
          <a:ext cx="8712965" cy="7145246"/>
        </p:xfrm>
        <a:graphic>
          <a:graphicData uri="http://schemas.openxmlformats.org/drawingml/2006/table">
            <a:tbl>
              <a:tblPr firstRow="1" firstCol="1" bandRow="1" bandCol="1"/>
              <a:tblGrid>
                <a:gridCol w="1584174"/>
                <a:gridCol w="864096"/>
                <a:gridCol w="1080120"/>
                <a:gridCol w="1224136"/>
                <a:gridCol w="1152128"/>
                <a:gridCol w="792088"/>
                <a:gridCol w="2016223"/>
              </a:tblGrid>
              <a:tr h="84152">
                <a:tc gridSpan="7">
                  <a:txBody>
                    <a:bodyPr/>
                    <a:lstStyle/>
                    <a:p>
                      <a:pPr>
                        <a:spcAft>
                          <a:spcPts val="0"/>
                        </a:spcAft>
                      </a:pPr>
                      <a:r>
                        <a:rPr lang="en-US" sz="1050" dirty="0">
                          <a:effectLst/>
                          <a:latin typeface="Calibri" panose="020F0502020204030204" pitchFamily="34" charset="0"/>
                          <a:cs typeface="Calibri" panose="020F0502020204030204" pitchFamily="34" charset="0"/>
                        </a:rPr>
                        <a:t>Name of Commune:</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gridSpan="7">
                  <a:txBody>
                    <a:bodyPr/>
                    <a:lstStyle/>
                    <a:p>
                      <a:pPr>
                        <a:spcAft>
                          <a:spcPts val="0"/>
                        </a:spcAft>
                      </a:pPr>
                      <a:r>
                        <a:rPr lang="en-US" sz="1050" b="1">
                          <a:effectLst/>
                          <a:latin typeface="Calibri" panose="020F0502020204030204" pitchFamily="34" charset="0"/>
                          <a:cs typeface="Calibri" panose="020F0502020204030204" pitchFamily="34" charset="0"/>
                        </a:rPr>
                        <a:t>This table is normally completed by …………… Department / Agency</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gridSpan="7">
                  <a:txBody>
                    <a:bodyPr/>
                    <a:lstStyle/>
                    <a:p>
                      <a:pPr algn="ctr">
                        <a:spcAft>
                          <a:spcPts val="0"/>
                        </a:spcAft>
                      </a:pPr>
                      <a:r>
                        <a:rPr lang="en-US" sz="1050" b="1">
                          <a:effectLst/>
                          <a:latin typeface="Calibri" panose="020F0502020204030204" pitchFamily="34" charset="0"/>
                          <a:cs typeface="Calibri" panose="020F0502020204030204" pitchFamily="34" charset="0"/>
                        </a:rPr>
                        <a:t>Estimated Damages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7627">
                <a:tc rowSpan="3">
                  <a:txBody>
                    <a:bodyPr/>
                    <a:lstStyle/>
                    <a:p>
                      <a:pPr algn="ctr">
                        <a:spcAft>
                          <a:spcPts val="0"/>
                        </a:spcAft>
                      </a:pPr>
                      <a:r>
                        <a:rPr lang="en-US" sz="1050">
                          <a:effectLst/>
                          <a:latin typeface="Calibri" panose="020F0502020204030204" pitchFamily="34" charset="0"/>
                          <a:cs typeface="Calibri" panose="020F0502020204030204" pitchFamily="34" charset="0"/>
                        </a:rPr>
                        <a:t>Damaged Assets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050" dirty="0">
                          <a:effectLst/>
                          <a:latin typeface="Calibri" panose="020F0502020204030204" pitchFamily="34" charset="0"/>
                          <a:cs typeface="Calibri" panose="020F0502020204030204" pitchFamily="34" charset="0"/>
                        </a:rPr>
                        <a:t>Totally Destroyed</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050" dirty="0">
                          <a:effectLst/>
                          <a:latin typeface="Calibri" panose="020F0502020204030204" pitchFamily="34" charset="0"/>
                          <a:cs typeface="Calibri" panose="020F0502020204030204" pitchFamily="34" charset="0"/>
                        </a:rPr>
                        <a:t>Partially Damaged</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050" dirty="0">
                          <a:effectLst/>
                          <a:latin typeface="Calibri" panose="020F0502020204030204" pitchFamily="34" charset="0"/>
                          <a:cs typeface="Calibri" panose="020F0502020204030204" pitchFamily="34" charset="0"/>
                        </a:rPr>
                        <a:t>Total</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dirty="0">
                          <a:effectLst/>
                          <a:latin typeface="Calibri" panose="020F0502020204030204" pitchFamily="34" charset="0"/>
                          <a:cs typeface="Calibri" panose="020F0502020204030204" pitchFamily="34" charset="0"/>
                        </a:rPr>
                        <a:t>Average Time to Repair</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4278">
                <a:tc vMerge="1">
                  <a:txBody>
                    <a:bodyPr/>
                    <a:lstStyle/>
                    <a:p>
                      <a:endParaRPr lang="en-US"/>
                    </a:p>
                  </a:txBody>
                  <a:tcPr/>
                </a:tc>
                <a:tc>
                  <a:txBody>
                    <a:bodyPr/>
                    <a:lstStyle/>
                    <a:p>
                      <a:pPr algn="ctr">
                        <a:spcAft>
                          <a:spcPts val="0"/>
                        </a:spcAft>
                      </a:pPr>
                      <a:r>
                        <a:rPr lang="en-US" sz="1000">
                          <a:effectLst/>
                          <a:latin typeface="Calibri" panose="020F0502020204030204" pitchFamily="34" charset="0"/>
                          <a:cs typeface="Calibri" panose="020F0502020204030204" pitchFamily="34" charset="0"/>
                        </a:rPr>
                        <a:t>Quantity</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dirty="0">
                          <a:solidFill>
                            <a:srgbClr val="FF0000"/>
                          </a:solidFill>
                          <a:effectLst/>
                          <a:latin typeface="Calibri" panose="020F0502020204030204" pitchFamily="34" charset="0"/>
                          <a:cs typeface="Calibri" panose="020F0502020204030204" pitchFamily="34" charset="0"/>
                        </a:rPr>
                        <a:t>Unit Price</a:t>
                      </a:r>
                      <a:endParaRPr lang="en-US" sz="1000" dirty="0">
                        <a:solidFill>
                          <a:srgbClr val="FF0000"/>
                        </a:solidFill>
                        <a:effectLst/>
                        <a:latin typeface="Calibri" panose="020F0502020204030204" pitchFamily="34" charset="0"/>
                      </a:endParaRPr>
                    </a:p>
                    <a:p>
                      <a:pPr algn="ctr">
                        <a:spcAft>
                          <a:spcPts val="0"/>
                        </a:spcAft>
                      </a:pPr>
                      <a:r>
                        <a:rPr lang="en-US" sz="1000" dirty="0">
                          <a:solidFill>
                            <a:srgbClr val="FF0000"/>
                          </a:solidFill>
                          <a:effectLst/>
                          <a:latin typeface="Calibri" panose="020F0502020204030204" pitchFamily="34" charset="0"/>
                          <a:cs typeface="Calibri" panose="020F0502020204030204" pitchFamily="34" charset="0"/>
                        </a:rPr>
                        <a:t>(VND/1 day)</a:t>
                      </a:r>
                      <a:endParaRPr lang="en-US" sz="1000" dirty="0">
                        <a:solidFill>
                          <a:srgbClr val="FF0000"/>
                        </a:solidFill>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Calibri" panose="020F0502020204030204" pitchFamily="34" charset="0"/>
                          <a:cs typeface="Calibri" panose="020F0502020204030204" pitchFamily="34" charset="0"/>
                        </a:rPr>
                        <a:t>Quantity</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dirty="0">
                          <a:solidFill>
                            <a:srgbClr val="FF0000"/>
                          </a:solidFill>
                          <a:effectLst/>
                          <a:latin typeface="Calibri" panose="020F0502020204030204" pitchFamily="34" charset="0"/>
                          <a:cs typeface="Calibri" panose="020F0502020204030204" pitchFamily="34" charset="0"/>
                        </a:rPr>
                        <a:t>Unit Price</a:t>
                      </a:r>
                      <a:endParaRPr lang="en-US" sz="1000" dirty="0">
                        <a:solidFill>
                          <a:srgbClr val="FF0000"/>
                        </a:solidFill>
                        <a:effectLst/>
                        <a:latin typeface="Calibri" panose="020F0502020204030204" pitchFamily="34" charset="0"/>
                      </a:endParaRPr>
                    </a:p>
                    <a:p>
                      <a:pPr algn="ctr">
                        <a:spcAft>
                          <a:spcPts val="0"/>
                        </a:spcAft>
                      </a:pPr>
                      <a:r>
                        <a:rPr lang="en-US" sz="1000" dirty="0">
                          <a:solidFill>
                            <a:srgbClr val="FF0000"/>
                          </a:solidFill>
                          <a:effectLst/>
                          <a:latin typeface="Calibri" panose="020F0502020204030204" pitchFamily="34" charset="0"/>
                          <a:cs typeface="Calibri" panose="020F0502020204030204" pitchFamily="34" charset="0"/>
                        </a:rPr>
                        <a:t>(VND/1 day)</a:t>
                      </a:r>
                      <a:endParaRPr lang="en-US" sz="1000" dirty="0">
                        <a:solidFill>
                          <a:srgbClr val="FF0000"/>
                        </a:solidFill>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Calibri" panose="020F0502020204030204" pitchFamily="34" charset="0"/>
                          <a:cs typeface="Calibri" panose="020F0502020204030204" pitchFamily="34" charset="0"/>
                        </a:rPr>
                        <a:t>(VND)</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00">
                          <a:effectLst/>
                          <a:latin typeface="Calibri" panose="020F0502020204030204" pitchFamily="34" charset="0"/>
                          <a:cs typeface="Calibri" panose="020F0502020204030204" pitchFamily="34" charset="0"/>
                        </a:rPr>
                        <a:t>Days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4152">
                <a:tc vMerge="1">
                  <a:txBody>
                    <a:bodyPr/>
                    <a:lstStyle/>
                    <a:p>
                      <a:endParaRPr lang="en-US"/>
                    </a:p>
                  </a:txBody>
                  <a:tcPr/>
                </a:tc>
                <a:tc>
                  <a:txBody>
                    <a:bodyPr/>
                    <a:lstStyle/>
                    <a:p>
                      <a:pPr algn="ctr">
                        <a:spcAft>
                          <a:spcPts val="0"/>
                        </a:spcAft>
                      </a:pPr>
                      <a:r>
                        <a:rPr lang="en-US" sz="1050">
                          <a:effectLst/>
                          <a:latin typeface="Calibri" panose="020F0502020204030204" pitchFamily="34" charset="0"/>
                          <a:cs typeface="Calibri" panose="020F0502020204030204" pitchFamily="34" charset="0"/>
                        </a:rPr>
                        <a:t>A</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Calibri" panose="020F0502020204030204" pitchFamily="34" charset="0"/>
                          <a:cs typeface="Calibri" panose="020F0502020204030204" pitchFamily="34" charset="0"/>
                        </a:rPr>
                        <a:t>B</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Calibri" panose="020F0502020204030204" pitchFamily="34" charset="0"/>
                          <a:cs typeface="Calibri" panose="020F0502020204030204" pitchFamily="34" charset="0"/>
                        </a:rPr>
                        <a:t>C</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Calibri" panose="020F0502020204030204" pitchFamily="34" charset="0"/>
                          <a:cs typeface="Calibri" panose="020F0502020204030204" pitchFamily="34" charset="0"/>
                        </a:rPr>
                        <a:t>D</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Calibri" panose="020F0502020204030204" pitchFamily="34" charset="0"/>
                          <a:cs typeface="Calibri" panose="020F0502020204030204" pitchFamily="34" charset="0"/>
                        </a:rPr>
                        <a:t>E</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050">
                          <a:effectLst/>
                          <a:latin typeface="Calibri" panose="020F0502020204030204" pitchFamily="34" charset="0"/>
                          <a:cs typeface="Calibri" panose="020F0502020204030204" pitchFamily="34" charset="0"/>
                        </a:rPr>
                        <a:t>F</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Roads (in Kilometers)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Concrete</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Graveled</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Earth</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Concrete</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Bridges (in Meters)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Steel</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Concrete</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Wood</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marL="342900" lvl="0" indent="-342900" algn="just">
                        <a:lnSpc>
                          <a:spcPct val="115000"/>
                        </a:lnSpc>
                        <a:spcAft>
                          <a:spcPts val="0"/>
                        </a:spcAft>
                        <a:buFont typeface="+mj-lt"/>
                        <a:buAutoNum type="alphaLcPeriod"/>
                      </a:pPr>
                      <a:r>
                        <a:rPr lang="en-US" sz="1050">
                          <a:effectLst/>
                          <a:latin typeface="Calibri" panose="020F0502020204030204" pitchFamily="34" charset="0"/>
                          <a:ea typeface="Calibri" panose="020F0502020204030204" pitchFamily="34" charset="0"/>
                          <a:cs typeface="Calibri" panose="020F0502020204030204" pitchFamily="34" charset="0"/>
                        </a:rPr>
                        <a:t>Others</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Structures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a:txBody>
                    <a:bodyPr/>
                    <a:lstStyle/>
                    <a:p>
                      <a:pPr marL="102870" algn="just">
                        <a:spcAft>
                          <a:spcPts val="0"/>
                        </a:spcAft>
                      </a:pPr>
                      <a:r>
                        <a:rPr lang="en-US" sz="1050">
                          <a:effectLst/>
                          <a:latin typeface="Calibri" panose="020F0502020204030204" pitchFamily="34" charset="0"/>
                          <a:cs typeface="Calibri" panose="020F0502020204030204" pitchFamily="34" charset="0"/>
                        </a:rPr>
                        <a:t>a. Buildings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102870" algn="just">
                        <a:spcAft>
                          <a:spcPts val="0"/>
                        </a:spcAft>
                      </a:pPr>
                      <a:r>
                        <a:rPr lang="en-US" sz="1050">
                          <a:effectLst/>
                          <a:latin typeface="Calibri" panose="020F0502020204030204" pitchFamily="34" charset="0"/>
                          <a:cs typeface="Calibri" panose="020F0502020204030204" pitchFamily="34" charset="0"/>
                        </a:rPr>
                        <a:t>b. Others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Heavy equipment</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Bulldozers</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Graders</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Loaders</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Trucks</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Other equipment</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Communication</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Security</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7">
                  <a:txBody>
                    <a:bodyPr/>
                    <a:lstStyle/>
                    <a:p>
                      <a:pPr algn="just">
                        <a:spcAft>
                          <a:spcPts val="0"/>
                        </a:spcAft>
                      </a:pPr>
                      <a:r>
                        <a:rPr lang="en-US" sz="1050">
                          <a:effectLst/>
                          <a:latin typeface="Calibri" panose="020F0502020204030204" pitchFamily="34" charset="0"/>
                          <a:cs typeface="Calibri" panose="020F0502020204030204" pitchFamily="34" charset="0"/>
                        </a:rPr>
                        <a:t>Materials and supplies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Furniture</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5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Computers</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marL="342900" lvl="0" indent="-342900">
                        <a:spcAft>
                          <a:spcPts val="0"/>
                        </a:spcAft>
                        <a:buFont typeface="+mj-lt"/>
                        <a:buAutoNum type="alphaLcPeriod"/>
                      </a:pPr>
                      <a:r>
                        <a:rPr lang="en-US"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050">
                        <a:solidFill>
                          <a:srgbClr val="000000"/>
                        </a:solidFill>
                        <a:effectLst/>
                        <a:latin typeface="GEDAPE+TimesNewRoman"/>
                        <a:ea typeface="Times New Roman" panose="02020603050405020304" pitchFamily="18" charset="0"/>
                        <a:cs typeface="GEDAPE+TimesNewRoman"/>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Calibri" panose="020F0502020204030204" pitchFamily="34" charset="0"/>
                        </a:rPr>
                        <a:t>Cars</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Calibri" panose="020F0502020204030204" pitchFamily="34" charset="0"/>
                        </a:rPr>
                        <a:t>Motorcycles</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Calibri" panose="020F0502020204030204" pitchFamily="34" charset="0"/>
                        </a:rPr>
                        <a:t>Bicycles </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Calibri" panose="020F0502020204030204" pitchFamily="34" charset="0"/>
                        </a:rPr>
                        <a:t>Taxis</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775">
                <a:tc>
                  <a:txBody>
                    <a:bodyPr/>
                    <a:lstStyle/>
                    <a:p>
                      <a:pPr>
                        <a:lnSpc>
                          <a:spcPct val="115000"/>
                        </a:lnSpc>
                        <a:spcAft>
                          <a:spcPts val="0"/>
                        </a:spcAft>
                      </a:pPr>
                      <a:r>
                        <a:rPr lang="en-US" sz="1050">
                          <a:effectLst/>
                          <a:latin typeface="Calibri" panose="020F0502020204030204" pitchFamily="34" charset="0"/>
                          <a:ea typeface="Calibri" panose="020F0502020204030204" pitchFamily="34" charset="0"/>
                          <a:cs typeface="Calibri" panose="020F0502020204030204" pitchFamily="34" charset="0"/>
                        </a:rPr>
                        <a:t>Busses</a:t>
                      </a:r>
                      <a:endParaRPr lang="en-US" sz="900">
                        <a:effectLst/>
                        <a:latin typeface="Calibri" panose="020F0502020204030204" pitchFamily="34" charset="0"/>
                        <a:ea typeface="Calibri" panose="020F0502020204030204" pitchFamily="34" charset="0"/>
                        <a:cs typeface="Angsana New" panose="02020603050405020304" pitchFamily="18" charset="-34"/>
                      </a:endParaRPr>
                    </a:p>
                  </a:txBody>
                  <a:tcPr marL="31557" marR="31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algn="just">
                        <a:spcAft>
                          <a:spcPts val="0"/>
                        </a:spcAft>
                      </a:pPr>
                      <a:r>
                        <a:rPr lang="en-US" sz="1050">
                          <a:effectLst/>
                          <a:latin typeface="Calibri" panose="020F0502020204030204" pitchFamily="34" charset="0"/>
                          <a:cs typeface="Calibri" panose="020F0502020204030204" pitchFamily="34" charset="0"/>
                        </a:rPr>
                        <a:t>Trucks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a:txBody>
                    <a:bodyPr/>
                    <a:lstStyle/>
                    <a:p>
                      <a:pPr algn="just">
                        <a:spcAft>
                          <a:spcPts val="0"/>
                        </a:spcAft>
                      </a:pPr>
                      <a:r>
                        <a:rPr lang="en-US" sz="1050">
                          <a:effectLst/>
                          <a:latin typeface="Calibri" panose="020F0502020204030204" pitchFamily="34" charset="0"/>
                          <a:cs typeface="Calibri" panose="020F0502020204030204" pitchFamily="34" charset="0"/>
                        </a:rPr>
                        <a:t>Others</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152">
                <a:tc gridSpan="5">
                  <a:txBody>
                    <a:bodyPr/>
                    <a:lstStyle/>
                    <a:p>
                      <a:pPr algn="just">
                        <a:spcAft>
                          <a:spcPts val="0"/>
                        </a:spcAft>
                      </a:pPr>
                      <a:r>
                        <a:rPr lang="en-US" sz="1050" b="1">
                          <a:effectLst/>
                          <a:latin typeface="Calibri" panose="020F0502020204030204" pitchFamily="34" charset="0"/>
                          <a:cs typeface="Calibri" panose="020F0502020204030204" pitchFamily="34" charset="0"/>
                        </a:rPr>
                        <a:t>TOTAL</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r>
                        <a:rPr lang="en-US" sz="1050">
                          <a:effectLst/>
                          <a:latin typeface="Calibri" panose="020F0502020204030204" pitchFamily="34" charset="0"/>
                          <a:cs typeface="Calibri" panose="020F0502020204030204" pitchFamily="34" charset="0"/>
                        </a:rPr>
                        <a:t> </a:t>
                      </a:r>
                      <a:endParaRPr lang="en-US" sz="100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dirty="0">
                          <a:effectLst/>
                          <a:latin typeface="Calibri" panose="020F0502020204030204" pitchFamily="34" charset="0"/>
                          <a:cs typeface="Calibri" panose="020F0502020204030204" pitchFamily="34" charset="0"/>
                        </a:rPr>
                        <a:t> </a:t>
                      </a:r>
                      <a:endParaRPr lang="en-US" sz="1000" dirty="0">
                        <a:effectLst/>
                        <a:latin typeface="Calibri" panose="020F0502020204030204" pitchFamily="34" charset="0"/>
                      </a:endParaRPr>
                    </a:p>
                  </a:txBody>
                  <a:tcPr marL="31557" marR="315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289088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55266"/>
            <a:ext cx="8229600" cy="632668"/>
          </a:xfrm>
        </p:spPr>
        <p:txBody>
          <a:bodyPr/>
          <a:lstStyle/>
          <a:p>
            <a:pPr lvl="0"/>
            <a:r>
              <a:rPr lang="en-US" sz="2000" b="1" dirty="0"/>
              <a:t>Land Transportation</a:t>
            </a:r>
            <a:endParaRPr lang="en-US" sz="2000" dirty="0"/>
          </a:p>
          <a:p>
            <a:endParaRPr lang="en-US" sz="2000" dirty="0"/>
          </a:p>
        </p:txBody>
      </p:sp>
      <p:sp>
        <p:nvSpPr>
          <p:cNvPr id="3" name="Title 2"/>
          <p:cNvSpPr>
            <a:spLocks noGrp="1"/>
          </p:cNvSpPr>
          <p:nvPr>
            <p:ph type="title" idx="4294967295"/>
          </p:nvPr>
        </p:nvSpPr>
        <p:spPr>
          <a:xfrm>
            <a:off x="0" y="-171400"/>
            <a:ext cx="8229600" cy="1143000"/>
          </a:xfrm>
        </p:spPr>
        <p:txBody>
          <a:bodyPr>
            <a:noAutofit/>
          </a:bodyPr>
          <a:lstStyle/>
          <a:p>
            <a:r>
              <a:rPr lang="en-US" sz="2800" i="1" u="sng" dirty="0">
                <a:effectLst/>
              </a:rPr>
              <a:t>Step 2.1. Estimate the damages and losses</a:t>
            </a:r>
            <a:endParaRPr lang="en-US" sz="2800" dirty="0">
              <a:effectLst/>
            </a:endParaRPr>
          </a:p>
        </p:txBody>
      </p:sp>
      <p:sp>
        <p:nvSpPr>
          <p:cNvPr id="7" name="Rectangle 6"/>
          <p:cNvSpPr/>
          <p:nvPr/>
        </p:nvSpPr>
        <p:spPr>
          <a:xfrm>
            <a:off x="4283968" y="659216"/>
            <a:ext cx="1461747" cy="410882"/>
          </a:xfrm>
          <a:prstGeom prst="rect">
            <a:avLst/>
          </a:prstGeom>
        </p:spPr>
        <p:txBody>
          <a:bodyPr wrap="none">
            <a:spAutoFit/>
          </a:bodyPr>
          <a:lstStyle/>
          <a:p>
            <a:pPr>
              <a:lnSpc>
                <a:spcPct val="115000"/>
              </a:lnSpc>
              <a:spcAft>
                <a:spcPts val="1000"/>
              </a:spcAft>
            </a:pPr>
            <a:r>
              <a:rPr lang="en-US" i="1" u="sng" dirty="0">
                <a:latin typeface="Calibri" panose="020F0502020204030204" pitchFamily="34" charset="0"/>
                <a:ea typeface="Calibri" panose="020F0502020204030204" pitchFamily="34" charset="0"/>
                <a:cs typeface="Calibri" panose="020F0502020204030204" pitchFamily="34" charset="0"/>
              </a:rPr>
              <a:t>Private sector</a:t>
            </a:r>
            <a:endParaRPr lang="en-US" sz="1400" dirty="0">
              <a:latin typeface="Calibri" panose="020F0502020204030204" pitchFamily="34" charset="0"/>
              <a:ea typeface="Calibri" panose="020F0502020204030204" pitchFamily="34" charset="0"/>
            </a:endParaRPr>
          </a:p>
        </p:txBody>
      </p:sp>
      <p:sp>
        <p:nvSpPr>
          <p:cNvPr id="8" name="Rectangle 7"/>
          <p:cNvSpPr/>
          <p:nvPr/>
        </p:nvSpPr>
        <p:spPr>
          <a:xfrm>
            <a:off x="29327" y="985970"/>
            <a:ext cx="8748464"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8. Damage and loss assessment of private land transportation assets in a commune</a:t>
            </a:r>
            <a:endParaRPr lang="en-US" sz="1400" dirty="0">
              <a:latin typeface="Calibri" panose="020F0502020204030204" pitchFamily="34" charset="0"/>
              <a:ea typeface="Calibri" panose="020F050202020403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179259486"/>
              </p:ext>
            </p:extLst>
          </p:nvPr>
        </p:nvGraphicFramePr>
        <p:xfrm>
          <a:off x="251520" y="1340768"/>
          <a:ext cx="8454260" cy="5611318"/>
        </p:xfrm>
        <a:graphic>
          <a:graphicData uri="http://schemas.openxmlformats.org/drawingml/2006/table">
            <a:tbl>
              <a:tblPr firstRow="1" firstCol="1" bandRow="1" bandCol="1"/>
              <a:tblGrid>
                <a:gridCol w="2335068"/>
                <a:gridCol w="967167"/>
                <a:gridCol w="967167"/>
                <a:gridCol w="967167"/>
                <a:gridCol w="967167"/>
                <a:gridCol w="1288430"/>
                <a:gridCol w="962094"/>
              </a:tblGrid>
              <a:tr h="141216">
                <a:tc gridSpan="7">
                  <a:txBody>
                    <a:bodyPr/>
                    <a:lstStyle/>
                    <a:p>
                      <a:pPr>
                        <a:spcAft>
                          <a:spcPts val="0"/>
                        </a:spcAft>
                      </a:pPr>
                      <a:r>
                        <a:rPr lang="en-US" sz="1200">
                          <a:effectLst/>
                          <a:latin typeface="Calibri" panose="020F0502020204030204" pitchFamily="34" charset="0"/>
                          <a:cs typeface="Calibri" panose="020F0502020204030204" pitchFamily="34" charset="0"/>
                        </a:rPr>
                        <a:t>Name of Company: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16">
                <a:tc gridSpan="7">
                  <a:txBody>
                    <a:bodyPr/>
                    <a:lstStyle/>
                    <a:p>
                      <a:pPr>
                        <a:spcAft>
                          <a:spcPts val="0"/>
                        </a:spcAft>
                      </a:pPr>
                      <a:r>
                        <a:rPr lang="en-US" sz="1200" b="1">
                          <a:effectLst/>
                          <a:latin typeface="Calibri" panose="020F0502020204030204" pitchFamily="34" charset="0"/>
                          <a:cs typeface="Calibri" panose="020F0502020204030204" pitchFamily="34" charset="0"/>
                        </a:rPr>
                        <a:t>This table is normally completed by …………… Department / Agency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16">
                <a:tc gridSpan="7">
                  <a:txBody>
                    <a:bodyPr/>
                    <a:lstStyle/>
                    <a:p>
                      <a:pPr algn="ctr">
                        <a:spcAft>
                          <a:spcPts val="0"/>
                        </a:spcAft>
                      </a:pPr>
                      <a:r>
                        <a:rPr lang="en-US" sz="1200" b="1">
                          <a:effectLst/>
                          <a:latin typeface="Calibri" panose="020F0502020204030204" pitchFamily="34" charset="0"/>
                          <a:cs typeface="Calibri" panose="020F0502020204030204" pitchFamily="34" charset="0"/>
                        </a:rPr>
                        <a:t>Estimated Damages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3647">
                <a:tc rowSpan="3">
                  <a:txBody>
                    <a:bodyPr/>
                    <a:lstStyle/>
                    <a:p>
                      <a:pPr algn="ctr">
                        <a:spcAft>
                          <a:spcPts val="0"/>
                        </a:spcAft>
                      </a:pPr>
                      <a:r>
                        <a:rPr lang="en-US" sz="1200">
                          <a:effectLst/>
                          <a:latin typeface="Calibri" panose="020F0502020204030204" pitchFamily="34" charset="0"/>
                          <a:cs typeface="Calibri" panose="020F0502020204030204" pitchFamily="34" charset="0"/>
                        </a:rPr>
                        <a:t>Damaged Assets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200">
                          <a:effectLst/>
                          <a:latin typeface="Calibri" panose="020F0502020204030204" pitchFamily="34" charset="0"/>
                          <a:cs typeface="Calibri" panose="020F0502020204030204" pitchFamily="34" charset="0"/>
                        </a:rPr>
                        <a:t>Totally Destroyed</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200">
                          <a:effectLst/>
                          <a:latin typeface="Calibri" panose="020F0502020204030204" pitchFamily="34" charset="0"/>
                          <a:cs typeface="Calibri" panose="020F0502020204030204" pitchFamily="34" charset="0"/>
                        </a:rPr>
                        <a:t>Partially Damaged</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200">
                          <a:effectLst/>
                          <a:latin typeface="Calibri" panose="020F0502020204030204" pitchFamily="34" charset="0"/>
                          <a:cs typeface="Calibri" panose="020F0502020204030204" pitchFamily="34" charset="0"/>
                        </a:rPr>
                        <a:t>Total</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Average Time to Repair</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423647">
                <a:tc vMerge="1">
                  <a:txBody>
                    <a:bodyPr/>
                    <a:lstStyle/>
                    <a:p>
                      <a:endParaRPr lang="en-US"/>
                    </a:p>
                  </a:txBody>
                  <a:tcPr/>
                </a:tc>
                <a:tc>
                  <a:txBody>
                    <a:bodyPr/>
                    <a:lstStyle/>
                    <a:p>
                      <a:pPr algn="ctr">
                        <a:spcAft>
                          <a:spcPts val="0"/>
                        </a:spcAft>
                      </a:pPr>
                      <a:r>
                        <a:rPr lang="en-US" sz="1200">
                          <a:effectLst/>
                          <a:latin typeface="Calibri" panose="020F0502020204030204" pitchFamily="34" charset="0"/>
                          <a:cs typeface="Calibri" panose="020F0502020204030204" pitchFamily="34" charset="0"/>
                        </a:rPr>
                        <a:t>Quantity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Unit Price</a:t>
                      </a:r>
                      <a:endParaRPr lang="en-US" sz="1100">
                        <a:effectLst/>
                        <a:latin typeface="Calibri" panose="020F0502020204030204" pitchFamily="34" charset="0"/>
                      </a:endParaRPr>
                    </a:p>
                    <a:p>
                      <a:pPr algn="ctr">
                        <a:spcAft>
                          <a:spcPts val="0"/>
                        </a:spcAft>
                      </a:pPr>
                      <a:r>
                        <a:rPr lang="en-US" sz="1200">
                          <a:effectLst/>
                          <a:latin typeface="Calibri" panose="020F0502020204030204" pitchFamily="34" charset="0"/>
                          <a:cs typeface="Calibri" panose="020F0502020204030204" pitchFamily="34" charset="0"/>
                        </a:rPr>
                        <a:t>(VND/1 day))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Quantity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Unit Price</a:t>
                      </a:r>
                      <a:endParaRPr lang="en-US" sz="1100">
                        <a:effectLst/>
                        <a:latin typeface="Calibri" panose="020F0502020204030204" pitchFamily="34" charset="0"/>
                      </a:endParaRPr>
                    </a:p>
                    <a:p>
                      <a:pPr algn="ctr">
                        <a:spcAft>
                          <a:spcPts val="0"/>
                        </a:spcAft>
                      </a:pPr>
                      <a:r>
                        <a:rPr lang="en-US" sz="1200">
                          <a:effectLst/>
                          <a:latin typeface="Calibri" panose="020F0502020204030204" pitchFamily="34" charset="0"/>
                          <a:cs typeface="Calibri" panose="020F0502020204030204" pitchFamily="34" charset="0"/>
                        </a:rPr>
                        <a:t>(VND/1 day)</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(VND)</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Days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1216">
                <a:tc vMerge="1">
                  <a:txBody>
                    <a:bodyPr/>
                    <a:lstStyle/>
                    <a:p>
                      <a:endParaRPr lang="en-US"/>
                    </a:p>
                  </a:txBody>
                  <a:tcPr/>
                </a:tc>
                <a:tc>
                  <a:txBody>
                    <a:bodyPr/>
                    <a:lstStyle/>
                    <a:p>
                      <a:pPr algn="ctr">
                        <a:spcAft>
                          <a:spcPts val="0"/>
                        </a:spcAft>
                      </a:pPr>
                      <a:r>
                        <a:rPr lang="en-US" sz="1200">
                          <a:effectLst/>
                          <a:latin typeface="Calibri" panose="020F0502020204030204" pitchFamily="34" charset="0"/>
                          <a:cs typeface="Calibri" panose="020F0502020204030204" pitchFamily="34" charset="0"/>
                        </a:rPr>
                        <a:t>A</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B</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C</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D</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E</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200">
                          <a:effectLst/>
                          <a:latin typeface="Calibri" panose="020F0502020204030204" pitchFamily="34" charset="0"/>
                          <a:cs typeface="Calibri" panose="020F0502020204030204" pitchFamily="34" charset="0"/>
                        </a:rPr>
                        <a:t>F</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41216">
                <a:tc gridSpan="7">
                  <a:txBody>
                    <a:bodyPr/>
                    <a:lstStyle/>
                    <a:p>
                      <a:pPr algn="just">
                        <a:spcAft>
                          <a:spcPts val="0"/>
                        </a:spcAft>
                      </a:pPr>
                      <a:r>
                        <a:rPr lang="en-US" sz="1200">
                          <a:effectLst/>
                          <a:latin typeface="Calibri" panose="020F0502020204030204" pitchFamily="34" charset="0"/>
                          <a:cs typeface="Calibri" panose="020F0502020204030204" pitchFamily="34" charset="0"/>
                        </a:rPr>
                        <a:t>Structures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16">
                <a:tc>
                  <a:txBody>
                    <a:bodyPr/>
                    <a:lstStyle/>
                    <a:p>
                      <a:pPr marL="102870" algn="just">
                        <a:spcAft>
                          <a:spcPts val="0"/>
                        </a:spcAft>
                      </a:pPr>
                      <a:r>
                        <a:rPr lang="en-US" sz="1200">
                          <a:effectLst/>
                          <a:latin typeface="Calibri" panose="020F0502020204030204" pitchFamily="34" charset="0"/>
                          <a:cs typeface="Calibri" panose="020F0502020204030204" pitchFamily="34" charset="0"/>
                        </a:rPr>
                        <a:t>a. Buildings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marL="102870" algn="just">
                        <a:spcAft>
                          <a:spcPts val="0"/>
                        </a:spcAft>
                      </a:pPr>
                      <a:r>
                        <a:rPr lang="en-US" sz="1200">
                          <a:effectLst/>
                          <a:latin typeface="Calibri" panose="020F0502020204030204" pitchFamily="34" charset="0"/>
                          <a:cs typeface="Calibri" panose="020F0502020204030204" pitchFamily="34" charset="0"/>
                        </a:rPr>
                        <a:t>b. Garage</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gn="just">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    c. Others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gridSpan="7">
                  <a:txBody>
                    <a:bodyPr/>
                    <a:lstStyle/>
                    <a:p>
                      <a:pPr algn="just">
                        <a:spcAft>
                          <a:spcPts val="0"/>
                        </a:spcAft>
                      </a:pPr>
                      <a:r>
                        <a:rPr lang="en-US" sz="1200">
                          <a:effectLst/>
                          <a:latin typeface="Calibri" panose="020F0502020204030204" pitchFamily="34" charset="0"/>
                          <a:cs typeface="Calibri" panose="020F0502020204030204" pitchFamily="34" charset="0"/>
                        </a:rPr>
                        <a:t>Equipment</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Communication</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Tools</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gridSpan="7">
                  <a:txBody>
                    <a:bodyPr/>
                    <a:lstStyle/>
                    <a:p>
                      <a:pPr algn="just">
                        <a:spcAft>
                          <a:spcPts val="0"/>
                        </a:spcAft>
                      </a:pPr>
                      <a:r>
                        <a:rPr lang="en-US" sz="1200">
                          <a:effectLst/>
                          <a:latin typeface="Calibri" panose="020F0502020204030204" pitchFamily="34" charset="0"/>
                          <a:cs typeface="Calibri" panose="020F0502020204030204" pitchFamily="34" charset="0"/>
                        </a:rPr>
                        <a:t>Materials and supplies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Furniture</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Computers</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marL="342900" lvl="0" indent="-342900">
                        <a:spcAft>
                          <a:spcPts val="0"/>
                        </a:spcAft>
                        <a:buFont typeface="+mj-lt"/>
                        <a:buAutoNum type="alphaLcPeriod"/>
                      </a:pPr>
                      <a:r>
                        <a:rPr lang="en-US" sz="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Others (Enumerate)</a:t>
                      </a:r>
                      <a:endParaRPr lang="en-US" sz="1200">
                        <a:solidFill>
                          <a:srgbClr val="000000"/>
                        </a:solidFill>
                        <a:effectLst/>
                        <a:latin typeface="GEDAPE+TimesNewRoman"/>
                        <a:ea typeface="Times New Roman" panose="02020603050405020304" pitchFamily="18" charset="0"/>
                        <a:cs typeface="GEDAPE+TimesNewRoman"/>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Cars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Motorcycles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Bicycles </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Private cars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Taxis for hire</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398">
                <a:tc>
                  <a:txBody>
                    <a:bodyPr/>
                    <a:lstStyle/>
                    <a:p>
                      <a:pPr>
                        <a:lnSpc>
                          <a:spcPct val="115000"/>
                        </a:lnSpc>
                        <a:spcAft>
                          <a:spcPts val="0"/>
                        </a:spcAft>
                      </a:pPr>
                      <a:r>
                        <a:rPr lang="en-US" sz="1200">
                          <a:effectLst/>
                          <a:latin typeface="Calibri" panose="020F0502020204030204" pitchFamily="34" charset="0"/>
                          <a:ea typeface="Calibri" panose="020F0502020204030204" pitchFamily="34" charset="0"/>
                          <a:cs typeface="Calibri" panose="020F0502020204030204" pitchFamily="34" charset="0"/>
                        </a:rPr>
                        <a:t>Busses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52956" marR="5295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algn="just">
                        <a:spcAft>
                          <a:spcPts val="0"/>
                        </a:spcAft>
                      </a:pPr>
                      <a:r>
                        <a:rPr lang="en-US" sz="1200">
                          <a:effectLst/>
                          <a:latin typeface="Calibri" panose="020F0502020204030204" pitchFamily="34" charset="0"/>
                          <a:cs typeface="Calibri" panose="020F0502020204030204" pitchFamily="34" charset="0"/>
                        </a:rPr>
                        <a:t>Trucks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a:txBody>
                    <a:bodyPr/>
                    <a:lstStyle/>
                    <a:p>
                      <a:pPr algn="just">
                        <a:spcAft>
                          <a:spcPts val="0"/>
                        </a:spcAft>
                      </a:pPr>
                      <a:r>
                        <a:rPr lang="en-US" sz="1200">
                          <a:effectLst/>
                          <a:latin typeface="Calibri" panose="020F0502020204030204" pitchFamily="34" charset="0"/>
                          <a:cs typeface="Calibri" panose="020F0502020204030204" pitchFamily="34" charset="0"/>
                        </a:rPr>
                        <a:t>Others</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216">
                <a:tc gridSpan="5">
                  <a:txBody>
                    <a:bodyPr/>
                    <a:lstStyle/>
                    <a:p>
                      <a:pPr algn="just">
                        <a:spcAft>
                          <a:spcPts val="0"/>
                        </a:spcAft>
                      </a:pPr>
                      <a:r>
                        <a:rPr lang="en-US" sz="1200" b="1">
                          <a:effectLst/>
                          <a:latin typeface="Calibri" panose="020F0502020204030204" pitchFamily="34" charset="0"/>
                          <a:cs typeface="Calibri" panose="020F0502020204030204" pitchFamily="34" charset="0"/>
                        </a:rPr>
                        <a:t>TOTAL</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Bef>
                          <a:spcPts val="1000"/>
                        </a:spcBef>
                        <a:spcAft>
                          <a:spcPts val="0"/>
                        </a:spcAft>
                      </a:pPr>
                      <a:r>
                        <a:rPr lang="en-US" sz="1200">
                          <a:effectLst/>
                          <a:latin typeface="Calibri" panose="020F0502020204030204" pitchFamily="34" charset="0"/>
                          <a:cs typeface="Calibri" panose="020F0502020204030204" pitchFamily="34" charset="0"/>
                        </a:rPr>
                        <a:t> </a:t>
                      </a:r>
                      <a:endParaRPr lang="en-US" sz="110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200" dirty="0">
                          <a:effectLst/>
                          <a:latin typeface="Calibri" panose="020F0502020204030204" pitchFamily="34" charset="0"/>
                          <a:cs typeface="Calibri" panose="020F0502020204030204" pitchFamily="34" charset="0"/>
                        </a:rPr>
                        <a:t> </a:t>
                      </a:r>
                      <a:endParaRPr lang="en-US" sz="1100" dirty="0">
                        <a:effectLst/>
                        <a:latin typeface="Calibri" panose="020F0502020204030204" pitchFamily="34" charset="0"/>
                      </a:endParaRPr>
                    </a:p>
                  </a:txBody>
                  <a:tcPr marL="52956" marR="529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31932936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55266"/>
            <a:ext cx="8229600" cy="632668"/>
          </a:xfrm>
        </p:spPr>
        <p:txBody>
          <a:bodyPr/>
          <a:lstStyle/>
          <a:p>
            <a:pPr lvl="0"/>
            <a:r>
              <a:rPr lang="en-US" sz="2000" b="1" dirty="0" smtClean="0"/>
              <a:t>Water </a:t>
            </a:r>
            <a:r>
              <a:rPr lang="en-US" sz="2000" b="1" dirty="0"/>
              <a:t>Transportation</a:t>
            </a:r>
            <a:endParaRPr lang="en-US" sz="2000" dirty="0"/>
          </a:p>
          <a:p>
            <a:endParaRPr lang="en-US" sz="2000" dirty="0"/>
          </a:p>
        </p:txBody>
      </p:sp>
      <p:sp>
        <p:nvSpPr>
          <p:cNvPr id="3" name="Title 2"/>
          <p:cNvSpPr>
            <a:spLocks noGrp="1"/>
          </p:cNvSpPr>
          <p:nvPr>
            <p:ph type="title" idx="4294967295"/>
          </p:nvPr>
        </p:nvSpPr>
        <p:spPr>
          <a:xfrm>
            <a:off x="0" y="-171400"/>
            <a:ext cx="8229600" cy="1143000"/>
          </a:xfrm>
        </p:spPr>
        <p:txBody>
          <a:bodyPr>
            <a:noAutofit/>
          </a:bodyPr>
          <a:lstStyle/>
          <a:p>
            <a:r>
              <a:rPr lang="en-US" sz="2800" i="1" u="sng" dirty="0">
                <a:effectLst/>
              </a:rPr>
              <a:t>Step 2.1. Estimate the damages and losses</a:t>
            </a:r>
            <a:endParaRPr lang="en-US" sz="2800" dirty="0">
              <a:effectLst/>
            </a:endParaRPr>
          </a:p>
        </p:txBody>
      </p:sp>
      <p:sp>
        <p:nvSpPr>
          <p:cNvPr id="7" name="Rectangle 6"/>
          <p:cNvSpPr/>
          <p:nvPr/>
        </p:nvSpPr>
        <p:spPr>
          <a:xfrm>
            <a:off x="4283968" y="659216"/>
            <a:ext cx="1363258" cy="410882"/>
          </a:xfrm>
          <a:prstGeom prst="rect">
            <a:avLst/>
          </a:prstGeom>
        </p:spPr>
        <p:txBody>
          <a:bodyPr wrap="none">
            <a:spAutoFit/>
          </a:bodyPr>
          <a:lstStyle/>
          <a:p>
            <a:pPr>
              <a:lnSpc>
                <a:spcPct val="115000"/>
              </a:lnSpc>
              <a:spcAft>
                <a:spcPts val="1000"/>
              </a:spcAft>
            </a:pPr>
            <a:r>
              <a:rPr lang="en-US" i="1" u="sng" dirty="0" smtClean="0">
                <a:latin typeface="Calibri" panose="020F0502020204030204" pitchFamily="34" charset="0"/>
                <a:ea typeface="Calibri" panose="020F0502020204030204" pitchFamily="34" charset="0"/>
                <a:cs typeface="Calibri" panose="020F0502020204030204" pitchFamily="34" charset="0"/>
              </a:rPr>
              <a:t>Public </a:t>
            </a:r>
            <a:r>
              <a:rPr lang="en-US" i="1" u="sng" dirty="0">
                <a:latin typeface="Calibri" panose="020F0502020204030204" pitchFamily="34" charset="0"/>
                <a:ea typeface="Calibri" panose="020F0502020204030204" pitchFamily="34" charset="0"/>
                <a:cs typeface="Calibri" panose="020F0502020204030204" pitchFamily="34" charset="0"/>
              </a:rPr>
              <a:t>sector</a:t>
            </a:r>
            <a:endParaRPr lang="en-US" sz="1400" dirty="0">
              <a:latin typeface="Calibri" panose="020F0502020204030204" pitchFamily="34" charset="0"/>
              <a:ea typeface="Calibri" panose="020F0502020204030204" pitchFamily="34" charset="0"/>
            </a:endParaRPr>
          </a:p>
        </p:txBody>
      </p:sp>
      <p:sp>
        <p:nvSpPr>
          <p:cNvPr id="4" name="Rectangle 3"/>
          <p:cNvSpPr/>
          <p:nvPr/>
        </p:nvSpPr>
        <p:spPr>
          <a:xfrm>
            <a:off x="93214" y="1068836"/>
            <a:ext cx="8727257"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9. Damage and loss assessment of government assets </a:t>
            </a:r>
            <a:endParaRPr lang="en-US" sz="1400" dirty="0">
              <a:latin typeface="Calibri" panose="020F0502020204030204" pitchFamily="34" charset="0"/>
              <a:ea typeface="Calibri" panose="020F0502020204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686595248"/>
              </p:ext>
            </p:extLst>
          </p:nvPr>
        </p:nvGraphicFramePr>
        <p:xfrm>
          <a:off x="179512" y="1412776"/>
          <a:ext cx="8640961" cy="5413248"/>
        </p:xfrm>
        <a:graphic>
          <a:graphicData uri="http://schemas.openxmlformats.org/drawingml/2006/table">
            <a:tbl>
              <a:tblPr firstRow="1" firstCol="1" bandRow="1" bandCol="1"/>
              <a:tblGrid>
                <a:gridCol w="2388361"/>
                <a:gridCol w="988526"/>
                <a:gridCol w="988526"/>
                <a:gridCol w="988526"/>
                <a:gridCol w="988526"/>
                <a:gridCol w="1316882"/>
                <a:gridCol w="981614"/>
              </a:tblGrid>
              <a:tr h="182880">
                <a:tc gridSpan="7">
                  <a:txBody>
                    <a:bodyPr/>
                    <a:lstStyle/>
                    <a:p>
                      <a:pPr>
                        <a:spcAft>
                          <a:spcPts val="0"/>
                        </a:spcAft>
                      </a:pPr>
                      <a:r>
                        <a:rPr lang="en-US" sz="1600">
                          <a:effectLst/>
                          <a:latin typeface="Calibri" panose="020F0502020204030204" pitchFamily="34" charset="0"/>
                          <a:cs typeface="Calibri" panose="020F0502020204030204" pitchFamily="34" charset="0"/>
                        </a:rPr>
                        <a:t>Name of Commune: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7">
                  <a:txBody>
                    <a:bodyPr/>
                    <a:lstStyle/>
                    <a:p>
                      <a:pPr>
                        <a:spcAft>
                          <a:spcPts val="0"/>
                        </a:spcAft>
                      </a:pPr>
                      <a:r>
                        <a:rPr lang="en-US" sz="16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7">
                  <a:txBody>
                    <a:bodyPr/>
                    <a:lstStyle/>
                    <a:p>
                      <a:pPr algn="ctr">
                        <a:spcAft>
                          <a:spcPts val="0"/>
                        </a:spcAft>
                      </a:pPr>
                      <a:r>
                        <a:rPr lang="en-US" sz="1600" b="1">
                          <a:effectLst/>
                          <a:latin typeface="Calibri" panose="020F0502020204030204" pitchFamily="34" charset="0"/>
                          <a:cs typeface="Calibri" panose="020F0502020204030204" pitchFamily="34" charset="0"/>
                        </a:rPr>
                        <a:t>Estimated Damages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3700">
                <a:tc rowSpan="3">
                  <a:txBody>
                    <a:bodyPr/>
                    <a:lstStyle/>
                    <a:p>
                      <a:pPr algn="ctr">
                        <a:spcAft>
                          <a:spcPts val="0"/>
                        </a:spcAft>
                      </a:pPr>
                      <a:r>
                        <a:rPr lang="en-US" sz="1600">
                          <a:effectLst/>
                          <a:latin typeface="Calibri" panose="020F0502020204030204" pitchFamily="34" charset="0"/>
                          <a:cs typeface="Calibri" panose="020F0502020204030204" pitchFamily="34" charset="0"/>
                        </a:rPr>
                        <a:t>Damaged Assets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Quantity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Quantity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7">
                  <a:txBody>
                    <a:bodyPr/>
                    <a:lstStyle/>
                    <a:p>
                      <a:pPr algn="just">
                        <a:spcAft>
                          <a:spcPts val="0"/>
                        </a:spcAft>
                      </a:pPr>
                      <a:r>
                        <a:rPr lang="en-US" sz="1600">
                          <a:effectLst/>
                          <a:latin typeface="Calibri" panose="020F0502020204030204" pitchFamily="34" charset="0"/>
                          <a:cs typeface="Calibri" panose="020F0502020204030204" pitchFamily="34" charset="0"/>
                        </a:rPr>
                        <a:t>Ports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Structures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Equipment</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Machinery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7">
                  <a:txBody>
                    <a:bodyPr/>
                    <a:lstStyle/>
                    <a:p>
                      <a:pPr algn="just">
                        <a:spcAft>
                          <a:spcPts val="0"/>
                        </a:spcAft>
                      </a:pPr>
                      <a:r>
                        <a:rPr lang="en-US" sz="1600">
                          <a:effectLst/>
                          <a:latin typeface="Calibri" panose="020F0502020204030204" pitchFamily="34" charset="0"/>
                          <a:cs typeface="Calibri" panose="020F0502020204030204" pitchFamily="34" charset="0"/>
                        </a:rPr>
                        <a:t>Watercraft</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Ships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Ferry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 assets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2730078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55266"/>
            <a:ext cx="8229600" cy="632668"/>
          </a:xfrm>
        </p:spPr>
        <p:txBody>
          <a:bodyPr/>
          <a:lstStyle/>
          <a:p>
            <a:pPr lvl="0"/>
            <a:r>
              <a:rPr lang="en-US" sz="2000" b="1" dirty="0" smtClean="0"/>
              <a:t>Water </a:t>
            </a:r>
            <a:r>
              <a:rPr lang="en-US" sz="2000" b="1" dirty="0"/>
              <a:t>Transportation</a:t>
            </a:r>
            <a:endParaRPr lang="en-US" sz="2000" dirty="0"/>
          </a:p>
          <a:p>
            <a:endParaRPr lang="en-US" sz="2000" dirty="0"/>
          </a:p>
        </p:txBody>
      </p:sp>
      <p:sp>
        <p:nvSpPr>
          <p:cNvPr id="3" name="Title 2"/>
          <p:cNvSpPr>
            <a:spLocks noGrp="1"/>
          </p:cNvSpPr>
          <p:nvPr>
            <p:ph type="title" idx="4294967295"/>
          </p:nvPr>
        </p:nvSpPr>
        <p:spPr>
          <a:xfrm>
            <a:off x="0" y="-171400"/>
            <a:ext cx="8229600" cy="1143000"/>
          </a:xfrm>
        </p:spPr>
        <p:txBody>
          <a:bodyPr>
            <a:noAutofit/>
          </a:bodyPr>
          <a:lstStyle/>
          <a:p>
            <a:r>
              <a:rPr lang="en-US" sz="2800" i="1" u="sng" dirty="0">
                <a:effectLst/>
              </a:rPr>
              <a:t>Step 2.1. Estimate the damages and losses</a:t>
            </a:r>
            <a:endParaRPr lang="en-US" sz="2800" dirty="0">
              <a:effectLst/>
            </a:endParaRPr>
          </a:p>
        </p:txBody>
      </p:sp>
      <p:sp>
        <p:nvSpPr>
          <p:cNvPr id="7" name="Rectangle 6"/>
          <p:cNvSpPr/>
          <p:nvPr/>
        </p:nvSpPr>
        <p:spPr>
          <a:xfrm>
            <a:off x="4283968" y="659216"/>
            <a:ext cx="1461747" cy="410882"/>
          </a:xfrm>
          <a:prstGeom prst="rect">
            <a:avLst/>
          </a:prstGeom>
        </p:spPr>
        <p:txBody>
          <a:bodyPr wrap="none">
            <a:spAutoFit/>
          </a:bodyPr>
          <a:lstStyle/>
          <a:p>
            <a:pPr>
              <a:lnSpc>
                <a:spcPct val="115000"/>
              </a:lnSpc>
              <a:spcAft>
                <a:spcPts val="1000"/>
              </a:spcAft>
            </a:pPr>
            <a:r>
              <a:rPr lang="en-US" i="1" u="sng" dirty="0" smtClean="0">
                <a:latin typeface="Calibri" panose="020F0502020204030204" pitchFamily="34" charset="0"/>
                <a:ea typeface="Calibri" panose="020F0502020204030204" pitchFamily="34" charset="0"/>
                <a:cs typeface="Calibri" panose="020F0502020204030204" pitchFamily="34" charset="0"/>
              </a:rPr>
              <a:t>Private </a:t>
            </a:r>
            <a:r>
              <a:rPr lang="en-US" i="1" u="sng" dirty="0">
                <a:latin typeface="Calibri" panose="020F0502020204030204" pitchFamily="34" charset="0"/>
                <a:ea typeface="Calibri" panose="020F0502020204030204" pitchFamily="34" charset="0"/>
                <a:cs typeface="Calibri" panose="020F0502020204030204" pitchFamily="34" charset="0"/>
              </a:rPr>
              <a:t>sector</a:t>
            </a:r>
            <a:endParaRPr lang="en-US" sz="1400" dirty="0">
              <a:latin typeface="Calibri" panose="020F0502020204030204" pitchFamily="34" charset="0"/>
              <a:ea typeface="Calibri" panose="020F0502020204030204" pitchFamily="34" charset="0"/>
            </a:endParaRPr>
          </a:p>
        </p:txBody>
      </p:sp>
      <p:sp>
        <p:nvSpPr>
          <p:cNvPr id="4" name="Rectangle 3"/>
          <p:cNvSpPr/>
          <p:nvPr/>
        </p:nvSpPr>
        <p:spPr>
          <a:xfrm>
            <a:off x="93214" y="1068836"/>
            <a:ext cx="8727257" cy="369332"/>
          </a:xfrm>
          <a:prstGeom prst="rect">
            <a:avLst/>
          </a:prstGeom>
        </p:spPr>
        <p:txBody>
          <a:bodyPr wrap="square">
            <a:spAutoFit/>
          </a:bodyPr>
          <a:lstStyle/>
          <a:p>
            <a:r>
              <a:rPr lang="en-US" b="1" dirty="0"/>
              <a:t>Table 10. Damage and loss assessment of the private sector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4185742"/>
              </p:ext>
            </p:extLst>
          </p:nvPr>
        </p:nvGraphicFramePr>
        <p:xfrm>
          <a:off x="342042" y="1798266"/>
          <a:ext cx="8229599" cy="4291584"/>
        </p:xfrm>
        <a:graphic>
          <a:graphicData uri="http://schemas.openxmlformats.org/drawingml/2006/table">
            <a:tbl>
              <a:tblPr firstRow="1" firstCol="1" bandRow="1" bandCol="1"/>
              <a:tblGrid>
                <a:gridCol w="2273016"/>
                <a:gridCol w="941466"/>
                <a:gridCol w="941466"/>
                <a:gridCol w="941466"/>
                <a:gridCol w="941466"/>
                <a:gridCol w="1254191"/>
                <a:gridCol w="936528"/>
              </a:tblGrid>
              <a:tr h="182880">
                <a:tc gridSpan="7">
                  <a:txBody>
                    <a:bodyPr/>
                    <a:lstStyle/>
                    <a:p>
                      <a:pPr>
                        <a:spcAft>
                          <a:spcPts val="0"/>
                        </a:spcAft>
                      </a:pPr>
                      <a:r>
                        <a:rPr lang="en-US" sz="1600">
                          <a:effectLst/>
                          <a:latin typeface="Calibri" panose="020F0502020204030204" pitchFamily="34" charset="0"/>
                          <a:cs typeface="Calibri" panose="020F0502020204030204" pitchFamily="34" charset="0"/>
                        </a:rPr>
                        <a:t>Name of Commune: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7">
                  <a:txBody>
                    <a:bodyPr/>
                    <a:lstStyle/>
                    <a:p>
                      <a:pPr>
                        <a:spcAft>
                          <a:spcPts val="0"/>
                        </a:spcAft>
                      </a:pPr>
                      <a:r>
                        <a:rPr lang="en-US" sz="16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gridSpan="7">
                  <a:txBody>
                    <a:bodyPr/>
                    <a:lstStyle/>
                    <a:p>
                      <a:pPr algn="ctr">
                        <a:spcAft>
                          <a:spcPts val="0"/>
                        </a:spcAft>
                      </a:pPr>
                      <a:r>
                        <a:rPr lang="en-US" sz="1600" b="1">
                          <a:effectLst/>
                          <a:latin typeface="Calibri" panose="020F0502020204030204" pitchFamily="34" charset="0"/>
                          <a:cs typeface="Calibri" panose="020F0502020204030204" pitchFamily="34" charset="0"/>
                        </a:rPr>
                        <a:t>Estimated Damages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3700">
                <a:tc rowSpan="3">
                  <a:txBody>
                    <a:bodyPr/>
                    <a:lstStyle/>
                    <a:p>
                      <a:pPr algn="ctr">
                        <a:spcAft>
                          <a:spcPts val="0"/>
                        </a:spcAft>
                      </a:pPr>
                      <a:r>
                        <a:rPr lang="en-US" sz="1600">
                          <a:effectLst/>
                          <a:latin typeface="Calibri" panose="020F0502020204030204" pitchFamily="34" charset="0"/>
                          <a:cs typeface="Calibri" panose="020F0502020204030204" pitchFamily="34" charset="0"/>
                        </a:rPr>
                        <a:t>Damaged Assets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Quantity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Quantity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7">
                  <a:txBody>
                    <a:bodyPr/>
                    <a:lstStyle/>
                    <a:p>
                      <a:pPr algn="just">
                        <a:spcAft>
                          <a:spcPts val="0"/>
                        </a:spcAft>
                      </a:pPr>
                      <a:r>
                        <a:rPr lang="en-US" sz="1600">
                          <a:effectLst/>
                          <a:latin typeface="Calibri" panose="020F0502020204030204" pitchFamily="34" charset="0"/>
                          <a:cs typeface="Calibri" panose="020F0502020204030204" pitchFamily="34" charset="0"/>
                        </a:rPr>
                        <a:t>Water craft</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Ships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Ferry</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 assets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3853944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agree on a disaster scenario which all training participants are aware of. </a:t>
            </a:r>
          </a:p>
          <a:p>
            <a:pPr marL="0" indent="0" eaLnBrk="1" hangingPunct="1">
              <a:buNone/>
            </a:pPr>
            <a:r>
              <a:rPr lang="en-US" dirty="0" smtClean="0"/>
              <a:t>This will be the basis of the next training sessions.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511695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55266"/>
            <a:ext cx="8229600" cy="632668"/>
          </a:xfrm>
        </p:spPr>
        <p:txBody>
          <a:bodyPr/>
          <a:lstStyle/>
          <a:p>
            <a:pPr lvl="0"/>
            <a:r>
              <a:rPr lang="en-US" sz="2000" b="1" dirty="0" smtClean="0"/>
              <a:t>Rail </a:t>
            </a:r>
            <a:r>
              <a:rPr lang="en-US" sz="2000" b="1" dirty="0"/>
              <a:t>Transportation</a:t>
            </a:r>
            <a:endParaRPr lang="en-US" sz="2000" dirty="0"/>
          </a:p>
          <a:p>
            <a:endParaRPr lang="en-US" sz="2000" dirty="0"/>
          </a:p>
        </p:txBody>
      </p:sp>
      <p:sp>
        <p:nvSpPr>
          <p:cNvPr id="3" name="Title 2"/>
          <p:cNvSpPr>
            <a:spLocks noGrp="1"/>
          </p:cNvSpPr>
          <p:nvPr>
            <p:ph type="title" idx="4294967295"/>
          </p:nvPr>
        </p:nvSpPr>
        <p:spPr>
          <a:xfrm>
            <a:off x="0" y="-171400"/>
            <a:ext cx="8229600" cy="1143000"/>
          </a:xfrm>
        </p:spPr>
        <p:txBody>
          <a:bodyPr>
            <a:noAutofit/>
          </a:bodyPr>
          <a:lstStyle/>
          <a:p>
            <a:r>
              <a:rPr lang="en-US" sz="2800" i="1" u="sng" dirty="0">
                <a:effectLst/>
              </a:rPr>
              <a:t>Step 2.1. Estimate the damages and losses</a:t>
            </a:r>
            <a:endParaRPr lang="en-US" sz="2800" dirty="0">
              <a:effectLst/>
            </a:endParaRPr>
          </a:p>
        </p:txBody>
      </p:sp>
      <p:sp>
        <p:nvSpPr>
          <p:cNvPr id="4" name="Rectangle 3"/>
          <p:cNvSpPr/>
          <p:nvPr/>
        </p:nvSpPr>
        <p:spPr>
          <a:xfrm>
            <a:off x="93214" y="1052736"/>
            <a:ext cx="8727257" cy="369332"/>
          </a:xfrm>
          <a:prstGeom prst="rect">
            <a:avLst/>
          </a:prstGeom>
        </p:spPr>
        <p:txBody>
          <a:bodyPr wrap="square">
            <a:spAutoFit/>
          </a:bodyPr>
          <a:lstStyle/>
          <a:p>
            <a:r>
              <a:rPr lang="en-US" b="1" dirty="0"/>
              <a:t>Table 11. Damage and loss assessment of the public sector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16972798"/>
              </p:ext>
            </p:extLst>
          </p:nvPr>
        </p:nvGraphicFramePr>
        <p:xfrm>
          <a:off x="100837" y="1556792"/>
          <a:ext cx="8727258" cy="5023104"/>
        </p:xfrm>
        <a:graphic>
          <a:graphicData uri="http://schemas.openxmlformats.org/drawingml/2006/table">
            <a:tbl>
              <a:tblPr firstRow="1" firstCol="1" bandRow="1" bandCol="1"/>
              <a:tblGrid>
                <a:gridCol w="1446827"/>
                <a:gridCol w="824005"/>
                <a:gridCol w="973962"/>
                <a:gridCol w="1340507"/>
                <a:gridCol w="1708797"/>
                <a:gridCol w="1129393"/>
                <a:gridCol w="1303767"/>
              </a:tblGrid>
              <a:tr h="182880">
                <a:tc gridSpan="7">
                  <a:txBody>
                    <a:bodyPr/>
                    <a:lstStyle/>
                    <a:p>
                      <a:pPr>
                        <a:spcAft>
                          <a:spcPts val="0"/>
                        </a:spcAft>
                      </a:pPr>
                      <a:r>
                        <a:rPr lang="en-US" sz="1600">
                          <a:effectLst/>
                          <a:latin typeface="Calibri" panose="020F0502020204030204" pitchFamily="34" charset="0"/>
                          <a:cs typeface="Calibri" panose="020F0502020204030204" pitchFamily="34" charset="0"/>
                        </a:rPr>
                        <a:t>Name of Commune: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7">
                  <a:txBody>
                    <a:bodyPr/>
                    <a:lstStyle/>
                    <a:p>
                      <a:pPr>
                        <a:spcAft>
                          <a:spcPts val="0"/>
                        </a:spcAft>
                      </a:pPr>
                      <a:r>
                        <a:rPr lang="en-US" sz="16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7">
                  <a:txBody>
                    <a:bodyPr/>
                    <a:lstStyle/>
                    <a:p>
                      <a:pPr algn="ctr">
                        <a:spcAft>
                          <a:spcPts val="0"/>
                        </a:spcAft>
                      </a:pPr>
                      <a:r>
                        <a:rPr lang="en-US" sz="1600" b="1">
                          <a:effectLst/>
                          <a:latin typeface="Calibri" panose="020F0502020204030204" pitchFamily="34" charset="0"/>
                          <a:cs typeface="Calibri" panose="020F0502020204030204" pitchFamily="34" charset="0"/>
                        </a:rPr>
                        <a:t>Estimated Damages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8640">
                <a:tc rowSpan="3">
                  <a:txBody>
                    <a:bodyPr/>
                    <a:lstStyle/>
                    <a:p>
                      <a:pPr algn="ctr">
                        <a:spcAft>
                          <a:spcPts val="0"/>
                        </a:spcAft>
                      </a:pPr>
                      <a:r>
                        <a:rPr lang="en-US" sz="1600">
                          <a:effectLst/>
                          <a:latin typeface="Calibri" panose="020F0502020204030204" pitchFamily="34" charset="0"/>
                          <a:cs typeface="Calibri" panose="020F0502020204030204" pitchFamily="34" charset="0"/>
                        </a:rPr>
                        <a:t>Damaged Assets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200"/>
                        </a:spcBef>
                        <a:spcAft>
                          <a:spcPts val="0"/>
                        </a:spcAft>
                      </a:pPr>
                      <a:r>
                        <a:rPr lang="en-US" sz="16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65760">
                <a:tc vMerge="1">
                  <a:txBody>
                    <a:bodyPr/>
                    <a:lstStyle/>
                    <a:p>
                      <a:endParaRPr lang="en-US"/>
                    </a:p>
                  </a:txBody>
                  <a:tcPr/>
                </a:tc>
                <a:tc>
                  <a:txBody>
                    <a:bodyPr/>
                    <a:lstStyle/>
                    <a:p>
                      <a:pPr algn="ctr">
                        <a:spcAft>
                          <a:spcPts val="0"/>
                        </a:spcAft>
                      </a:pPr>
                      <a:r>
                        <a:rPr lang="en-US" sz="1600" dirty="0">
                          <a:effectLst/>
                          <a:latin typeface="Calibri" panose="020F0502020204030204" pitchFamily="34" charset="0"/>
                          <a:cs typeface="Calibri" panose="020F0502020204030204" pitchFamily="34" charset="0"/>
                        </a:rPr>
                        <a:t>Quantity</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Quantity</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2880">
                <a:tc v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2880">
                <a:tc>
                  <a:txBody>
                    <a:bodyPr/>
                    <a:lstStyle/>
                    <a:p>
                      <a:pPr algn="just">
                        <a:spcAft>
                          <a:spcPts val="0"/>
                        </a:spcAft>
                      </a:pPr>
                      <a:r>
                        <a:rPr lang="en-US" sz="1600">
                          <a:effectLst/>
                          <a:latin typeface="Calibri" panose="020F0502020204030204" pitchFamily="34" charset="0"/>
                          <a:cs typeface="Calibri" panose="020F0502020204030204" pitchFamily="34" charset="0"/>
                        </a:rPr>
                        <a:t>Trains</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Locomotives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0624">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Passenger Carriages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Goods Wagons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Tracks (Km)</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Structures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Equipment</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31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 assets</a:t>
                      </a:r>
                      <a:endParaRPr lang="en-US" sz="10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gridSpan="5">
                  <a:txBody>
                    <a:bodyPr/>
                    <a:lstStyle/>
                    <a:p>
                      <a:pPr algn="just">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bl>
          </a:graphicData>
        </a:graphic>
      </p:graphicFrame>
    </p:spTree>
    <p:extLst>
      <p:ext uri="{BB962C8B-B14F-4D97-AF65-F5344CB8AC3E}">
        <p14:creationId xmlns:p14="http://schemas.microsoft.com/office/powerpoint/2010/main" val="1387333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0"/>
            <a:ext cx="8604448" cy="517065"/>
          </a:xfrm>
          <a:prstGeom prst="rect">
            <a:avLst/>
          </a:prstGeom>
        </p:spPr>
        <p:txBody>
          <a:bodyPr wrap="square">
            <a:spAutoFit/>
          </a:bodyPr>
          <a:lstStyle/>
          <a:p>
            <a:pPr>
              <a:lnSpc>
                <a:spcPct val="115000"/>
              </a:lnSpc>
              <a:spcAft>
                <a:spcPts val="1000"/>
              </a:spcAft>
            </a:pPr>
            <a:r>
              <a:rPr lang="en-US" sz="2400" i="1" u="sng" dirty="0">
                <a:latin typeface="Calibri" panose="020F0502020204030204" pitchFamily="34" charset="0"/>
                <a:ea typeface="Calibri" panose="020F0502020204030204" pitchFamily="34" charset="0"/>
                <a:cs typeface="Calibri" panose="020F0502020204030204" pitchFamily="34" charset="0"/>
              </a:rPr>
              <a:t>Step 2.2. Summarize the damages and losses in the commune</a:t>
            </a:r>
            <a:endParaRPr lang="en-US" dirty="0">
              <a:latin typeface="Calibri" panose="020F0502020204030204" pitchFamily="34" charset="0"/>
              <a:ea typeface="Calibri" panose="020F0502020204030204" pitchFamily="34" charset="0"/>
            </a:endParaRPr>
          </a:p>
        </p:txBody>
      </p:sp>
      <p:sp>
        <p:nvSpPr>
          <p:cNvPr id="3" name="Rectangle 2"/>
          <p:cNvSpPr/>
          <p:nvPr/>
        </p:nvSpPr>
        <p:spPr>
          <a:xfrm>
            <a:off x="0" y="705705"/>
            <a:ext cx="6102424" cy="410882"/>
          </a:xfrm>
          <a:prstGeom prst="rect">
            <a:avLst/>
          </a:prstGeom>
        </p:spPr>
        <p:txBody>
          <a:bodyPr wrap="square">
            <a:spAutoFit/>
          </a:bodyPr>
          <a:lstStyle/>
          <a:p>
            <a:pPr>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12. Summary of damages and losses in a commune</a:t>
            </a:r>
            <a:endParaRPr lang="en-US" sz="1400" dirty="0">
              <a:latin typeface="Calibri" panose="020F0502020204030204" pitchFamily="34" charset="0"/>
              <a:ea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18260554"/>
              </p:ext>
            </p:extLst>
          </p:nvPr>
        </p:nvGraphicFramePr>
        <p:xfrm>
          <a:off x="179509" y="1124744"/>
          <a:ext cx="8640962" cy="15233904"/>
        </p:xfrm>
        <a:graphic>
          <a:graphicData uri="http://schemas.openxmlformats.org/drawingml/2006/table">
            <a:tbl>
              <a:tblPr firstRow="1" firstCol="1" bandRow="1"/>
              <a:tblGrid>
                <a:gridCol w="2051366"/>
                <a:gridCol w="850271"/>
                <a:gridCol w="850271"/>
                <a:gridCol w="815708"/>
                <a:gridCol w="820890"/>
                <a:gridCol w="820890"/>
                <a:gridCol w="890019"/>
                <a:gridCol w="749460"/>
                <a:gridCol w="214871"/>
                <a:gridCol w="577216"/>
              </a:tblGrid>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Name of Commune: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240">
                <a:tc gridSpan="10">
                  <a:txBody>
                    <a:bodyPr/>
                    <a:lstStyle/>
                    <a:p>
                      <a:pPr>
                        <a:spcAft>
                          <a:spcPts val="0"/>
                        </a:spcAft>
                      </a:pPr>
                      <a:r>
                        <a:rPr lang="en-US" sz="14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240">
                <a:tc rowSpan="2">
                  <a:txBody>
                    <a:bodyPr/>
                    <a:lstStyle/>
                    <a:p>
                      <a:pPr algn="ctr">
                        <a:spcAft>
                          <a:spcPts val="0"/>
                        </a:spcAft>
                      </a:pPr>
                      <a:r>
                        <a:rPr lang="en-US" sz="1400">
                          <a:effectLst/>
                          <a:latin typeface="Calibri" panose="020F0502020204030204" pitchFamily="34" charset="0"/>
                          <a:cs typeface="Calibri" panose="020F0502020204030204" pitchFamily="34" charset="0"/>
                        </a:rPr>
                        <a:t>Type  of Assets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Total damages</a:t>
                      </a:r>
                      <a:endParaRPr lang="en-US" sz="1400">
                        <a:effectLst/>
                        <a:latin typeface="Calibri" panose="020F0502020204030204" pitchFamily="34" charset="0"/>
                      </a:endParaRPr>
                    </a:p>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gn="ctr">
                        <a:spcAft>
                          <a:spcPts val="0"/>
                        </a:spcAft>
                      </a:pPr>
                      <a:r>
                        <a:rPr lang="en-US" sz="14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6961">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Kilometers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Kilometers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18481">
                <a:tc>
                  <a:txBody>
                    <a:bodyPr/>
                    <a:lstStyle/>
                    <a:p>
                      <a:pPr>
                        <a:spcAft>
                          <a:spcPts val="0"/>
                        </a:spcAft>
                      </a:pPr>
                      <a:r>
                        <a:rPr lang="en-US" sz="1400" b="1">
                          <a:effectLst/>
                          <a:latin typeface="Calibri" panose="020F0502020204030204" pitchFamily="34" charset="0"/>
                          <a:cs typeface="Calibri" panose="020F0502020204030204" pitchFamily="34" charset="0"/>
                        </a:rPr>
                        <a:t>1. Land Transport</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a:txBody>
                    <a:bodyPr/>
                    <a:lstStyle/>
                    <a:p>
                      <a:pPr>
                        <a:spcAft>
                          <a:spcPts val="0"/>
                        </a:spcAft>
                      </a:pPr>
                      <a:r>
                        <a:rPr lang="en-US" sz="1400" b="1">
                          <a:effectLst/>
                          <a:latin typeface="Calibri" panose="020F0502020204030204" pitchFamily="34" charset="0"/>
                          <a:cs typeface="Calibri" panose="020F0502020204030204" pitchFamily="34" charset="0"/>
                        </a:rPr>
                        <a:t>1.1. Roads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H</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126">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Bitumen</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Graveled</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Earth</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rowSpan="4">
                  <a:txBody>
                    <a:bodyPr/>
                    <a:lstStyle/>
                    <a:p>
                      <a:pPr>
                        <a:spcAft>
                          <a:spcPts val="0"/>
                        </a:spcAft>
                      </a:pPr>
                      <a:r>
                        <a:rPr lang="en-US" sz="1400" b="1">
                          <a:effectLst/>
                          <a:latin typeface="Calibri" panose="020F0502020204030204" pitchFamily="34" charset="0"/>
                          <a:cs typeface="Calibri" panose="020F0502020204030204" pitchFamily="34" charset="0"/>
                        </a:rPr>
                        <a:t>1.2. Bridges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Total damages</a:t>
                      </a:r>
                      <a:endParaRPr lang="en-US" sz="1400">
                        <a:effectLst/>
                        <a:latin typeface="Calibri" panose="020F0502020204030204" pitchFamily="34" charset="0"/>
                      </a:endParaRPr>
                    </a:p>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gridSpan="2">
                  <a:txBody>
                    <a:bodyPr/>
                    <a:lstStyle/>
                    <a:p>
                      <a:pPr algn="ctr">
                        <a:spcAft>
                          <a:spcPts val="0"/>
                        </a:spcAft>
                      </a:pPr>
                      <a:r>
                        <a:rPr lang="en-US" sz="14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36961">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Meters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Meters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18481">
                <a:tc vMerge="1">
                  <a:txBody>
                    <a:bodyPr/>
                    <a:lstStyle/>
                    <a:p>
                      <a:endParaRPr lang="en-US"/>
                    </a:p>
                  </a:txBody>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v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H</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Steel</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Wood</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spcBef>
                          <a:spcPts val="1000"/>
                        </a:spcBef>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rowSpan="4">
                  <a:txBody>
                    <a:bodyPr/>
                    <a:lstStyle/>
                    <a:p>
                      <a:pPr>
                        <a:lnSpc>
                          <a:spcPct val="115000"/>
                        </a:lnSpc>
                        <a:spcAft>
                          <a:spcPts val="0"/>
                        </a:spcAft>
                      </a:pPr>
                      <a:r>
                        <a:rPr lang="en-US" sz="1400" b="1">
                          <a:effectLst/>
                          <a:latin typeface="Calibri" panose="020F0502020204030204" pitchFamily="34" charset="0"/>
                          <a:ea typeface="Calibri" panose="020F0502020204030204" pitchFamily="34" charset="0"/>
                          <a:cs typeface="Calibri" panose="020F0502020204030204" pitchFamily="34" charset="0"/>
                        </a:rPr>
                        <a:t>1.3. Other Assets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3">
                  <a:txBody>
                    <a:bodyPr/>
                    <a:lstStyle/>
                    <a:p>
                      <a:pPr algn="ctr">
                        <a:spcAft>
                          <a:spcPts val="0"/>
                        </a:spcAft>
                      </a:pPr>
                      <a:r>
                        <a:rPr lang="en-US" sz="1400">
                          <a:effectLst/>
                          <a:latin typeface="Calibri" panose="020F0502020204030204" pitchFamily="34" charset="0"/>
                          <a:cs typeface="Calibri" panose="020F0502020204030204" pitchFamily="34" charset="0"/>
                        </a:rPr>
                        <a:t>Total damages</a:t>
                      </a:r>
                      <a:endParaRPr lang="en-US" sz="1400">
                        <a:effectLst/>
                        <a:latin typeface="Calibri" panose="020F0502020204030204" pitchFamily="34" charset="0"/>
                      </a:endParaRPr>
                    </a:p>
                    <a:p>
                      <a:pPr algn="ctr">
                        <a:spcAft>
                          <a:spcPts val="0"/>
                        </a:spcAft>
                      </a:pPr>
                      <a:r>
                        <a:rPr lang="en-US" sz="14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gridSpan="2">
                  <a:txBody>
                    <a:bodyPr/>
                    <a:lstStyle/>
                    <a:p>
                      <a:pPr algn="ctr">
                        <a:spcAft>
                          <a:spcPts val="0"/>
                        </a:spcAft>
                      </a:pPr>
                      <a:r>
                        <a:rPr lang="en-US" sz="14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p>
                      <a:pPr algn="ctr">
                        <a:spcAft>
                          <a:spcPts val="0"/>
                        </a:spcAft>
                      </a:pPr>
                      <a:r>
                        <a:rPr lang="en-US" sz="14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177721">
                <a:tc vMerge="1">
                  <a:txBody>
                    <a:bodyPr/>
                    <a:lstStyle/>
                    <a:p>
                      <a:endParaRPr lang="en-US"/>
                    </a:p>
                  </a:txBody>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59240">
                <a:tc v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H</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pPr algn="ctr">
                        <a:spcAft>
                          <a:spcPts val="0"/>
                        </a:spcAft>
                      </a:pP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Equipment</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 </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Structures</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Offices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Vehicles</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Busses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Cars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Motorbikes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10">
                  <a:txBody>
                    <a:bodyPr/>
                    <a:lstStyle/>
                    <a:p>
                      <a:pPr>
                        <a:spcAft>
                          <a:spcPts val="0"/>
                        </a:spcAft>
                      </a:pPr>
                      <a:r>
                        <a:rPr lang="en-US" sz="1400" b="1">
                          <a:effectLst/>
                          <a:latin typeface="Calibri" panose="020F0502020204030204" pitchFamily="34" charset="0"/>
                          <a:cs typeface="Calibri" panose="020F0502020204030204" pitchFamily="34" charset="0"/>
                        </a:rPr>
                        <a:t>2.Water transport</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Structures</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Port</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Watercrafts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Ships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Equipment</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10">
                  <a:txBody>
                    <a:bodyPr/>
                    <a:lstStyle/>
                    <a:p>
                      <a:pPr>
                        <a:spcAft>
                          <a:spcPts val="0"/>
                        </a:spcAft>
                      </a:pPr>
                      <a:r>
                        <a:rPr lang="en-US" sz="1400" b="1">
                          <a:effectLst/>
                          <a:latin typeface="Calibri" panose="020F0502020204030204" pitchFamily="34" charset="0"/>
                          <a:cs typeface="Calibri" panose="020F0502020204030204" pitchFamily="34" charset="0"/>
                        </a:rPr>
                        <a:t>3. Railways</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9240">
                <a:tc gridSpan="10">
                  <a:txBody>
                    <a:bodyPr/>
                    <a:lstStyle/>
                    <a:p>
                      <a:pPr>
                        <a:spcAft>
                          <a:spcPts val="0"/>
                        </a:spcAft>
                      </a:pPr>
                      <a:r>
                        <a:rPr lang="en-US" sz="1400">
                          <a:effectLst/>
                          <a:latin typeface="Calibri" panose="020F0502020204030204" pitchFamily="34" charset="0"/>
                          <a:cs typeface="Calibri" panose="020F0502020204030204" pitchFamily="34" charset="0"/>
                        </a:rPr>
                        <a:t>Structures</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Terminals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Trains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Locomotives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Passenger Carriages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Goods Wagons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Tracks (KMs)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Equipment</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a.</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126">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Bef>
                          <a:spcPts val="1000"/>
                        </a:spcBef>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240">
                <a:tc gridSpan="7">
                  <a:txBody>
                    <a:bodyPr/>
                    <a:lstStyle/>
                    <a:p>
                      <a:pPr>
                        <a:spcAft>
                          <a:spcPts val="0"/>
                        </a:spcAft>
                      </a:pPr>
                      <a:r>
                        <a:rPr lang="en-US" sz="1400" b="1">
                          <a:effectLst/>
                          <a:latin typeface="Calibri" panose="020F0502020204030204" pitchFamily="34" charset="0"/>
                          <a:cs typeface="Calibri" panose="020F0502020204030204" pitchFamily="34" charset="0"/>
                        </a:rPr>
                        <a:t>GRAND TOTAL OF DAMAGES (in VND)</a:t>
                      </a:r>
                      <a:endParaRPr lang="en-US" sz="1400">
                        <a:effectLst/>
                        <a:latin typeface="Calibri" panose="020F0502020204030204" pitchFamily="34" charset="0"/>
                      </a:endParaRPr>
                    </a:p>
                  </a:txBody>
                  <a:tcPr marL="22215" marR="222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4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22215" marR="222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137300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70" y="116632"/>
            <a:ext cx="5997089" cy="425501"/>
          </a:xfrm>
          <a:prstGeom prst="rect">
            <a:avLst/>
          </a:prstGeom>
        </p:spPr>
        <p:txBody>
          <a:bodyPr wrap="square">
            <a:spAutoFit/>
          </a:bodyPr>
          <a:lstStyle/>
          <a:p>
            <a:pPr algn="just">
              <a:lnSpc>
                <a:spcPct val="115000"/>
              </a:lnSpc>
              <a:spcAft>
                <a:spcPts val="1000"/>
              </a:spcAft>
            </a:pPr>
            <a:r>
              <a:rPr lang="en-US" sz="2000" i="1" u="sng" dirty="0">
                <a:latin typeface="Calibri" panose="020F0502020204030204" pitchFamily="34" charset="0"/>
                <a:ea typeface="Calibri" panose="020F0502020204030204" pitchFamily="34" charset="0"/>
                <a:cs typeface="Calibri" panose="020F0502020204030204" pitchFamily="34" charset="0"/>
              </a:rPr>
              <a:t>Step 2.3 Summarize damages and losses in a district </a:t>
            </a:r>
            <a:endParaRPr lang="en-US" sz="1600" dirty="0">
              <a:latin typeface="Calibri" panose="020F0502020204030204" pitchFamily="34" charset="0"/>
              <a:ea typeface="Calibri" panose="020F0502020204030204" pitchFamily="34" charset="0"/>
            </a:endParaRPr>
          </a:p>
        </p:txBody>
      </p:sp>
      <p:sp>
        <p:nvSpPr>
          <p:cNvPr id="3" name="Rectangle 2"/>
          <p:cNvSpPr/>
          <p:nvPr/>
        </p:nvSpPr>
        <p:spPr>
          <a:xfrm>
            <a:off x="15070" y="542133"/>
            <a:ext cx="8460432" cy="41088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Times New Roman" panose="02020603050405020304" pitchFamily="18" charset="0"/>
                <a:cs typeface="Calibri" panose="020F0502020204030204" pitchFamily="34" charset="0"/>
              </a:rPr>
              <a:t>Table 13. Summary of damage and losses in the transportation sector in a district</a:t>
            </a:r>
            <a:endParaRPr lang="en-US" sz="1600" dirty="0">
              <a:effectLst/>
              <a:latin typeface="GEDAPE+TimesNewRoman"/>
              <a:ea typeface="Times New Roman" panose="02020603050405020304" pitchFamily="18" charset="0"/>
              <a:cs typeface="Cordia New" panose="020B0304020202020204" pitchFamily="34" charset="-34"/>
            </a:endParaRPr>
          </a:p>
        </p:txBody>
      </p:sp>
      <p:graphicFrame>
        <p:nvGraphicFramePr>
          <p:cNvPr id="4" name="Table 3"/>
          <p:cNvGraphicFramePr>
            <a:graphicFrameLocks noGrp="1"/>
          </p:cNvGraphicFramePr>
          <p:nvPr>
            <p:extLst>
              <p:ext uri="{D42A27DB-BD31-4B8C-83A1-F6EECF244321}">
                <p14:modId xmlns:p14="http://schemas.microsoft.com/office/powerpoint/2010/main" val="4049484577"/>
              </p:ext>
            </p:extLst>
          </p:nvPr>
        </p:nvGraphicFramePr>
        <p:xfrm>
          <a:off x="395534" y="1052736"/>
          <a:ext cx="8424937" cy="16020288"/>
        </p:xfrm>
        <a:graphic>
          <a:graphicData uri="http://schemas.openxmlformats.org/drawingml/2006/table">
            <a:tbl>
              <a:tblPr firstRow="1" firstCol="1" bandRow="1"/>
              <a:tblGrid>
                <a:gridCol w="2000079"/>
                <a:gridCol w="795312"/>
                <a:gridCol w="829015"/>
                <a:gridCol w="795312"/>
                <a:gridCol w="798685"/>
                <a:gridCol w="800371"/>
                <a:gridCol w="798685"/>
                <a:gridCol w="867768"/>
                <a:gridCol w="739710"/>
              </a:tblGrid>
              <a:tr h="68888">
                <a:tc gridSpan="9">
                  <a:txBody>
                    <a:bodyPr/>
                    <a:lstStyle/>
                    <a:p>
                      <a:pPr>
                        <a:spcAft>
                          <a:spcPts val="0"/>
                        </a:spcAft>
                      </a:pPr>
                      <a:r>
                        <a:rPr lang="en-US" sz="1600">
                          <a:effectLst/>
                          <a:latin typeface="Calibri" panose="020F0502020204030204" pitchFamily="34" charset="0"/>
                          <a:cs typeface="Calibri" panose="020F0502020204030204" pitchFamily="34" charset="0"/>
                        </a:rPr>
                        <a:t>Name of District:</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888">
                <a:tc gridSpan="9">
                  <a:txBody>
                    <a:bodyPr/>
                    <a:lstStyle/>
                    <a:p>
                      <a:pPr>
                        <a:spcAft>
                          <a:spcPts val="0"/>
                        </a:spcAft>
                      </a:pPr>
                      <a:r>
                        <a:rPr lang="en-US" sz="16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888">
                <a:tc rowSpan="2">
                  <a:txBody>
                    <a:bodyPr/>
                    <a:lstStyle/>
                    <a:p>
                      <a:pPr algn="ctr">
                        <a:spcAft>
                          <a:spcPts val="0"/>
                        </a:spcAft>
                      </a:pPr>
                      <a:r>
                        <a:rPr lang="en-US" sz="1600">
                          <a:effectLst/>
                          <a:latin typeface="Calibri" panose="020F0502020204030204" pitchFamily="34" charset="0"/>
                          <a:cs typeface="Calibri" panose="020F0502020204030204" pitchFamily="34" charset="0"/>
                        </a:rPr>
                        <a:t>Type  of Assets</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6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6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Total damages</a:t>
                      </a:r>
                      <a:endParaRPr lang="en-US" sz="1400">
                        <a:effectLst/>
                        <a:latin typeface="Calibri" panose="020F0502020204030204" pitchFamily="34" charset="0"/>
                      </a:endParaRPr>
                    </a:p>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37777">
                <a:tc vMerge="1">
                  <a:txBody>
                    <a:bodyPr/>
                    <a:lstStyle/>
                    <a:p>
                      <a:endParaRPr lang="en-US"/>
                    </a:p>
                  </a:txBody>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Unit Price</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6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Unit Price</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137777">
                <a:tc>
                  <a:txBody>
                    <a:bodyPr/>
                    <a:lstStyle/>
                    <a:p>
                      <a:pPr>
                        <a:spcAft>
                          <a:spcPts val="0"/>
                        </a:spcAft>
                      </a:pPr>
                      <a:r>
                        <a:rPr lang="en-US" sz="1600" b="1">
                          <a:effectLst/>
                          <a:latin typeface="Calibri" panose="020F0502020204030204" pitchFamily="34" charset="0"/>
                          <a:cs typeface="Calibri" panose="020F0502020204030204" pitchFamily="34" charset="0"/>
                        </a:rPr>
                        <a:t>1. Land Transport</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(VND/1 day)</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a:txBody>
                    <a:bodyPr/>
                    <a:lstStyle/>
                    <a:p>
                      <a:pPr>
                        <a:spcAft>
                          <a:spcPts val="0"/>
                        </a:spcAft>
                      </a:pPr>
                      <a:r>
                        <a:rPr lang="en-US" sz="1600" b="1">
                          <a:effectLst/>
                          <a:latin typeface="Calibri" panose="020F0502020204030204" pitchFamily="34" charset="0"/>
                          <a:cs typeface="Calibri" panose="020F0502020204030204" pitchFamily="34" charset="0"/>
                        </a:rPr>
                        <a:t>1.1. Roads (Km)</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H</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9222">
                <a:tc>
                  <a:txBody>
                    <a:bodyPr/>
                    <a:lstStyle/>
                    <a:p>
                      <a:pPr marL="342900" lvl="0" indent="-342900">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Concrete</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Bitumen</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Graveled</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Earth</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gridSpan="9">
                  <a:txBody>
                    <a:bodyPr/>
                    <a:lstStyle/>
                    <a:p>
                      <a:pPr>
                        <a:spcAft>
                          <a:spcPts val="0"/>
                        </a:spcAft>
                      </a:pPr>
                      <a:r>
                        <a:rPr lang="en-US" sz="1600" b="1">
                          <a:effectLst/>
                          <a:latin typeface="Calibri" panose="020F0502020204030204" pitchFamily="34" charset="0"/>
                          <a:cs typeface="Calibri" panose="020F0502020204030204" pitchFamily="34" charset="0"/>
                        </a:rPr>
                        <a:t>1.2. Bridges (M)</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Steel</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Concrete</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Wood</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gridSpan="9">
                  <a:txBody>
                    <a:bodyPr/>
                    <a:lstStyle/>
                    <a:p>
                      <a:pPr>
                        <a:spcAft>
                          <a:spcPts val="0"/>
                        </a:spcAft>
                      </a:pPr>
                      <a:r>
                        <a:rPr lang="en-US" sz="1600" b="1">
                          <a:effectLst/>
                          <a:latin typeface="Calibri" panose="020F0502020204030204" pitchFamily="34" charset="0"/>
                          <a:cs typeface="Calibri" panose="020F0502020204030204" pitchFamily="34" charset="0"/>
                        </a:rPr>
                        <a:t>1.3. Other Assets</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Equipment</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a. </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Structures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Offices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Vehicles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Busses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Cars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Motorbikes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gridSpan="9">
                  <a:txBody>
                    <a:bodyPr/>
                    <a:lstStyle/>
                    <a:p>
                      <a:pPr>
                        <a:spcAft>
                          <a:spcPts val="0"/>
                        </a:spcAft>
                      </a:pPr>
                      <a:r>
                        <a:rPr lang="en-US" sz="1600" b="1">
                          <a:effectLst/>
                          <a:latin typeface="Calibri" panose="020F0502020204030204" pitchFamily="34" charset="0"/>
                          <a:cs typeface="Calibri" panose="020F0502020204030204" pitchFamily="34" charset="0"/>
                        </a:rPr>
                        <a:t>2. Water transport</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888">
                <a:tc gridSpan="9">
                  <a:txBody>
                    <a:bodyPr/>
                    <a:lstStyle/>
                    <a:p>
                      <a:pPr>
                        <a:spcAft>
                          <a:spcPts val="0"/>
                        </a:spcAft>
                      </a:pPr>
                      <a:r>
                        <a:rPr lang="en-US" sz="1600">
                          <a:effectLst/>
                          <a:latin typeface="Calibri" panose="020F0502020204030204" pitchFamily="34" charset="0"/>
                          <a:cs typeface="Calibri" panose="020F0502020204030204" pitchFamily="34" charset="0"/>
                        </a:rPr>
                        <a:t>Structures</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Port</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9">
                  <a:txBody>
                    <a:bodyPr/>
                    <a:lstStyle/>
                    <a:p>
                      <a:pPr>
                        <a:spcAft>
                          <a:spcPts val="0"/>
                        </a:spcAft>
                      </a:pPr>
                      <a:r>
                        <a:rPr lang="en-US" sz="1600">
                          <a:effectLst/>
                          <a:latin typeface="Calibri" panose="020F0502020204030204" pitchFamily="34" charset="0"/>
                          <a:cs typeface="Calibri" panose="020F0502020204030204" pitchFamily="34" charset="0"/>
                        </a:rPr>
                        <a:t>Watercrafts</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Ships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9">
                  <a:txBody>
                    <a:bodyPr/>
                    <a:lstStyle/>
                    <a:p>
                      <a:pPr>
                        <a:spcAft>
                          <a:spcPts val="0"/>
                        </a:spcAft>
                      </a:pPr>
                      <a:r>
                        <a:rPr lang="en-US" sz="1600">
                          <a:effectLst/>
                          <a:latin typeface="Calibri" panose="020F0502020204030204" pitchFamily="34" charset="0"/>
                          <a:cs typeface="Calibri" panose="020F0502020204030204" pitchFamily="34" charset="0"/>
                        </a:rPr>
                        <a:t>Equipment</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a.</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gridSpan="9">
                  <a:txBody>
                    <a:bodyPr/>
                    <a:lstStyle/>
                    <a:p>
                      <a:pPr>
                        <a:spcAft>
                          <a:spcPts val="0"/>
                        </a:spcAft>
                      </a:pPr>
                      <a:r>
                        <a:rPr lang="en-US" sz="1600" b="1">
                          <a:effectLst/>
                          <a:latin typeface="Calibri" panose="020F0502020204030204" pitchFamily="34" charset="0"/>
                          <a:cs typeface="Calibri" panose="020F0502020204030204" pitchFamily="34" charset="0"/>
                        </a:rPr>
                        <a:t>3. Railways</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888">
                <a:tc gridSpan="9">
                  <a:txBody>
                    <a:bodyPr/>
                    <a:lstStyle/>
                    <a:p>
                      <a:pPr>
                        <a:spcAft>
                          <a:spcPts val="0"/>
                        </a:spcAft>
                      </a:pPr>
                      <a:r>
                        <a:rPr lang="en-US" sz="1600">
                          <a:effectLst/>
                          <a:latin typeface="Calibri" panose="020F0502020204030204" pitchFamily="34" charset="0"/>
                          <a:cs typeface="Calibri" panose="020F0502020204030204" pitchFamily="34" charset="0"/>
                        </a:rPr>
                        <a:t>Structures</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Terminals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marL="342900" lvl="0" indent="-342900" algn="just">
                        <a:lnSpc>
                          <a:spcPct val="115000"/>
                        </a:lnSpc>
                        <a:spcAft>
                          <a:spcPts val="0"/>
                        </a:spcAft>
                        <a:buFont typeface="+mj-lt"/>
                        <a:buAutoNum type="alphaLcPeriod"/>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Trains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Locomotives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Passenger Carriages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Goods Wagons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Tracks (KMs)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Equipment</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a.</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b.</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22">
                <a:tc>
                  <a:txBody>
                    <a:bodyPr/>
                    <a:lstStyle/>
                    <a:p>
                      <a:pPr algn="just">
                        <a:lnSpc>
                          <a:spcPct val="115000"/>
                        </a:lnSpc>
                        <a:spcAft>
                          <a:spcPts val="0"/>
                        </a:spcAft>
                      </a:pPr>
                      <a:r>
                        <a:rPr lang="en-US" sz="1600">
                          <a:effectLst/>
                          <a:latin typeface="Calibri" panose="020F0502020204030204" pitchFamily="34" charset="0"/>
                          <a:ea typeface="Calibri" panose="020F0502020204030204" pitchFamily="34" charset="0"/>
                          <a:cs typeface="Calibri" panose="020F0502020204030204" pitchFamily="34" charset="0"/>
                        </a:rPr>
                        <a:t>Others</a:t>
                      </a:r>
                      <a:endParaRPr lang="en-US" sz="1200">
                        <a:effectLst/>
                        <a:latin typeface="Calibri" panose="020F0502020204030204" pitchFamily="34" charset="0"/>
                        <a:ea typeface="Calibri" panose="020F0502020204030204" pitchFamily="34" charset="0"/>
                        <a:cs typeface="Angsana New" panose="02020603050405020304" pitchFamily="18" charset="-34"/>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68888">
                <a:tc gridSpan="7">
                  <a:txBody>
                    <a:bodyPr/>
                    <a:lstStyle/>
                    <a:p>
                      <a:pPr>
                        <a:spcAft>
                          <a:spcPts val="0"/>
                        </a:spcAft>
                      </a:pPr>
                      <a:r>
                        <a:rPr lang="en-US" sz="1600" b="1">
                          <a:effectLst/>
                          <a:latin typeface="Calibri" panose="020F0502020204030204" pitchFamily="34" charset="0"/>
                          <a:cs typeface="Calibri" panose="020F0502020204030204" pitchFamily="34" charset="0"/>
                        </a:rPr>
                        <a:t>GRAND TOTAL OF DAMAGES (in VND)</a:t>
                      </a:r>
                      <a:endParaRPr lang="en-US" sz="1400">
                        <a:effectLst/>
                        <a:latin typeface="Calibri" panose="020F0502020204030204" pitchFamily="34" charset="0"/>
                      </a:endParaRPr>
                    </a:p>
                  </a:txBody>
                  <a:tcPr marL="25833" marR="258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6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25833" marR="258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extLst>
      <p:ext uri="{BB962C8B-B14F-4D97-AF65-F5344CB8AC3E}">
        <p14:creationId xmlns:p14="http://schemas.microsoft.com/office/powerpoint/2010/main" val="14634189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Role-play</a:t>
            </a:r>
          </a:p>
          <a:p>
            <a:r>
              <a:rPr lang="en-US" sz="2800" dirty="0"/>
              <a:t>Each main sector group to divide into 2 sub-groups.</a:t>
            </a:r>
          </a:p>
          <a:p>
            <a:pPr lvl="1"/>
            <a:r>
              <a:rPr lang="en-US" sz="2400" dirty="0"/>
              <a:t>1 sub-group is a sector assessment team from the national level</a:t>
            </a:r>
          </a:p>
          <a:p>
            <a:pPr lvl="1"/>
            <a:r>
              <a:rPr lang="en-US" sz="2400" dirty="0"/>
              <a:t>The other sub-group are the local officials in the disaster-affected </a:t>
            </a:r>
            <a:r>
              <a:rPr lang="en-US" sz="2400" dirty="0" smtClean="0"/>
              <a:t>Commune(s</a:t>
            </a:r>
            <a:r>
              <a:rPr lang="en-US" sz="2400" dirty="0"/>
              <a:t>)</a:t>
            </a:r>
          </a:p>
          <a:p>
            <a:r>
              <a:rPr lang="en-US" sz="2800" dirty="0"/>
              <a:t>Based on the disaster scenario, the sector assessment team must </a:t>
            </a:r>
            <a:r>
              <a:rPr lang="en-US" sz="2800" u="sng" dirty="0" smtClean="0"/>
              <a:t>estimate damages and losses in </a:t>
            </a:r>
            <a:r>
              <a:rPr lang="en-US" sz="2800" u="sng" dirty="0"/>
              <a:t>the </a:t>
            </a:r>
            <a:r>
              <a:rPr lang="en-US" sz="2800" u="sng" dirty="0" smtClean="0"/>
              <a:t>Commune </a:t>
            </a:r>
            <a:r>
              <a:rPr lang="en-US" sz="2800" u="sng" dirty="0"/>
              <a:t>sector</a:t>
            </a:r>
          </a:p>
          <a:p>
            <a:pPr lvl="1"/>
            <a:r>
              <a:rPr lang="en-US" sz="2400" dirty="0"/>
              <a:t>Easy or difficult to obtain?</a:t>
            </a:r>
          </a:p>
          <a:p>
            <a:endParaRPr lang="en-US" dirty="0"/>
          </a:p>
        </p:txBody>
      </p:sp>
      <p:sp>
        <p:nvSpPr>
          <p:cNvPr id="3" name="Title 2"/>
          <p:cNvSpPr>
            <a:spLocks noGrp="1"/>
          </p:cNvSpPr>
          <p:nvPr>
            <p:ph type="title"/>
          </p:nvPr>
        </p:nvSpPr>
        <p:spPr/>
        <p:txBody>
          <a:bodyPr/>
          <a:lstStyle/>
          <a:p>
            <a:r>
              <a:rPr lang="en-US" dirty="0" smtClean="0"/>
              <a:t>Group Exercise</a:t>
            </a:r>
            <a:endParaRPr lang="en-US" dirty="0"/>
          </a:p>
        </p:txBody>
      </p:sp>
    </p:spTree>
    <p:extLst>
      <p:ext uri="{BB962C8B-B14F-4D97-AF65-F5344CB8AC3E}">
        <p14:creationId xmlns:p14="http://schemas.microsoft.com/office/powerpoint/2010/main" val="7928652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National sector team</a:t>
            </a:r>
          </a:p>
          <a:p>
            <a:pPr lvl="1"/>
            <a:r>
              <a:rPr lang="en-US" dirty="0" smtClean="0"/>
              <a:t>How was the damage and loss estimation?</a:t>
            </a:r>
          </a:p>
          <a:p>
            <a:pPr lvl="1"/>
            <a:r>
              <a:rPr lang="en-US" dirty="0" smtClean="0"/>
              <a:t>Information available?</a:t>
            </a:r>
          </a:p>
          <a:p>
            <a:pPr lvl="1"/>
            <a:endParaRPr lang="en-US" dirty="0"/>
          </a:p>
          <a:p>
            <a:r>
              <a:rPr lang="en-US" dirty="0" smtClean="0"/>
              <a:t>Local officials</a:t>
            </a:r>
          </a:p>
          <a:p>
            <a:pPr lvl="1"/>
            <a:r>
              <a:rPr lang="en-US" dirty="0" smtClean="0"/>
              <a:t>Did the national sector team ask good questions?</a:t>
            </a:r>
          </a:p>
          <a:p>
            <a:pPr lvl="1"/>
            <a:endParaRPr lang="en-US" dirty="0"/>
          </a:p>
        </p:txBody>
      </p:sp>
      <p:sp>
        <p:nvSpPr>
          <p:cNvPr id="3" name="Title 2"/>
          <p:cNvSpPr>
            <a:spLocks noGrp="1"/>
          </p:cNvSpPr>
          <p:nvPr>
            <p:ph type="title"/>
          </p:nvPr>
        </p:nvSpPr>
        <p:spPr/>
        <p:txBody>
          <a:bodyPr/>
          <a:lstStyle/>
          <a:p>
            <a:r>
              <a:rPr lang="en-US" dirty="0" smtClean="0"/>
              <a:t>Questions on damage and loss</a:t>
            </a:r>
            <a:endParaRPr lang="en-US" dirty="0"/>
          </a:p>
        </p:txBody>
      </p:sp>
    </p:spTree>
    <p:extLst>
      <p:ext uri="{BB962C8B-B14F-4D97-AF65-F5344CB8AC3E}">
        <p14:creationId xmlns:p14="http://schemas.microsoft.com/office/powerpoint/2010/main" val="24602076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S2.4 Validating the Damage and Loss Information (Step 3)</a:t>
            </a:r>
          </a:p>
        </p:txBody>
      </p:sp>
      <p:sp>
        <p:nvSpPr>
          <p:cNvPr id="3" name="Subtitle 2"/>
          <p:cNvSpPr>
            <a:spLocks noGrp="1"/>
          </p:cNvSpPr>
          <p:nvPr>
            <p:ph type="body" idx="1"/>
          </p:nvPr>
        </p:nvSpPr>
        <p:spPr/>
        <p:txBody>
          <a:bodyPr/>
          <a:lstStyle/>
          <a:p>
            <a:endParaRPr lang="en-US" dirty="0"/>
          </a:p>
        </p:txBody>
      </p:sp>
      <p:grpSp>
        <p:nvGrpSpPr>
          <p:cNvPr id="4" name="Group 3"/>
          <p:cNvGrpSpPr/>
          <p:nvPr/>
        </p:nvGrpSpPr>
        <p:grpSpPr>
          <a:xfrm>
            <a:off x="251520" y="1077647"/>
            <a:ext cx="4224241" cy="2855409"/>
            <a:chOff x="251520" y="1077647"/>
            <a:chExt cx="4224241" cy="2855409"/>
          </a:xfrm>
        </p:grpSpPr>
        <p:pic>
          <p:nvPicPr>
            <p:cNvPr id="5" name="Picture 2" descr="The bridge in Tan An hamlet, Tinh Dong commune, Son Tinh district - one of 10 bridges built under the support of HCMCY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7" name="Group 6"/>
          <p:cNvGrpSpPr/>
          <p:nvPr/>
        </p:nvGrpSpPr>
        <p:grpSpPr>
          <a:xfrm>
            <a:off x="5220072" y="1153847"/>
            <a:ext cx="3397381" cy="2571024"/>
            <a:chOff x="5220072" y="1153847"/>
            <a:chExt cx="3397381" cy="2571024"/>
          </a:xfrm>
        </p:grpSpPr>
        <p:pic>
          <p:nvPicPr>
            <p:cNvPr id="8" name="Picture 2" descr="C:\Users\acer\Dropbox\Borikhan photos\DSC0551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504687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practice validation/checking each sector’s damage and loss estimates are accurate, and there is no double-counting.</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2098007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000" i="1" dirty="0">
                <a:solidFill>
                  <a:schemeClr val="bg1">
                    <a:lumMod val="65000"/>
                  </a:schemeClr>
                </a:solidFill>
              </a:rPr>
              <a:t>Step 2. Estimate damages and losses </a:t>
            </a:r>
            <a:r>
              <a:rPr lang="en-US" sz="2000" dirty="0" smtClean="0">
                <a:solidFill>
                  <a:schemeClr val="bg1">
                    <a:lumMod val="65000"/>
                  </a:schemeClr>
                </a:solidFill>
              </a:rPr>
              <a:t>(Communes&gt;Districts)</a:t>
            </a:r>
            <a:endParaRPr lang="en-US" sz="2000" dirty="0">
              <a:solidFill>
                <a:schemeClr val="bg1">
                  <a:lumMod val="65000"/>
                </a:schemeClr>
              </a:solidFill>
            </a:endParaRPr>
          </a:p>
          <a:p>
            <a:r>
              <a:rPr lang="en-US" sz="2400" b="1" dirty="0">
                <a:effectLst>
                  <a:outerShdw blurRad="38100" dist="38100" dir="2700000" algn="tl">
                    <a:srgbClr val="000000">
                      <a:alpha val="43137"/>
                    </a:srgbClr>
                  </a:outerShdw>
                </a:effectLst>
              </a:rPr>
              <a:t>Step 3. Validate the information on damages and losses </a:t>
            </a:r>
            <a:r>
              <a:rPr lang="en-US" sz="2400" b="1" dirty="0" smtClean="0">
                <a:effectLst>
                  <a:outerShdw blurRad="38100" dist="38100" dir="2700000" algn="tl">
                    <a:srgbClr val="000000">
                      <a:alpha val="43137"/>
                    </a:srgbClr>
                  </a:outerShdw>
                </a:effectLst>
              </a:rPr>
              <a:t>(All sector teams – Province summary – Dec. 31)</a:t>
            </a:r>
            <a:endParaRPr lang="en-US" sz="2400" b="1" dirty="0">
              <a:effectLst>
                <a:outerShdw blurRad="38100" dist="38100" dir="2700000" algn="tl">
                  <a:srgbClr val="000000">
                    <a:alpha val="43137"/>
                  </a:srgbClr>
                </a:outerShdw>
              </a:effectLst>
            </a:endParaRPr>
          </a:p>
          <a:p>
            <a:r>
              <a:rPr lang="en-US" sz="2000" i="1" dirty="0">
                <a:solidFill>
                  <a:schemeClr val="bg1">
                    <a:lumMod val="65000"/>
                  </a:schemeClr>
                </a:solidFill>
              </a:rPr>
              <a:t>Step 4. Analyze the impacts of the damages and losses to affected population</a:t>
            </a:r>
            <a:endParaRPr lang="en-US" sz="2000" dirty="0">
              <a:solidFill>
                <a:schemeClr val="bg1">
                  <a:lumMod val="65000"/>
                </a:schemeClr>
              </a:solidFill>
            </a:endParaRP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18025541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TRANSPORTATION sector</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p:nvPr/>
        </p:nvGrpSpPr>
        <p:grpSpPr>
          <a:xfrm>
            <a:off x="251520" y="1077647"/>
            <a:ext cx="4224241" cy="2855409"/>
            <a:chOff x="251520" y="1077647"/>
            <a:chExt cx="4224241" cy="2855409"/>
          </a:xfrm>
        </p:grpSpPr>
        <p:pic>
          <p:nvPicPr>
            <p:cNvPr id="7"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9" name="Group 8"/>
          <p:cNvGrpSpPr/>
          <p:nvPr/>
        </p:nvGrpSpPr>
        <p:grpSpPr>
          <a:xfrm>
            <a:off x="5220072" y="1153847"/>
            <a:ext cx="3397381" cy="2571024"/>
            <a:chOff x="5220072" y="1153847"/>
            <a:chExt cx="3397381" cy="2571024"/>
          </a:xfrm>
        </p:grpSpPr>
        <p:pic>
          <p:nvPicPr>
            <p:cNvPr id="10"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32443297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i="1" u="sng" dirty="0"/>
              <a:t>Step 3.1. Organize a workshop to validate the data gathered from the field </a:t>
            </a:r>
            <a:endParaRPr lang="en-US" sz="2400" i="1" u="sng" dirty="0" smtClean="0"/>
          </a:p>
          <a:p>
            <a:r>
              <a:rPr lang="en-US" sz="2400" dirty="0"/>
              <a:t>In order to ensure the integrity of the data collected and that there is no double counting, it should be the responsibility of the Province in charge of the PDNA to organize a meeting/workshop from 1 to 2 days </a:t>
            </a:r>
            <a:endParaRPr lang="en-US" sz="2400" dirty="0" smtClean="0"/>
          </a:p>
          <a:p>
            <a:r>
              <a:rPr lang="en-US" sz="2400" dirty="0" smtClean="0"/>
              <a:t>At </a:t>
            </a:r>
            <a:r>
              <a:rPr lang="en-US" sz="2400" dirty="0"/>
              <a:t>the end of this meeting/workshop, all </a:t>
            </a:r>
            <a:r>
              <a:rPr lang="en-US" sz="2400" dirty="0" err="1"/>
              <a:t>sectoral</a:t>
            </a:r>
            <a:r>
              <a:rPr lang="en-US" sz="2400" dirty="0"/>
              <a:t> teams must have validated and reconciled their data collected from the field which will be the basis of the final value of damages and losses at the provincial level. </a:t>
            </a:r>
          </a:p>
          <a:p>
            <a:endParaRPr lang="en-US" sz="2400" dirty="0"/>
          </a:p>
        </p:txBody>
      </p:sp>
      <p:sp>
        <p:nvSpPr>
          <p:cNvPr id="4" name="Title 3"/>
          <p:cNvSpPr>
            <a:spLocks noGrp="1"/>
          </p:cNvSpPr>
          <p:nvPr>
            <p:ph type="title"/>
          </p:nvPr>
        </p:nvSpPr>
        <p:spPr/>
        <p:txBody>
          <a:bodyPr>
            <a:normAutofit/>
          </a:bodyPr>
          <a:lstStyle/>
          <a:p>
            <a:r>
              <a:rPr lang="en-US" sz="2400" i="1" dirty="0">
                <a:effectLst/>
              </a:rPr>
              <a:t>Step 3. Validate the information on damages and losses and draft the summary </a:t>
            </a:r>
            <a:endParaRPr lang="en-US" sz="2400" dirty="0">
              <a:effectLst/>
            </a:endParaRPr>
          </a:p>
        </p:txBody>
      </p:sp>
    </p:spTree>
    <p:extLst>
      <p:ext uri="{BB962C8B-B14F-4D97-AF65-F5344CB8AC3E}">
        <p14:creationId xmlns:p14="http://schemas.microsoft.com/office/powerpoint/2010/main" val="3583983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75138951"/>
              </p:ext>
            </p:extLst>
          </p:nvPr>
        </p:nvGraphicFramePr>
        <p:xfrm>
          <a:off x="323528" y="2492896"/>
          <a:ext cx="8579296" cy="3383280"/>
        </p:xfrm>
        <a:graphic>
          <a:graphicData uri="http://schemas.openxmlformats.org/drawingml/2006/table">
            <a:tbl>
              <a:tblPr firstRow="1" bandRow="1">
                <a:tableStyleId>{5940675A-B579-460E-94D1-54222C63F5DA}</a:tableStyleId>
              </a:tblPr>
              <a:tblGrid>
                <a:gridCol w="3600400"/>
                <a:gridCol w="4978896"/>
              </a:tblGrid>
              <a:tr h="548640">
                <a:tc>
                  <a:txBody>
                    <a:bodyPr/>
                    <a:lstStyle/>
                    <a:p>
                      <a:r>
                        <a:rPr lang="en-US" b="1" dirty="0" smtClean="0"/>
                        <a:t>Type of disaster</a:t>
                      </a:r>
                      <a:endParaRPr lang="en-US" b="1" dirty="0"/>
                    </a:p>
                  </a:txBody>
                  <a:tcPr/>
                </a:tc>
                <a:tc>
                  <a:txBody>
                    <a:bodyPr/>
                    <a:lstStyle/>
                    <a:p>
                      <a:endParaRPr lang="en-US"/>
                    </a:p>
                  </a:txBody>
                  <a:tcPr/>
                </a:tc>
              </a:tr>
              <a:tr h="548640">
                <a:tc>
                  <a:txBody>
                    <a:bodyPr/>
                    <a:lstStyle/>
                    <a:p>
                      <a:r>
                        <a:rPr lang="en-US" b="1" dirty="0" smtClean="0"/>
                        <a:t>Secondary</a:t>
                      </a:r>
                      <a:r>
                        <a:rPr lang="en-US" b="1" baseline="0" dirty="0" smtClean="0"/>
                        <a:t> hazards</a:t>
                      </a:r>
                      <a:endParaRPr lang="en-US" b="1" dirty="0"/>
                    </a:p>
                  </a:txBody>
                  <a:tcPr/>
                </a:tc>
                <a:tc>
                  <a:txBody>
                    <a:bodyPr/>
                    <a:lstStyle/>
                    <a:p>
                      <a:endParaRPr lang="en-US" dirty="0"/>
                    </a:p>
                  </a:txBody>
                  <a:tcPr/>
                </a:tc>
              </a:tr>
              <a:tr h="548640">
                <a:tc>
                  <a:txBody>
                    <a:bodyPr/>
                    <a:lstStyle/>
                    <a:p>
                      <a:r>
                        <a:rPr lang="en-US" b="1" dirty="0" smtClean="0"/>
                        <a:t>When (month</a:t>
                      </a:r>
                      <a:r>
                        <a:rPr lang="en-US" b="1" baseline="0" dirty="0" smtClean="0"/>
                        <a:t> / year)</a:t>
                      </a:r>
                      <a:endParaRPr lang="en-US" b="1" dirty="0"/>
                    </a:p>
                  </a:txBody>
                  <a:tcPr/>
                </a:tc>
                <a:tc>
                  <a:txBody>
                    <a:bodyPr/>
                    <a:lstStyle/>
                    <a:p>
                      <a:endParaRPr lang="en-US"/>
                    </a:p>
                  </a:txBody>
                  <a:tcPr/>
                </a:tc>
              </a:tr>
              <a:tr h="548640">
                <a:tc>
                  <a:txBody>
                    <a:bodyPr/>
                    <a:lstStyle/>
                    <a:p>
                      <a:r>
                        <a:rPr lang="en-US" b="1" dirty="0" smtClean="0"/>
                        <a:t>Where (provinces / districts)</a:t>
                      </a:r>
                      <a:endParaRPr lang="en-US" b="1" dirty="0"/>
                    </a:p>
                  </a:txBody>
                  <a:tcPr/>
                </a:tc>
                <a:tc>
                  <a:txBody>
                    <a:bodyPr/>
                    <a:lstStyle/>
                    <a:p>
                      <a:endParaRPr lang="en-US"/>
                    </a:p>
                  </a:txBody>
                  <a:tcPr/>
                </a:tc>
              </a:tr>
              <a:tr h="548640">
                <a:tc>
                  <a:txBody>
                    <a:bodyPr/>
                    <a:lstStyle/>
                    <a:p>
                      <a:r>
                        <a:rPr lang="en-US" b="1" dirty="0" smtClean="0"/>
                        <a:t>Immediate impacts (deaths,</a:t>
                      </a:r>
                      <a:r>
                        <a:rPr lang="en-US" b="1" baseline="0" dirty="0" smtClean="0"/>
                        <a:t> injuries etc.)</a:t>
                      </a:r>
                      <a:endParaRPr lang="en-US" b="1" dirty="0"/>
                    </a:p>
                  </a:txBody>
                  <a:tcPr/>
                </a:tc>
                <a:tc>
                  <a:txBody>
                    <a:bodyPr/>
                    <a:lstStyle/>
                    <a:p>
                      <a:endParaRPr lang="en-US" dirty="0"/>
                    </a:p>
                  </a:txBody>
                  <a:tcPr/>
                </a:tc>
              </a:tr>
              <a:tr h="548640">
                <a:tc>
                  <a:txBody>
                    <a:bodyPr/>
                    <a:lstStyle/>
                    <a:p>
                      <a:r>
                        <a:rPr lang="en-US" b="1" dirty="0" smtClean="0"/>
                        <a:t>Disaster response actions</a:t>
                      </a:r>
                      <a:endParaRPr lang="en-US" b="1"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Group Discussion: Disaster Scenario</a:t>
            </a:r>
            <a:endParaRPr lang="en-US" dirty="0"/>
          </a:p>
        </p:txBody>
      </p:sp>
      <p:sp>
        <p:nvSpPr>
          <p:cNvPr id="2" name="TextBox 1"/>
          <p:cNvSpPr txBox="1"/>
          <p:nvPr/>
        </p:nvSpPr>
        <p:spPr>
          <a:xfrm>
            <a:off x="457200" y="1628800"/>
            <a:ext cx="8075240" cy="369332"/>
          </a:xfrm>
          <a:prstGeom prst="rect">
            <a:avLst/>
          </a:prstGeom>
          <a:noFill/>
        </p:spPr>
        <p:txBody>
          <a:bodyPr wrap="square" rtlCol="0">
            <a:spAutoFit/>
          </a:bodyPr>
          <a:lstStyle/>
          <a:p>
            <a:r>
              <a:rPr lang="en-US" dirty="0" smtClean="0"/>
              <a:t>Each of the 3 groups to decide on the Disaster Scenario</a:t>
            </a:r>
            <a:endParaRPr lang="en-US" dirty="0"/>
          </a:p>
        </p:txBody>
      </p:sp>
    </p:spTree>
    <p:extLst>
      <p:ext uri="{BB962C8B-B14F-4D97-AF65-F5344CB8AC3E}">
        <p14:creationId xmlns:p14="http://schemas.microsoft.com/office/powerpoint/2010/main" val="18432505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71400"/>
            <a:ext cx="8604448" cy="1143000"/>
          </a:xfrm>
        </p:spPr>
        <p:txBody>
          <a:bodyPr>
            <a:noAutofit/>
          </a:bodyPr>
          <a:lstStyle/>
          <a:p>
            <a:r>
              <a:rPr lang="en-US" sz="1800" i="1" u="sng" dirty="0">
                <a:effectLst/>
              </a:rPr>
              <a:t>Step 3.2 Summarize damages and losses of the sector at the province level </a:t>
            </a:r>
            <a:endParaRPr lang="en-US" sz="1800" dirty="0"/>
          </a:p>
        </p:txBody>
      </p:sp>
      <p:sp>
        <p:nvSpPr>
          <p:cNvPr id="2" name="Rectangle 1"/>
          <p:cNvSpPr/>
          <p:nvPr/>
        </p:nvSpPr>
        <p:spPr>
          <a:xfrm>
            <a:off x="12714" y="606885"/>
            <a:ext cx="9383822" cy="41088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Times New Roman" panose="02020603050405020304" pitchFamily="18" charset="0"/>
                <a:cs typeface="Calibri" panose="020F0502020204030204" pitchFamily="34" charset="0"/>
              </a:rPr>
              <a:t>Table 14. Summary of damage and losses in the transportation sector in a province</a:t>
            </a:r>
            <a:endParaRPr lang="en-US" sz="1600" dirty="0">
              <a:effectLst/>
              <a:latin typeface="GEDAPE+TimesNewRoman"/>
              <a:ea typeface="Times New Roman" panose="02020603050405020304" pitchFamily="18" charset="0"/>
              <a:cs typeface="Cordia New" panose="020B0304020202020204" pitchFamily="34" charset="-34"/>
            </a:endParaRPr>
          </a:p>
        </p:txBody>
      </p:sp>
      <p:graphicFrame>
        <p:nvGraphicFramePr>
          <p:cNvPr id="5" name="Table 4"/>
          <p:cNvGraphicFramePr>
            <a:graphicFrameLocks noGrp="1"/>
          </p:cNvGraphicFramePr>
          <p:nvPr>
            <p:extLst>
              <p:ext uri="{D42A27DB-BD31-4B8C-83A1-F6EECF244321}">
                <p14:modId xmlns:p14="http://schemas.microsoft.com/office/powerpoint/2010/main" val="968414233"/>
              </p:ext>
            </p:extLst>
          </p:nvPr>
        </p:nvGraphicFramePr>
        <p:xfrm>
          <a:off x="323528" y="1124744"/>
          <a:ext cx="8424936" cy="8747760"/>
        </p:xfrm>
        <a:graphic>
          <a:graphicData uri="http://schemas.openxmlformats.org/drawingml/2006/table">
            <a:tbl>
              <a:tblPr firstRow="1" firstCol="1" bandRow="1"/>
              <a:tblGrid>
                <a:gridCol w="1555243"/>
                <a:gridCol w="859344"/>
                <a:gridCol w="859344"/>
                <a:gridCol w="859344"/>
                <a:gridCol w="861027"/>
                <a:gridCol w="862714"/>
                <a:gridCol w="861027"/>
                <a:gridCol w="936854"/>
                <a:gridCol w="770039"/>
              </a:tblGrid>
              <a:tr h="110389">
                <a:tc gridSpan="9">
                  <a:txBody>
                    <a:bodyPr/>
                    <a:lstStyle/>
                    <a:p>
                      <a:pPr>
                        <a:spcAft>
                          <a:spcPts val="0"/>
                        </a:spcAft>
                      </a:pPr>
                      <a:r>
                        <a:rPr lang="en-US" sz="1400" b="1" dirty="0">
                          <a:effectLst/>
                          <a:latin typeface="Calibri" panose="020F0502020204030204" pitchFamily="34" charset="0"/>
                          <a:cs typeface="Calibri" panose="020F0502020204030204" pitchFamily="34" charset="0"/>
                        </a:rPr>
                        <a:t>Name of Province:</a:t>
                      </a:r>
                      <a:endParaRPr lang="en-US" sz="1400" dirty="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0389">
                <a:tc gridSpan="9">
                  <a:txBody>
                    <a:bodyPr/>
                    <a:lstStyle/>
                    <a:p>
                      <a:pPr>
                        <a:spcAft>
                          <a:spcPts val="0"/>
                        </a:spcAft>
                      </a:pPr>
                      <a:r>
                        <a:rPr lang="en-US" sz="14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0389">
                <a:tc rowSpan="2">
                  <a:txBody>
                    <a:bodyPr/>
                    <a:lstStyle/>
                    <a:p>
                      <a:pPr algn="ctr">
                        <a:spcAft>
                          <a:spcPts val="0"/>
                        </a:spcAft>
                      </a:pPr>
                      <a:r>
                        <a:rPr lang="en-US" sz="1400">
                          <a:effectLst/>
                          <a:latin typeface="Calibri" panose="020F0502020204030204" pitchFamily="34" charset="0"/>
                          <a:cs typeface="Calibri" panose="020F0502020204030204" pitchFamily="34" charset="0"/>
                        </a:rPr>
                        <a:t>Type  of Assets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Totally destroyed</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spcAft>
                          <a:spcPts val="0"/>
                        </a:spcAft>
                      </a:pPr>
                      <a:r>
                        <a:rPr lang="en-US" sz="1400">
                          <a:effectLst/>
                          <a:latin typeface="Calibri" panose="020F0502020204030204" pitchFamily="34" charset="0"/>
                          <a:cs typeface="Calibri" panose="020F0502020204030204" pitchFamily="34" charset="0"/>
                        </a:rPr>
                        <a:t>Partially damaged</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Total damages</a:t>
                      </a:r>
                      <a:endParaRPr lang="en-US" sz="1400">
                        <a:effectLst/>
                        <a:latin typeface="Calibri" panose="020F0502020204030204" pitchFamily="34" charset="0"/>
                      </a:endParaRPr>
                    </a:p>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400">
                          <a:effectLst/>
                          <a:latin typeface="Calibri" panose="020F0502020204030204" pitchFamily="34" charset="0"/>
                          <a:cs typeface="Calibri" panose="020F0502020204030204" pitchFamily="34" charset="0"/>
                        </a:rPr>
                        <a:t>Average Time to Repair</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20779">
                <a:tc vMerge="1">
                  <a:txBody>
                    <a:bodyPr/>
                    <a:lstStyle/>
                    <a:p>
                      <a:endParaRPr lang="en-US"/>
                    </a:p>
                  </a:txBody>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solidFill>
                            <a:srgbClr val="FF0000"/>
                          </a:solidFill>
                          <a:effectLst/>
                          <a:latin typeface="Calibri" panose="020F0502020204030204" pitchFamily="34" charset="0"/>
                          <a:cs typeface="Calibri" panose="020F0502020204030204" pitchFamily="34" charset="0"/>
                        </a:rPr>
                        <a:t> Unit Price</a:t>
                      </a:r>
                      <a:endParaRPr lang="en-US" sz="1400">
                        <a:solidFill>
                          <a:srgbClr val="FF0000"/>
                        </a:solidFill>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2">
                  <a:txBody>
                    <a:bodyPr/>
                    <a:lstStyle/>
                    <a:p>
                      <a:pPr algn="ctr">
                        <a:spcAft>
                          <a:spcPts val="0"/>
                        </a:spcAft>
                      </a:pPr>
                      <a:r>
                        <a:rPr lang="en-US" sz="1400">
                          <a:effectLst/>
                          <a:latin typeface="Calibri" panose="020F0502020204030204" pitchFamily="34" charset="0"/>
                          <a:cs typeface="Calibri" panose="020F0502020204030204" pitchFamily="34" charset="0"/>
                        </a:rPr>
                        <a:t>Units</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a:spcAft>
                          <a:spcPts val="0"/>
                        </a:spcAft>
                      </a:pPr>
                      <a:r>
                        <a:rPr lang="en-US" sz="1400">
                          <a:solidFill>
                            <a:srgbClr val="FF0000"/>
                          </a:solidFill>
                          <a:effectLst/>
                          <a:latin typeface="Calibri" panose="020F0502020204030204" pitchFamily="34" charset="0"/>
                          <a:cs typeface="Calibri" panose="020F0502020204030204" pitchFamily="34" charset="0"/>
                        </a:rPr>
                        <a:t>Unit Price</a:t>
                      </a:r>
                      <a:endParaRPr lang="en-US" sz="1400">
                        <a:solidFill>
                          <a:srgbClr val="FF0000"/>
                        </a:solidFill>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c vMerge="1">
                  <a:txBody>
                    <a:bodyPr/>
                    <a:lstStyle/>
                    <a:p>
                      <a:endParaRPr lang="en-US"/>
                    </a:p>
                  </a:txBody>
                  <a:tcPr/>
                </a:tc>
              </a:tr>
              <a:tr h="220779">
                <a:tc>
                  <a:txBody>
                    <a:bodyPr/>
                    <a:lstStyle/>
                    <a:p>
                      <a:pPr>
                        <a:spcAft>
                          <a:spcPts val="0"/>
                        </a:spcAft>
                      </a:pPr>
                      <a:r>
                        <a:rPr lang="en-US" sz="1400" b="1">
                          <a:effectLst/>
                          <a:latin typeface="Calibri" panose="020F0502020204030204" pitchFamily="34" charset="0"/>
                          <a:cs typeface="Calibri" panose="020F0502020204030204" pitchFamily="34" charset="0"/>
                        </a:rPr>
                        <a:t>1. Land Transport</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dirty="0">
                          <a:solidFill>
                            <a:srgbClr val="FF0000"/>
                          </a:solidFill>
                          <a:effectLst/>
                          <a:latin typeface="Calibri" panose="020F0502020204030204" pitchFamily="34" charset="0"/>
                          <a:cs typeface="Calibri" panose="020F0502020204030204" pitchFamily="34" charset="0"/>
                        </a:rPr>
                        <a:t>(VND/1 day)</a:t>
                      </a:r>
                      <a:endParaRPr lang="en-US" sz="1400" dirty="0">
                        <a:solidFill>
                          <a:srgbClr val="FF0000"/>
                        </a:solidFill>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Public</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US" sz="1400">
                          <a:effectLst/>
                          <a:latin typeface="Calibri" panose="020F0502020204030204" pitchFamily="34" charset="0"/>
                          <a:cs typeface="Calibri" panose="020F0502020204030204" pitchFamily="34" charset="0"/>
                        </a:rPr>
                        <a:t>Private</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dirty="0">
                          <a:solidFill>
                            <a:srgbClr val="FF0000"/>
                          </a:solidFill>
                          <a:effectLst/>
                          <a:latin typeface="Calibri" panose="020F0502020204030204" pitchFamily="34" charset="0"/>
                          <a:cs typeface="Calibri" panose="020F0502020204030204" pitchFamily="34" charset="0"/>
                        </a:rPr>
                        <a:t>(VND/1 day)</a:t>
                      </a:r>
                      <a:endParaRPr lang="en-US" sz="1400" dirty="0">
                        <a:solidFill>
                          <a:srgbClr val="FF0000"/>
                        </a:solidFill>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(VND)</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Days</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a:txBody>
                    <a:bodyPr/>
                    <a:lstStyle/>
                    <a:p>
                      <a:pPr>
                        <a:spcAft>
                          <a:spcPts val="0"/>
                        </a:spcAft>
                      </a:pPr>
                      <a:r>
                        <a:rPr lang="en-US" sz="1400" b="1">
                          <a:effectLst/>
                          <a:latin typeface="Calibri" panose="020F0502020204030204" pitchFamily="34" charset="0"/>
                          <a:cs typeface="Calibri" panose="020F0502020204030204" pitchFamily="34" charset="0"/>
                        </a:rPr>
                        <a:t>1.1. Roads (Km)</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B</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C</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D</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E</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F</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400">
                          <a:effectLst/>
                          <a:latin typeface="Calibri" panose="020F0502020204030204" pitchFamily="34" charset="0"/>
                          <a:cs typeface="Calibri" panose="020F0502020204030204" pitchFamily="34" charset="0"/>
                        </a:rPr>
                        <a:t>H</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26948">
                <a:tc>
                  <a:txBody>
                    <a:bodyPr/>
                    <a:lstStyle/>
                    <a:p>
                      <a:pPr marL="342900" lvl="0" indent="-342900">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4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Bitumen</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Graveled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Earth</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gridSpan="9">
                  <a:txBody>
                    <a:bodyPr/>
                    <a:lstStyle/>
                    <a:p>
                      <a:pPr>
                        <a:spcAft>
                          <a:spcPts val="0"/>
                        </a:spcAft>
                      </a:pPr>
                      <a:r>
                        <a:rPr lang="en-US" sz="1400" b="1">
                          <a:effectLst/>
                          <a:latin typeface="Calibri" panose="020F0502020204030204" pitchFamily="34" charset="0"/>
                          <a:cs typeface="Calibri" panose="020F0502020204030204" pitchFamily="34" charset="0"/>
                        </a:rPr>
                        <a:t>1.2. Bridges (M)</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Steel</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Concrete</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Wood</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marL="342900" lvl="0" indent="-342900" algn="just">
                        <a:lnSpc>
                          <a:spcPct val="115000"/>
                        </a:lnSpc>
                        <a:spcAft>
                          <a:spcPts val="0"/>
                        </a:spcAft>
                        <a:buFont typeface="+mj-lt"/>
                        <a:buAutoNum type="alphaLcPeriod"/>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gridSpan="9">
                  <a:txBody>
                    <a:bodyPr/>
                    <a:lstStyle/>
                    <a:p>
                      <a:pPr>
                        <a:spcAft>
                          <a:spcPts val="0"/>
                        </a:spcAft>
                      </a:pPr>
                      <a:r>
                        <a:rPr lang="en-US" sz="1400" b="1">
                          <a:effectLst/>
                          <a:latin typeface="Calibri" panose="020F0502020204030204" pitchFamily="34" charset="0"/>
                          <a:cs typeface="Calibri" panose="020F0502020204030204" pitchFamily="34" charset="0"/>
                        </a:rPr>
                        <a:t>1.3. Other Assets</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Equipment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Structures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Vehicles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gridSpan="9">
                  <a:txBody>
                    <a:bodyPr/>
                    <a:lstStyle/>
                    <a:p>
                      <a:pPr>
                        <a:spcAft>
                          <a:spcPts val="0"/>
                        </a:spcAft>
                      </a:pPr>
                      <a:r>
                        <a:rPr lang="en-US" sz="1400" b="1">
                          <a:effectLst/>
                          <a:latin typeface="Calibri" panose="020F0502020204030204" pitchFamily="34" charset="0"/>
                          <a:cs typeface="Calibri" panose="020F0502020204030204" pitchFamily="34" charset="0"/>
                        </a:rPr>
                        <a:t>2. Water transport</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Structures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Watercrafts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Equipment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gridSpan="9">
                  <a:txBody>
                    <a:bodyPr/>
                    <a:lstStyle/>
                    <a:p>
                      <a:pPr>
                        <a:spcAft>
                          <a:spcPts val="0"/>
                        </a:spcAft>
                      </a:pPr>
                      <a:r>
                        <a:rPr lang="en-US" sz="1400" b="1">
                          <a:effectLst/>
                          <a:latin typeface="Calibri" panose="020F0502020204030204" pitchFamily="34" charset="0"/>
                          <a:cs typeface="Calibri" panose="020F0502020204030204" pitchFamily="34" charset="0"/>
                        </a:rPr>
                        <a:t>3. Railways</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Structures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Trains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Tracks (KMs)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Equipment</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948">
                <a:tc>
                  <a:txBody>
                    <a:bodyPr/>
                    <a:lstStyle/>
                    <a:p>
                      <a:pPr algn="just">
                        <a:lnSpc>
                          <a:spcPct val="115000"/>
                        </a:lnSpc>
                        <a:spcAft>
                          <a:spcPts val="0"/>
                        </a:spcAft>
                      </a:pPr>
                      <a:r>
                        <a:rPr lang="en-US" sz="1400">
                          <a:effectLst/>
                          <a:latin typeface="Calibri" panose="020F0502020204030204" pitchFamily="34" charset="0"/>
                          <a:ea typeface="Calibri" panose="020F0502020204030204" pitchFamily="34" charset="0"/>
                          <a:cs typeface="Calibri" panose="020F0502020204030204" pitchFamily="34" charset="0"/>
                        </a:rPr>
                        <a:t>Others</a:t>
                      </a:r>
                      <a:endParaRPr lang="en-US" sz="1100">
                        <a:effectLst/>
                        <a:latin typeface="Calibri" panose="020F0502020204030204" pitchFamily="34" charset="0"/>
                        <a:ea typeface="Calibri" panose="020F0502020204030204" pitchFamily="34" charset="0"/>
                        <a:cs typeface="Angsana New" panose="02020603050405020304" pitchFamily="18" charset="-34"/>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TOTAL</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a:spcAft>
                          <a:spcPts val="0"/>
                        </a:spcAft>
                      </a:pPr>
                      <a:r>
                        <a:rPr lang="en-US" sz="14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a:effectLst/>
                          <a:latin typeface="Calibri" panose="020F0502020204030204" pitchFamily="34" charset="0"/>
                          <a:cs typeface="Calibri" panose="020F0502020204030204" pitchFamily="34" charset="0"/>
                        </a:rPr>
                        <a:t>N.A</a:t>
                      </a:r>
                      <a:endParaRPr lang="en-US" sz="140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10389">
                <a:tc gridSpan="7">
                  <a:txBody>
                    <a:bodyPr/>
                    <a:lstStyle/>
                    <a:p>
                      <a:pPr>
                        <a:spcAft>
                          <a:spcPts val="0"/>
                        </a:spcAft>
                      </a:pPr>
                      <a:r>
                        <a:rPr lang="en-US" sz="1400" b="1">
                          <a:effectLst/>
                          <a:latin typeface="Calibri" panose="020F0502020204030204" pitchFamily="34" charset="0"/>
                          <a:cs typeface="Calibri" panose="020F0502020204030204" pitchFamily="34" charset="0"/>
                        </a:rPr>
                        <a:t>GRAND TOTAL OF DAMAGES (in VND)</a:t>
                      </a:r>
                      <a:endParaRPr lang="en-US" sz="1400">
                        <a:effectLst/>
                        <a:latin typeface="Calibri" panose="020F0502020204030204" pitchFamily="34" charset="0"/>
                      </a:endParaRPr>
                    </a:p>
                  </a:txBody>
                  <a:tcPr marL="41396" marR="413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spcAft>
                          <a:spcPts val="0"/>
                        </a:spcAft>
                      </a:pPr>
                      <a:r>
                        <a:rPr lang="en-US" sz="14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41396" marR="41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bl>
          </a:graphicData>
        </a:graphic>
      </p:graphicFrame>
    </p:spTree>
    <p:extLst>
      <p:ext uri="{BB962C8B-B14F-4D97-AF65-F5344CB8AC3E}">
        <p14:creationId xmlns:p14="http://schemas.microsoft.com/office/powerpoint/2010/main" val="5415738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4572000" cy="729430"/>
          </a:xfrm>
          <a:prstGeom prst="rect">
            <a:avLst/>
          </a:prstGeom>
        </p:spPr>
        <p:txBody>
          <a:bodyPr>
            <a:spAutoFit/>
          </a:bodyPr>
          <a:lstStyle/>
          <a:p>
            <a:pPr algn="just">
              <a:lnSpc>
                <a:spcPct val="115000"/>
              </a:lnSpc>
              <a:spcAft>
                <a:spcPts val="1000"/>
              </a:spcAft>
            </a:pPr>
            <a:r>
              <a:rPr lang="en-US" i="1" u="sng" dirty="0">
                <a:latin typeface="Calibri" panose="020F0502020204030204" pitchFamily="34" charset="0"/>
                <a:ea typeface="Calibri" panose="020F0502020204030204" pitchFamily="34" charset="0"/>
                <a:cs typeface="Phetsarath OT" panose="02000500000000000000" pitchFamily="2" charset="0"/>
              </a:rPr>
              <a:t>Step 3.3. Summarize damages and losses in the Decision No. 31 templates </a:t>
            </a:r>
            <a:endParaRPr lang="en-US" dirty="0">
              <a:effectLst/>
              <a:latin typeface="Calibri" panose="020F0502020204030204" pitchFamily="34" charset="0"/>
              <a:ea typeface="Calibri" panose="020F0502020204030204" pitchFamily="34" charset="0"/>
            </a:endParaRPr>
          </a:p>
        </p:txBody>
      </p:sp>
      <p:sp>
        <p:nvSpPr>
          <p:cNvPr id="4" name="Rectangle 1"/>
          <p:cNvSpPr>
            <a:spLocks noChangeArrowheads="1"/>
          </p:cNvSpPr>
          <p:nvPr/>
        </p:nvSpPr>
        <p:spPr bwMode="auto">
          <a:xfrm>
            <a:off x="4735714" y="291425"/>
            <a:ext cx="432048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400" b="1" dirty="0"/>
              <a:t>Table 15. Summary of damage and losses in the sector in the province</a:t>
            </a:r>
            <a:endParaRPr lang="en-US" sz="1400" dirty="0"/>
          </a:p>
        </p:txBody>
      </p:sp>
      <p:graphicFrame>
        <p:nvGraphicFramePr>
          <p:cNvPr id="5" name="Table 4"/>
          <p:cNvGraphicFramePr>
            <a:graphicFrameLocks noGrp="1"/>
          </p:cNvGraphicFramePr>
          <p:nvPr>
            <p:extLst>
              <p:ext uri="{D42A27DB-BD31-4B8C-83A1-F6EECF244321}">
                <p14:modId xmlns:p14="http://schemas.microsoft.com/office/powerpoint/2010/main" val="76969623"/>
              </p:ext>
            </p:extLst>
          </p:nvPr>
        </p:nvGraphicFramePr>
        <p:xfrm>
          <a:off x="179512" y="1119256"/>
          <a:ext cx="8712968" cy="11110697"/>
        </p:xfrm>
        <a:graphic>
          <a:graphicData uri="http://schemas.openxmlformats.org/drawingml/2006/table">
            <a:tbl>
              <a:tblPr firstRow="1" firstCol="1" bandRow="1"/>
              <a:tblGrid>
                <a:gridCol w="576064"/>
                <a:gridCol w="1152128"/>
                <a:gridCol w="1152128"/>
                <a:gridCol w="1872208"/>
                <a:gridCol w="1296144"/>
                <a:gridCol w="792088"/>
                <a:gridCol w="720080"/>
                <a:gridCol w="504056"/>
                <a:gridCol w="648072"/>
              </a:tblGrid>
              <a:tr h="88539">
                <a:tc gridSpan="9">
                  <a:txBody>
                    <a:bodyPr/>
                    <a:lstStyle/>
                    <a:p>
                      <a:pPr>
                        <a:spcAft>
                          <a:spcPts val="0"/>
                        </a:spcAft>
                      </a:pPr>
                      <a:r>
                        <a:rPr lang="en-SG" sz="1400" b="1">
                          <a:effectLst/>
                          <a:latin typeface="Calibri" panose="020F0502020204030204" pitchFamily="34" charset="0"/>
                          <a:cs typeface="Calibri" panose="020F0502020204030204" pitchFamily="34" charset="0"/>
                        </a:rPr>
                        <a:t>This table is normally completed by …………… Department / Agency</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539">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No.</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Type of Loss</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Code</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Category</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Application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General Damage</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rowSpan="3">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Notes</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8853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gridSpan="3">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Province:</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vMerge="1">
                  <a:txBody>
                    <a:bodyPr/>
                    <a:lstStyle/>
                    <a:p>
                      <a:endParaRPr lang="en-US"/>
                    </a:p>
                  </a:txBody>
                  <a:tcPr/>
                </a:tc>
              </a:tr>
              <a:tr h="44269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Quantity</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Unit Price</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Value</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vMerge="1">
                  <a:txBody>
                    <a:bodyPr/>
                    <a:lstStyle/>
                    <a:p>
                      <a:endParaRPr lang="en-US"/>
                    </a:p>
                  </a:txBody>
                  <a:tcPr/>
                </a:tc>
              </a:tr>
              <a:tr h="187531">
                <a:tc rowSpan="30">
                  <a:txBody>
                    <a:bodyPr/>
                    <a:lstStyle/>
                    <a:p>
                      <a:r>
                        <a:rPr lang="en-SG" sz="1400" b="1">
                          <a:effectLst/>
                          <a:latin typeface="Calibri" panose="020F0502020204030204" pitchFamily="34" charset="0"/>
                          <a:cs typeface="Calibri" panose="020F0502020204030204" pitchFamily="34" charset="0"/>
                        </a:rPr>
                        <a:t>7</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30">
                  <a:txBody>
                    <a:bodyPr/>
                    <a:lstStyle/>
                    <a:p>
                      <a:r>
                        <a:rPr lang="en-SG" sz="1400" b="1">
                          <a:effectLst/>
                          <a:latin typeface="Calibri" panose="020F0502020204030204" pitchFamily="34" charset="0"/>
                          <a:cs typeface="Calibri" panose="020F0502020204030204" pitchFamily="34" charset="0"/>
                        </a:rPr>
                        <a:t>TRANSPORT</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GT01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Highway, damaged provincial roads</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GT011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length landslides swept away,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GT012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Flooded length</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GT013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soil volume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GT014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Volume stone, concrete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rural roads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GT021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length landslides swept</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GT022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Flooded length</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GT023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soil volume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GT124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Volume stone, concrete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Railway damage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GT031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length landslides swept</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GT032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Flooded length</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GT033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soil volume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GT034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Volume stone, concrete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Bridges and culverts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GT041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Bridges were washed solid, destroying</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GT042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solid bridge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GT043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temporary bridge (wooden boards) were washed, </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GT044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temporary bridge (wooden plank)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GT045,</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Underground drifting solidly  damage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GT05</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The other vehicle damage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GT051</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Ferries, canoes, water transport ship sank</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GT052</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ferries, speed boats, ships and shipping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GT053</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Cars, specialized vehicles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i="1">
                          <a:effectLst/>
                          <a:latin typeface="Calibri" panose="020F0502020204030204" pitchFamily="34" charset="0"/>
                          <a:cs typeface="Calibri" panose="020F0502020204030204" pitchFamily="34" charset="0"/>
                        </a:rPr>
                        <a:t>GT054</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i="1">
                          <a:effectLst/>
                          <a:latin typeface="Calibri" panose="020F0502020204030204" pitchFamily="34" charset="0"/>
                          <a:cs typeface="Calibri" panose="020F0502020204030204" pitchFamily="34" charset="0"/>
                        </a:rPr>
                        <a:t>boats, boats for transportation damage</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07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GT06</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The flooded road congestion</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GT07</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Wharf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GT08</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Airport damaged</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vMerge="1">
                  <a:txBody>
                    <a:bodyPr/>
                    <a:lstStyle/>
                    <a:p>
                      <a:endParaRPr lang="en-US"/>
                    </a:p>
                  </a:txBody>
                  <a:tcPr/>
                </a:tc>
                <a:tc vMerge="1">
                  <a:txBody>
                    <a:bodyPr/>
                    <a:lstStyle/>
                    <a:p>
                      <a:endParaRPr lang="en-US"/>
                    </a:p>
                  </a:txBody>
                  <a:tcPr/>
                </a:tc>
                <a:tc>
                  <a:txBody>
                    <a:bodyPr/>
                    <a:lstStyle/>
                    <a:p>
                      <a:r>
                        <a:rPr lang="en-SG" sz="1400" b="1">
                          <a:effectLst/>
                          <a:latin typeface="Calibri" panose="020F0502020204030204" pitchFamily="34" charset="0"/>
                          <a:cs typeface="Calibri" panose="020F0502020204030204" pitchFamily="34" charset="0"/>
                        </a:rPr>
                        <a:t>GT09</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SG" sz="1400" b="1">
                          <a:effectLst/>
                          <a:latin typeface="Calibri" panose="020F0502020204030204" pitchFamily="34" charset="0"/>
                          <a:cs typeface="Calibri" panose="020F0502020204030204" pitchFamily="34" charset="0"/>
                        </a:rPr>
                        <a:t>The other damage (*)</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539">
                <a:tc gridSpan="7">
                  <a:txBody>
                    <a:bodyPr/>
                    <a:lstStyle/>
                    <a:p>
                      <a:pPr>
                        <a:spcAft>
                          <a:spcPts val="0"/>
                        </a:spcAft>
                      </a:pPr>
                      <a:r>
                        <a:rPr lang="en-SG" sz="1400" b="1">
                          <a:effectLst/>
                          <a:latin typeface="Calibri" panose="020F0502020204030204" pitchFamily="34" charset="0"/>
                          <a:ea typeface="Times New Roman" panose="02020603050405020304" pitchFamily="18" charset="0"/>
                          <a:cs typeface="Calibri" panose="020F0502020204030204" pitchFamily="34" charset="0"/>
                        </a:rPr>
                        <a:t>TOTAL</a:t>
                      </a:r>
                      <a:endParaRPr lang="en-US" sz="1200">
                        <a:effectLst/>
                        <a:latin typeface="Calibri" panose="020F0502020204030204" pitchFamily="34" charset="0"/>
                        <a:cs typeface="Cordia New" panose="020B0304020202020204" pitchFamily="34" charset="-34"/>
                      </a:endParaRPr>
                    </a:p>
                  </a:txBody>
                  <a:tcPr marL="33202" marR="3320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spcAft>
                          <a:spcPts val="0"/>
                        </a:spcAft>
                      </a:pPr>
                      <a:r>
                        <a:rPr lang="en-SG" sz="1400">
                          <a:effectLst/>
                          <a:latin typeface="Calibri" panose="020F0502020204030204" pitchFamily="34" charset="0"/>
                          <a:ea typeface="Times New Roman" panose="02020603050405020304" pitchFamily="18" charset="0"/>
                          <a:cs typeface="Calibri" panose="020F0502020204030204" pitchFamily="34" charset="0"/>
                        </a:rPr>
                        <a:t> </a:t>
                      </a:r>
                      <a:endParaRPr lang="en-US" sz="120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SG" sz="1400" dirty="0">
                          <a:effectLst/>
                          <a:latin typeface="Calibri" panose="020F0502020204030204" pitchFamily="34" charset="0"/>
                          <a:ea typeface="Times New Roman" panose="02020603050405020304" pitchFamily="18" charset="0"/>
                          <a:cs typeface="Calibri" panose="020F0502020204030204" pitchFamily="34" charset="0"/>
                        </a:rPr>
                        <a:t> </a:t>
                      </a:r>
                      <a:endParaRPr lang="en-US" sz="1200" dirty="0">
                        <a:effectLst/>
                        <a:latin typeface="Calibri" panose="020F0502020204030204" pitchFamily="34" charset="0"/>
                        <a:cs typeface="Cordia New" panose="020B0304020202020204" pitchFamily="34" charset="-34"/>
                      </a:endParaRPr>
                    </a:p>
                  </a:txBody>
                  <a:tcPr marL="33202" marR="3320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621734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Discussion</a:t>
            </a:r>
            <a:endParaRPr lang="en-US" dirty="0"/>
          </a:p>
        </p:txBody>
      </p:sp>
      <p:sp>
        <p:nvSpPr>
          <p:cNvPr id="3" name="Content Placeholder 2"/>
          <p:cNvSpPr>
            <a:spLocks noGrp="1"/>
          </p:cNvSpPr>
          <p:nvPr>
            <p:ph idx="1"/>
          </p:nvPr>
        </p:nvSpPr>
        <p:spPr/>
        <p:txBody>
          <a:bodyPr/>
          <a:lstStyle/>
          <a:p>
            <a:r>
              <a:rPr lang="en-US" dirty="0" smtClean="0"/>
              <a:t>What is the best way to conduct a validation meeting?</a:t>
            </a:r>
          </a:p>
          <a:p>
            <a:endParaRPr lang="en-US" dirty="0"/>
          </a:p>
          <a:p>
            <a:endParaRPr lang="en-US" dirty="0" smtClean="0"/>
          </a:p>
          <a:p>
            <a:r>
              <a:rPr lang="en-US" dirty="0" smtClean="0"/>
              <a:t>What are the sectors that may overlap/ duplicate?</a:t>
            </a:r>
            <a:endParaRPr lang="en-US" dirty="0"/>
          </a:p>
        </p:txBody>
      </p:sp>
    </p:spTree>
    <p:extLst>
      <p:ext uri="{BB962C8B-B14F-4D97-AF65-F5344CB8AC3E}">
        <p14:creationId xmlns:p14="http://schemas.microsoft.com/office/powerpoint/2010/main" val="6680621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S2.5 Analyzing the Disaster Impacts (Step 4)</a:t>
            </a:r>
          </a:p>
        </p:txBody>
      </p:sp>
      <p:sp>
        <p:nvSpPr>
          <p:cNvPr id="3" name="Subtitle 2"/>
          <p:cNvSpPr>
            <a:spLocks noGrp="1"/>
          </p:cNvSpPr>
          <p:nvPr>
            <p:ph type="body" idx="1"/>
          </p:nvPr>
        </p:nvSpPr>
        <p:spPr/>
        <p:txBody>
          <a:bodyPr/>
          <a:lstStyle/>
          <a:p>
            <a:endParaRPr lang="en-US" dirty="0"/>
          </a:p>
        </p:txBody>
      </p:sp>
      <p:grpSp>
        <p:nvGrpSpPr>
          <p:cNvPr id="4" name="Group 3"/>
          <p:cNvGrpSpPr/>
          <p:nvPr/>
        </p:nvGrpSpPr>
        <p:grpSpPr>
          <a:xfrm>
            <a:off x="251520" y="1077647"/>
            <a:ext cx="4224241" cy="2855409"/>
            <a:chOff x="251520" y="1077647"/>
            <a:chExt cx="4224241" cy="2855409"/>
          </a:xfrm>
        </p:grpSpPr>
        <p:pic>
          <p:nvPicPr>
            <p:cNvPr id="5"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7" name="Group 6"/>
          <p:cNvGrpSpPr/>
          <p:nvPr/>
        </p:nvGrpSpPr>
        <p:grpSpPr>
          <a:xfrm>
            <a:off x="5220072" y="1153847"/>
            <a:ext cx="3397381" cy="2571024"/>
            <a:chOff x="5220072" y="1153847"/>
            <a:chExt cx="3397381" cy="2571024"/>
          </a:xfrm>
        </p:grpSpPr>
        <p:pic>
          <p:nvPicPr>
            <p:cNvPr id="8"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2239465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assess the impacts of the damage and loss in each sector</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1784917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000" i="1" dirty="0">
                <a:solidFill>
                  <a:schemeClr val="bg1">
                    <a:lumMod val="65000"/>
                  </a:schemeClr>
                </a:solidFill>
              </a:rPr>
              <a:t>Step 2. Estimate damages and losses </a:t>
            </a:r>
            <a:r>
              <a:rPr lang="en-US" sz="2000" i="1" dirty="0" smtClean="0">
                <a:solidFill>
                  <a:schemeClr val="bg1">
                    <a:lumMod val="65000"/>
                  </a:schemeClr>
                </a:solidFill>
              </a:rPr>
              <a:t>(Communes&gt;Districts</a:t>
            </a:r>
            <a:r>
              <a:rPr lang="en-US" sz="2000" dirty="0" smtClean="0">
                <a:solidFill>
                  <a:schemeClr val="bg1">
                    <a:lumMod val="65000"/>
                  </a:schemeClr>
                </a:solidFill>
              </a:rPr>
              <a:t>)</a:t>
            </a:r>
            <a:endParaRPr lang="en-US" sz="2000" dirty="0">
              <a:solidFill>
                <a:schemeClr val="bg1">
                  <a:lumMod val="65000"/>
                </a:schemeClr>
              </a:solidFill>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400" b="1" dirty="0">
                <a:effectLst>
                  <a:outerShdw blurRad="38100" dist="38100" dir="2700000" algn="tl">
                    <a:srgbClr val="000000">
                      <a:alpha val="43137"/>
                    </a:srgbClr>
                  </a:outerShdw>
                </a:effectLst>
              </a:rPr>
              <a:t>Step 4. Analyze the impacts of the damages and losses to affected population</a:t>
            </a: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40874684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TRANSPORTATION sector</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4157857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800" dirty="0"/>
              <a:t>The assessment team of the sector should analyze potential impacts of the damages and losses of the transport sector to the people and macro-economy, among others. The assessment team should assess the impacts in relation to, among others:</a:t>
            </a:r>
          </a:p>
          <a:p>
            <a:pPr lvl="1"/>
            <a:r>
              <a:rPr lang="en-US" sz="2400" dirty="0"/>
              <a:t>The additional costs to businesses of damaged roads, bridges and ports.</a:t>
            </a:r>
          </a:p>
          <a:p>
            <a:pPr lvl="1"/>
            <a:r>
              <a:rPr lang="en-US" sz="2400" dirty="0"/>
              <a:t>The impact on the poor on the potential increase in transportation fares.</a:t>
            </a:r>
          </a:p>
          <a:p>
            <a:pPr lvl="1"/>
            <a:r>
              <a:rPr lang="en-US" sz="2400" dirty="0"/>
              <a:t>Possible losses of jobs in the sector if structures are not repaired immediately.</a:t>
            </a:r>
          </a:p>
          <a:p>
            <a:endParaRPr lang="en-US" sz="2800" dirty="0"/>
          </a:p>
        </p:txBody>
      </p:sp>
      <p:sp>
        <p:nvSpPr>
          <p:cNvPr id="4" name="Title 3"/>
          <p:cNvSpPr>
            <a:spLocks noGrp="1"/>
          </p:cNvSpPr>
          <p:nvPr>
            <p:ph type="title"/>
          </p:nvPr>
        </p:nvSpPr>
        <p:spPr/>
        <p:txBody>
          <a:bodyPr>
            <a:normAutofit/>
          </a:bodyPr>
          <a:lstStyle/>
          <a:p>
            <a:r>
              <a:rPr lang="en-US" sz="2800" dirty="0">
                <a:effectLst/>
              </a:rPr>
              <a:t>Step 4. Analyze the impacts of the damages and losses to affected population </a:t>
            </a:r>
            <a:endParaRPr lang="en-US" sz="2800" dirty="0"/>
          </a:p>
        </p:txBody>
      </p:sp>
    </p:spTree>
    <p:extLst>
      <p:ext uri="{BB962C8B-B14F-4D97-AF65-F5344CB8AC3E}">
        <p14:creationId xmlns:p14="http://schemas.microsoft.com/office/powerpoint/2010/main" val="1665644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Exercise</a:t>
            </a:r>
            <a:endParaRPr lang="en-US" dirty="0"/>
          </a:p>
        </p:txBody>
      </p:sp>
      <p:sp>
        <p:nvSpPr>
          <p:cNvPr id="3" name="Content Placeholder 2"/>
          <p:cNvSpPr>
            <a:spLocks noGrp="1"/>
          </p:cNvSpPr>
          <p:nvPr>
            <p:ph idx="1"/>
          </p:nvPr>
        </p:nvSpPr>
        <p:spPr/>
        <p:txBody>
          <a:bodyPr/>
          <a:lstStyle/>
          <a:p>
            <a:r>
              <a:rPr lang="en-US" dirty="0" smtClean="0"/>
              <a:t>Back to this morning’s Role-play exercise</a:t>
            </a:r>
          </a:p>
          <a:p>
            <a:endParaRPr lang="en-US" dirty="0" smtClean="0"/>
          </a:p>
          <a:p>
            <a:pPr lvl="1"/>
            <a:r>
              <a:rPr lang="en-US" dirty="0" smtClean="0"/>
              <a:t>Each sector group should discuss the impacts of the damage and loss on the local population.</a:t>
            </a:r>
          </a:p>
          <a:p>
            <a:pPr lvl="1"/>
            <a:r>
              <a:rPr lang="en-US" dirty="0" smtClean="0"/>
              <a:t>What are the biggest impacts?</a:t>
            </a:r>
          </a:p>
          <a:p>
            <a:pPr lvl="1"/>
            <a:r>
              <a:rPr lang="en-US" dirty="0" smtClean="0"/>
              <a:t>Use the flipchart, and make a short presentation.</a:t>
            </a:r>
            <a:endParaRPr lang="en-US" dirty="0"/>
          </a:p>
        </p:txBody>
      </p:sp>
    </p:spTree>
    <p:extLst>
      <p:ext uri="{BB962C8B-B14F-4D97-AF65-F5344CB8AC3E}">
        <p14:creationId xmlns:p14="http://schemas.microsoft.com/office/powerpoint/2010/main" val="13946390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S3.1 Sector Recovery Strategies and Needs (Step 5)</a:t>
            </a:r>
          </a:p>
        </p:txBody>
      </p:sp>
      <p:sp>
        <p:nvSpPr>
          <p:cNvPr id="3" name="Subtitle 2"/>
          <p:cNvSpPr>
            <a:spLocks noGrp="1"/>
          </p:cNvSpPr>
          <p:nvPr>
            <p:ph type="body" idx="1"/>
          </p:nvPr>
        </p:nvSpPr>
        <p:spPr/>
        <p:txBody>
          <a:bodyPr/>
          <a:lstStyle/>
          <a:p>
            <a:endParaRPr lang="en-US" dirty="0"/>
          </a:p>
        </p:txBody>
      </p:sp>
      <p:grpSp>
        <p:nvGrpSpPr>
          <p:cNvPr id="4" name="Group 3"/>
          <p:cNvGrpSpPr/>
          <p:nvPr/>
        </p:nvGrpSpPr>
        <p:grpSpPr>
          <a:xfrm>
            <a:off x="251520" y="1077647"/>
            <a:ext cx="4224241" cy="2855409"/>
            <a:chOff x="251520" y="1077647"/>
            <a:chExt cx="4224241" cy="2855409"/>
          </a:xfrm>
        </p:grpSpPr>
        <p:pic>
          <p:nvPicPr>
            <p:cNvPr id="5"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7" name="Group 6"/>
          <p:cNvGrpSpPr/>
          <p:nvPr/>
        </p:nvGrpSpPr>
        <p:grpSpPr>
          <a:xfrm>
            <a:off x="5220072" y="1153847"/>
            <a:ext cx="3397381" cy="2571024"/>
            <a:chOff x="5220072" y="1153847"/>
            <a:chExt cx="3397381" cy="2571024"/>
          </a:xfrm>
        </p:grpSpPr>
        <p:pic>
          <p:nvPicPr>
            <p:cNvPr id="8"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1082536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S2.2 Collect Baseline data (step 1)</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550827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identify the sector recovery and reconstruction strategies, needs and projects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825453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000" i="1" dirty="0">
                <a:solidFill>
                  <a:schemeClr val="bg1">
                    <a:lumMod val="65000"/>
                  </a:schemeClr>
                </a:solidFill>
              </a:rPr>
              <a:t>Step 2. Estimate damages and losses </a:t>
            </a:r>
            <a:r>
              <a:rPr lang="en-US" sz="2000" i="1" dirty="0" smtClean="0">
                <a:solidFill>
                  <a:schemeClr val="bg1">
                    <a:lumMod val="65000"/>
                  </a:schemeClr>
                </a:solidFill>
              </a:rPr>
              <a:t>(Communes&gt;Districts</a:t>
            </a:r>
            <a:r>
              <a:rPr lang="en-US" sz="2000" dirty="0" smtClean="0">
                <a:solidFill>
                  <a:schemeClr val="bg1">
                    <a:lumMod val="65000"/>
                  </a:schemeClr>
                </a:solidFill>
              </a:rPr>
              <a:t>)</a:t>
            </a:r>
            <a:endParaRPr lang="en-US" sz="2000" dirty="0">
              <a:solidFill>
                <a:schemeClr val="bg1">
                  <a:lumMod val="65000"/>
                </a:schemeClr>
              </a:solidFill>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000" i="1" dirty="0">
                <a:solidFill>
                  <a:schemeClr val="bg1">
                    <a:lumMod val="65000"/>
                  </a:schemeClr>
                </a:solidFill>
              </a:rPr>
              <a:t>Step 4. Analyze the impacts of the damages and losses to affected population</a:t>
            </a:r>
          </a:p>
          <a:p>
            <a:r>
              <a:rPr lang="en-US" sz="2400" dirty="0">
                <a:effectLst>
                  <a:outerShdw blurRad="38100" dist="38100" dir="2700000" algn="tl">
                    <a:srgbClr val="000000">
                      <a:alpha val="43137"/>
                    </a:srgbClr>
                  </a:outerShdw>
                </a:effectLst>
              </a:rPr>
              <a:t>Step 5. Identify the recovery strategies and estimate recovery and reconstruction </a:t>
            </a:r>
            <a:r>
              <a:rPr lang="en-US" sz="2400" dirty="0" smtClean="0">
                <a:effectLst>
                  <a:outerShdw blurRad="38100" dist="38100" dir="2700000" algn="tl">
                    <a:srgbClr val="000000">
                      <a:alpha val="43137"/>
                    </a:srgbClr>
                  </a:outerShdw>
                </a:effectLst>
              </a:rPr>
              <a:t>needs (Strategies – </a:t>
            </a:r>
            <a:r>
              <a:rPr lang="en-US" sz="2400" dirty="0">
                <a:effectLst>
                  <a:outerShdw blurRad="38100" dist="38100" dir="2700000" algn="tl">
                    <a:srgbClr val="000000">
                      <a:alpha val="43137"/>
                    </a:srgbClr>
                  </a:outerShdw>
                </a:effectLst>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41950388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TRANSPORTATION sector</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301772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The following points are some of the general policies and strategies that could be considered for the sector. </a:t>
            </a:r>
            <a:r>
              <a:rPr lang="en-US" sz="2400" b="1" i="1" dirty="0"/>
              <a:t>Please note that the following points are not compulsory instructions, but useful options for government officials.</a:t>
            </a:r>
            <a:endParaRPr lang="en-US" sz="2400" dirty="0"/>
          </a:p>
          <a:p>
            <a:r>
              <a:rPr lang="en-US" sz="2400" i="1" u="sng" dirty="0"/>
              <a:t>Step 5.1. Identify recovery and reconstruction strategies </a:t>
            </a:r>
            <a:endParaRPr lang="en-US" sz="2400" i="1" u="sng" dirty="0" smtClean="0"/>
          </a:p>
          <a:p>
            <a:pPr lvl="1"/>
            <a:r>
              <a:rPr lang="en-US" sz="2000" i="1" dirty="0"/>
              <a:t>Tax breaks to transport firms</a:t>
            </a:r>
            <a:r>
              <a:rPr lang="en-US" sz="2000" dirty="0"/>
              <a:t>. </a:t>
            </a:r>
            <a:endParaRPr lang="en-US" sz="2000" dirty="0" smtClean="0"/>
          </a:p>
          <a:p>
            <a:pPr lvl="1"/>
            <a:r>
              <a:rPr lang="en-US" sz="2000" i="1" dirty="0"/>
              <a:t>Credit.</a:t>
            </a:r>
            <a:r>
              <a:rPr lang="en-US" sz="2000" dirty="0"/>
              <a:t> </a:t>
            </a:r>
            <a:endParaRPr lang="en-US" sz="2000" dirty="0" smtClean="0"/>
          </a:p>
          <a:p>
            <a:pPr lvl="1"/>
            <a:r>
              <a:rPr lang="en-US" sz="2000" i="1" dirty="0"/>
              <a:t>Bank guarantees on loans may be extended by the </a:t>
            </a:r>
            <a:r>
              <a:rPr lang="en-US" sz="2000" i="1" dirty="0" smtClean="0"/>
              <a:t>government.</a:t>
            </a:r>
            <a:endParaRPr lang="en-US" sz="2000" i="1" dirty="0"/>
          </a:p>
        </p:txBody>
      </p:sp>
      <p:sp>
        <p:nvSpPr>
          <p:cNvPr id="4" name="Title 3"/>
          <p:cNvSpPr>
            <a:spLocks noGrp="1"/>
          </p:cNvSpPr>
          <p:nvPr>
            <p:ph type="title"/>
          </p:nvPr>
        </p:nvSpPr>
        <p:spPr/>
        <p:txBody>
          <a:bodyPr>
            <a:normAutofit/>
          </a:bodyPr>
          <a:lstStyle/>
          <a:p>
            <a:r>
              <a:rPr lang="en-US" sz="2800" i="1" dirty="0">
                <a:effectLst/>
              </a:rPr>
              <a:t>Step 5. Identify the recovery strategies and estimate recovery and reconstruction </a:t>
            </a:r>
            <a:r>
              <a:rPr lang="en-US" sz="2800" i="1" dirty="0" smtClean="0">
                <a:effectLst/>
              </a:rPr>
              <a:t>needs</a:t>
            </a:r>
            <a:endParaRPr lang="en-US" sz="2800" dirty="0"/>
          </a:p>
        </p:txBody>
      </p:sp>
    </p:spTree>
    <p:extLst>
      <p:ext uri="{BB962C8B-B14F-4D97-AF65-F5344CB8AC3E}">
        <p14:creationId xmlns:p14="http://schemas.microsoft.com/office/powerpoint/2010/main" val="5363640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following general strategies should be considered for the education sector</a:t>
            </a:r>
            <a:r>
              <a:rPr lang="en-US" sz="2400" dirty="0" smtClean="0"/>
              <a:t>:</a:t>
            </a:r>
          </a:p>
          <a:p>
            <a:pPr lvl="1"/>
            <a:r>
              <a:rPr lang="en-US" sz="2000" i="1" dirty="0"/>
              <a:t>Building Back Better (BBB). </a:t>
            </a:r>
            <a:endParaRPr lang="en-US" sz="2000" dirty="0"/>
          </a:p>
          <a:p>
            <a:pPr lvl="1"/>
            <a:r>
              <a:rPr lang="en-US" sz="2000" i="1" dirty="0"/>
              <a:t>Focus on the most vulnerable and socially disadvantaged groups such as children, women, and the disabled. </a:t>
            </a:r>
            <a:endParaRPr lang="en-US" sz="2000" dirty="0" smtClean="0"/>
          </a:p>
          <a:p>
            <a:pPr lvl="1"/>
            <a:r>
              <a:rPr lang="en-US" sz="2000" i="1" dirty="0" smtClean="0"/>
              <a:t>Community </a:t>
            </a:r>
            <a:r>
              <a:rPr lang="en-US" sz="2000" i="1" dirty="0"/>
              <a:t>Participation and Use of Local Knowledge and Skills. </a:t>
            </a:r>
            <a:endParaRPr lang="en-US" sz="2000" dirty="0" smtClean="0"/>
          </a:p>
          <a:p>
            <a:pPr lvl="1"/>
            <a:r>
              <a:rPr lang="en-US" sz="2000" i="1" dirty="0" smtClean="0"/>
              <a:t>Secure </a:t>
            </a:r>
            <a:r>
              <a:rPr lang="en-US" sz="2000" i="1" dirty="0"/>
              <a:t>development gains. </a:t>
            </a:r>
            <a:endParaRPr lang="en-US" sz="2000" dirty="0" smtClean="0"/>
          </a:p>
          <a:p>
            <a:pPr lvl="1"/>
            <a:r>
              <a:rPr lang="en-US" sz="2000" i="1" dirty="0" smtClean="0"/>
              <a:t>Coordinated </a:t>
            </a:r>
            <a:r>
              <a:rPr lang="en-US" sz="2000" i="1" dirty="0"/>
              <a:t>and coherent approaches to recovery. </a:t>
            </a:r>
            <a:endParaRPr lang="en-US" sz="2000" dirty="0" smtClean="0"/>
          </a:p>
          <a:p>
            <a:pPr lvl="1"/>
            <a:r>
              <a:rPr lang="en-US" sz="2000" i="1" dirty="0" smtClean="0"/>
              <a:t>Efficient </a:t>
            </a:r>
            <a:r>
              <a:rPr lang="en-US" sz="2000" i="1" dirty="0"/>
              <a:t>use of financial resources. </a:t>
            </a:r>
            <a:endParaRPr lang="en-US" sz="2000" dirty="0" smtClean="0"/>
          </a:p>
          <a:p>
            <a:pPr lvl="1"/>
            <a:r>
              <a:rPr lang="en-US" sz="2000" i="1" dirty="0" smtClean="0"/>
              <a:t>Transparency </a:t>
            </a:r>
            <a:r>
              <a:rPr lang="en-US" sz="2000" i="1" dirty="0"/>
              <a:t>and accountability</a:t>
            </a:r>
            <a:r>
              <a:rPr lang="en-US" sz="2000" i="1" dirty="0" smtClean="0"/>
              <a:t>.</a:t>
            </a:r>
            <a:endParaRPr lang="en-US" sz="2000" dirty="0"/>
          </a:p>
        </p:txBody>
      </p:sp>
      <p:sp>
        <p:nvSpPr>
          <p:cNvPr id="3" name="Title 2"/>
          <p:cNvSpPr>
            <a:spLocks noGrp="1"/>
          </p:cNvSpPr>
          <p:nvPr>
            <p:ph type="title"/>
          </p:nvPr>
        </p:nvSpPr>
        <p:spPr/>
        <p:txBody>
          <a:bodyPr>
            <a:normAutofit/>
          </a:bodyPr>
          <a:lstStyle/>
          <a:p>
            <a:pPr lvl="0"/>
            <a:r>
              <a:rPr lang="en-US" i="1" u="sng" dirty="0" smtClean="0">
                <a:effectLst/>
              </a:rPr>
              <a:t>Strategies</a:t>
            </a:r>
            <a:endParaRPr lang="en-US" dirty="0"/>
          </a:p>
        </p:txBody>
      </p:sp>
    </p:spTree>
    <p:extLst>
      <p:ext uri="{BB962C8B-B14F-4D97-AF65-F5344CB8AC3E}">
        <p14:creationId xmlns:p14="http://schemas.microsoft.com/office/powerpoint/2010/main" val="16648265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Recovery needs are intended to bring back normalcy to all affected areas and sectors as soon as possible and the transportation sector is one of the very important sectors that will expedite a quick recovery. </a:t>
            </a:r>
            <a:endParaRPr lang="en-US" sz="2400" dirty="0" smtClean="0"/>
          </a:p>
          <a:p>
            <a:pPr lvl="1"/>
            <a:r>
              <a:rPr lang="en-US" sz="2000" dirty="0"/>
              <a:t>Urgent restoration of at least minimum traffic flows </a:t>
            </a:r>
            <a:endParaRPr lang="en-US" sz="2000" dirty="0" smtClean="0"/>
          </a:p>
          <a:p>
            <a:pPr lvl="1"/>
            <a:r>
              <a:rPr lang="en-US" sz="2000" dirty="0"/>
              <a:t>Dredging of port and river navigation </a:t>
            </a:r>
            <a:r>
              <a:rPr lang="en-US" sz="2000" dirty="0" smtClean="0"/>
              <a:t>channels</a:t>
            </a:r>
          </a:p>
          <a:p>
            <a:pPr lvl="1"/>
            <a:r>
              <a:rPr lang="en-US" sz="2000" dirty="0"/>
              <a:t>Urgent repairs of airports and the provision of vital needs </a:t>
            </a:r>
            <a:endParaRPr lang="en-US" sz="2000" dirty="0" smtClean="0"/>
          </a:p>
          <a:p>
            <a:pPr lvl="1"/>
            <a:r>
              <a:rPr lang="en-US" sz="2000" dirty="0"/>
              <a:t>Procurement of important equipment and machinery needed for urgent repairs and restorations.</a:t>
            </a:r>
          </a:p>
          <a:p>
            <a:pPr lvl="1"/>
            <a:endParaRPr lang="en-US" sz="2000" dirty="0" smtClean="0"/>
          </a:p>
          <a:p>
            <a:endParaRPr lang="en-US" sz="2400" dirty="0"/>
          </a:p>
        </p:txBody>
      </p:sp>
      <p:sp>
        <p:nvSpPr>
          <p:cNvPr id="3" name="Title 2"/>
          <p:cNvSpPr>
            <a:spLocks noGrp="1"/>
          </p:cNvSpPr>
          <p:nvPr>
            <p:ph type="title"/>
          </p:nvPr>
        </p:nvSpPr>
        <p:spPr/>
        <p:txBody>
          <a:bodyPr>
            <a:normAutofit/>
          </a:bodyPr>
          <a:lstStyle/>
          <a:p>
            <a:r>
              <a:rPr lang="en-US" i="1" u="sng" dirty="0">
                <a:effectLst/>
              </a:rPr>
              <a:t>Step 5.2. Estimate recovery </a:t>
            </a:r>
            <a:r>
              <a:rPr lang="en-US" i="1" u="sng" dirty="0" smtClean="0">
                <a:effectLst/>
              </a:rPr>
              <a:t>needs</a:t>
            </a:r>
            <a:endParaRPr lang="en-US" dirty="0"/>
          </a:p>
        </p:txBody>
      </p:sp>
    </p:spTree>
    <p:extLst>
      <p:ext uri="{BB962C8B-B14F-4D97-AF65-F5344CB8AC3E}">
        <p14:creationId xmlns:p14="http://schemas.microsoft.com/office/powerpoint/2010/main" val="105563056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Reconstruction needs are generally long-term in nature (3 years or more) and are intended to ‘build back better’ from the ruins of a disaster. </a:t>
            </a:r>
          </a:p>
          <a:p>
            <a:pPr lvl="1"/>
            <a:r>
              <a:rPr lang="en-US" sz="2000" dirty="0"/>
              <a:t>Reconstruction and repair of public roads, bridges, ports and land transport stations under a building-back-better strategy </a:t>
            </a:r>
            <a:endParaRPr lang="en-US" sz="2000" dirty="0" smtClean="0"/>
          </a:p>
          <a:p>
            <a:pPr lvl="1"/>
            <a:r>
              <a:rPr lang="en-US" sz="2000" dirty="0"/>
              <a:t>Cost of replacing equipment and machinery that were destroyed </a:t>
            </a:r>
            <a:endParaRPr lang="en-US" sz="2000" dirty="0" smtClean="0"/>
          </a:p>
          <a:p>
            <a:pPr lvl="1"/>
            <a:r>
              <a:rPr lang="en-US" sz="2000" dirty="0"/>
              <a:t>Structural retro-fitting of undamaged or partially damaged transport facilities </a:t>
            </a:r>
            <a:endParaRPr lang="en-US" sz="2000" dirty="0" smtClean="0"/>
          </a:p>
          <a:p>
            <a:pPr lvl="1"/>
            <a:r>
              <a:rPr lang="en-US" sz="2000" dirty="0"/>
              <a:t>Relocation of vital transport facilities to safe areas, as necessary. </a:t>
            </a:r>
            <a:endParaRPr lang="en-US" sz="2000" dirty="0" smtClean="0"/>
          </a:p>
          <a:p>
            <a:pPr lvl="1"/>
            <a:r>
              <a:rPr lang="en-US" sz="2000" dirty="0"/>
              <a:t>Soft-term credit for reconstruction and repair of private transport businesses. </a:t>
            </a:r>
          </a:p>
          <a:p>
            <a:pPr lvl="1"/>
            <a:r>
              <a:rPr lang="en-US" sz="2000" dirty="0"/>
              <a:t>Cost of replacing furniture and equipment that were destroyed </a:t>
            </a:r>
          </a:p>
        </p:txBody>
      </p:sp>
      <p:sp>
        <p:nvSpPr>
          <p:cNvPr id="3" name="Title 2"/>
          <p:cNvSpPr>
            <a:spLocks noGrp="1"/>
          </p:cNvSpPr>
          <p:nvPr>
            <p:ph type="title"/>
          </p:nvPr>
        </p:nvSpPr>
        <p:spPr/>
        <p:txBody>
          <a:bodyPr>
            <a:normAutofit fontScale="90000"/>
          </a:bodyPr>
          <a:lstStyle/>
          <a:p>
            <a:r>
              <a:rPr lang="en-US" i="1" u="sng" dirty="0">
                <a:effectLst/>
              </a:rPr>
              <a:t>Step 5.3. Estimate reconstruction </a:t>
            </a:r>
            <a:r>
              <a:rPr lang="en-US" i="1" u="sng" dirty="0" smtClean="0">
                <a:effectLst/>
              </a:rPr>
              <a:t>needs</a:t>
            </a:r>
            <a:endParaRPr lang="en-US" dirty="0"/>
          </a:p>
        </p:txBody>
      </p:sp>
    </p:spTree>
    <p:extLst>
      <p:ext uri="{BB962C8B-B14F-4D97-AF65-F5344CB8AC3E}">
        <p14:creationId xmlns:p14="http://schemas.microsoft.com/office/powerpoint/2010/main" val="41942870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sz="2400" b="1" dirty="0"/>
              <a:t>Economic impact, </a:t>
            </a:r>
            <a:r>
              <a:rPr lang="en-US" sz="2400" dirty="0"/>
              <a:t>which can be evaluated in terms of the relative cost to the government of not undertaking reconstruction or rehabilitation.</a:t>
            </a:r>
          </a:p>
          <a:p>
            <a:pPr lvl="0"/>
            <a:r>
              <a:rPr lang="en-US" sz="2400" b="1" dirty="0"/>
              <a:t>Equity and social impact, </a:t>
            </a:r>
            <a:r>
              <a:rPr lang="en-US" sz="2400" dirty="0"/>
              <a:t>which can be in terms of the number of beneficiaries who are poor and destitute and who could not afford to rebuild on their own without outside support. </a:t>
            </a:r>
          </a:p>
          <a:p>
            <a:pPr lvl="0"/>
            <a:r>
              <a:rPr lang="en-US" sz="2400" b="1" dirty="0"/>
              <a:t>Sustainability, </a:t>
            </a:r>
            <a:r>
              <a:rPr lang="en-US" sz="2400" dirty="0"/>
              <a:t>which can be in terms of the reduction of risks and vulnerability of the people and other economic assets to future disasters.  </a:t>
            </a:r>
          </a:p>
          <a:p>
            <a:endParaRPr lang="en-US" sz="2400" dirty="0"/>
          </a:p>
        </p:txBody>
      </p:sp>
      <p:sp>
        <p:nvSpPr>
          <p:cNvPr id="3" name="Title 2"/>
          <p:cNvSpPr>
            <a:spLocks noGrp="1"/>
          </p:cNvSpPr>
          <p:nvPr>
            <p:ph type="title"/>
          </p:nvPr>
        </p:nvSpPr>
        <p:spPr/>
        <p:txBody>
          <a:bodyPr>
            <a:normAutofit fontScale="90000"/>
          </a:bodyPr>
          <a:lstStyle/>
          <a:p>
            <a:r>
              <a:rPr lang="en-US" i="1" u="sng" dirty="0">
                <a:effectLst/>
              </a:rPr>
              <a:t>Step 5.4. Prioritize identified projects for recovery</a:t>
            </a:r>
            <a:endParaRPr lang="en-US" dirty="0"/>
          </a:p>
        </p:txBody>
      </p:sp>
    </p:spTree>
    <p:extLst>
      <p:ext uri="{BB962C8B-B14F-4D97-AF65-F5344CB8AC3E}">
        <p14:creationId xmlns:p14="http://schemas.microsoft.com/office/powerpoint/2010/main" val="393720792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615879211"/>
              </p:ext>
            </p:extLst>
          </p:nvPr>
        </p:nvGraphicFramePr>
        <p:xfrm>
          <a:off x="179512" y="2866771"/>
          <a:ext cx="8784976" cy="2523503"/>
        </p:xfrm>
        <a:graphic>
          <a:graphicData uri="http://schemas.openxmlformats.org/drawingml/2006/table">
            <a:tbl>
              <a:tblPr firstRow="1" firstCol="1" bandRow="1"/>
              <a:tblGrid>
                <a:gridCol w="1368152"/>
                <a:gridCol w="936104"/>
                <a:gridCol w="1008112"/>
                <a:gridCol w="648072"/>
                <a:gridCol w="648072"/>
                <a:gridCol w="1080120"/>
                <a:gridCol w="792088"/>
                <a:gridCol w="720080"/>
                <a:gridCol w="936104"/>
                <a:gridCol w="648072"/>
              </a:tblGrid>
              <a:tr h="210232">
                <a:tc gridSpan="10">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This table is normally completed by ………… Department / Agency</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0232">
                <a:tc rowSpan="3">
                  <a:txBody>
                    <a:bodyPr/>
                    <a:lstStyle/>
                    <a:p>
                      <a:pPr algn="ctr">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Name of proposed project</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9">
                  <a:txBody>
                    <a:bodyPr/>
                    <a:lstStyle/>
                    <a:p>
                      <a:pPr algn="ctr">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Expected Impacts and Their Levels of Impact on Recovery</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0232">
                <a:tc vMerge="1">
                  <a:txBody>
                    <a:bodyPr/>
                    <a:lstStyle/>
                    <a:p>
                      <a:endParaRPr lang="en-US"/>
                    </a:p>
                  </a:txBody>
                  <a:tcPr/>
                </a:tc>
                <a:tc gridSpan="3">
                  <a:txBody>
                    <a:bodyPr/>
                    <a:lstStyle/>
                    <a:p>
                      <a:pPr algn="ctr">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Economic impact</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Equity and social impact</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gridSpan="3">
                  <a:txBody>
                    <a:bodyPr/>
                    <a:lstStyle/>
                    <a:p>
                      <a:pPr algn="ctr">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Sustainability</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630695">
                <a:tc vMerge="1">
                  <a:txBody>
                    <a:bodyPr/>
                    <a:lstStyle/>
                    <a:p>
                      <a:endParaRPr lang="en-US"/>
                    </a:p>
                  </a:txBody>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High</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Medium</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Low</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High</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Medium</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Low</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High</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Medium</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1800" i="1">
                          <a:effectLst/>
                          <a:latin typeface="Calibri" panose="020F0502020204030204" pitchFamily="34" charset="0"/>
                          <a:ea typeface="Calibri" panose="020F0502020204030204" pitchFamily="34" charset="0"/>
                          <a:cs typeface="Calibri" panose="020F0502020204030204" pitchFamily="34" charset="0"/>
                        </a:rPr>
                        <a:t>Low</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210232">
                <a:tc>
                  <a:txBody>
                    <a:bodyPr/>
                    <a:lstStyle/>
                    <a:p>
                      <a:pPr algn="just">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232">
                <a:tc>
                  <a:txBody>
                    <a:bodyPr/>
                    <a:lstStyle/>
                    <a:p>
                      <a:pPr algn="just">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232">
                <a:tc>
                  <a:txBody>
                    <a:bodyPr/>
                    <a:lstStyle/>
                    <a:p>
                      <a:pPr algn="just">
                        <a:lnSpc>
                          <a:spcPct val="115000"/>
                        </a:lnSpc>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Bef>
                          <a:spcPts val="1200"/>
                        </a:spcBef>
                        <a:spcAft>
                          <a:spcPts val="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54" marR="685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normAutofit fontScale="90000"/>
          </a:bodyPr>
          <a:lstStyle/>
          <a:p>
            <a:r>
              <a:rPr lang="en-US" i="1" u="sng" dirty="0">
                <a:effectLst/>
              </a:rPr>
              <a:t>Step 5.4. Prioritize identified projects for </a:t>
            </a:r>
            <a:r>
              <a:rPr lang="en-US" i="1" u="sng" dirty="0" smtClean="0">
                <a:effectLst/>
              </a:rPr>
              <a:t>recovery</a:t>
            </a:r>
            <a:endParaRPr lang="en-US" dirty="0"/>
          </a:p>
        </p:txBody>
      </p:sp>
      <p:sp>
        <p:nvSpPr>
          <p:cNvPr id="5" name="Rectangle 1"/>
          <p:cNvSpPr>
            <a:spLocks noChangeArrowheads="1"/>
          </p:cNvSpPr>
          <p:nvPr/>
        </p:nvSpPr>
        <p:spPr bwMode="auto">
          <a:xfrm>
            <a:off x="179512" y="2348880"/>
            <a:ext cx="46451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ngsana New" panose="02020603050405020304" pitchFamily="18" charset="-34"/>
              </a:rPr>
              <a:t>Matrix 1. Impacts of identified post-disaster projects</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245213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i="1" u="sng" dirty="0">
                <a:effectLst/>
              </a:rPr>
              <a:t>Step 5.5. Summarize the estimated recovery and reconstruction </a:t>
            </a:r>
            <a:r>
              <a:rPr lang="en-US" i="1" u="sng" dirty="0" smtClean="0">
                <a:effectLst/>
              </a:rPr>
              <a:t>needs</a:t>
            </a:r>
            <a:endParaRPr lang="en-US" dirty="0"/>
          </a:p>
        </p:txBody>
      </p:sp>
      <p:sp>
        <p:nvSpPr>
          <p:cNvPr id="2" name="Rectangle 1"/>
          <p:cNvSpPr/>
          <p:nvPr/>
        </p:nvSpPr>
        <p:spPr>
          <a:xfrm>
            <a:off x="39772" y="1484784"/>
            <a:ext cx="7916604" cy="41088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16. Summary of recovery and reconstruction needs in the sector. </a:t>
            </a:r>
            <a:endParaRPr lang="en-US" sz="1400" dirty="0">
              <a:latin typeface="Calibri" panose="020F0502020204030204" pitchFamily="34" charset="0"/>
              <a:ea typeface="Calibri" panose="020F050202020403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11024344"/>
              </p:ext>
            </p:extLst>
          </p:nvPr>
        </p:nvGraphicFramePr>
        <p:xfrm>
          <a:off x="457200" y="1988840"/>
          <a:ext cx="8229600" cy="4594860"/>
        </p:xfrm>
        <a:graphic>
          <a:graphicData uri="http://schemas.openxmlformats.org/drawingml/2006/table">
            <a:tbl>
              <a:tblPr firstRow="1" firstCol="1" bandRow="1" bandCol="1"/>
              <a:tblGrid>
                <a:gridCol w="5726156"/>
                <a:gridCol w="2503444"/>
              </a:tblGrid>
              <a:tr h="243205">
                <a:tc gridSpan="2">
                  <a:txBody>
                    <a:bodyPr/>
                    <a:lstStyle/>
                    <a:p>
                      <a:r>
                        <a:rPr lang="en-US" sz="1800" b="1">
                          <a:effectLst/>
                          <a:latin typeface="Calibri" panose="020F0502020204030204" pitchFamily="34" charset="0"/>
                          <a:cs typeface="Calibri" panose="020F0502020204030204" pitchFamily="34" charset="0"/>
                        </a:rPr>
                        <a:t>This table is normally completed by …………… Department / Agency</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43205">
                <a:tc rowSpan="2">
                  <a:txBody>
                    <a:bodyPr/>
                    <a:lstStyle/>
                    <a:p>
                      <a:pPr algn="ctr"/>
                      <a:r>
                        <a:rPr lang="en-US" sz="1800" b="1">
                          <a:effectLst/>
                          <a:latin typeface="Calibri" panose="020F0502020204030204" pitchFamily="34" charset="0"/>
                          <a:cs typeface="Calibri" panose="020F0502020204030204" pitchFamily="34" charset="0"/>
                        </a:rPr>
                        <a:t>List of Generic Needs for Recovery and Reconstruction</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b="1">
                          <a:effectLst/>
                          <a:latin typeface="Calibri" panose="020F0502020204030204" pitchFamily="34" charset="0"/>
                          <a:cs typeface="Calibri" panose="020F0502020204030204" pitchFamily="34" charset="0"/>
                        </a:rPr>
                        <a:t>Amount Needed </a:t>
                      </a:r>
                      <a:endParaRPr lang="en-US" sz="16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800" b="1">
                          <a:effectLst/>
                          <a:latin typeface="Calibri" panose="020F0502020204030204" pitchFamily="34" charset="0"/>
                          <a:cs typeface="Calibri" panose="020F0502020204030204" pitchFamily="34" charset="0"/>
                        </a:rPr>
                        <a:t>(VND)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gridSpan="2">
                  <a:txBody>
                    <a:bodyPr/>
                    <a:lstStyle/>
                    <a:p>
                      <a:r>
                        <a:rPr lang="en-US" sz="1800" b="1" i="1">
                          <a:effectLst/>
                          <a:latin typeface="Calibri" panose="020F0502020204030204" pitchFamily="34" charset="0"/>
                          <a:cs typeface="Calibri" panose="020F0502020204030204" pitchFamily="34" charset="0"/>
                        </a:rPr>
                        <a:t>Recovery Needs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Total</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algn="just"/>
                      <a:r>
                        <a:rPr lang="en-US" sz="1800" b="1" i="1">
                          <a:effectLst/>
                          <a:latin typeface="Calibri" panose="020F0502020204030204" pitchFamily="34" charset="0"/>
                          <a:cs typeface="Calibri" panose="020F0502020204030204" pitchFamily="34" charset="0"/>
                        </a:rPr>
                        <a:t>Reconstruction Needs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Calibri" panose="020F0502020204030204" pitchFamily="34" charset="0"/>
                        </a:rPr>
                        <a:t>Total</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Calibri" panose="020F0502020204030204" pitchFamily="34" charset="0"/>
                        </a:rPr>
                        <a:t>GRAND TOTAL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70153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For each sector to identify sources of information for baseline assessment</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353346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i="1" u="sng" dirty="0">
                <a:effectLst/>
              </a:rPr>
              <a:t>Step 5.6. Summarize the specific recovery and reconstruction needs in Decision No. 31 </a:t>
            </a:r>
            <a:r>
              <a:rPr lang="en-US" sz="2400" i="1" u="sng" dirty="0" smtClean="0">
                <a:effectLst/>
              </a:rPr>
              <a:t>templates</a:t>
            </a:r>
            <a:endParaRPr lang="en-US" sz="2400" dirty="0"/>
          </a:p>
        </p:txBody>
      </p:sp>
      <p:sp>
        <p:nvSpPr>
          <p:cNvPr id="2" name="Rectangle 1"/>
          <p:cNvSpPr/>
          <p:nvPr/>
        </p:nvSpPr>
        <p:spPr>
          <a:xfrm>
            <a:off x="14081" y="1484784"/>
            <a:ext cx="6858000" cy="41088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17. Decision No. 31 Sector Recovery and Reconstruction Needs</a:t>
            </a:r>
            <a:endParaRPr lang="en-US" sz="1400" dirty="0">
              <a:latin typeface="Calibri" panose="020F0502020204030204" pitchFamily="34" charset="0"/>
              <a:ea typeface="Calibri" panose="020F050202020403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144380021"/>
              </p:ext>
            </p:extLst>
          </p:nvPr>
        </p:nvGraphicFramePr>
        <p:xfrm>
          <a:off x="107504" y="2132856"/>
          <a:ext cx="8856984" cy="3657600"/>
        </p:xfrm>
        <a:graphic>
          <a:graphicData uri="http://schemas.openxmlformats.org/drawingml/2006/table">
            <a:tbl>
              <a:tblPr firstRow="1" firstCol="1" bandRow="1"/>
              <a:tblGrid>
                <a:gridCol w="432220"/>
                <a:gridCol w="431876"/>
                <a:gridCol w="1800200"/>
                <a:gridCol w="648072"/>
                <a:gridCol w="792088"/>
                <a:gridCol w="576064"/>
                <a:gridCol w="1296144"/>
                <a:gridCol w="1152128"/>
                <a:gridCol w="432048"/>
                <a:gridCol w="576064"/>
                <a:gridCol w="720080"/>
              </a:tblGrid>
              <a:tr h="0">
                <a:tc gridSpan="11">
                  <a:txBody>
                    <a:bodyPr/>
                    <a:lstStyle/>
                    <a:p>
                      <a:pPr>
                        <a:spcAft>
                          <a:spcPts val="0"/>
                        </a:spcAft>
                      </a:pPr>
                      <a:r>
                        <a:rPr lang="en-US" sz="1600" b="1">
                          <a:effectLst/>
                          <a:latin typeface="Calibri" panose="020F0502020204030204" pitchFamily="34" charset="0"/>
                          <a:cs typeface="Calibri" panose="020F0502020204030204" pitchFamily="34" charset="0"/>
                        </a:rPr>
                        <a:t>This table is normally completed by ……………. Department / Agency</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rowSpan="2">
                  <a:txBody>
                    <a:bodyPr/>
                    <a:lstStyle/>
                    <a:p>
                      <a:pPr algn="ctr">
                        <a:spcAft>
                          <a:spcPts val="0"/>
                        </a:spcAft>
                      </a:pPr>
                      <a:r>
                        <a:rPr lang="en-US" sz="1600" b="1">
                          <a:effectLst/>
                          <a:latin typeface="Calibri" panose="020F0502020204030204" pitchFamily="34" charset="0"/>
                          <a:cs typeface="Calibri" panose="020F0502020204030204" pitchFamily="34" charset="0"/>
                        </a:rPr>
                        <a:t>TT</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Code</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Needs</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Unit</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Number</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Size</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Specifications</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rowSpan="2">
                  <a:txBody>
                    <a:bodyPr/>
                    <a:lstStyle/>
                    <a:p>
                      <a:pPr algn="ctr">
                        <a:spcAft>
                          <a:spcPts val="0"/>
                        </a:spcAft>
                      </a:pPr>
                      <a:r>
                        <a:rPr lang="en-US" sz="1600" b="1">
                          <a:effectLst/>
                          <a:latin typeface="Calibri" panose="020F0502020204030204" pitchFamily="34" charset="0"/>
                          <a:cs typeface="Calibri" panose="020F0502020204030204" pitchFamily="34" charset="0"/>
                        </a:rPr>
                        <a:t>Number of beneficiaries</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600" b="1">
                          <a:effectLst/>
                          <a:latin typeface="Calibri" panose="020F0502020204030204" pitchFamily="34" charset="0"/>
                          <a:cs typeface="Calibri" panose="020F0502020204030204" pitchFamily="34" charset="0"/>
                        </a:rPr>
                        <a:t>Amount</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spcAft>
                          <a:spcPts val="0"/>
                        </a:spcAft>
                      </a:pPr>
                      <a:r>
                        <a:rPr lang="en-US" sz="1600" b="1">
                          <a:effectLst/>
                          <a:latin typeface="Calibri" panose="020F0502020204030204" pitchFamily="34" charset="0"/>
                          <a:cs typeface="Calibri" panose="020F0502020204030204" pitchFamily="34" charset="0"/>
                        </a:rPr>
                        <a:t>MP</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b="1">
                          <a:effectLst/>
                          <a:latin typeface="Calibri" panose="020F0502020204030204" pitchFamily="34" charset="0"/>
                          <a:cs typeface="Calibri" panose="020F0502020204030204" pitchFamily="34" charset="0"/>
                        </a:rPr>
                        <a:t>State</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spcAft>
                          <a:spcPts val="0"/>
                        </a:spcAft>
                      </a:pPr>
                      <a:r>
                        <a:rPr lang="en-US" sz="1600" b="1">
                          <a:effectLst/>
                          <a:latin typeface="Calibri" panose="020F0502020204030204" pitchFamily="34" charset="0"/>
                          <a:cs typeface="Calibri" panose="020F0502020204030204" pitchFamily="34" charset="0"/>
                        </a:rPr>
                        <a:t>Other Source</a:t>
                      </a:r>
                      <a:endParaRPr lang="en-US" sz="1400">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r>
                        <a:rPr lang="en-US" sz="1600" b="1">
                          <a:effectLst/>
                          <a:latin typeface="Calibri" panose="020F0502020204030204" pitchFamily="34" charset="0"/>
                          <a:cs typeface="Calibri" panose="020F0502020204030204" pitchFamily="34" charset="0"/>
                        </a:rPr>
                        <a:t>G</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Calibri" panose="020F0502020204030204" pitchFamily="34" charset="0"/>
                          <a:cs typeface="Calibri" panose="020F0502020204030204" pitchFamily="34" charset="0"/>
                        </a:rPr>
                        <a:t>TGT</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b="1">
                          <a:effectLst/>
                          <a:latin typeface="Calibri" panose="020F0502020204030204" pitchFamily="34" charset="0"/>
                          <a:cs typeface="Calibri" panose="020F0502020204030204" pitchFamily="34" charset="0"/>
                        </a:rPr>
                        <a:t>TRAFFIC</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lgn="just"/>
                      <a:r>
                        <a:rPr lang="en-US" sz="1600">
                          <a:effectLst/>
                          <a:latin typeface="Calibri" panose="020F0502020204030204" pitchFamily="34" charset="0"/>
                          <a:cs typeface="Calibri" panose="020F0502020204030204" pitchFamily="34" charset="0"/>
                        </a:rPr>
                        <a:t>A</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Roads</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i="1">
                          <a:effectLst/>
                          <a:latin typeface="Calibri" panose="020F0502020204030204" pitchFamily="34" charset="0"/>
                          <a:cs typeface="Calibri" panose="020F0502020204030204" pitchFamily="34" charset="0"/>
                        </a:rPr>
                        <a:t>The length</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i="1">
                          <a:effectLst/>
                          <a:latin typeface="Calibri" panose="020F0502020204030204" pitchFamily="34" charset="0"/>
                          <a:cs typeface="Calibri" panose="020F0502020204030204" pitchFamily="34" charset="0"/>
                        </a:rPr>
                        <a:t>Volume of soil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i="1">
                          <a:effectLst/>
                          <a:latin typeface="Calibri" panose="020F0502020204030204" pitchFamily="34" charset="0"/>
                          <a:cs typeface="Calibri" panose="020F0502020204030204" pitchFamily="34" charset="0"/>
                        </a:rPr>
                        <a:t>The volume of stone, concrete</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2</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Bridge</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3</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Culvert</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4</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The wharf</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r>
                        <a:rPr lang="en-US" sz="1600">
                          <a:effectLst/>
                          <a:latin typeface="Calibri" panose="020F0502020204030204" pitchFamily="34" charset="0"/>
                          <a:cs typeface="Calibri" panose="020F0502020204030204" pitchFamily="34" charset="0"/>
                        </a:rPr>
                        <a:t>5</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600">
                          <a:effectLst/>
                          <a:latin typeface="Calibri" panose="020F0502020204030204" pitchFamily="34" charset="0"/>
                          <a:cs typeface="Calibri" panose="020F0502020204030204" pitchFamily="34" charset="0"/>
                        </a:rPr>
                        <a:t>Transportation</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i="1">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7">
                  <a:txBody>
                    <a:bodyPr/>
                    <a:lstStyle/>
                    <a:p>
                      <a:pPr algn="just">
                        <a:spcAft>
                          <a:spcPts val="0"/>
                        </a:spcAft>
                      </a:pPr>
                      <a:r>
                        <a:rPr lang="en-US" sz="1600" dirty="0">
                          <a:effectLst/>
                          <a:latin typeface="Calibri" panose="020F0502020204030204" pitchFamily="34" charset="0"/>
                          <a:cs typeface="Calibri" panose="020F0502020204030204" pitchFamily="34" charset="0"/>
                        </a:rPr>
                        <a:t>TOTAL</a:t>
                      </a:r>
                      <a:endParaRPr lang="en-US" sz="1400" dirty="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a:effectLst/>
                          <a:latin typeface="Calibri" panose="020F0502020204030204" pitchFamily="34" charset="0"/>
                          <a:cs typeface="Calibri" panose="020F0502020204030204" pitchFamily="34" charset="0"/>
                        </a:rPr>
                        <a:t> </a:t>
                      </a:r>
                      <a:endParaRPr lang="en-US" sz="140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dirty="0">
                          <a:effectLst/>
                          <a:latin typeface="Calibri" panose="020F0502020204030204" pitchFamily="34" charset="0"/>
                          <a:cs typeface="Calibri" panose="020F0502020204030204" pitchFamily="34" charset="0"/>
                        </a:rPr>
                        <a:t> </a:t>
                      </a:r>
                      <a:endParaRPr lang="en-US" sz="1400" dirty="0">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9959091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sector baseline data, damage &amp; loss estimate, validation, and impacts are now complete</a:t>
            </a:r>
          </a:p>
          <a:p>
            <a:r>
              <a:rPr lang="en-US" dirty="0" smtClean="0"/>
              <a:t>Now, what are the options (policies &amp; strategies) for sector recovery and reconstruction? </a:t>
            </a:r>
          </a:p>
          <a:p>
            <a:r>
              <a:rPr lang="en-US" dirty="0" smtClean="0"/>
              <a:t>In your sector groups, please identify 2-3 small priority projects</a:t>
            </a:r>
          </a:p>
          <a:p>
            <a:pPr lvl="1"/>
            <a:r>
              <a:rPr lang="en-US" dirty="0" smtClean="0"/>
              <a:t>Write the projects on the paper</a:t>
            </a:r>
            <a:endParaRPr lang="en-US" dirty="0"/>
          </a:p>
        </p:txBody>
      </p:sp>
      <p:sp>
        <p:nvSpPr>
          <p:cNvPr id="3" name="Title 2"/>
          <p:cNvSpPr>
            <a:spLocks noGrp="1"/>
          </p:cNvSpPr>
          <p:nvPr>
            <p:ph type="title"/>
          </p:nvPr>
        </p:nvSpPr>
        <p:spPr/>
        <p:txBody>
          <a:bodyPr/>
          <a:lstStyle/>
          <a:p>
            <a:r>
              <a:rPr lang="en-US" dirty="0" smtClean="0"/>
              <a:t>Group Exercises</a:t>
            </a:r>
            <a:endParaRPr lang="en-US" dirty="0"/>
          </a:p>
        </p:txBody>
      </p:sp>
    </p:spTree>
    <p:extLst>
      <p:ext uri="{BB962C8B-B14F-4D97-AF65-F5344CB8AC3E}">
        <p14:creationId xmlns:p14="http://schemas.microsoft.com/office/powerpoint/2010/main" val="427961153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a:bodyPr>
          <a:lstStyle/>
          <a:p>
            <a:r>
              <a:rPr lang="en-US" sz="3200" dirty="0"/>
              <a:t>S3.2 Sector Recovery Project Implementation Plans (Step 6)</a:t>
            </a:r>
          </a:p>
        </p:txBody>
      </p:sp>
      <p:sp>
        <p:nvSpPr>
          <p:cNvPr id="3" name="Subtitle 2"/>
          <p:cNvSpPr>
            <a:spLocks noGrp="1"/>
          </p:cNvSpPr>
          <p:nvPr>
            <p:ph type="body" idx="1"/>
          </p:nvPr>
        </p:nvSpPr>
        <p:spPr/>
        <p:txBody>
          <a:bodyPr/>
          <a:lstStyle/>
          <a:p>
            <a:endParaRPr lang="en-US" dirty="0"/>
          </a:p>
        </p:txBody>
      </p:sp>
      <p:grpSp>
        <p:nvGrpSpPr>
          <p:cNvPr id="4" name="Group 3"/>
          <p:cNvGrpSpPr/>
          <p:nvPr/>
        </p:nvGrpSpPr>
        <p:grpSpPr>
          <a:xfrm>
            <a:off x="251520" y="1077647"/>
            <a:ext cx="4224241" cy="2855409"/>
            <a:chOff x="251520" y="1077647"/>
            <a:chExt cx="4224241" cy="2855409"/>
          </a:xfrm>
        </p:grpSpPr>
        <p:pic>
          <p:nvPicPr>
            <p:cNvPr id="5"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7" name="Group 6"/>
          <p:cNvGrpSpPr/>
          <p:nvPr/>
        </p:nvGrpSpPr>
        <p:grpSpPr>
          <a:xfrm>
            <a:off x="5220072" y="1153847"/>
            <a:ext cx="3397381" cy="2571024"/>
            <a:chOff x="5220072" y="1153847"/>
            <a:chExt cx="3397381" cy="2571024"/>
          </a:xfrm>
        </p:grpSpPr>
        <p:pic>
          <p:nvPicPr>
            <p:cNvPr id="8"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1415597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prepare simple </a:t>
            </a:r>
            <a:r>
              <a:rPr lang="en-US" dirty="0" err="1" smtClean="0"/>
              <a:t>workplans</a:t>
            </a:r>
            <a:r>
              <a:rPr lang="en-US" dirty="0" smtClean="0"/>
              <a:t> and budgets for the sector recovery and reconstruction projects</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973466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000" i="1" dirty="0">
                <a:solidFill>
                  <a:schemeClr val="bg1">
                    <a:lumMod val="65000"/>
                  </a:schemeClr>
                </a:solidFill>
              </a:rPr>
              <a:t>Step 2. Estimate damages and losses </a:t>
            </a:r>
            <a:r>
              <a:rPr lang="en-US" sz="2000" i="1" dirty="0" smtClean="0">
                <a:solidFill>
                  <a:schemeClr val="bg1">
                    <a:lumMod val="65000"/>
                  </a:schemeClr>
                </a:solidFill>
              </a:rPr>
              <a:t>(Communes&gt;Districts</a:t>
            </a:r>
            <a:r>
              <a:rPr lang="en-US" sz="2000" dirty="0" smtClean="0">
                <a:solidFill>
                  <a:schemeClr val="bg1">
                    <a:lumMod val="65000"/>
                  </a:schemeClr>
                </a:solidFill>
              </a:rPr>
              <a:t>)</a:t>
            </a:r>
            <a:endParaRPr lang="en-US" sz="2000" dirty="0">
              <a:solidFill>
                <a:schemeClr val="bg1">
                  <a:lumMod val="65000"/>
                </a:schemeClr>
              </a:solidFill>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000" i="1" dirty="0">
                <a:solidFill>
                  <a:schemeClr val="bg1">
                    <a:lumMod val="65000"/>
                  </a:schemeClr>
                </a:solidFill>
              </a:rPr>
              <a:t>Step 4. Analyze the impacts of the damages and losses to affected population</a:t>
            </a: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400" b="1" dirty="0">
                <a:effectLst>
                  <a:outerShdw blurRad="38100" dist="38100" dir="2700000" algn="tl">
                    <a:srgbClr val="000000">
                      <a:alpha val="43137"/>
                    </a:srgbClr>
                  </a:outerShdw>
                </a:effectLst>
              </a:rPr>
              <a:t>Step 6. Draft the implementation plan of the identified programs and projects</a:t>
            </a: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30584985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Why do we prepare </a:t>
            </a:r>
            <a:r>
              <a:rPr lang="en-US" dirty="0" err="1" smtClean="0"/>
              <a:t>workplans</a:t>
            </a:r>
            <a:r>
              <a:rPr lang="en-US" dirty="0" smtClean="0"/>
              <a:t> and budgets for recovery and reconstruction projects?</a:t>
            </a:r>
          </a:p>
          <a:p>
            <a:endParaRPr lang="en-US" dirty="0"/>
          </a:p>
          <a:p>
            <a:r>
              <a:rPr lang="en-US" dirty="0" smtClean="0"/>
              <a:t>Does your government department have a format for </a:t>
            </a:r>
            <a:r>
              <a:rPr lang="en-US" dirty="0" err="1" smtClean="0"/>
              <a:t>workplans</a:t>
            </a:r>
            <a:r>
              <a:rPr lang="en-US" dirty="0" smtClean="0"/>
              <a:t> and budgets already?</a:t>
            </a:r>
            <a:endParaRPr lang="en-US" dirty="0"/>
          </a:p>
        </p:txBody>
      </p:sp>
      <p:sp>
        <p:nvSpPr>
          <p:cNvPr id="3" name="Title 2"/>
          <p:cNvSpPr>
            <a:spLocks noGrp="1"/>
          </p:cNvSpPr>
          <p:nvPr>
            <p:ph type="title"/>
          </p:nvPr>
        </p:nvSpPr>
        <p:spPr/>
        <p:txBody>
          <a:bodyPr/>
          <a:lstStyle/>
          <a:p>
            <a:r>
              <a:rPr lang="en-US" dirty="0" smtClean="0"/>
              <a:t>Question</a:t>
            </a:r>
            <a:endParaRPr lang="en-US" dirty="0"/>
          </a:p>
        </p:txBody>
      </p:sp>
    </p:spTree>
    <p:extLst>
      <p:ext uri="{BB962C8B-B14F-4D97-AF65-F5344CB8AC3E}">
        <p14:creationId xmlns:p14="http://schemas.microsoft.com/office/powerpoint/2010/main" val="120116056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 A. e.g.</a:t>
            </a:r>
            <a:endParaRPr lang="en-US" dirty="0"/>
          </a:p>
        </p:txBody>
      </p:sp>
      <p:sp>
        <p:nvSpPr>
          <p:cNvPr id="3" name="Title 2"/>
          <p:cNvSpPr>
            <a:spLocks noGrp="1"/>
          </p:cNvSpPr>
          <p:nvPr>
            <p:ph type="title"/>
          </p:nvPr>
        </p:nvSpPr>
        <p:spPr/>
        <p:txBody>
          <a:bodyPr/>
          <a:lstStyle/>
          <a:p>
            <a:r>
              <a:rPr lang="en-US" dirty="0" smtClean="0"/>
              <a:t>Project Design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02729886"/>
              </p:ext>
            </p:extLst>
          </p:nvPr>
        </p:nvGraphicFramePr>
        <p:xfrm>
          <a:off x="457200" y="2060845"/>
          <a:ext cx="8229603" cy="4684258"/>
        </p:xfrm>
        <a:graphic>
          <a:graphicData uri="http://schemas.openxmlformats.org/drawingml/2006/table">
            <a:tbl>
              <a:tblPr firstRow="1" bandRow="1">
                <a:tableStyleId>{5940675A-B579-460E-94D1-54222C63F5DA}</a:tableStyleId>
              </a:tblPr>
              <a:tblGrid>
                <a:gridCol w="2674640"/>
                <a:gridCol w="2331397"/>
                <a:gridCol w="1569057"/>
                <a:gridCol w="1654509"/>
              </a:tblGrid>
              <a:tr h="414425">
                <a:tc gridSpan="4">
                  <a:txBody>
                    <a:bodyPr/>
                    <a:lstStyle/>
                    <a:p>
                      <a:r>
                        <a:rPr lang="en-US" b="1" dirty="0" smtClean="0"/>
                        <a:t>Project title: School building reconstruction</a:t>
                      </a:r>
                      <a:endParaRPr lang="en-US" b="1"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14425">
                <a:tc gridSpan="4">
                  <a:txBody>
                    <a:bodyPr/>
                    <a:lstStyle/>
                    <a:p>
                      <a:r>
                        <a:rPr lang="en-US" b="1" dirty="0" smtClean="0"/>
                        <a:t>Objectives:</a:t>
                      </a:r>
                      <a:endParaRPr lang="en-US" b="1" dirty="0"/>
                    </a:p>
                  </a:txBody>
                  <a:tcPr/>
                </a:tc>
                <a:tc hMerge="1">
                  <a:txBody>
                    <a:bodyPr/>
                    <a:lstStyle/>
                    <a:p>
                      <a:endParaRPr lang="en-US" b="1"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r>
              <a:tr h="683321">
                <a:tc>
                  <a:txBody>
                    <a:bodyPr/>
                    <a:lstStyle/>
                    <a:p>
                      <a:r>
                        <a:rPr lang="en-US" b="1" dirty="0" smtClean="0"/>
                        <a:t>Major</a:t>
                      </a:r>
                      <a:r>
                        <a:rPr lang="en-US" b="1" baseline="0" dirty="0" smtClean="0"/>
                        <a:t> Activities</a:t>
                      </a:r>
                      <a:endParaRPr lang="en-US" b="1" dirty="0"/>
                    </a:p>
                  </a:txBody>
                  <a:tcPr/>
                </a:tc>
                <a:tc>
                  <a:txBody>
                    <a:bodyPr/>
                    <a:lstStyle/>
                    <a:p>
                      <a:r>
                        <a:rPr lang="en-US" b="1" dirty="0" smtClean="0"/>
                        <a:t>Number of Months to Complete</a:t>
                      </a:r>
                      <a:endParaRPr lang="en-US" b="1" dirty="0"/>
                    </a:p>
                  </a:txBody>
                  <a:tcPr/>
                </a:tc>
                <a:tc>
                  <a:txBody>
                    <a:bodyPr/>
                    <a:lstStyle/>
                    <a:p>
                      <a:r>
                        <a:rPr lang="en-US" b="1" dirty="0" smtClean="0"/>
                        <a:t>Total</a:t>
                      </a:r>
                    </a:p>
                    <a:p>
                      <a:r>
                        <a:rPr lang="en-US" b="1" dirty="0" smtClean="0"/>
                        <a:t>(VND)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Responsible</a:t>
                      </a:r>
                      <a:r>
                        <a:rPr lang="en-US" b="1" baseline="0" dirty="0" smtClean="0"/>
                        <a:t> Agency</a:t>
                      </a:r>
                      <a:endParaRPr lang="en-US" b="1" dirty="0" smtClean="0"/>
                    </a:p>
                  </a:txBody>
                  <a:tcPr/>
                </a:tc>
              </a:tr>
              <a:tr h="459882">
                <a:tc>
                  <a:txBody>
                    <a:bodyPr/>
                    <a:lstStyle/>
                    <a:p>
                      <a:r>
                        <a:rPr lang="en-US" baseline="0" dirty="0" smtClean="0"/>
                        <a:t>1. Engineering design</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4425">
                <a:tc>
                  <a:txBody>
                    <a:bodyPr/>
                    <a:lstStyle/>
                    <a:p>
                      <a:r>
                        <a:rPr lang="en-US" dirty="0" smtClean="0"/>
                        <a:t>2.</a:t>
                      </a:r>
                      <a:r>
                        <a:rPr lang="en-US" baseline="0" dirty="0" smtClean="0"/>
                        <a:t> Bidding process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14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baseline="0" dirty="0" smtClean="0"/>
                        <a:t> Start of construction</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baseline="0" dirty="0" smtClean="0"/>
                        <a:t>4. Construction Milestones</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414425">
                <a:tc>
                  <a:txBody>
                    <a:bodyPr/>
                    <a:lstStyle/>
                    <a:p>
                      <a:r>
                        <a:rPr lang="en-US" dirty="0" smtClean="0"/>
                        <a:t>  a. Excavation</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dirty="0" smtClean="0"/>
                        <a:t>  b. </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14425">
                <a:tc>
                  <a:txBody>
                    <a:bodyPr/>
                    <a:lstStyle/>
                    <a:p>
                      <a:r>
                        <a:rPr lang="en-US" dirty="0" smtClean="0"/>
                        <a:t> Total</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60348377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 A. e.g.</a:t>
            </a:r>
            <a:endParaRPr lang="en-US" dirty="0"/>
          </a:p>
        </p:txBody>
      </p:sp>
      <p:sp>
        <p:nvSpPr>
          <p:cNvPr id="3" name="Title 2"/>
          <p:cNvSpPr>
            <a:spLocks noGrp="1"/>
          </p:cNvSpPr>
          <p:nvPr>
            <p:ph type="title"/>
          </p:nvPr>
        </p:nvSpPr>
        <p:spPr/>
        <p:txBody>
          <a:bodyPr/>
          <a:lstStyle/>
          <a:p>
            <a:r>
              <a:rPr lang="en-US" dirty="0" smtClean="0"/>
              <a:t>Project Design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38746933"/>
              </p:ext>
            </p:extLst>
          </p:nvPr>
        </p:nvGraphicFramePr>
        <p:xfrm>
          <a:off x="323528" y="2060845"/>
          <a:ext cx="8640960" cy="4494601"/>
        </p:xfrm>
        <a:graphic>
          <a:graphicData uri="http://schemas.openxmlformats.org/drawingml/2006/table">
            <a:tbl>
              <a:tblPr firstRow="1" bandRow="1">
                <a:tableStyleId>{5940675A-B579-460E-94D1-54222C63F5DA}</a:tableStyleId>
              </a:tblPr>
              <a:tblGrid>
                <a:gridCol w="3744416"/>
                <a:gridCol w="2376264"/>
                <a:gridCol w="1008112"/>
                <a:gridCol w="1512168"/>
              </a:tblGrid>
              <a:tr h="402393">
                <a:tc gridSpan="4">
                  <a:txBody>
                    <a:bodyPr/>
                    <a:lstStyle/>
                    <a:p>
                      <a:r>
                        <a:rPr lang="en-US" b="1" dirty="0" smtClean="0"/>
                        <a:t>Project title: Agricultural</a:t>
                      </a:r>
                      <a:r>
                        <a:rPr lang="en-US" b="1" baseline="0" dirty="0" smtClean="0"/>
                        <a:t> rehabilitation</a:t>
                      </a:r>
                      <a:endParaRPr lang="en-US" b="1"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6702">
                <a:tc gridSpan="4">
                  <a:txBody>
                    <a:bodyPr/>
                    <a:lstStyle/>
                    <a:p>
                      <a:r>
                        <a:rPr lang="en-US" b="1" dirty="0" smtClean="0"/>
                        <a:t>Objectives:</a:t>
                      </a:r>
                      <a:endParaRPr lang="en-US" b="1" dirty="0"/>
                    </a:p>
                  </a:txBody>
                  <a:tcPr/>
                </a:tc>
                <a:tc hMerge="1">
                  <a:txBody>
                    <a:bodyPr/>
                    <a:lstStyle/>
                    <a:p>
                      <a:endParaRPr lang="en-US" b="1"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tc>
              </a:tr>
              <a:tr h="671068">
                <a:tc>
                  <a:txBody>
                    <a:bodyPr/>
                    <a:lstStyle/>
                    <a:p>
                      <a:r>
                        <a:rPr lang="en-US" b="1" dirty="0" smtClean="0"/>
                        <a:t>Major</a:t>
                      </a:r>
                      <a:r>
                        <a:rPr lang="en-US" b="1" baseline="0" dirty="0" smtClean="0"/>
                        <a:t> Activities</a:t>
                      </a:r>
                      <a:endParaRPr lang="en-US" b="1" dirty="0"/>
                    </a:p>
                  </a:txBody>
                  <a:tcPr/>
                </a:tc>
                <a:tc>
                  <a:txBody>
                    <a:bodyPr/>
                    <a:lstStyle/>
                    <a:p>
                      <a:r>
                        <a:rPr lang="en-US" b="1" dirty="0" smtClean="0"/>
                        <a:t>Number of Months to Complete</a:t>
                      </a:r>
                      <a:endParaRPr lang="en-US" b="1" dirty="0"/>
                    </a:p>
                  </a:txBody>
                  <a:tcPr/>
                </a:tc>
                <a:tc>
                  <a:txBody>
                    <a:bodyPr/>
                    <a:lstStyle/>
                    <a:p>
                      <a:r>
                        <a:rPr lang="en-US" b="1" dirty="0" smtClean="0"/>
                        <a:t>Total</a:t>
                      </a:r>
                    </a:p>
                    <a:p>
                      <a:r>
                        <a:rPr lang="en-US" b="1" dirty="0" smtClean="0"/>
                        <a:t>(VND)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Responsible</a:t>
                      </a:r>
                      <a:r>
                        <a:rPr lang="en-US" b="1" baseline="0" dirty="0" smtClean="0"/>
                        <a:t> Agency</a:t>
                      </a:r>
                      <a:endParaRPr lang="en-US" b="1" dirty="0" smtClean="0"/>
                    </a:p>
                  </a:txBody>
                  <a:tcPr/>
                </a:tc>
              </a:tr>
              <a:tr h="621497">
                <a:tc>
                  <a:txBody>
                    <a:bodyPr/>
                    <a:lstStyle/>
                    <a:p>
                      <a:r>
                        <a:rPr lang="en-US" baseline="0" dirty="0" smtClean="0"/>
                        <a:t>1. Procurement of seeds and farm tools (includes bidding process)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02393">
                <a:tc>
                  <a:txBody>
                    <a:bodyPr/>
                    <a:lstStyle/>
                    <a:p>
                      <a:r>
                        <a:rPr lang="en-US" dirty="0" smtClean="0"/>
                        <a:t>2.</a:t>
                      </a:r>
                      <a:r>
                        <a:rPr lang="en-US" baseline="0" dirty="0" smtClean="0"/>
                        <a:t> Training of farmers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4023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a:t>
                      </a:r>
                      <a:r>
                        <a:rPr lang="en-US" baseline="0" dirty="0" smtClean="0"/>
                        <a:t> Distribution of seeds</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baseline="0" dirty="0" smtClean="0"/>
                        <a:t>4. Milestones</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r h="402393">
                <a:tc>
                  <a:txBody>
                    <a:bodyPr/>
                    <a:lstStyle/>
                    <a:p>
                      <a:r>
                        <a:rPr lang="en-US" dirty="0" smtClean="0"/>
                        <a:t>  a. Planted</a:t>
                      </a:r>
                      <a:r>
                        <a:rPr lang="en-US" baseline="0" dirty="0" smtClean="0"/>
                        <a:t> rice</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dirty="0" smtClean="0"/>
                        <a:t>  b. </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402393">
                <a:tc>
                  <a:txBody>
                    <a:bodyPr/>
                    <a:lstStyle/>
                    <a:p>
                      <a:r>
                        <a:rPr lang="en-US" dirty="0" smtClean="0"/>
                        <a:t> Total</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74974977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Using the shortlist of priority projects: design the projects.</a:t>
            </a:r>
          </a:p>
          <a:p>
            <a:r>
              <a:rPr lang="en-US" sz="2400" dirty="0" smtClean="0"/>
              <a:t>If enough time, prepare short activity plans e.g.</a:t>
            </a:r>
            <a:endParaRPr lang="en-US" sz="2400" dirty="0"/>
          </a:p>
        </p:txBody>
      </p:sp>
      <p:sp>
        <p:nvSpPr>
          <p:cNvPr id="3" name="Title 2"/>
          <p:cNvSpPr>
            <a:spLocks noGrp="1"/>
          </p:cNvSpPr>
          <p:nvPr>
            <p:ph type="title"/>
          </p:nvPr>
        </p:nvSpPr>
        <p:spPr/>
        <p:txBody>
          <a:bodyPr/>
          <a:lstStyle/>
          <a:p>
            <a:r>
              <a:rPr lang="en-US" dirty="0" smtClean="0"/>
              <a:t>Group Exercise</a:t>
            </a:r>
            <a:endParaRPr lang="en-US" dirty="0"/>
          </a:p>
        </p:txBody>
      </p:sp>
      <p:graphicFrame>
        <p:nvGraphicFramePr>
          <p:cNvPr id="4" name="Table 3"/>
          <p:cNvGraphicFramePr>
            <a:graphicFrameLocks noGrp="1"/>
          </p:cNvGraphicFramePr>
          <p:nvPr>
            <p:extLst/>
          </p:nvPr>
        </p:nvGraphicFramePr>
        <p:xfrm>
          <a:off x="683568" y="2708920"/>
          <a:ext cx="7785600" cy="3337560"/>
        </p:xfrm>
        <a:graphic>
          <a:graphicData uri="http://schemas.openxmlformats.org/drawingml/2006/table">
            <a:tbl>
              <a:tblPr firstRow="1" bandRow="1">
                <a:tableStyleId>{5940675A-B579-460E-94D1-54222C63F5DA}</a:tableStyleId>
              </a:tblPr>
              <a:tblGrid>
                <a:gridCol w="1613400"/>
                <a:gridCol w="685800"/>
                <a:gridCol w="685800"/>
                <a:gridCol w="685800"/>
                <a:gridCol w="685800"/>
                <a:gridCol w="685800"/>
                <a:gridCol w="685800"/>
                <a:gridCol w="685800"/>
                <a:gridCol w="685800"/>
                <a:gridCol w="685800"/>
              </a:tblGrid>
              <a:tr h="370840">
                <a:tc>
                  <a:txBody>
                    <a:bodyPr/>
                    <a:lstStyle/>
                    <a:p>
                      <a:endParaRPr lang="en-US" dirty="0"/>
                    </a:p>
                  </a:txBody>
                  <a:tcPr/>
                </a:tc>
                <a:tc>
                  <a:txBody>
                    <a:bodyPr/>
                    <a:lstStyle/>
                    <a:p>
                      <a:r>
                        <a:rPr lang="en-US" dirty="0" smtClean="0"/>
                        <a:t>Mo 1</a:t>
                      </a:r>
                      <a:endParaRPr lang="en-US" dirty="0"/>
                    </a:p>
                  </a:txBody>
                  <a:tcPr/>
                </a:tc>
                <a:tc>
                  <a:txBody>
                    <a:bodyPr/>
                    <a:lstStyle/>
                    <a:p>
                      <a:r>
                        <a:rPr lang="en-US" dirty="0" smtClean="0"/>
                        <a:t>Mo 2</a:t>
                      </a:r>
                      <a:endParaRPr lang="en-US" dirty="0"/>
                    </a:p>
                  </a:txBody>
                  <a:tcPr/>
                </a:tc>
                <a:tc>
                  <a:txBody>
                    <a:bodyPr/>
                    <a:lstStyle/>
                    <a:p>
                      <a:r>
                        <a:rPr lang="en-US" dirty="0" smtClean="0"/>
                        <a:t>Mo 3</a:t>
                      </a:r>
                      <a:endParaRPr lang="en-US" dirty="0"/>
                    </a:p>
                  </a:txBody>
                  <a:tcPr/>
                </a:tc>
                <a:tc>
                  <a:txBody>
                    <a:bodyPr/>
                    <a:lstStyle/>
                    <a:p>
                      <a:r>
                        <a:rPr lang="en-US" dirty="0" smtClean="0"/>
                        <a:t>Mo 4</a:t>
                      </a:r>
                      <a:endParaRPr lang="en-US" dirty="0"/>
                    </a:p>
                  </a:txBody>
                  <a:tcPr/>
                </a:tc>
                <a:tc>
                  <a:txBody>
                    <a:bodyPr/>
                    <a:lstStyle/>
                    <a:p>
                      <a:r>
                        <a:rPr lang="en-US" dirty="0" smtClean="0"/>
                        <a:t>Mo 5</a:t>
                      </a:r>
                      <a:endParaRPr lang="en-US" dirty="0"/>
                    </a:p>
                  </a:txBody>
                  <a:tcPr/>
                </a:tc>
                <a:tc>
                  <a:txBody>
                    <a:bodyPr/>
                    <a:lstStyle/>
                    <a:p>
                      <a:r>
                        <a:rPr lang="en-US" dirty="0" smtClean="0"/>
                        <a:t>Mo 6</a:t>
                      </a:r>
                      <a:endParaRPr lang="en-US" dirty="0"/>
                    </a:p>
                  </a:txBody>
                  <a:tcPr/>
                </a:tc>
                <a:tc>
                  <a:txBody>
                    <a:bodyPr/>
                    <a:lstStyle/>
                    <a:p>
                      <a:r>
                        <a:rPr lang="en-US" dirty="0" smtClean="0"/>
                        <a:t>Mo 7</a:t>
                      </a:r>
                      <a:endParaRPr lang="en-US" dirty="0"/>
                    </a:p>
                  </a:txBody>
                  <a:tcPr/>
                </a:tc>
                <a:tc>
                  <a:txBody>
                    <a:bodyPr/>
                    <a:lstStyle/>
                    <a:p>
                      <a:r>
                        <a:rPr lang="en-US" dirty="0" smtClean="0"/>
                        <a:t>Mo 8</a:t>
                      </a:r>
                      <a:endParaRPr lang="en-US" dirty="0"/>
                    </a:p>
                  </a:txBody>
                  <a:tcPr/>
                </a:tc>
                <a:tc>
                  <a:txBody>
                    <a:bodyPr/>
                    <a:lstStyle/>
                    <a:p>
                      <a:r>
                        <a:rPr lang="en-US" dirty="0" smtClean="0"/>
                        <a:t>…</a:t>
                      </a:r>
                      <a:endParaRPr lang="en-US" dirty="0"/>
                    </a:p>
                  </a:txBody>
                  <a:tcPr/>
                </a:tc>
              </a:tr>
              <a:tr h="370840">
                <a:tc>
                  <a:txBody>
                    <a:bodyPr/>
                    <a:lstStyle/>
                    <a:p>
                      <a:r>
                        <a:rPr lang="en-US" b="1" dirty="0" smtClean="0"/>
                        <a:t>PROJECT</a:t>
                      </a:r>
                      <a:r>
                        <a:rPr lang="en-US" b="1" baseline="0" dirty="0" smtClean="0"/>
                        <a:t> A</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Activity</a:t>
                      </a:r>
                      <a:r>
                        <a:rPr lang="en-US" baseline="0" dirty="0" smtClean="0"/>
                        <a:t> 1</a:t>
                      </a:r>
                      <a:endParaRPr lang="en-US" dirty="0"/>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Activity</a:t>
                      </a:r>
                      <a:r>
                        <a:rPr lang="en-US" baseline="0" dirty="0" smtClean="0"/>
                        <a:t> 2</a:t>
                      </a:r>
                      <a:endParaRPr lang="en-US" dirty="0" smtClean="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PROJECT</a:t>
                      </a:r>
                      <a:r>
                        <a:rPr lang="en-US" b="1" baseline="0" dirty="0" smtClean="0"/>
                        <a:t> B</a:t>
                      </a:r>
                      <a:endParaRPr lang="en-US" b="1" dirty="0" smtClean="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Activity</a:t>
                      </a:r>
                      <a:r>
                        <a:rPr lang="en-US" baseline="0" dirty="0" smtClean="0"/>
                        <a:t> 1</a:t>
                      </a:r>
                      <a:endParaRPr lang="en-US" dirty="0"/>
                    </a:p>
                  </a:txBody>
                  <a:tcPr/>
                </a:tc>
                <a:tc>
                  <a:txBody>
                    <a:bodyPr/>
                    <a:lstStyle/>
                    <a:p>
                      <a:endParaRPr lang="en-US" dirty="0"/>
                    </a:p>
                  </a:txBody>
                  <a:tcPr>
                    <a:noFill/>
                  </a:tcPr>
                </a:tc>
                <a:tc>
                  <a:txBody>
                    <a:bodyPr/>
                    <a:lstStyle/>
                    <a:p>
                      <a:endParaRPr lang="en-US" dirty="0"/>
                    </a:p>
                  </a:txBody>
                  <a:tcPr>
                    <a:no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Activity</a:t>
                      </a:r>
                      <a:r>
                        <a:rPr lang="en-US" baseline="0" dirty="0" smtClean="0"/>
                        <a:t> 2</a:t>
                      </a:r>
                      <a:endParaRPr lang="en-US" dirty="0" smtClean="0"/>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tc>
              </a:tr>
            </a:tbl>
          </a:graphicData>
        </a:graphic>
      </p:graphicFrame>
    </p:spTree>
    <p:extLst>
      <p:ext uri="{BB962C8B-B14F-4D97-AF65-F5344CB8AC3E}">
        <p14:creationId xmlns:p14="http://schemas.microsoft.com/office/powerpoint/2010/main" val="3776418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60648"/>
            <a:ext cx="7236296" cy="410882"/>
          </a:xfrm>
          <a:prstGeom prst="rect">
            <a:avLst/>
          </a:prstGeom>
        </p:spPr>
        <p:txBody>
          <a:bodyPr wrap="square">
            <a:spAutoFit/>
          </a:bodyPr>
          <a:lstStyle/>
          <a:p>
            <a:pPr algn="just">
              <a:lnSpc>
                <a:spcPct val="115000"/>
              </a:lnSpc>
              <a:spcAft>
                <a:spcPts val="0"/>
              </a:spcAft>
            </a:pPr>
            <a:r>
              <a:rPr lang="en-US" b="1" dirty="0">
                <a:latin typeface="Calibri" panose="020F0502020204030204" pitchFamily="34" charset="0"/>
                <a:ea typeface="Calibri" panose="020F0502020204030204" pitchFamily="34" charset="0"/>
                <a:cs typeface="Calibri" panose="020F0502020204030204" pitchFamily="34" charset="0"/>
              </a:rPr>
              <a:t>Table 18. Summary of recovery and reconstruction projects in the sector.</a:t>
            </a:r>
            <a:endParaRPr lang="en-US" sz="1400" dirty="0">
              <a:latin typeface="Calibri" panose="020F0502020204030204" pitchFamily="34" charset="0"/>
              <a:ea typeface="Calibri" panose="020F0502020204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01284252"/>
              </p:ext>
            </p:extLst>
          </p:nvPr>
        </p:nvGraphicFramePr>
        <p:xfrm>
          <a:off x="457200" y="1124744"/>
          <a:ext cx="8229600" cy="5417820"/>
        </p:xfrm>
        <a:graphic>
          <a:graphicData uri="http://schemas.openxmlformats.org/drawingml/2006/table">
            <a:tbl>
              <a:tblPr firstRow="1" firstCol="1" bandRow="1" bandCol="1"/>
              <a:tblGrid>
                <a:gridCol w="4285976"/>
                <a:gridCol w="985906"/>
                <a:gridCol w="862462"/>
                <a:gridCol w="1232794"/>
                <a:gridCol w="862462"/>
              </a:tblGrid>
              <a:tr h="154305">
                <a:tc gridSpan="5">
                  <a:txBody>
                    <a:bodyPr/>
                    <a:lstStyle/>
                    <a:p>
                      <a:r>
                        <a:rPr lang="en-US" sz="1800" b="1">
                          <a:effectLst/>
                          <a:latin typeface="Calibri" panose="020F0502020204030204" pitchFamily="34" charset="0"/>
                          <a:cs typeface="Calibri" panose="020F0502020204030204" pitchFamily="34" charset="0"/>
                        </a:rPr>
                        <a:t>This table is normally completed by …………….. Department / Agency</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8300">
                <a:tc rowSpan="2">
                  <a:txBody>
                    <a:bodyPr/>
                    <a:lstStyle/>
                    <a:p>
                      <a:pPr algn="ctr"/>
                      <a:r>
                        <a:rPr lang="en-US" sz="1800" b="1">
                          <a:effectLst/>
                          <a:latin typeface="Calibri" panose="020F0502020204030204" pitchFamily="34" charset="0"/>
                          <a:cs typeface="Calibri" panose="020F0502020204030204" pitchFamily="34" charset="0"/>
                        </a:rPr>
                        <a:t>Name of Specific Projects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gridSpan="3">
                  <a:txBody>
                    <a:bodyPr/>
                    <a:lstStyle/>
                    <a:p>
                      <a:pPr algn="ctr">
                        <a:spcAft>
                          <a:spcPts val="0"/>
                        </a:spcAft>
                      </a:pPr>
                      <a:r>
                        <a:rPr lang="en-US" sz="1800" b="1">
                          <a:effectLst/>
                          <a:latin typeface="Calibri" panose="020F0502020204030204" pitchFamily="34" charset="0"/>
                          <a:cs typeface="Calibri" panose="020F0502020204030204" pitchFamily="34" charset="0"/>
                        </a:rPr>
                        <a:t>Annual Needed Amount of Assistance</a:t>
                      </a:r>
                      <a:r>
                        <a:rPr lang="en-US" sz="1800">
                          <a:effectLst/>
                          <a:latin typeface="Calibri" panose="020F0502020204030204" pitchFamily="34" charset="0"/>
                          <a:cs typeface="Calibri" panose="020F0502020204030204" pitchFamily="34" charset="0"/>
                        </a:rPr>
                        <a:t> (VND)</a:t>
                      </a:r>
                      <a:endParaRPr lang="en-US" sz="16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a:txBody>
                    <a:bodyPr/>
                    <a:lstStyle/>
                    <a:p>
                      <a:pPr algn="ctr"/>
                      <a:r>
                        <a:rPr lang="en-US" sz="1800" b="1">
                          <a:effectLst/>
                          <a:latin typeface="Calibri" panose="020F0502020204030204" pitchFamily="34" charset="0"/>
                          <a:cs typeface="Calibri" panose="020F0502020204030204" pitchFamily="34" charset="0"/>
                        </a:rPr>
                        <a:t>Total Needs</a:t>
                      </a:r>
                      <a:endParaRPr lang="en-US" sz="1600">
                        <a:effectLst/>
                        <a:latin typeface="Calibri" panose="020F0502020204030204" pitchFamily="34" charset="0"/>
                      </a:endParaRPr>
                    </a:p>
                    <a:p>
                      <a:pPr algn="ct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7960">
                <a:tc vMerge="1">
                  <a:txBody>
                    <a:bodyPr/>
                    <a:lstStyle/>
                    <a:p>
                      <a:endParaRPr lang="en-US"/>
                    </a:p>
                  </a:txBody>
                  <a:tcPr/>
                </a:tc>
                <a:tc>
                  <a:txBody>
                    <a:bodyPr/>
                    <a:lstStyle/>
                    <a:p>
                      <a:pPr algn="ctr"/>
                      <a:r>
                        <a:rPr lang="en-US" sz="1800">
                          <a:effectLst/>
                          <a:latin typeface="Calibri" panose="020F0502020204030204" pitchFamily="34" charset="0"/>
                          <a:cs typeface="Calibri" panose="020F0502020204030204" pitchFamily="34" charset="0"/>
                        </a:rPr>
                        <a:t>Disaster Year</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cs typeface="Calibri" panose="020F0502020204030204" pitchFamily="34" charset="0"/>
                        </a:rPr>
                        <a:t>Year 1</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cs typeface="Calibri" panose="020F0502020204030204" pitchFamily="34" charset="0"/>
                        </a:rPr>
                        <a:t>Year 2</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r>
                        <a:rPr lang="en-US" sz="1800">
                          <a:effectLst/>
                          <a:latin typeface="Calibri" panose="020F0502020204030204" pitchFamily="34" charset="0"/>
                          <a:cs typeface="Calibri" panose="020F0502020204030204" pitchFamily="34" charset="0"/>
                        </a:rPr>
                        <a:t>(VND)</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gridSpan="5">
                  <a:txBody>
                    <a:bodyPr/>
                    <a:lstStyle/>
                    <a:p>
                      <a:pPr algn="just">
                        <a:spcAft>
                          <a:spcPts val="0"/>
                        </a:spcAft>
                      </a:pPr>
                      <a:r>
                        <a:rPr lang="en-US" sz="1800" b="1" i="1">
                          <a:effectLst/>
                          <a:latin typeface="Calibri" panose="020F0502020204030204" pitchFamily="34" charset="0"/>
                          <a:cs typeface="Calibri" panose="020F0502020204030204" pitchFamily="34" charset="0"/>
                        </a:rPr>
                        <a:t>Recovery Projects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0"/>
                        </a:spcAft>
                        <a:buFont typeface="+mj-lt"/>
                        <a:buAutoNum type="alphaLcPeriod"/>
                      </a:pPr>
                      <a:r>
                        <a:rPr lang="en-US" sz="1800">
                          <a:effectLst/>
                          <a:latin typeface="Calibri" panose="020F0502020204030204" pitchFamily="34" charset="0"/>
                          <a:ea typeface="Calibri" panose="020F0502020204030204" pitchFamily="34" charset="0"/>
                          <a:cs typeface="Calibri" panose="020F0502020204030204" pitchFamily="34" charset="0"/>
                        </a:rPr>
                        <a:t> </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US" sz="1800" b="1">
                          <a:effectLst/>
                          <a:latin typeface="Calibri" panose="020F0502020204030204" pitchFamily="34" charset="0"/>
                          <a:ea typeface="Calibri" panose="020F0502020204030204" pitchFamily="34" charset="0"/>
                          <a:cs typeface="Calibri" panose="020F0502020204030204" pitchFamily="34" charset="0"/>
                        </a:rPr>
                        <a:t>Total</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5">
                  <a:txBody>
                    <a:bodyPr/>
                    <a:lstStyle/>
                    <a:p>
                      <a:pPr algn="just">
                        <a:spcAft>
                          <a:spcPts val="0"/>
                        </a:spcAft>
                      </a:pPr>
                      <a:r>
                        <a:rPr lang="en-US" sz="1800" b="1" i="1">
                          <a:effectLst/>
                          <a:latin typeface="Calibri" panose="020F0502020204030204" pitchFamily="34" charset="0"/>
                          <a:cs typeface="Calibri" panose="020F0502020204030204" pitchFamily="34" charset="0"/>
                        </a:rPr>
                        <a:t>Reconstruction Projects</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spcAft>
                          <a:spcPts val="0"/>
                        </a:spcAft>
                        <a:buFont typeface="+mj-lt"/>
                        <a:buAutoNum type="alphaLcPeriod"/>
                      </a:pPr>
                      <a:r>
                        <a:rPr lang="en-US" sz="1800" b="1">
                          <a:effectLst/>
                          <a:latin typeface="Calibri" panose="020F0502020204030204" pitchFamily="34" charset="0"/>
                          <a:ea typeface="Times New Roman" panose="02020603050405020304" pitchFamily="18"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000"/>
                        </a:spcBef>
                        <a:spcAft>
                          <a:spcPts val="0"/>
                        </a:spcAft>
                      </a:pPr>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Calibri" panose="020F0502020204030204" pitchFamily="34" charset="0"/>
                        </a:rPr>
                        <a:t>Total</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US" sz="1800" b="1">
                          <a:effectLst/>
                          <a:latin typeface="Calibri" panose="020F0502020204030204" pitchFamily="34" charset="0"/>
                          <a:cs typeface="Calibri" panose="020F0502020204030204" pitchFamily="34" charset="0"/>
                        </a:rPr>
                        <a:t>GRAND TOTAL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a:effectLst/>
                          <a:latin typeface="Calibri" panose="020F0502020204030204" pitchFamily="34" charset="0"/>
                          <a:cs typeface="Calibri" panose="020F0502020204030204" pitchFamily="34" charset="0"/>
                        </a:rPr>
                        <a:t> </a:t>
                      </a:r>
                      <a:endParaRPr lang="en-US" sz="160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en-US" sz="1800" b="1" dirty="0">
                          <a:effectLst/>
                          <a:latin typeface="Calibri" panose="020F0502020204030204" pitchFamily="34" charset="0"/>
                          <a:cs typeface="Calibri" panose="020F0502020204030204" pitchFamily="34" charset="0"/>
                        </a:rPr>
                        <a:t> </a:t>
                      </a:r>
                      <a:endParaRPr lang="en-US" sz="1600" dirty="0">
                        <a:effectLst/>
                        <a:latin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31632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b="1" dirty="0">
                <a:effectLst>
                  <a:outerShdw blurRad="38100" dist="38100" dir="2700000" algn="tl">
                    <a:srgbClr val="000000">
                      <a:alpha val="43137"/>
                    </a:srgbClr>
                  </a:outerShdw>
                </a:effectLst>
              </a:rPr>
              <a:t>Step </a:t>
            </a:r>
            <a:r>
              <a:rPr lang="en-US" sz="2400" b="1" dirty="0" smtClean="0">
                <a:effectLst>
                  <a:outerShdw blurRad="38100" dist="38100" dir="2700000" algn="tl">
                    <a:srgbClr val="000000">
                      <a:alpha val="43137"/>
                    </a:srgbClr>
                  </a:outerShdw>
                </a:effectLst>
              </a:rPr>
              <a:t>1. Collect </a:t>
            </a:r>
            <a:r>
              <a:rPr lang="en-US" sz="2400" b="1" dirty="0">
                <a:effectLst>
                  <a:outerShdw blurRad="38100" dist="38100" dir="2700000" algn="tl">
                    <a:srgbClr val="000000">
                      <a:alpha val="43137"/>
                    </a:srgbClr>
                  </a:outerShdw>
                </a:effectLst>
              </a:rPr>
              <a:t>and/or validate the baseline data for each of the disaster-affected commune</a:t>
            </a:r>
          </a:p>
          <a:p>
            <a:r>
              <a:rPr lang="en-US" sz="2000" i="1" dirty="0">
                <a:solidFill>
                  <a:schemeClr val="bg1">
                    <a:lumMod val="65000"/>
                  </a:schemeClr>
                </a:solidFill>
              </a:rPr>
              <a:t>Step 2. Estimate damages and losses </a:t>
            </a:r>
            <a:r>
              <a:rPr lang="en-US" sz="2000" dirty="0" smtClean="0">
                <a:solidFill>
                  <a:schemeClr val="bg1">
                    <a:lumMod val="65000"/>
                  </a:schemeClr>
                </a:solidFill>
              </a:rPr>
              <a:t>(Communes&gt;Districts)</a:t>
            </a:r>
            <a:endParaRPr lang="en-US" sz="2000" dirty="0">
              <a:solidFill>
                <a:schemeClr val="bg1">
                  <a:lumMod val="65000"/>
                </a:schemeClr>
              </a:solidFill>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000" i="1" dirty="0">
                <a:solidFill>
                  <a:schemeClr val="bg1">
                    <a:lumMod val="65000"/>
                  </a:schemeClr>
                </a:solidFill>
              </a:rPr>
              <a:t>Step 4. Analyze the impacts of the damages and losses to affected population</a:t>
            </a:r>
            <a:endParaRPr lang="en-US" sz="2000" dirty="0">
              <a:solidFill>
                <a:schemeClr val="bg1">
                  <a:lumMod val="65000"/>
                </a:schemeClr>
              </a:solidFill>
            </a:endParaRP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000" i="1" dirty="0">
                <a:solidFill>
                  <a:schemeClr val="bg1">
                    <a:lumMod val="65000"/>
                  </a:schemeClr>
                </a:solidFill>
              </a:rPr>
              <a:t>Step 7. Draft the post-disaster damages, losses and needs (PDNA) of the sector</a:t>
            </a:r>
            <a:endParaRPr lang="en-US" sz="2000" dirty="0">
              <a:solidFill>
                <a:schemeClr val="bg1">
                  <a:lumMod val="65000"/>
                </a:schemeClr>
              </a:solidFill>
            </a:endParaRP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27991415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normAutofit fontScale="90000"/>
          </a:bodyPr>
          <a:lstStyle/>
          <a:p>
            <a:r>
              <a:rPr lang="en-US" sz="3200" dirty="0"/>
              <a:t>Step 7. Draft the post-disaster damages, losses and needs (PDNA) report of the sector</a:t>
            </a:r>
          </a:p>
        </p:txBody>
      </p:sp>
      <p:sp>
        <p:nvSpPr>
          <p:cNvPr id="3" name="Subtitle 2"/>
          <p:cNvSpPr>
            <a:spLocks noGrp="1"/>
          </p:cNvSpPr>
          <p:nvPr>
            <p:ph type="body" idx="1"/>
          </p:nvPr>
        </p:nvSpPr>
        <p:spPr/>
        <p:txBody>
          <a:bodyPr/>
          <a:lstStyle/>
          <a:p>
            <a:endParaRPr lang="en-US" b="1" dirty="0"/>
          </a:p>
        </p:txBody>
      </p:sp>
      <p:grpSp>
        <p:nvGrpSpPr>
          <p:cNvPr id="4" name="Group 3"/>
          <p:cNvGrpSpPr/>
          <p:nvPr/>
        </p:nvGrpSpPr>
        <p:grpSpPr>
          <a:xfrm>
            <a:off x="251520" y="1077647"/>
            <a:ext cx="4224241" cy="2855409"/>
            <a:chOff x="251520" y="1077647"/>
            <a:chExt cx="4224241" cy="2855409"/>
          </a:xfrm>
        </p:grpSpPr>
        <p:pic>
          <p:nvPicPr>
            <p:cNvPr id="5"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7" name="Group 6"/>
          <p:cNvGrpSpPr/>
          <p:nvPr/>
        </p:nvGrpSpPr>
        <p:grpSpPr>
          <a:xfrm>
            <a:off x="5220072" y="1153847"/>
            <a:ext cx="3397381" cy="2571024"/>
            <a:chOff x="5220072" y="1153847"/>
            <a:chExt cx="3397381" cy="2571024"/>
          </a:xfrm>
        </p:grpSpPr>
        <p:pic>
          <p:nvPicPr>
            <p:cNvPr id="8"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967615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orientate on the proposed contents of sector damage, loss, and needs assessment report </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Tree>
    <p:extLst>
      <p:ext uri="{BB962C8B-B14F-4D97-AF65-F5344CB8AC3E}">
        <p14:creationId xmlns:p14="http://schemas.microsoft.com/office/powerpoint/2010/main" val="496944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solidFill>
                  <a:schemeClr val="bg1">
                    <a:lumMod val="65000"/>
                  </a:schemeClr>
                </a:solidFill>
              </a:rPr>
              <a:t>Step </a:t>
            </a:r>
            <a:r>
              <a:rPr lang="en-US" sz="2000" i="1" dirty="0" smtClean="0">
                <a:solidFill>
                  <a:schemeClr val="bg1">
                    <a:lumMod val="65000"/>
                  </a:schemeClr>
                </a:solidFill>
              </a:rPr>
              <a:t>1. Collect </a:t>
            </a:r>
            <a:r>
              <a:rPr lang="en-US" sz="2000" i="1" dirty="0">
                <a:solidFill>
                  <a:schemeClr val="bg1">
                    <a:lumMod val="65000"/>
                  </a:schemeClr>
                </a:solidFill>
              </a:rPr>
              <a:t>and/or validate the baseline data for each of the disaster-affected commune</a:t>
            </a:r>
          </a:p>
          <a:p>
            <a:r>
              <a:rPr lang="en-US" sz="2000" i="1" dirty="0">
                <a:solidFill>
                  <a:schemeClr val="bg1">
                    <a:lumMod val="65000"/>
                  </a:schemeClr>
                </a:solidFill>
              </a:rPr>
              <a:t>Step 2. Estimate damages and losses </a:t>
            </a:r>
            <a:r>
              <a:rPr lang="en-US" sz="2000" i="1" dirty="0" smtClean="0">
                <a:solidFill>
                  <a:schemeClr val="bg1">
                    <a:lumMod val="65000"/>
                  </a:schemeClr>
                </a:solidFill>
              </a:rPr>
              <a:t>(Communes&gt;Districts</a:t>
            </a:r>
            <a:r>
              <a:rPr lang="en-US" sz="2000" dirty="0" smtClean="0">
                <a:solidFill>
                  <a:schemeClr val="bg1">
                    <a:lumMod val="65000"/>
                  </a:schemeClr>
                </a:solidFill>
              </a:rPr>
              <a:t>)</a:t>
            </a:r>
            <a:endParaRPr lang="en-US" sz="2000" dirty="0">
              <a:solidFill>
                <a:schemeClr val="bg1">
                  <a:lumMod val="65000"/>
                </a:schemeClr>
              </a:solidFill>
            </a:endParaRPr>
          </a:p>
          <a:p>
            <a:r>
              <a:rPr lang="en-US" sz="2000" i="1" dirty="0">
                <a:solidFill>
                  <a:schemeClr val="bg1">
                    <a:lumMod val="65000"/>
                  </a:schemeClr>
                </a:solidFill>
              </a:rPr>
              <a:t>Step 3. Validate the information on damages and losses </a:t>
            </a:r>
            <a:r>
              <a:rPr lang="en-US" sz="2000" dirty="0" smtClean="0">
                <a:solidFill>
                  <a:schemeClr val="bg1">
                    <a:lumMod val="65000"/>
                  </a:schemeClr>
                </a:solidFill>
              </a:rPr>
              <a:t>(All sector teams – Province summary – Dec. 31)</a:t>
            </a:r>
            <a:endParaRPr lang="en-US" sz="2000" dirty="0">
              <a:solidFill>
                <a:schemeClr val="bg1">
                  <a:lumMod val="65000"/>
                </a:schemeClr>
              </a:solidFill>
            </a:endParaRPr>
          </a:p>
          <a:p>
            <a:r>
              <a:rPr lang="en-US" sz="2000" i="1" dirty="0">
                <a:solidFill>
                  <a:schemeClr val="bg1">
                    <a:lumMod val="65000"/>
                  </a:schemeClr>
                </a:solidFill>
              </a:rPr>
              <a:t>Step 4. Analyze the impacts of the damages and losses to affected population</a:t>
            </a:r>
          </a:p>
          <a:p>
            <a:r>
              <a:rPr lang="en-US" sz="2000" i="1" dirty="0">
                <a:solidFill>
                  <a:schemeClr val="bg1">
                    <a:lumMod val="65000"/>
                  </a:schemeClr>
                </a:solidFill>
              </a:rPr>
              <a:t>Step 5. Identify the recovery strategies and estimate recovery and reconstruction </a:t>
            </a:r>
            <a:r>
              <a:rPr lang="en-US" sz="2000" i="1" dirty="0" smtClean="0">
                <a:solidFill>
                  <a:schemeClr val="bg1">
                    <a:lumMod val="65000"/>
                  </a:schemeClr>
                </a:solidFill>
              </a:rPr>
              <a:t>needs </a:t>
            </a:r>
            <a:r>
              <a:rPr lang="en-US" sz="2000" dirty="0" smtClean="0">
                <a:solidFill>
                  <a:schemeClr val="bg1">
                    <a:lumMod val="65000"/>
                  </a:schemeClr>
                </a:solidFill>
              </a:rPr>
              <a:t>(Strategies – </a:t>
            </a:r>
            <a:r>
              <a:rPr lang="en-US" sz="2000" dirty="0">
                <a:solidFill>
                  <a:schemeClr val="bg1">
                    <a:lumMod val="65000"/>
                  </a:schemeClr>
                </a:solidFill>
              </a:rPr>
              <a:t>priority projects - Dec. 31)</a:t>
            </a:r>
          </a:p>
          <a:p>
            <a:r>
              <a:rPr lang="en-US" sz="2000" i="1" dirty="0">
                <a:solidFill>
                  <a:schemeClr val="bg1">
                    <a:lumMod val="65000"/>
                  </a:schemeClr>
                </a:solidFill>
              </a:rPr>
              <a:t>Step 6. Draft the implementation plan of the identified programs and projects</a:t>
            </a:r>
            <a:endParaRPr lang="en-US" sz="2000" dirty="0">
              <a:solidFill>
                <a:schemeClr val="bg1">
                  <a:lumMod val="65000"/>
                </a:schemeClr>
              </a:solidFill>
            </a:endParaRPr>
          </a:p>
          <a:p>
            <a:r>
              <a:rPr lang="en-US" sz="2400" b="1" dirty="0">
                <a:effectLst>
                  <a:outerShdw blurRad="38100" dist="38100" dir="2700000" algn="tl">
                    <a:srgbClr val="000000">
                      <a:alpha val="43137"/>
                    </a:srgbClr>
                  </a:outerShdw>
                </a:effectLst>
              </a:rPr>
              <a:t>Step 7. Draft the post-disaster damages, losses and needs (PDNA) of the sector</a:t>
            </a:r>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166235631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9616"/>
            <a:ext cx="8507288" cy="4626547"/>
          </a:xfrm>
        </p:spPr>
        <p:txBody>
          <a:bodyPr/>
          <a:lstStyle/>
          <a:p>
            <a:r>
              <a:rPr lang="en-US" sz="2000" dirty="0"/>
              <a:t>With all the information gathered using the previous steps, a report can be drafted by the assessment team inputs of the sector in the overall recovery and reconstruction plan. </a:t>
            </a:r>
            <a:endParaRPr lang="en-US" sz="2000" dirty="0" smtClean="0"/>
          </a:p>
          <a:p>
            <a:r>
              <a:rPr lang="en-US" sz="2000" dirty="0" smtClean="0"/>
              <a:t>The </a:t>
            </a:r>
            <a:r>
              <a:rPr lang="en-US" sz="2000" dirty="0"/>
              <a:t>following format may be considered:</a:t>
            </a:r>
          </a:p>
          <a:p>
            <a:pPr lvl="1"/>
            <a:r>
              <a:rPr lang="en-US" sz="1600" b="1" dirty="0"/>
              <a:t>Brief description of the sector </a:t>
            </a:r>
            <a:r>
              <a:rPr lang="en-US" sz="1600" dirty="0"/>
              <a:t>in the disaster-affected areas.</a:t>
            </a:r>
          </a:p>
          <a:p>
            <a:pPr lvl="1"/>
            <a:r>
              <a:rPr lang="en-US" sz="1600" b="1" dirty="0"/>
              <a:t>Damages in the sector </a:t>
            </a:r>
            <a:r>
              <a:rPr lang="en-US" sz="1600" dirty="0"/>
              <a:t>by areas and by types of assets/facilities affected.</a:t>
            </a:r>
          </a:p>
          <a:p>
            <a:pPr lvl="1"/>
            <a:r>
              <a:rPr lang="en-US" sz="1600" b="1" dirty="0"/>
              <a:t>Losses in the sector </a:t>
            </a:r>
            <a:r>
              <a:rPr lang="en-US" sz="1600" dirty="0"/>
              <a:t>emphasizing the losses in income, increase in expenditures, estimated period before normalcy will be attained, etc.</a:t>
            </a:r>
          </a:p>
          <a:p>
            <a:pPr lvl="1"/>
            <a:r>
              <a:rPr lang="en-US" sz="1600" b="1" dirty="0"/>
              <a:t>Impact on the local economy, </a:t>
            </a:r>
            <a:r>
              <a:rPr lang="en-US" sz="1600" dirty="0"/>
              <a:t>individual households and the consequences to the greater community if no assistance for recovery will be provided. </a:t>
            </a:r>
          </a:p>
          <a:p>
            <a:pPr lvl="1"/>
            <a:r>
              <a:rPr lang="en-US" sz="1600" b="1" dirty="0"/>
              <a:t>Proposed strategies </a:t>
            </a:r>
            <a:r>
              <a:rPr lang="en-US" sz="1600" dirty="0"/>
              <a:t>for recovery and reconstruction of the sector.</a:t>
            </a:r>
          </a:p>
          <a:p>
            <a:pPr lvl="1"/>
            <a:r>
              <a:rPr lang="en-US" sz="1600" b="1" dirty="0"/>
              <a:t>Needs of the sector, by priority, </a:t>
            </a:r>
            <a:r>
              <a:rPr lang="en-US" sz="1600" dirty="0"/>
              <a:t>and the draft schedule of implementation with the estimated funds required for each project over time.</a:t>
            </a:r>
          </a:p>
          <a:p>
            <a:endParaRPr lang="en-US" sz="2000" dirty="0"/>
          </a:p>
        </p:txBody>
      </p:sp>
      <p:sp>
        <p:nvSpPr>
          <p:cNvPr id="3" name="Title 2"/>
          <p:cNvSpPr>
            <a:spLocks noGrp="1"/>
          </p:cNvSpPr>
          <p:nvPr>
            <p:ph type="title"/>
          </p:nvPr>
        </p:nvSpPr>
        <p:spPr/>
        <p:txBody>
          <a:bodyPr>
            <a:normAutofit fontScale="90000"/>
          </a:bodyPr>
          <a:lstStyle/>
          <a:p>
            <a:r>
              <a:rPr lang="en-US" dirty="0">
                <a:effectLst/>
              </a:rPr>
              <a:t>S3.3 Sector Post-Disaster Needs Assessment Report (Step 7)</a:t>
            </a:r>
            <a:endParaRPr lang="en-US" dirty="0"/>
          </a:p>
        </p:txBody>
      </p:sp>
    </p:spTree>
    <p:extLst>
      <p:ext uri="{BB962C8B-B14F-4D97-AF65-F5344CB8AC3E}">
        <p14:creationId xmlns:p14="http://schemas.microsoft.com/office/powerpoint/2010/main" val="110900465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smtClean="0"/>
              <a:t>Group Discussions</a:t>
            </a:r>
            <a:endParaRPr lang="en-US"/>
          </a:p>
        </p:txBody>
      </p:sp>
    </p:spTree>
    <p:extLst>
      <p:ext uri="{BB962C8B-B14F-4D97-AF65-F5344CB8AC3E}">
        <p14:creationId xmlns:p14="http://schemas.microsoft.com/office/powerpoint/2010/main" val="3050957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TRANSPORT SECTOR</a:t>
            </a:r>
            <a:endParaRPr lang="en-US" dirty="0"/>
          </a:p>
        </p:txBody>
      </p:sp>
      <p:sp>
        <p:nvSpPr>
          <p:cNvPr id="5" name="Text Placeholder 4"/>
          <p:cNvSpPr>
            <a:spLocks noGrp="1"/>
          </p:cNvSpPr>
          <p:nvPr>
            <p:ph type="body" idx="1"/>
          </p:nvPr>
        </p:nvSpPr>
        <p:spPr/>
        <p:txBody>
          <a:bodyPr/>
          <a:lstStyle/>
          <a:p>
            <a:endParaRPr lang="en-US"/>
          </a:p>
        </p:txBody>
      </p:sp>
      <p:grpSp>
        <p:nvGrpSpPr>
          <p:cNvPr id="6" name="Group 5"/>
          <p:cNvGrpSpPr/>
          <p:nvPr/>
        </p:nvGrpSpPr>
        <p:grpSpPr>
          <a:xfrm>
            <a:off x="251520" y="1077647"/>
            <a:ext cx="4224241" cy="2855409"/>
            <a:chOff x="251520" y="1077647"/>
            <a:chExt cx="4224241" cy="2855409"/>
          </a:xfrm>
        </p:grpSpPr>
        <p:pic>
          <p:nvPicPr>
            <p:cNvPr id="7"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9" name="Group 8"/>
          <p:cNvGrpSpPr/>
          <p:nvPr/>
        </p:nvGrpSpPr>
        <p:grpSpPr>
          <a:xfrm>
            <a:off x="5220072" y="1153847"/>
            <a:ext cx="3397381" cy="2571024"/>
            <a:chOff x="5220072" y="1153847"/>
            <a:chExt cx="3397381" cy="2571024"/>
          </a:xfrm>
        </p:grpSpPr>
        <p:pic>
          <p:nvPicPr>
            <p:cNvPr id="10"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2481751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400" dirty="0"/>
              <a:t>Baseline information must be compiled before the field assessment or, if possible, prior to the occurrence of disaster. </a:t>
            </a:r>
            <a:endParaRPr lang="en-US" sz="2400" dirty="0" smtClean="0"/>
          </a:p>
          <a:p>
            <a:r>
              <a:rPr lang="en-US" sz="2400" dirty="0" smtClean="0"/>
              <a:t>The </a:t>
            </a:r>
            <a:r>
              <a:rPr lang="en-US" sz="2400" dirty="0"/>
              <a:t>baseline data should be validated before the field visit to serve as the basis for the estimation of damages and losses for the disaster-affected area/s. </a:t>
            </a:r>
            <a:endParaRPr lang="en-US" sz="2400" dirty="0" smtClean="0"/>
          </a:p>
          <a:p>
            <a:r>
              <a:rPr lang="en-US" sz="2400" dirty="0" smtClean="0"/>
              <a:t>This </a:t>
            </a:r>
            <a:r>
              <a:rPr lang="en-US" sz="2400" dirty="0"/>
              <a:t>data can be compiled at the provincial office or at the district levels.</a:t>
            </a:r>
            <a:r>
              <a:rPr lang="en-US" sz="2400" b="1" dirty="0"/>
              <a:t> </a:t>
            </a:r>
            <a:endParaRPr lang="en-US" sz="2400" dirty="0" smtClean="0"/>
          </a:p>
          <a:p>
            <a:endParaRPr lang="en-US" sz="2400" dirty="0"/>
          </a:p>
        </p:txBody>
      </p:sp>
      <p:sp>
        <p:nvSpPr>
          <p:cNvPr id="4" name="Title 3"/>
          <p:cNvSpPr>
            <a:spLocks noGrp="1"/>
          </p:cNvSpPr>
          <p:nvPr>
            <p:ph type="title"/>
          </p:nvPr>
        </p:nvSpPr>
        <p:spPr/>
        <p:txBody>
          <a:bodyPr>
            <a:noAutofit/>
          </a:bodyPr>
          <a:lstStyle/>
          <a:p>
            <a:r>
              <a:rPr lang="en-US" sz="2400" i="1" dirty="0">
                <a:effectLst/>
              </a:rPr>
              <a:t>Step 1.	Collect and/or validate the baseline data for each of the disaster-affected </a:t>
            </a:r>
            <a:r>
              <a:rPr lang="en-US" sz="2400" i="1" dirty="0" smtClean="0">
                <a:effectLst/>
              </a:rPr>
              <a:t>commune</a:t>
            </a:r>
            <a:endParaRPr lang="en-US" sz="2400" dirty="0"/>
          </a:p>
        </p:txBody>
      </p:sp>
    </p:spTree>
    <p:extLst>
      <p:ext uri="{BB962C8B-B14F-4D97-AF65-F5344CB8AC3E}">
        <p14:creationId xmlns:p14="http://schemas.microsoft.com/office/powerpoint/2010/main" val="18318011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DB_template_updat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CAUPD template</Template>
  <TotalTime>4829</TotalTime>
  <Words>4676</Words>
  <Application>Microsoft Office PowerPoint</Application>
  <PresentationFormat>On-screen Show (4:3)</PresentationFormat>
  <Paragraphs>2963</Paragraphs>
  <Slides>74</Slides>
  <Notes>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74</vt:i4>
      </vt:variant>
    </vt:vector>
  </HeadingPairs>
  <TitlesOfParts>
    <vt:vector size="87" baseType="lpstr">
      <vt:lpstr>ＭＳ Ｐゴシック</vt:lpstr>
      <vt:lpstr>Angsana New</vt:lpstr>
      <vt:lpstr>Arial</vt:lpstr>
      <vt:lpstr>Calibri</vt:lpstr>
      <vt:lpstr>Cordia New</vt:lpstr>
      <vt:lpstr>GEDAPE+TimesNewRoman</vt:lpstr>
      <vt:lpstr>HY그래픽M</vt:lpstr>
      <vt:lpstr>Phetsarath OT</vt:lpstr>
      <vt:lpstr>Symbol</vt:lpstr>
      <vt:lpstr>Times New Roman</vt:lpstr>
      <vt:lpstr>Trebuchet MS</vt:lpstr>
      <vt:lpstr>Wingdings 2</vt:lpstr>
      <vt:lpstr>AFDB_template_update</vt:lpstr>
      <vt:lpstr>“Post-Disaster Needs Assessment and Recovery in Vietnam”</vt:lpstr>
      <vt:lpstr>S2.1 Disaster Scenario </vt:lpstr>
      <vt:lpstr>Session Objectives</vt:lpstr>
      <vt:lpstr>Group Discussion: Disaster Scenario</vt:lpstr>
      <vt:lpstr>S2.2 Collect Baseline data (step 1)</vt:lpstr>
      <vt:lpstr>Session Objectives</vt:lpstr>
      <vt:lpstr>General steps to conduct assessment</vt:lpstr>
      <vt:lpstr>Example: TRANSPORT SECTOR</vt:lpstr>
      <vt:lpstr>Step 1. Collect and/or validate the baseline data for each of the disaster-affected commune</vt:lpstr>
      <vt:lpstr>Land Transportation</vt:lpstr>
      <vt:lpstr>Step 1. Collect and/or validate the baseline data for each of the disaster-affected commune</vt:lpstr>
      <vt:lpstr>PowerPoint Presentation</vt:lpstr>
      <vt:lpstr>PowerPoint Presentation</vt:lpstr>
      <vt:lpstr>PowerPoint Presentation</vt:lpstr>
      <vt:lpstr>PowerPoint Presentation</vt:lpstr>
      <vt:lpstr>WATER Transportation</vt:lpstr>
      <vt:lpstr>PowerPoint Presentation</vt:lpstr>
      <vt:lpstr>RAIL Transportation</vt:lpstr>
      <vt:lpstr>PowerPoint Presentation</vt:lpstr>
      <vt:lpstr>Group Exercise</vt:lpstr>
      <vt:lpstr>S2.3 Estimating sector damage and loss (Step 2)</vt:lpstr>
      <vt:lpstr>Session Objectives</vt:lpstr>
      <vt:lpstr>General steps to conduct assessment</vt:lpstr>
      <vt:lpstr>Example: TRANSPORTATION sector</vt:lpstr>
      <vt:lpstr>Introduction</vt:lpstr>
      <vt:lpstr>Step 2.1. Estimate the damages and losses</vt:lpstr>
      <vt:lpstr>Step 2.1. Estimate the damages and losses</vt:lpstr>
      <vt:lpstr>Step 2.1. Estimate the damages and losses</vt:lpstr>
      <vt:lpstr>Step 2.1. Estimate the damages and losses</vt:lpstr>
      <vt:lpstr>Step 2.1. Estimate the damages and losses</vt:lpstr>
      <vt:lpstr>PowerPoint Presentation</vt:lpstr>
      <vt:lpstr>PowerPoint Presentation</vt:lpstr>
      <vt:lpstr>Group Exercise</vt:lpstr>
      <vt:lpstr>Questions on damage and loss</vt:lpstr>
      <vt:lpstr>S2.4 Validating the Damage and Loss Information (Step 3)</vt:lpstr>
      <vt:lpstr>Session Objectives</vt:lpstr>
      <vt:lpstr>General steps to conduct assessment</vt:lpstr>
      <vt:lpstr>Example: TRANSPORTATION sector</vt:lpstr>
      <vt:lpstr>Step 3. Validate the information on damages and losses and draft the summary </vt:lpstr>
      <vt:lpstr>Step 3.2 Summarize damages and losses of the sector at the province level </vt:lpstr>
      <vt:lpstr>PowerPoint Presentation</vt:lpstr>
      <vt:lpstr>Open Discussion</vt:lpstr>
      <vt:lpstr>S2.5 Analyzing the Disaster Impacts (Step 4)</vt:lpstr>
      <vt:lpstr>Session Objectives</vt:lpstr>
      <vt:lpstr>General steps to conduct assessment</vt:lpstr>
      <vt:lpstr>Example: TRANSPORTATION sector</vt:lpstr>
      <vt:lpstr>Step 4. Analyze the impacts of the damages and losses to affected population </vt:lpstr>
      <vt:lpstr>Group Exercise</vt:lpstr>
      <vt:lpstr>S3.1 Sector Recovery Strategies and Needs (Step 5)</vt:lpstr>
      <vt:lpstr>Session Objectives</vt:lpstr>
      <vt:lpstr>General steps to conduct assessment</vt:lpstr>
      <vt:lpstr>Example: TRANSPORTATION sector</vt:lpstr>
      <vt:lpstr>Step 5. Identify the recovery strategies and estimate recovery and reconstruction needs</vt:lpstr>
      <vt:lpstr>Strategies</vt:lpstr>
      <vt:lpstr>Step 5.2. Estimate recovery needs</vt:lpstr>
      <vt:lpstr>Step 5.3. Estimate reconstruction needs</vt:lpstr>
      <vt:lpstr>Step 5.4. Prioritize identified projects for recovery</vt:lpstr>
      <vt:lpstr>Step 5.4. Prioritize identified projects for recovery</vt:lpstr>
      <vt:lpstr>Step 5.5. Summarize the estimated recovery and reconstruction needs</vt:lpstr>
      <vt:lpstr>Step 5.6. Summarize the specific recovery and reconstruction needs in Decision No. 31 templates</vt:lpstr>
      <vt:lpstr>Group Exercises</vt:lpstr>
      <vt:lpstr>S3.2 Sector Recovery Project Implementation Plans (Step 6)</vt:lpstr>
      <vt:lpstr>Session Objectives</vt:lpstr>
      <vt:lpstr>General steps to conduct assessment</vt:lpstr>
      <vt:lpstr>Question</vt:lpstr>
      <vt:lpstr>Project Design</vt:lpstr>
      <vt:lpstr>Project Design</vt:lpstr>
      <vt:lpstr>Group Exercise</vt:lpstr>
      <vt:lpstr>PowerPoint Presentation</vt:lpstr>
      <vt:lpstr>Step 7. Draft the post-disaster damages, losses and needs (PDNA) report of the sector</vt:lpstr>
      <vt:lpstr>Session Objectives</vt:lpstr>
      <vt:lpstr>General steps to conduct assessment</vt:lpstr>
      <vt:lpstr>S3.3 Sector Post-Disaster Needs Assessment Report (Step 7)</vt:lpstr>
      <vt:lpstr>Group Discussions</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and Capacity  Building Support for Sub-National Post Disaster Reconstruction Activities in Khammouane Province</dc:title>
  <dc:creator>Pearn</dc:creator>
  <cp:lastModifiedBy>Greg</cp:lastModifiedBy>
  <cp:revision>717</cp:revision>
  <dcterms:created xsi:type="dcterms:W3CDTF">2013-02-18T06:24:38Z</dcterms:created>
  <dcterms:modified xsi:type="dcterms:W3CDTF">2015-05-26T06:58:37Z</dcterms:modified>
</cp:coreProperties>
</file>