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7" r:id="rId2"/>
    <p:sldId id="258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69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761" autoAdjust="0"/>
  </p:normalViewPr>
  <p:slideViewPr>
    <p:cSldViewPr>
      <p:cViewPr varScale="1">
        <p:scale>
          <a:sx n="63" d="100"/>
          <a:sy n="63" d="100"/>
        </p:scale>
        <p:origin x="21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36C313-C527-4C37-869E-D581D24B850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19930D-D5BD-49B9-861D-3C75DBB360A5}">
      <dgm:prSet phldrT="[Text]"/>
      <dgm:spPr/>
      <dgm:t>
        <a:bodyPr/>
        <a:lstStyle/>
        <a:p>
          <a:r>
            <a:rPr lang="en-US" b="1" u="none" noProof="0" dirty="0" smtClean="0">
              <a:solidFill>
                <a:schemeClr val="bg1"/>
              </a:solidFill>
              <a:effectLst/>
            </a:rPr>
            <a:t>Identification of Damage and Losses</a:t>
          </a:r>
          <a:endParaRPr lang="en-US" b="0" u="none" noProof="0" dirty="0">
            <a:solidFill>
              <a:schemeClr val="bg1"/>
            </a:solidFill>
            <a:effectLst/>
          </a:endParaRPr>
        </a:p>
      </dgm:t>
    </dgm:pt>
    <dgm:pt modelId="{F29BC30B-0D5B-4100-80B6-00B8927F1FD1}" type="parTrans" cxnId="{98BAB61D-D0AC-4570-9256-2BEFD3CC179F}">
      <dgm:prSet/>
      <dgm:spPr/>
      <dgm:t>
        <a:bodyPr/>
        <a:lstStyle/>
        <a:p>
          <a:endParaRPr lang="en-US" u="none" noProof="0"/>
        </a:p>
      </dgm:t>
    </dgm:pt>
    <dgm:pt modelId="{5D5B3EBD-D9BF-4EAC-AA05-5549469AC052}" type="sibTrans" cxnId="{98BAB61D-D0AC-4570-9256-2BEFD3CC179F}">
      <dgm:prSet/>
      <dgm:spPr/>
      <dgm:t>
        <a:bodyPr/>
        <a:lstStyle/>
        <a:p>
          <a:endParaRPr lang="en-US" u="none" noProof="0"/>
        </a:p>
      </dgm:t>
    </dgm:pt>
    <dgm:pt modelId="{7AB124CE-A20D-4B2F-B4CA-8884CE19A083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Aggregation of Total Effects</a:t>
          </a:r>
        </a:p>
      </dgm:t>
    </dgm:pt>
    <dgm:pt modelId="{D87C006B-DDB7-4CBE-A57E-CC4B649D09DA}" type="parTrans" cxnId="{3470F045-3624-4F99-8EEA-8914C94EAE8B}">
      <dgm:prSet/>
      <dgm:spPr/>
      <dgm:t>
        <a:bodyPr/>
        <a:lstStyle/>
        <a:p>
          <a:endParaRPr lang="en-US" u="none" noProof="0"/>
        </a:p>
      </dgm:t>
    </dgm:pt>
    <dgm:pt modelId="{2CA0DE4F-F439-42F7-B2ED-BE39B7AED379}" type="sibTrans" cxnId="{3470F045-3624-4F99-8EEA-8914C94EAE8B}">
      <dgm:prSet/>
      <dgm:spPr/>
      <dgm:t>
        <a:bodyPr/>
        <a:lstStyle/>
        <a:p>
          <a:endParaRPr lang="en-US" u="none" noProof="0"/>
        </a:p>
      </dgm:t>
    </dgm:pt>
    <dgm:pt modelId="{A2E8889F-68C7-44F0-B858-96F6CFB0006E}">
      <dgm:prSet phldrT="[Text]"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Sector by Sector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9B252C1C-B13D-466A-B573-FB8E54A219BA}" type="parTrans" cxnId="{F5688CDB-886A-49A4-858D-111D4C3BA316}">
      <dgm:prSet/>
      <dgm:spPr/>
      <dgm:t>
        <a:bodyPr/>
        <a:lstStyle/>
        <a:p>
          <a:endParaRPr lang="en-US" u="none" noProof="0"/>
        </a:p>
      </dgm:t>
    </dgm:pt>
    <dgm:pt modelId="{30323D79-2547-4BCF-BC83-1B9B8E32D399}" type="sibTrans" cxnId="{F5688CDB-886A-49A4-858D-111D4C3BA316}">
      <dgm:prSet/>
      <dgm:spPr/>
      <dgm:t>
        <a:bodyPr/>
        <a:lstStyle/>
        <a:p>
          <a:endParaRPr lang="en-US" u="none" noProof="0"/>
        </a:p>
      </dgm:t>
    </dgm:pt>
    <dgm:pt modelId="{EEA8909E-A5B9-455E-9805-45B5E8821B12}">
      <dgm:prSet/>
      <dgm:spPr/>
      <dgm:t>
        <a:bodyPr/>
        <a:lstStyle/>
        <a:p>
          <a:r>
            <a:rPr lang="en-US" b="1" u="none" noProof="0" dirty="0" smtClean="0">
              <a:solidFill>
                <a:schemeClr val="bg1"/>
              </a:solidFill>
              <a:effectLst/>
            </a:rPr>
            <a:t>Impact Assessment</a:t>
          </a:r>
          <a:endParaRPr lang="en-US" b="1" u="none" noProof="0" dirty="0">
            <a:solidFill>
              <a:schemeClr val="bg1"/>
            </a:solidFill>
            <a:effectLst/>
          </a:endParaRPr>
        </a:p>
      </dgm:t>
    </dgm:pt>
    <dgm:pt modelId="{4A9CA595-67AB-489B-9103-1108AEAB9681}" type="parTrans" cxnId="{B079AF9C-E440-4FB2-B1DD-8B5FE77F840A}">
      <dgm:prSet/>
      <dgm:spPr/>
      <dgm:t>
        <a:bodyPr/>
        <a:lstStyle/>
        <a:p>
          <a:endParaRPr lang="en-US" u="none" noProof="0"/>
        </a:p>
      </dgm:t>
    </dgm:pt>
    <dgm:pt modelId="{C01B2183-7D6D-4DDA-9F19-935268D10F47}" type="sibTrans" cxnId="{B079AF9C-E440-4FB2-B1DD-8B5FE77F840A}">
      <dgm:prSet/>
      <dgm:spPr/>
      <dgm:t>
        <a:bodyPr/>
        <a:lstStyle/>
        <a:p>
          <a:endParaRPr lang="en-US" u="none" noProof="0"/>
        </a:p>
      </dgm:t>
    </dgm:pt>
    <dgm:pt modelId="{8A66378F-4DA4-4070-87AF-B5C7DDBADA2B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Macro-economic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252DE77E-8755-4737-9136-9E5187B5D3DD}" type="parTrans" cxnId="{B0BB87F8-9B97-4120-812A-4200D1A8BB0E}">
      <dgm:prSet/>
      <dgm:spPr/>
      <dgm:t>
        <a:bodyPr/>
        <a:lstStyle/>
        <a:p>
          <a:endParaRPr lang="en-US" u="none" noProof="0"/>
        </a:p>
      </dgm:t>
    </dgm:pt>
    <dgm:pt modelId="{7E71CF72-2615-4CB0-8AA0-6428173D4A4F}" type="sibTrans" cxnId="{B0BB87F8-9B97-4120-812A-4200D1A8BB0E}">
      <dgm:prSet/>
      <dgm:spPr/>
      <dgm:t>
        <a:bodyPr/>
        <a:lstStyle/>
        <a:p>
          <a:endParaRPr lang="en-US" u="none" noProof="0"/>
        </a:p>
      </dgm:t>
    </dgm:pt>
    <dgm:pt modelId="{DD333F94-39D3-477B-9CF4-01A6B5C06CA0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Personal/Household</a:t>
          </a:r>
        </a:p>
      </dgm:t>
    </dgm:pt>
    <dgm:pt modelId="{1B08CFE9-E31F-4F5D-9FA2-013227B16752}" type="parTrans" cxnId="{4B9F4744-0F2E-4C61-A402-064D551A0CDF}">
      <dgm:prSet/>
      <dgm:spPr/>
      <dgm:t>
        <a:bodyPr/>
        <a:lstStyle/>
        <a:p>
          <a:endParaRPr lang="en-US" u="none" noProof="0"/>
        </a:p>
      </dgm:t>
    </dgm:pt>
    <dgm:pt modelId="{9EC29036-CEE3-4A99-B031-53419597B8F7}" type="sibTrans" cxnId="{4B9F4744-0F2E-4C61-A402-064D551A0CDF}">
      <dgm:prSet/>
      <dgm:spPr/>
      <dgm:t>
        <a:bodyPr/>
        <a:lstStyle/>
        <a:p>
          <a:endParaRPr lang="en-US" u="none" noProof="0"/>
        </a:p>
      </dgm:t>
    </dgm:pt>
    <dgm:pt modelId="{CFFAF644-8607-4F6A-B16A-559DAC12B19B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Poverty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2CA49EB7-F01E-429D-AE0A-7216FDCE52DB}" type="parTrans" cxnId="{500A3461-F393-4DAA-93A0-F2D40BF86FBD}">
      <dgm:prSet/>
      <dgm:spPr/>
      <dgm:t>
        <a:bodyPr/>
        <a:lstStyle/>
        <a:p>
          <a:endParaRPr lang="en-US" u="none" noProof="0"/>
        </a:p>
      </dgm:t>
    </dgm:pt>
    <dgm:pt modelId="{BA8A7129-3E08-4649-AA7C-C2F93CED97FF}" type="sibTrans" cxnId="{500A3461-F393-4DAA-93A0-F2D40BF86FBD}">
      <dgm:prSet/>
      <dgm:spPr/>
      <dgm:t>
        <a:bodyPr/>
        <a:lstStyle/>
        <a:p>
          <a:endParaRPr lang="en-US" u="none" noProof="0"/>
        </a:p>
      </dgm:t>
    </dgm:pt>
    <dgm:pt modelId="{0899DBE1-4C9D-49B6-B0CB-762B09D395FC}">
      <dgm:prSet/>
      <dgm:spPr/>
      <dgm:t>
        <a:bodyPr/>
        <a:lstStyle/>
        <a:p>
          <a:r>
            <a:rPr lang="en-US" b="1" u="none" noProof="0" dirty="0" smtClean="0">
              <a:solidFill>
                <a:schemeClr val="bg1"/>
              </a:solidFill>
              <a:effectLst/>
            </a:rPr>
            <a:t>Estimation of Needs</a:t>
          </a:r>
          <a:endParaRPr lang="en-US" b="1" u="none" noProof="0" dirty="0">
            <a:solidFill>
              <a:schemeClr val="bg1"/>
            </a:solidFill>
            <a:effectLst/>
          </a:endParaRPr>
        </a:p>
      </dgm:t>
    </dgm:pt>
    <dgm:pt modelId="{16CC3961-B4EF-4E50-B478-7022E1BCC6BF}" type="parTrans" cxnId="{0E35D692-A581-419B-93C5-677A5E31EF92}">
      <dgm:prSet/>
      <dgm:spPr/>
      <dgm:t>
        <a:bodyPr/>
        <a:lstStyle/>
        <a:p>
          <a:endParaRPr lang="en-US" u="none" noProof="0"/>
        </a:p>
      </dgm:t>
    </dgm:pt>
    <dgm:pt modelId="{004EF599-E21B-4B4C-87BA-8775DEB94A16}" type="sibTrans" cxnId="{0E35D692-A581-419B-93C5-677A5E31EF92}">
      <dgm:prSet/>
      <dgm:spPr/>
      <dgm:t>
        <a:bodyPr/>
        <a:lstStyle/>
        <a:p>
          <a:endParaRPr lang="en-US" u="none" noProof="0"/>
        </a:p>
      </dgm:t>
    </dgm:pt>
    <dgm:pt modelId="{966D9F4E-5C04-4F6B-B6BA-EADC3C539A98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Recovery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332727DB-5462-494F-8033-64ACC68A64ED}" type="parTrans" cxnId="{C41BFC1E-56A3-4150-BE3C-38EBF32FBA9F}">
      <dgm:prSet/>
      <dgm:spPr/>
      <dgm:t>
        <a:bodyPr/>
        <a:lstStyle/>
        <a:p>
          <a:endParaRPr lang="en-US" u="none" noProof="0"/>
        </a:p>
      </dgm:t>
    </dgm:pt>
    <dgm:pt modelId="{2210DF4A-8CB4-45B0-B9F7-00D1CD11E123}" type="sibTrans" cxnId="{C41BFC1E-56A3-4150-BE3C-38EBF32FBA9F}">
      <dgm:prSet/>
      <dgm:spPr/>
      <dgm:t>
        <a:bodyPr/>
        <a:lstStyle/>
        <a:p>
          <a:endParaRPr lang="en-US" u="none" noProof="0"/>
        </a:p>
      </dgm:t>
    </dgm:pt>
    <dgm:pt modelId="{E5BA5DB8-8060-4FFA-8523-238F597F7BA2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Reconstruction</a:t>
          </a:r>
        </a:p>
      </dgm:t>
    </dgm:pt>
    <dgm:pt modelId="{4887B9D6-624C-4DEB-B9ED-946410692D3E}" type="parTrans" cxnId="{C6315724-87DB-45A4-A701-7DA7404A9C6B}">
      <dgm:prSet/>
      <dgm:spPr/>
      <dgm:t>
        <a:bodyPr/>
        <a:lstStyle/>
        <a:p>
          <a:endParaRPr lang="en-US" u="none" noProof="0"/>
        </a:p>
      </dgm:t>
    </dgm:pt>
    <dgm:pt modelId="{544A7ED3-69C5-4CE0-887E-C3EDD1463DF7}" type="sibTrans" cxnId="{C6315724-87DB-45A4-A701-7DA7404A9C6B}">
      <dgm:prSet/>
      <dgm:spPr/>
      <dgm:t>
        <a:bodyPr/>
        <a:lstStyle/>
        <a:p>
          <a:endParaRPr lang="en-US" u="none" noProof="0"/>
        </a:p>
      </dgm:t>
    </dgm:pt>
    <dgm:pt modelId="{797B547E-B0E1-408D-B5B3-D1558FC93648}">
      <dgm:prSet/>
      <dgm:spPr/>
      <dgm:t>
        <a:bodyPr/>
        <a:lstStyle/>
        <a:p>
          <a:r>
            <a:rPr lang="en-US" b="0" u="none" noProof="0" dirty="0" smtClean="0">
              <a:solidFill>
                <a:schemeClr val="tx1"/>
              </a:solidFill>
              <a:effectLst/>
            </a:rPr>
            <a:t>Risk Reduction 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3FE3DB97-C9CB-4ED9-AF86-E9CD6FF0D0C2}" type="parTrans" cxnId="{2947BF7D-CC59-4B15-8561-63513C0182C7}">
      <dgm:prSet/>
      <dgm:spPr/>
      <dgm:t>
        <a:bodyPr/>
        <a:lstStyle/>
        <a:p>
          <a:endParaRPr lang="en-US" u="none" noProof="0"/>
        </a:p>
      </dgm:t>
    </dgm:pt>
    <dgm:pt modelId="{FA664BA3-01E3-40E3-BBA6-9627623843E1}" type="sibTrans" cxnId="{2947BF7D-CC59-4B15-8561-63513C0182C7}">
      <dgm:prSet/>
      <dgm:spPr/>
      <dgm:t>
        <a:bodyPr/>
        <a:lstStyle/>
        <a:p>
          <a:endParaRPr lang="en-US" u="none" noProof="0"/>
        </a:p>
      </dgm:t>
    </dgm:pt>
    <dgm:pt modelId="{75121D16-910C-414B-AC3D-B42079C2902D}" type="pres">
      <dgm:prSet presAssocID="{6336C313-C527-4C37-869E-D581D24B85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DFC699-1422-47AE-A7AF-BD73FEEFA6AF}" type="pres">
      <dgm:prSet presAssocID="{0899DBE1-4C9D-49B6-B0CB-762B09D395FC}" presName="boxAndChildren" presStyleCnt="0"/>
      <dgm:spPr/>
    </dgm:pt>
    <dgm:pt modelId="{0D430EAE-32EE-46A1-9896-D5AA316325B7}" type="pres">
      <dgm:prSet presAssocID="{0899DBE1-4C9D-49B6-B0CB-762B09D395FC}" presName="parentTextBox" presStyleLbl="node1" presStyleIdx="0" presStyleCnt="3"/>
      <dgm:spPr/>
      <dgm:t>
        <a:bodyPr/>
        <a:lstStyle/>
        <a:p>
          <a:endParaRPr lang="en-US"/>
        </a:p>
      </dgm:t>
    </dgm:pt>
    <dgm:pt modelId="{59230624-06BF-4C25-89C5-F9F9B51A00FE}" type="pres">
      <dgm:prSet presAssocID="{0899DBE1-4C9D-49B6-B0CB-762B09D395FC}" presName="entireBox" presStyleLbl="node1" presStyleIdx="0" presStyleCnt="3"/>
      <dgm:spPr/>
      <dgm:t>
        <a:bodyPr/>
        <a:lstStyle/>
        <a:p>
          <a:endParaRPr lang="en-US"/>
        </a:p>
      </dgm:t>
    </dgm:pt>
    <dgm:pt modelId="{6AD6DEF2-DF72-4C39-A247-846386751C90}" type="pres">
      <dgm:prSet presAssocID="{0899DBE1-4C9D-49B6-B0CB-762B09D395FC}" presName="descendantBox" presStyleCnt="0"/>
      <dgm:spPr/>
    </dgm:pt>
    <dgm:pt modelId="{666D7727-699E-476D-9049-B140C1090EF9}" type="pres">
      <dgm:prSet presAssocID="{966D9F4E-5C04-4F6B-B6BA-EADC3C539A98}" presName="childTextBox" presStyleLbl="f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A88097-D9F6-4712-9EA2-0691C892D6D1}" type="pres">
      <dgm:prSet presAssocID="{E5BA5DB8-8060-4FFA-8523-238F597F7BA2}" presName="childTextBox" presStyleLbl="f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1BE0B-3A5A-4CEA-8542-AE0D6DBDBAA7}" type="pres">
      <dgm:prSet presAssocID="{797B547E-B0E1-408D-B5B3-D1558FC93648}" presName="childTextBox" presStyleLbl="f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CFF78-A037-45CE-B353-49B440FCFDAD}" type="pres">
      <dgm:prSet presAssocID="{C01B2183-7D6D-4DDA-9F19-935268D10F47}" presName="sp" presStyleCnt="0"/>
      <dgm:spPr/>
    </dgm:pt>
    <dgm:pt modelId="{E1F77E94-CA7A-46A2-BC1A-F4068198F454}" type="pres">
      <dgm:prSet presAssocID="{EEA8909E-A5B9-455E-9805-45B5E8821B12}" presName="arrowAndChildren" presStyleCnt="0"/>
      <dgm:spPr/>
    </dgm:pt>
    <dgm:pt modelId="{E9AD4556-EC0B-41BF-92F6-9962CF51B741}" type="pres">
      <dgm:prSet presAssocID="{EEA8909E-A5B9-455E-9805-45B5E8821B12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35A114C0-529E-43D6-8B4C-60A5E0A814FF}" type="pres">
      <dgm:prSet presAssocID="{EEA8909E-A5B9-455E-9805-45B5E8821B12}" presName="arrow" presStyleLbl="node1" presStyleIdx="1" presStyleCnt="3"/>
      <dgm:spPr/>
      <dgm:t>
        <a:bodyPr/>
        <a:lstStyle/>
        <a:p>
          <a:endParaRPr lang="en-US"/>
        </a:p>
      </dgm:t>
    </dgm:pt>
    <dgm:pt modelId="{0E305AD8-1EBF-4561-97AA-4FBA22DF97E4}" type="pres">
      <dgm:prSet presAssocID="{EEA8909E-A5B9-455E-9805-45B5E8821B12}" presName="descendantArrow" presStyleCnt="0"/>
      <dgm:spPr/>
    </dgm:pt>
    <dgm:pt modelId="{26A4749E-E64E-4C7F-A7F8-EF7645BDA06A}" type="pres">
      <dgm:prSet presAssocID="{8A66378F-4DA4-4070-87AF-B5C7DDBADA2B}" presName="childTextArrow" presStyleLbl="f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99D0D8-0C27-40AE-9B91-EE530F196F66}" type="pres">
      <dgm:prSet presAssocID="{DD333F94-39D3-477B-9CF4-01A6B5C06CA0}" presName="childTextArrow" presStyleLbl="f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5AF6D-F3D0-41DC-8182-AD6FA8213640}" type="pres">
      <dgm:prSet presAssocID="{CFFAF644-8607-4F6A-B16A-559DAC12B19B}" presName="childTextArrow" presStyleLbl="f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0BC393-54DA-4ACB-96E9-9BEAD752BBA8}" type="pres">
      <dgm:prSet presAssocID="{5D5B3EBD-D9BF-4EAC-AA05-5549469AC052}" presName="sp" presStyleCnt="0"/>
      <dgm:spPr/>
    </dgm:pt>
    <dgm:pt modelId="{019473F3-3E66-4601-8544-AF4B8D65DF96}" type="pres">
      <dgm:prSet presAssocID="{1119930D-D5BD-49B9-861D-3C75DBB360A5}" presName="arrowAndChildren" presStyleCnt="0"/>
      <dgm:spPr/>
    </dgm:pt>
    <dgm:pt modelId="{DF003CA5-B363-47CB-8158-16F03225E3B8}" type="pres">
      <dgm:prSet presAssocID="{1119930D-D5BD-49B9-861D-3C75DBB360A5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146F4F9B-EE45-428B-8C21-5A6B9BF412A5}" type="pres">
      <dgm:prSet presAssocID="{1119930D-D5BD-49B9-861D-3C75DBB360A5}" presName="arrow" presStyleLbl="node1" presStyleIdx="2" presStyleCnt="3"/>
      <dgm:spPr/>
      <dgm:t>
        <a:bodyPr/>
        <a:lstStyle/>
        <a:p>
          <a:endParaRPr lang="en-US"/>
        </a:p>
      </dgm:t>
    </dgm:pt>
    <dgm:pt modelId="{A0980367-7609-49BD-8ADC-5B433789B36E}" type="pres">
      <dgm:prSet presAssocID="{1119930D-D5BD-49B9-861D-3C75DBB360A5}" presName="descendantArrow" presStyleCnt="0"/>
      <dgm:spPr/>
    </dgm:pt>
    <dgm:pt modelId="{9525F5A9-85CB-46EF-B14F-7D8D88167550}" type="pres">
      <dgm:prSet presAssocID="{A2E8889F-68C7-44F0-B858-96F6CFB0006E}" presName="childTextArrow" presStyleLbl="f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33CF22-4F79-4AA8-A969-B8CB71B0F855}" type="pres">
      <dgm:prSet presAssocID="{7AB124CE-A20D-4B2F-B4CA-8884CE19A083}" presName="childTextArrow" presStyleLbl="fgAccFollowNode1" presStyleIdx="7" presStyleCnt="8" custScaleX="10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35D692-A581-419B-93C5-677A5E31EF92}" srcId="{6336C313-C527-4C37-869E-D581D24B8506}" destId="{0899DBE1-4C9D-49B6-B0CB-762B09D395FC}" srcOrd="2" destOrd="0" parTransId="{16CC3961-B4EF-4E50-B478-7022E1BCC6BF}" sibTransId="{004EF599-E21B-4B4C-87BA-8775DEB94A16}"/>
    <dgm:cxn modelId="{866FE25F-390E-4CAB-BC2F-15C37AD7B3EA}" type="presOf" srcId="{7AB124CE-A20D-4B2F-B4CA-8884CE19A083}" destId="{AD33CF22-4F79-4AA8-A969-B8CB71B0F855}" srcOrd="0" destOrd="0" presId="urn:microsoft.com/office/officeart/2005/8/layout/process4"/>
    <dgm:cxn modelId="{98BAB61D-D0AC-4570-9256-2BEFD3CC179F}" srcId="{6336C313-C527-4C37-869E-D581D24B8506}" destId="{1119930D-D5BD-49B9-861D-3C75DBB360A5}" srcOrd="0" destOrd="0" parTransId="{F29BC30B-0D5B-4100-80B6-00B8927F1FD1}" sibTransId="{5D5B3EBD-D9BF-4EAC-AA05-5549469AC052}"/>
    <dgm:cxn modelId="{3470F045-3624-4F99-8EEA-8914C94EAE8B}" srcId="{1119930D-D5BD-49B9-861D-3C75DBB360A5}" destId="{7AB124CE-A20D-4B2F-B4CA-8884CE19A083}" srcOrd="1" destOrd="0" parTransId="{D87C006B-DDB7-4CBE-A57E-CC4B649D09DA}" sibTransId="{2CA0DE4F-F439-42F7-B2ED-BE39B7AED379}"/>
    <dgm:cxn modelId="{C6315724-87DB-45A4-A701-7DA7404A9C6B}" srcId="{0899DBE1-4C9D-49B6-B0CB-762B09D395FC}" destId="{E5BA5DB8-8060-4FFA-8523-238F597F7BA2}" srcOrd="1" destOrd="0" parTransId="{4887B9D6-624C-4DEB-B9ED-946410692D3E}" sibTransId="{544A7ED3-69C5-4CE0-887E-C3EDD1463DF7}"/>
    <dgm:cxn modelId="{4B9F4744-0F2E-4C61-A402-064D551A0CDF}" srcId="{EEA8909E-A5B9-455E-9805-45B5E8821B12}" destId="{DD333F94-39D3-477B-9CF4-01A6B5C06CA0}" srcOrd="1" destOrd="0" parTransId="{1B08CFE9-E31F-4F5D-9FA2-013227B16752}" sibTransId="{9EC29036-CEE3-4A99-B031-53419597B8F7}"/>
    <dgm:cxn modelId="{500A3461-F393-4DAA-93A0-F2D40BF86FBD}" srcId="{EEA8909E-A5B9-455E-9805-45B5E8821B12}" destId="{CFFAF644-8607-4F6A-B16A-559DAC12B19B}" srcOrd="2" destOrd="0" parTransId="{2CA49EB7-F01E-429D-AE0A-7216FDCE52DB}" sibTransId="{BA8A7129-3E08-4649-AA7C-C2F93CED97FF}"/>
    <dgm:cxn modelId="{F5688CDB-886A-49A4-858D-111D4C3BA316}" srcId="{1119930D-D5BD-49B9-861D-3C75DBB360A5}" destId="{A2E8889F-68C7-44F0-B858-96F6CFB0006E}" srcOrd="0" destOrd="0" parTransId="{9B252C1C-B13D-466A-B573-FB8E54A219BA}" sibTransId="{30323D79-2547-4BCF-BC83-1B9B8E32D399}"/>
    <dgm:cxn modelId="{89DA10CF-073E-458F-83A9-AA077C65C8D6}" type="presOf" srcId="{E5BA5DB8-8060-4FFA-8523-238F597F7BA2}" destId="{80A88097-D9F6-4712-9EA2-0691C892D6D1}" srcOrd="0" destOrd="0" presId="urn:microsoft.com/office/officeart/2005/8/layout/process4"/>
    <dgm:cxn modelId="{89DBA82A-3BCF-4930-8202-E64083AECFED}" type="presOf" srcId="{1119930D-D5BD-49B9-861D-3C75DBB360A5}" destId="{146F4F9B-EE45-428B-8C21-5A6B9BF412A5}" srcOrd="1" destOrd="0" presId="urn:microsoft.com/office/officeart/2005/8/layout/process4"/>
    <dgm:cxn modelId="{C2C59764-78E5-4375-ACAB-1E59F39D8503}" type="presOf" srcId="{CFFAF644-8607-4F6A-B16A-559DAC12B19B}" destId="{30C5AF6D-F3D0-41DC-8182-AD6FA8213640}" srcOrd="0" destOrd="0" presId="urn:microsoft.com/office/officeart/2005/8/layout/process4"/>
    <dgm:cxn modelId="{535F8465-5A62-46AB-A5F0-7237C84A57CE}" type="presOf" srcId="{8A66378F-4DA4-4070-87AF-B5C7DDBADA2B}" destId="{26A4749E-E64E-4C7F-A7F8-EF7645BDA06A}" srcOrd="0" destOrd="0" presId="urn:microsoft.com/office/officeart/2005/8/layout/process4"/>
    <dgm:cxn modelId="{1717E6AA-DB93-4670-A8AC-C92DA6F7A226}" type="presOf" srcId="{DD333F94-39D3-477B-9CF4-01A6B5C06CA0}" destId="{D199D0D8-0C27-40AE-9B91-EE530F196F66}" srcOrd="0" destOrd="0" presId="urn:microsoft.com/office/officeart/2005/8/layout/process4"/>
    <dgm:cxn modelId="{C41BFC1E-56A3-4150-BE3C-38EBF32FBA9F}" srcId="{0899DBE1-4C9D-49B6-B0CB-762B09D395FC}" destId="{966D9F4E-5C04-4F6B-B6BA-EADC3C539A98}" srcOrd="0" destOrd="0" parTransId="{332727DB-5462-494F-8033-64ACC68A64ED}" sibTransId="{2210DF4A-8CB4-45B0-B9F7-00D1CD11E123}"/>
    <dgm:cxn modelId="{5026DF2A-0C43-42C0-91DD-C25D2541771D}" type="presOf" srcId="{0899DBE1-4C9D-49B6-B0CB-762B09D395FC}" destId="{0D430EAE-32EE-46A1-9896-D5AA316325B7}" srcOrd="0" destOrd="0" presId="urn:microsoft.com/office/officeart/2005/8/layout/process4"/>
    <dgm:cxn modelId="{835520D9-6388-489D-9954-CBF1151FBC1F}" type="presOf" srcId="{966D9F4E-5C04-4F6B-B6BA-EADC3C539A98}" destId="{666D7727-699E-476D-9049-B140C1090EF9}" srcOrd="0" destOrd="0" presId="urn:microsoft.com/office/officeart/2005/8/layout/process4"/>
    <dgm:cxn modelId="{2947BF7D-CC59-4B15-8561-63513C0182C7}" srcId="{0899DBE1-4C9D-49B6-B0CB-762B09D395FC}" destId="{797B547E-B0E1-408D-B5B3-D1558FC93648}" srcOrd="2" destOrd="0" parTransId="{3FE3DB97-C9CB-4ED9-AF86-E9CD6FF0D0C2}" sibTransId="{FA664BA3-01E3-40E3-BBA6-9627623843E1}"/>
    <dgm:cxn modelId="{B079AF9C-E440-4FB2-B1DD-8B5FE77F840A}" srcId="{6336C313-C527-4C37-869E-D581D24B8506}" destId="{EEA8909E-A5B9-455E-9805-45B5E8821B12}" srcOrd="1" destOrd="0" parTransId="{4A9CA595-67AB-489B-9103-1108AEAB9681}" sibTransId="{C01B2183-7D6D-4DDA-9F19-935268D10F47}"/>
    <dgm:cxn modelId="{EB3E068A-D889-40D3-AF55-351B0AC02559}" type="presOf" srcId="{EEA8909E-A5B9-455E-9805-45B5E8821B12}" destId="{E9AD4556-EC0B-41BF-92F6-9962CF51B741}" srcOrd="0" destOrd="0" presId="urn:microsoft.com/office/officeart/2005/8/layout/process4"/>
    <dgm:cxn modelId="{854C942F-D3CC-48D9-BDCE-209AA3C7F939}" type="presOf" srcId="{A2E8889F-68C7-44F0-B858-96F6CFB0006E}" destId="{9525F5A9-85CB-46EF-B14F-7D8D88167550}" srcOrd="0" destOrd="0" presId="urn:microsoft.com/office/officeart/2005/8/layout/process4"/>
    <dgm:cxn modelId="{6E251D6B-A22D-4AD0-BF86-D9D3DE528D02}" type="presOf" srcId="{6336C313-C527-4C37-869E-D581D24B8506}" destId="{75121D16-910C-414B-AC3D-B42079C2902D}" srcOrd="0" destOrd="0" presId="urn:microsoft.com/office/officeart/2005/8/layout/process4"/>
    <dgm:cxn modelId="{5D38120E-386A-4459-A81A-EBB8AF8C6CEB}" type="presOf" srcId="{1119930D-D5BD-49B9-861D-3C75DBB360A5}" destId="{DF003CA5-B363-47CB-8158-16F03225E3B8}" srcOrd="0" destOrd="0" presId="urn:microsoft.com/office/officeart/2005/8/layout/process4"/>
    <dgm:cxn modelId="{7DFBF5FC-D8C0-4473-8FE1-461E7EB29091}" type="presOf" srcId="{797B547E-B0E1-408D-B5B3-D1558FC93648}" destId="{AA91BE0B-3A5A-4CEA-8542-AE0D6DBDBAA7}" srcOrd="0" destOrd="0" presId="urn:microsoft.com/office/officeart/2005/8/layout/process4"/>
    <dgm:cxn modelId="{B0BB87F8-9B97-4120-812A-4200D1A8BB0E}" srcId="{EEA8909E-A5B9-455E-9805-45B5E8821B12}" destId="{8A66378F-4DA4-4070-87AF-B5C7DDBADA2B}" srcOrd="0" destOrd="0" parTransId="{252DE77E-8755-4737-9136-9E5187B5D3DD}" sibTransId="{7E71CF72-2615-4CB0-8AA0-6428173D4A4F}"/>
    <dgm:cxn modelId="{F9DFC3AD-E0D2-4895-A546-1BC13B92C7E3}" type="presOf" srcId="{0899DBE1-4C9D-49B6-B0CB-762B09D395FC}" destId="{59230624-06BF-4C25-89C5-F9F9B51A00FE}" srcOrd="1" destOrd="0" presId="urn:microsoft.com/office/officeart/2005/8/layout/process4"/>
    <dgm:cxn modelId="{EA8C446B-A931-4D5C-AD61-08BF8A844DF0}" type="presOf" srcId="{EEA8909E-A5B9-455E-9805-45B5E8821B12}" destId="{35A114C0-529E-43D6-8B4C-60A5E0A814FF}" srcOrd="1" destOrd="0" presId="urn:microsoft.com/office/officeart/2005/8/layout/process4"/>
    <dgm:cxn modelId="{D1ABAFF1-B57F-4606-831E-0F00757F5CDA}" type="presParOf" srcId="{75121D16-910C-414B-AC3D-B42079C2902D}" destId="{C8DFC699-1422-47AE-A7AF-BD73FEEFA6AF}" srcOrd="0" destOrd="0" presId="urn:microsoft.com/office/officeart/2005/8/layout/process4"/>
    <dgm:cxn modelId="{DE249C38-9A80-4468-A71E-EDA69776A316}" type="presParOf" srcId="{C8DFC699-1422-47AE-A7AF-BD73FEEFA6AF}" destId="{0D430EAE-32EE-46A1-9896-D5AA316325B7}" srcOrd="0" destOrd="0" presId="urn:microsoft.com/office/officeart/2005/8/layout/process4"/>
    <dgm:cxn modelId="{2ADBC294-B578-4277-A126-219AF299E01F}" type="presParOf" srcId="{C8DFC699-1422-47AE-A7AF-BD73FEEFA6AF}" destId="{59230624-06BF-4C25-89C5-F9F9B51A00FE}" srcOrd="1" destOrd="0" presId="urn:microsoft.com/office/officeart/2005/8/layout/process4"/>
    <dgm:cxn modelId="{CB858992-C9BF-4604-A850-32E6608AE8B3}" type="presParOf" srcId="{C8DFC699-1422-47AE-A7AF-BD73FEEFA6AF}" destId="{6AD6DEF2-DF72-4C39-A247-846386751C90}" srcOrd="2" destOrd="0" presId="urn:microsoft.com/office/officeart/2005/8/layout/process4"/>
    <dgm:cxn modelId="{BB53DBD7-7C59-4D8D-A170-ECD272689289}" type="presParOf" srcId="{6AD6DEF2-DF72-4C39-A247-846386751C90}" destId="{666D7727-699E-476D-9049-B140C1090EF9}" srcOrd="0" destOrd="0" presId="urn:microsoft.com/office/officeart/2005/8/layout/process4"/>
    <dgm:cxn modelId="{A96A631A-7580-403B-B17E-AC16B43C476E}" type="presParOf" srcId="{6AD6DEF2-DF72-4C39-A247-846386751C90}" destId="{80A88097-D9F6-4712-9EA2-0691C892D6D1}" srcOrd="1" destOrd="0" presId="urn:microsoft.com/office/officeart/2005/8/layout/process4"/>
    <dgm:cxn modelId="{0DC961A6-5CA0-4AEE-8B97-3371A4C6697F}" type="presParOf" srcId="{6AD6DEF2-DF72-4C39-A247-846386751C90}" destId="{AA91BE0B-3A5A-4CEA-8542-AE0D6DBDBAA7}" srcOrd="2" destOrd="0" presId="urn:microsoft.com/office/officeart/2005/8/layout/process4"/>
    <dgm:cxn modelId="{FE3241BF-6517-404B-BF0D-F09065C7C4A0}" type="presParOf" srcId="{75121D16-910C-414B-AC3D-B42079C2902D}" destId="{177CFF78-A037-45CE-B353-49B440FCFDAD}" srcOrd="1" destOrd="0" presId="urn:microsoft.com/office/officeart/2005/8/layout/process4"/>
    <dgm:cxn modelId="{056D7898-0483-4F43-84BE-C5A7151AD192}" type="presParOf" srcId="{75121D16-910C-414B-AC3D-B42079C2902D}" destId="{E1F77E94-CA7A-46A2-BC1A-F4068198F454}" srcOrd="2" destOrd="0" presId="urn:microsoft.com/office/officeart/2005/8/layout/process4"/>
    <dgm:cxn modelId="{ACBAF225-77D8-4A58-99CE-12C6B165CB01}" type="presParOf" srcId="{E1F77E94-CA7A-46A2-BC1A-F4068198F454}" destId="{E9AD4556-EC0B-41BF-92F6-9962CF51B741}" srcOrd="0" destOrd="0" presId="urn:microsoft.com/office/officeart/2005/8/layout/process4"/>
    <dgm:cxn modelId="{B986EA52-1787-4116-B28D-A47024C2B02A}" type="presParOf" srcId="{E1F77E94-CA7A-46A2-BC1A-F4068198F454}" destId="{35A114C0-529E-43D6-8B4C-60A5E0A814FF}" srcOrd="1" destOrd="0" presId="urn:microsoft.com/office/officeart/2005/8/layout/process4"/>
    <dgm:cxn modelId="{B83259E5-D846-4CCB-AFA8-5729CA916DC0}" type="presParOf" srcId="{E1F77E94-CA7A-46A2-BC1A-F4068198F454}" destId="{0E305AD8-1EBF-4561-97AA-4FBA22DF97E4}" srcOrd="2" destOrd="0" presId="urn:microsoft.com/office/officeart/2005/8/layout/process4"/>
    <dgm:cxn modelId="{816DEDB2-0578-4F48-9464-DF2C792F255C}" type="presParOf" srcId="{0E305AD8-1EBF-4561-97AA-4FBA22DF97E4}" destId="{26A4749E-E64E-4C7F-A7F8-EF7645BDA06A}" srcOrd="0" destOrd="0" presId="urn:microsoft.com/office/officeart/2005/8/layout/process4"/>
    <dgm:cxn modelId="{12D38283-931D-4C18-BD1B-F03A3297A497}" type="presParOf" srcId="{0E305AD8-1EBF-4561-97AA-4FBA22DF97E4}" destId="{D199D0D8-0C27-40AE-9B91-EE530F196F66}" srcOrd="1" destOrd="0" presId="urn:microsoft.com/office/officeart/2005/8/layout/process4"/>
    <dgm:cxn modelId="{165D1B26-25B4-49BD-89FD-4CF262D6CD00}" type="presParOf" srcId="{0E305AD8-1EBF-4561-97AA-4FBA22DF97E4}" destId="{30C5AF6D-F3D0-41DC-8182-AD6FA8213640}" srcOrd="2" destOrd="0" presId="urn:microsoft.com/office/officeart/2005/8/layout/process4"/>
    <dgm:cxn modelId="{27594024-2955-4B05-97EA-FB40B27E6BA6}" type="presParOf" srcId="{75121D16-910C-414B-AC3D-B42079C2902D}" destId="{BC0BC393-54DA-4ACB-96E9-9BEAD752BBA8}" srcOrd="3" destOrd="0" presId="urn:microsoft.com/office/officeart/2005/8/layout/process4"/>
    <dgm:cxn modelId="{A86F8859-844B-4858-A587-94D15FBCD0C4}" type="presParOf" srcId="{75121D16-910C-414B-AC3D-B42079C2902D}" destId="{019473F3-3E66-4601-8544-AF4B8D65DF96}" srcOrd="4" destOrd="0" presId="urn:microsoft.com/office/officeart/2005/8/layout/process4"/>
    <dgm:cxn modelId="{62AD360A-CE45-460D-985E-8F60D0726183}" type="presParOf" srcId="{019473F3-3E66-4601-8544-AF4B8D65DF96}" destId="{DF003CA5-B363-47CB-8158-16F03225E3B8}" srcOrd="0" destOrd="0" presId="urn:microsoft.com/office/officeart/2005/8/layout/process4"/>
    <dgm:cxn modelId="{735F5B29-01BA-4DB2-9F22-EEC4ED2F268D}" type="presParOf" srcId="{019473F3-3E66-4601-8544-AF4B8D65DF96}" destId="{146F4F9B-EE45-428B-8C21-5A6B9BF412A5}" srcOrd="1" destOrd="0" presId="urn:microsoft.com/office/officeart/2005/8/layout/process4"/>
    <dgm:cxn modelId="{C1C1D087-EF55-4342-A3F7-4F507ED5EC55}" type="presParOf" srcId="{019473F3-3E66-4601-8544-AF4B8D65DF96}" destId="{A0980367-7609-49BD-8ADC-5B433789B36E}" srcOrd="2" destOrd="0" presId="urn:microsoft.com/office/officeart/2005/8/layout/process4"/>
    <dgm:cxn modelId="{1FF81529-C288-4372-BC98-6DF7BB005F84}" type="presParOf" srcId="{A0980367-7609-49BD-8ADC-5B433789B36E}" destId="{9525F5A9-85CB-46EF-B14F-7D8D88167550}" srcOrd="0" destOrd="0" presId="urn:microsoft.com/office/officeart/2005/8/layout/process4"/>
    <dgm:cxn modelId="{5D597EFB-19EF-4917-8FE5-4A86C3160075}" type="presParOf" srcId="{A0980367-7609-49BD-8ADC-5B433789B36E}" destId="{AD33CF22-4F79-4AA8-A969-B8CB71B0F85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18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12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548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08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42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B13E8-1B15-4C1D-8412-D08DC1B6F5E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10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5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962" y="689646"/>
            <a:ext cx="784075" cy="62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2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m/news/world-2489900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in Vietnam”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S1.2 Key concepts of Post-Disaster Needs Assessment and Recovery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081699"/>
              </p:ext>
            </p:extLst>
          </p:nvPr>
        </p:nvGraphicFramePr>
        <p:xfrm>
          <a:off x="457200" y="1908656"/>
          <a:ext cx="8229600" cy="438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Disaster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Damage (USD</a:t>
                      </a:r>
                      <a:r>
                        <a:rPr lang="en-US" sz="1600" baseline="0" dirty="0" smtClean="0"/>
                        <a:t> Millions)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Losses (USD</a:t>
                      </a:r>
                      <a:r>
                        <a:rPr lang="en-US" sz="1600" baseline="0" dirty="0" smtClean="0"/>
                        <a:t> Millions)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 (USD</a:t>
                      </a:r>
                      <a:r>
                        <a:rPr lang="en-US" sz="1600" baseline="0" dirty="0" smtClean="0"/>
                        <a:t> Millions)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Typhoons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Ondoy</a:t>
                      </a:r>
                      <a:r>
                        <a:rPr lang="en-US" sz="1600" baseline="0" dirty="0" smtClean="0"/>
                        <a:t> and </a:t>
                      </a:r>
                      <a:r>
                        <a:rPr lang="en-US" sz="1600" baseline="0" dirty="0" err="1" smtClean="0"/>
                        <a:t>Pepeng</a:t>
                      </a:r>
                      <a:r>
                        <a:rPr lang="en-US" sz="1600" baseline="0" dirty="0" smtClean="0"/>
                        <a:t>, the Philippines (2009)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1451.7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2931.3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4383.0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Typhoon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Ketsana</a:t>
                      </a:r>
                      <a:r>
                        <a:rPr lang="en-US" sz="1600" baseline="0" dirty="0" smtClean="0"/>
                        <a:t>, Cambodia (2009)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58.1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73.9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132.0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Floods, Thailand (2011)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20667.3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26071.8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46739.2 *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Earthquake, Bhutan (2011)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24.5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(not assessed)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24.5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Typhoon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Haima</a:t>
                      </a:r>
                      <a:r>
                        <a:rPr lang="en-US" sz="1600" baseline="0" dirty="0" smtClean="0"/>
                        <a:t>, Lao PDR (2011)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44.1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22.1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66.2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Earthquakes</a:t>
                      </a:r>
                      <a:r>
                        <a:rPr lang="en-US" sz="1600" baseline="0" dirty="0" smtClean="0"/>
                        <a:t> West Sumatra, Indonesia (2009)</a:t>
                      </a:r>
                      <a:endParaRPr lang="en-US" sz="1600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2060.5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233.9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2294.4</a:t>
                      </a:r>
                      <a:endParaRPr lang="en-US" sz="1600" b="1" dirty="0"/>
                    </a:p>
                  </a:txBody>
                  <a:tcPr marL="71562" marR="71562" marT="34290" marB="3429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damage and losses from previous PDNAs in Asia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10616" y="6290156"/>
            <a:ext cx="3825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2011 THB-USD = 30.5 (BOT data)</a:t>
            </a:r>
          </a:p>
          <a:p>
            <a:r>
              <a:rPr lang="en-US" sz="1400" dirty="0" smtClean="0"/>
              <a:t>** Sources: respective PDNA Reports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2245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Examples of Damage and Loss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2547942"/>
              </p:ext>
            </p:extLst>
          </p:nvPr>
        </p:nvGraphicFramePr>
        <p:xfrm>
          <a:off x="822722" y="2241948"/>
          <a:ext cx="7544022" cy="390991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023478"/>
                <a:gridCol w="3520544"/>
              </a:tblGrid>
              <a:tr h="3886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Damage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Loss</a:t>
                      </a:r>
                      <a:endParaRPr lang="en-US" sz="2400" dirty="0">
                        <a:solidFill>
                          <a:srgbClr val="7030A0"/>
                        </a:solidFill>
                      </a:endParaRPr>
                    </a:p>
                  </a:txBody>
                  <a:tcPr marL="60995" marR="60995" marT="34290" marB="34290"/>
                </a:tc>
              </a:tr>
              <a:tr h="7777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Cost of repair OR replacement of affected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assets like:</a:t>
                      </a:r>
                      <a:endParaRPr lang="en-US" sz="24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Value of:</a:t>
                      </a:r>
                      <a:endParaRPr lang="en-US" sz="2400" dirty="0"/>
                    </a:p>
                  </a:txBody>
                  <a:tcPr marL="60995" marR="60995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Taxi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Lost</a:t>
                      </a:r>
                      <a:r>
                        <a:rPr lang="en-US" sz="1600" baseline="0" dirty="0" smtClean="0"/>
                        <a:t> i</a:t>
                      </a:r>
                      <a:r>
                        <a:rPr lang="en-US" sz="1600" dirty="0" smtClean="0"/>
                        <a:t>ncome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</a:tr>
              <a:tr h="328510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Buildings,</a:t>
                      </a:r>
                      <a:r>
                        <a:rPr lang="en-US" sz="1600" baseline="0" dirty="0" smtClean="0"/>
                        <a:t> h</a:t>
                      </a:r>
                      <a:r>
                        <a:rPr lang="en-US" sz="1600" dirty="0" smtClean="0"/>
                        <a:t>ouses and contents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baseline="0" dirty="0" smtClean="0"/>
                        <a:t>Lost income from rent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</a:tr>
              <a:tr h="525780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Airport structure</a:t>
                      </a:r>
                      <a:r>
                        <a:rPr lang="en-US" sz="1600" baseline="0" dirty="0" smtClean="0"/>
                        <a:t> and/or equipment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Lost income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Cost of cleaning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</a:tr>
              <a:tr h="488759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Roads and</a:t>
                      </a:r>
                      <a:r>
                        <a:rPr lang="en-US" sz="1600" baseline="0" dirty="0" smtClean="0"/>
                        <a:t> bridges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Construction of</a:t>
                      </a:r>
                      <a:r>
                        <a:rPr lang="en-US" sz="1600" baseline="0" dirty="0" smtClean="0"/>
                        <a:t> t</a:t>
                      </a:r>
                      <a:r>
                        <a:rPr lang="en-US" sz="1600" dirty="0" smtClean="0"/>
                        <a:t>emporary bridges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</a:tr>
              <a:tr h="534697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Hospital buildings and equipment</a:t>
                      </a:r>
                      <a:endParaRPr lang="en-US" sz="1600" dirty="0"/>
                    </a:p>
                  </a:txBody>
                  <a:tcPr marL="60995" marR="60995" marT="34290" marB="34290"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Income losses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endParaRPr lang="en-US" sz="1600" dirty="0"/>
                    </a:p>
                  </a:txBody>
                  <a:tcPr marL="60995" marR="60995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985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Disaster Effects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25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B050"/>
                </a:solidFill>
              </a:rPr>
              <a:t>Happening immediately after a disaster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1.   Personal/Household level </a:t>
            </a:r>
          </a:p>
          <a:p>
            <a:pPr marL="385763" indent="-385763">
              <a:buNone/>
            </a:pPr>
            <a:r>
              <a:rPr lang="en-US" sz="1800" dirty="0" smtClean="0"/>
              <a:t>	– Houses destroyed; jobs or livelihoods lost; number of people died or injured or missing</a:t>
            </a:r>
            <a:r>
              <a:rPr lang="en-US" sz="1800" dirty="0"/>
              <a:t>, incidence of hunger; etc</a:t>
            </a:r>
            <a:r>
              <a:rPr lang="en-US" sz="1800" dirty="0" smtClean="0"/>
              <a:t>.</a:t>
            </a:r>
          </a:p>
          <a:p>
            <a:pPr marL="385763" indent="-385763"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2.  Sector level </a:t>
            </a:r>
          </a:p>
          <a:p>
            <a:pPr marL="385763" indent="-385763">
              <a:buNone/>
            </a:pPr>
            <a:r>
              <a:rPr lang="en-US" sz="1800" dirty="0" smtClean="0"/>
              <a:t>	– Factories destroyed; roads, airports, ports, etc. destroyed; hospitals and schools destroyed; water and power infrastructure damaged; etc. </a:t>
            </a:r>
          </a:p>
          <a:p>
            <a:pPr marL="385763" indent="-385763">
              <a:buNone/>
            </a:pPr>
            <a:r>
              <a:rPr lang="en-US" sz="1800" dirty="0" smtClean="0"/>
              <a:t>	- The effects across sectors and the at personal level can have mutually reinforcing impacts (destruction of factories results to loss of employment; loss of power and water reduction on industrial production; agricultural reduction on manufacturing; etc)</a:t>
            </a:r>
          </a:p>
          <a:p>
            <a:pPr marL="385763" indent="-385763"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3.  </a:t>
            </a:r>
            <a:r>
              <a:rPr lang="en-US" sz="1800" b="1" dirty="0" err="1" smtClean="0">
                <a:solidFill>
                  <a:srgbClr val="7030A0"/>
                </a:solidFill>
              </a:rPr>
              <a:t>Macroeconomy</a:t>
            </a:r>
            <a:r>
              <a:rPr lang="en-US" sz="1800" b="1" dirty="0" smtClean="0">
                <a:solidFill>
                  <a:srgbClr val="7030A0"/>
                </a:solidFill>
              </a:rPr>
              <a:t> level </a:t>
            </a:r>
            <a:r>
              <a:rPr lang="en-US" sz="1800" dirty="0" smtClean="0"/>
              <a:t>– sudden increase in expenditures due to emergency needs; decline in tax/revenues; etc. </a:t>
            </a:r>
          </a:p>
          <a:p>
            <a:pPr marL="385763" indent="-385763"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4.  Cross-cutting level</a:t>
            </a:r>
          </a:p>
          <a:p>
            <a:pPr marL="685800" lvl="1" indent="-385763" algn="just">
              <a:buFont typeface="Courier New" pitchFamily="49" charset="0"/>
              <a:buChar char="o"/>
            </a:pPr>
            <a:r>
              <a:rPr lang="en-US" sz="1600" dirty="0"/>
              <a:t>Violence against women; marginalization of indigenous peoples</a:t>
            </a:r>
          </a:p>
          <a:p>
            <a:pPr marL="685800" lvl="1" indent="-385763">
              <a:buFont typeface="Courier New" pitchFamily="49" charset="0"/>
              <a:buChar char="o"/>
            </a:pPr>
            <a:r>
              <a:rPr lang="en-US" sz="1600" dirty="0"/>
              <a:t>Environment – destruction of ecologically sensitive areas</a:t>
            </a:r>
          </a:p>
        </p:txBody>
      </p:sp>
    </p:spTree>
    <p:extLst>
      <p:ext uri="{BB962C8B-B14F-4D97-AF65-F5344CB8AC3E}">
        <p14:creationId xmlns:p14="http://schemas.microsoft.com/office/powerpoint/2010/main" val="43064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Disaster Impacts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257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300" dirty="0">
                <a:solidFill>
                  <a:srgbClr val="00B050"/>
                </a:solidFill>
              </a:rPr>
              <a:t>The longer-term results due to the effects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1.   Household level </a:t>
            </a:r>
          </a:p>
          <a:p>
            <a:pPr marL="385763" indent="-385763">
              <a:buNone/>
            </a:pPr>
            <a:r>
              <a:rPr lang="en-US" dirty="0" smtClean="0"/>
              <a:t>	– increase in poverty levels; out migration, etc.</a:t>
            </a:r>
          </a:p>
          <a:p>
            <a:pPr marL="385763" indent="-385763">
              <a:buNone/>
            </a:pPr>
            <a:r>
              <a:rPr lang="en-US" b="1" dirty="0" smtClean="0">
                <a:solidFill>
                  <a:srgbClr val="7030A0"/>
                </a:solidFill>
              </a:rPr>
              <a:t>2.  Sector level </a:t>
            </a:r>
          </a:p>
          <a:p>
            <a:pPr marL="385763" indent="-385763">
              <a:buNone/>
            </a:pPr>
            <a:r>
              <a:rPr lang="en-US" dirty="0" smtClean="0"/>
              <a:t>	– Lower production of the manufacturing sector; public health deterioration; decline in national literacy; water and power supply projections; etc. </a:t>
            </a:r>
          </a:p>
          <a:p>
            <a:pPr marL="385763" indent="-385763">
              <a:buNone/>
            </a:pPr>
            <a:r>
              <a:rPr lang="en-US" dirty="0" smtClean="0"/>
              <a:t>	- Effects on one sector can impacts across sectors (power reduction on industrial production; agricultural reduction on manufacturing; etc)</a:t>
            </a:r>
          </a:p>
          <a:p>
            <a:pPr marL="385763" indent="-385763">
              <a:buNone/>
            </a:pPr>
            <a:r>
              <a:rPr lang="en-US" b="1" dirty="0" smtClean="0">
                <a:solidFill>
                  <a:srgbClr val="7030A0"/>
                </a:solidFill>
              </a:rPr>
              <a:t>3.  </a:t>
            </a:r>
            <a:r>
              <a:rPr lang="en-US" b="1" dirty="0" err="1" smtClean="0">
                <a:solidFill>
                  <a:srgbClr val="7030A0"/>
                </a:solidFill>
              </a:rPr>
              <a:t>Macroeconomy</a:t>
            </a:r>
            <a:r>
              <a:rPr lang="en-US" b="1" dirty="0" smtClean="0">
                <a:solidFill>
                  <a:srgbClr val="7030A0"/>
                </a:solidFill>
              </a:rPr>
              <a:t> level </a:t>
            </a:r>
            <a:r>
              <a:rPr lang="en-US" dirty="0" smtClean="0"/>
              <a:t>– GDP; income/tax revenues; budget deficit; debt; balance of payment; inflation; employment; etc. </a:t>
            </a:r>
          </a:p>
          <a:p>
            <a:pPr marL="385763" indent="-385763">
              <a:buNone/>
            </a:pPr>
            <a:r>
              <a:rPr lang="en-US" b="1" dirty="0" smtClean="0">
                <a:solidFill>
                  <a:srgbClr val="7030A0"/>
                </a:solidFill>
              </a:rPr>
              <a:t>4.  Cross-cutting level</a:t>
            </a:r>
          </a:p>
          <a:p>
            <a:pPr marL="685800" lvl="1" indent="-385763" algn="just">
              <a:buFont typeface="Courier New" pitchFamily="49" charset="0"/>
              <a:buChar char="o"/>
            </a:pPr>
            <a:r>
              <a:rPr lang="en-US" sz="2200" dirty="0"/>
              <a:t>Loss of access of women to essential services; child labor; </a:t>
            </a:r>
            <a:r>
              <a:rPr lang="en-US" sz="2200" dirty="0" err="1"/>
              <a:t>etc</a:t>
            </a:r>
            <a:endParaRPr lang="en-US" sz="2200" dirty="0"/>
          </a:p>
          <a:p>
            <a:pPr marL="685800" lvl="1" indent="-385763">
              <a:buFont typeface="Courier New" pitchFamily="49" charset="0"/>
              <a:buChar char="o"/>
            </a:pPr>
            <a:r>
              <a:rPr lang="en-US" sz="2200" dirty="0"/>
              <a:t>Environment – loss of biodiversity; etc.</a:t>
            </a:r>
          </a:p>
        </p:txBody>
      </p:sp>
    </p:spTree>
    <p:extLst>
      <p:ext uri="{BB962C8B-B14F-4D97-AF65-F5344CB8AC3E}">
        <p14:creationId xmlns:p14="http://schemas.microsoft.com/office/powerpoint/2010/main" val="20344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Needs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9773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7030A0"/>
                </a:solidFill>
              </a:rPr>
              <a:t>Needs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>– amount needed to bring back normalcy, </a:t>
            </a:r>
            <a:r>
              <a:rPr lang="en-US" dirty="0" smtClean="0">
                <a:solidFill>
                  <a:srgbClr val="FF0000"/>
                </a:solidFill>
              </a:rPr>
              <a:t>valued in consideration of inflation and international prices, </a:t>
            </a:r>
            <a:r>
              <a:rPr lang="en-US" dirty="0" smtClean="0"/>
              <a:t>as necessary.</a:t>
            </a:r>
          </a:p>
          <a:p>
            <a:pPr>
              <a:buNone/>
            </a:pPr>
            <a:endParaRPr lang="en-US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b="1" i="1" dirty="0" smtClean="0">
                <a:solidFill>
                  <a:srgbClr val="7030A0"/>
                </a:solidFill>
              </a:rPr>
              <a:t>1. Recovery needs </a:t>
            </a:r>
            <a:r>
              <a:rPr lang="en-US" dirty="0" smtClean="0"/>
              <a:t>– usually urgent short-term needs to restore pre-disaster conditions as soon as possible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Restoration of basic services (housing, water, power, etc.)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Enabling farmers to start replanting 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Resumption of transportation facilities 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Re-opening of businesses</a:t>
            </a:r>
          </a:p>
          <a:p>
            <a:pPr>
              <a:buNone/>
            </a:pPr>
            <a:r>
              <a:rPr lang="en-US" b="1" i="1" dirty="0" smtClean="0">
                <a:solidFill>
                  <a:srgbClr val="7030A0"/>
                </a:solidFill>
              </a:rPr>
              <a:t>2. Reconstruction needs </a:t>
            </a:r>
            <a:r>
              <a:rPr lang="en-US" dirty="0" smtClean="0"/>
              <a:t>– longer-term needs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/>
              <a:t>new infrastructure like relocation of buildings, airports, houses; new road diversions, etc.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/>
              <a:t>Preparedness and mitigation like dikes, weather forecasting, development of new building codes, land use plans,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75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 smtClean="0"/>
              <a:t>The </a:t>
            </a:r>
            <a:r>
              <a:rPr lang="en-US" sz="2700" dirty="0"/>
              <a:t>Assessment Process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8982534"/>
              </p:ext>
            </p:extLst>
          </p:nvPr>
        </p:nvGraphicFramePr>
        <p:xfrm>
          <a:off x="1259632" y="1988840"/>
          <a:ext cx="7095849" cy="3419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161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300" dirty="0" smtClean="0"/>
              <a:t>Results </a:t>
            </a:r>
            <a:r>
              <a:rPr lang="en-US" sz="3300" dirty="0"/>
              <a:t>of the Assessment</a:t>
            </a:r>
            <a:endParaRPr lang="en-US" sz="5400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Total value of destruction in physical assets (damage) and changes (losses) in flows of the economy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Distribution of damages and losses by ownership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Identification of most affected sectors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Geographic distribution of disaster effects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Impact of disaster at macro-economic and at personal/household levels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Estimates of post-disaster needs for recovery, reconstruction and disaster risk reduction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1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Recovery </a:t>
            </a:r>
            <a:r>
              <a:rPr lang="en-US" dirty="0">
                <a:solidFill>
                  <a:schemeClr val="tx1"/>
                </a:solidFill>
              </a:rPr>
              <a:t>and Reconstruction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100" b="1" i="1" dirty="0"/>
              <a:t>Generally,</a:t>
            </a:r>
          </a:p>
          <a:p>
            <a:pPr>
              <a:buFont typeface="Wingdings" pitchFamily="2" charset="2"/>
              <a:buChar char="Ø"/>
            </a:pPr>
            <a:r>
              <a:rPr lang="en-US" sz="2100" b="1" dirty="0">
                <a:solidFill>
                  <a:srgbClr val="7030A0"/>
                </a:solidFill>
              </a:rPr>
              <a:t>Recovery</a:t>
            </a:r>
            <a:r>
              <a:rPr lang="en-US" sz="2100" dirty="0">
                <a:solidFill>
                  <a:srgbClr val="7030A0"/>
                </a:solidFill>
              </a:rPr>
              <a:t> </a:t>
            </a:r>
            <a:r>
              <a:rPr lang="en-US" sz="1800" dirty="0"/>
              <a:t>is intended to reduce the losses and/or enable the community and economy to return to pre-disaster level as quickly as possible.</a:t>
            </a:r>
          </a:p>
          <a:p>
            <a:pPr marL="472679" indent="-211931">
              <a:buFont typeface="Wingdings" pitchFamily="2" charset="2"/>
              <a:buChar char="§"/>
            </a:pPr>
            <a:r>
              <a:rPr lang="en-US" sz="1800" dirty="0"/>
              <a:t>Considers family-level , sector and economy level analysis</a:t>
            </a:r>
          </a:p>
          <a:p>
            <a:pPr>
              <a:buFont typeface="Wingdings" pitchFamily="2" charset="2"/>
              <a:buChar char="Ø"/>
            </a:pPr>
            <a:r>
              <a:rPr lang="en-US" sz="2100" b="1" dirty="0">
                <a:solidFill>
                  <a:srgbClr val="7030A0"/>
                </a:solidFill>
              </a:rPr>
              <a:t>Reconstruction</a:t>
            </a:r>
            <a:r>
              <a:rPr lang="en-US" sz="2100" dirty="0"/>
              <a:t> </a:t>
            </a:r>
            <a:r>
              <a:rPr lang="en-US" sz="1800" dirty="0"/>
              <a:t>is geared to sustain the recovery activities and prevent further damages in the future  </a:t>
            </a:r>
          </a:p>
          <a:p>
            <a:pPr marL="0" indent="0">
              <a:buNone/>
            </a:pPr>
            <a:endParaRPr lang="en-US" sz="2100" dirty="0"/>
          </a:p>
          <a:p>
            <a:pPr>
              <a:buFont typeface="Wingdings" pitchFamily="2" charset="2"/>
              <a:buChar char="q"/>
            </a:pPr>
            <a:r>
              <a:rPr lang="en-US" sz="1800" dirty="0"/>
              <a:t>Both applies the </a:t>
            </a:r>
            <a:r>
              <a:rPr lang="en-US" sz="1800" b="1" dirty="0">
                <a:solidFill>
                  <a:srgbClr val="7030A0"/>
                </a:solidFill>
              </a:rPr>
              <a:t>‘building back better (BBB)’ </a:t>
            </a:r>
            <a:r>
              <a:rPr lang="en-US" sz="1800" dirty="0"/>
              <a:t>principle. Needs can be estimated as: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030A0"/>
                </a:solidFill>
              </a:rPr>
              <a:t>Needs = Damages + Improvements</a:t>
            </a:r>
          </a:p>
          <a:p>
            <a:pPr marL="541735" indent="-276225">
              <a:buFont typeface="Wingdings" pitchFamily="2" charset="2"/>
              <a:buChar char="§"/>
            </a:pPr>
            <a:r>
              <a:rPr lang="en-US" sz="2100" dirty="0">
                <a:solidFill>
                  <a:srgbClr val="FF0000"/>
                </a:solidFill>
              </a:rPr>
              <a:t>Improvements can be included in the repair activities, in new construction methods or reconstruction strategies.</a:t>
            </a:r>
          </a:p>
        </p:txBody>
      </p:sp>
    </p:spTree>
    <p:extLst>
      <p:ext uri="{BB962C8B-B14F-4D97-AF65-F5344CB8AC3E}">
        <p14:creationId xmlns:p14="http://schemas.microsoft.com/office/powerpoint/2010/main" val="132703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Recovery </a:t>
            </a:r>
            <a:r>
              <a:rPr lang="en-US" dirty="0">
                <a:solidFill>
                  <a:schemeClr val="tx1"/>
                </a:solidFill>
              </a:rPr>
              <a:t>and Reconstruction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/>
              <a:t>Can be achieved through: </a:t>
            </a:r>
          </a:p>
          <a:p>
            <a:pPr>
              <a:buNone/>
            </a:pPr>
            <a:endParaRPr lang="en-US" sz="2400" b="1" i="1" dirty="0"/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030A0"/>
                </a:solidFill>
              </a:rPr>
              <a:t>Policy measures </a:t>
            </a:r>
            <a:r>
              <a:rPr lang="en-US" sz="2000" dirty="0"/>
              <a:t>reforms intended to alleviate personal/household level suffering (suspension of payments for housing loan); limited reduction of taxes for certain businesses; other measures to enable the community and economy to return to pre-disaster level as quickly as possible.</a:t>
            </a:r>
          </a:p>
          <a:p>
            <a:pPr marL="260747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Ø"/>
            </a:pPr>
            <a:r>
              <a:rPr lang="en-US" sz="2400" b="1" dirty="0">
                <a:solidFill>
                  <a:srgbClr val="7030A0"/>
                </a:solidFill>
              </a:rPr>
              <a:t>Programs and projects –</a:t>
            </a:r>
            <a:r>
              <a:rPr lang="en-US" sz="2400" dirty="0"/>
              <a:t> </a:t>
            </a:r>
            <a:r>
              <a:rPr lang="en-US" sz="2000" dirty="0"/>
              <a:t>the activities that usually follow public investment process with foreign partners and the private sector. 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50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>
                <a:cs typeface="Phetsarath OT" panose="02000500000000020004" pitchFamily="2" charset="0"/>
              </a:rPr>
              <a:t>Examples</a:t>
            </a:r>
            <a:endParaRPr lang="en-US" sz="8625" dirty="0">
              <a:cs typeface="Phetsarath OT" panose="02000500000000020004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Estimating Damage, Loss and Needs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74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orientate on the </a:t>
            </a:r>
            <a:r>
              <a:rPr lang="en-US" u="sng" dirty="0" smtClean="0"/>
              <a:t>key concepts </a:t>
            </a:r>
            <a:r>
              <a:rPr lang="en-US" dirty="0" smtClean="0"/>
              <a:t>of assessment:</a:t>
            </a:r>
          </a:p>
          <a:p>
            <a:pPr lvl="1" eaLnBrk="1" hangingPunct="1">
              <a:buFont typeface="Calibri" charset="0"/>
              <a:buAutoNum type="arabicPeriod"/>
            </a:pPr>
            <a:r>
              <a:rPr lang="en-US" dirty="0" smtClean="0"/>
              <a:t>Damage</a:t>
            </a:r>
          </a:p>
          <a:p>
            <a:pPr lvl="1" eaLnBrk="1" hangingPunct="1">
              <a:buFont typeface="Calibri" charset="0"/>
              <a:buAutoNum type="arabicPeriod"/>
            </a:pPr>
            <a:r>
              <a:rPr lang="en-US" dirty="0" smtClean="0"/>
              <a:t>Loss</a:t>
            </a:r>
          </a:p>
          <a:p>
            <a:pPr lvl="1" eaLnBrk="1" hangingPunct="1">
              <a:buFont typeface="Calibri" charset="0"/>
              <a:buAutoNum type="arabicPeriod"/>
            </a:pPr>
            <a:r>
              <a:rPr lang="en-US" dirty="0" smtClean="0"/>
              <a:t>Effects</a:t>
            </a:r>
          </a:p>
          <a:p>
            <a:pPr lvl="1" eaLnBrk="1" hangingPunct="1">
              <a:buFont typeface="Calibri" charset="0"/>
              <a:buAutoNum type="arabicPeriod"/>
            </a:pPr>
            <a:r>
              <a:rPr lang="en-US" dirty="0" smtClean="0"/>
              <a:t>Impacts</a:t>
            </a:r>
          </a:p>
          <a:p>
            <a:pPr lvl="1" eaLnBrk="1" hangingPunct="1">
              <a:buFont typeface="Calibri" charset="0"/>
              <a:buAutoNum type="arabicPeriod"/>
            </a:pPr>
            <a:r>
              <a:rPr lang="en-US" dirty="0" smtClean="0"/>
              <a:t>Needs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orientate on the </a:t>
            </a:r>
            <a:r>
              <a:rPr lang="en-US" u="sng" dirty="0" smtClean="0"/>
              <a:t>general steps and process </a:t>
            </a:r>
            <a:r>
              <a:rPr lang="en-US" dirty="0" smtClean="0"/>
              <a:t>of assessment.</a:t>
            </a: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Session Objectives</a:t>
            </a:r>
            <a:endParaRPr lang="en-US" dirty="0"/>
          </a:p>
        </p:txBody>
      </p:sp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-2024062" y="3583781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Estimating Damage, Loss and Needs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628800"/>
            <a:ext cx="4520565" cy="4968552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An internet café was affected:</a:t>
            </a:r>
          </a:p>
          <a:p>
            <a:pPr lvl="1"/>
            <a:r>
              <a:rPr lang="en-US" dirty="0" smtClean="0"/>
              <a:t>Building was destroyed. Cost of repair is estimated at $ 5,000</a:t>
            </a:r>
          </a:p>
          <a:p>
            <a:pPr lvl="1"/>
            <a:r>
              <a:rPr lang="en-US" dirty="0" smtClean="0"/>
              <a:t>There is a computer that was totally destroyed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Before disaster: Earns $ 100 per day</a:t>
            </a:r>
          </a:p>
          <a:p>
            <a:endParaRPr lang="en-US" dirty="0" smtClean="0"/>
          </a:p>
          <a:p>
            <a:r>
              <a:rPr lang="en-US" dirty="0" smtClean="0"/>
              <a:t>Closed for 5 days after disaster</a:t>
            </a:r>
          </a:p>
          <a:p>
            <a:endParaRPr lang="en-US" dirty="0" smtClean="0"/>
          </a:p>
          <a:p>
            <a:r>
              <a:rPr lang="en-US" dirty="0" smtClean="0"/>
              <a:t>Description of computer:</a:t>
            </a:r>
          </a:p>
          <a:p>
            <a:pPr lvl="1"/>
            <a:r>
              <a:rPr lang="en-US" dirty="0" smtClean="0"/>
              <a:t>Was bought 3 years ago for $1,000</a:t>
            </a:r>
          </a:p>
          <a:p>
            <a:pPr lvl="1"/>
            <a:r>
              <a:rPr lang="en-US" dirty="0" smtClean="0"/>
              <a:t>Useful life is 5 years (not useable after 5 years)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Therefore, the replacement value of the computer when it was  damaged $ 1,000- $600 = $ 400 </a:t>
            </a:r>
          </a:p>
          <a:p>
            <a:pPr lvl="1"/>
            <a:r>
              <a:rPr lang="en-US" dirty="0" smtClean="0"/>
              <a:t>$1,000/ 5 years = $200/year depreciation </a:t>
            </a:r>
          </a:p>
          <a:p>
            <a:endParaRPr lang="en-US" dirty="0"/>
          </a:p>
        </p:txBody>
      </p:sp>
      <p:pic>
        <p:nvPicPr>
          <p:cNvPr id="8" name="Picture 2" descr="C:\Users\user\AppData\Local\Microsoft\Windows\Temporary Internet Files\Content.Outlook\9NYZ79JG\WP_0004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0386" y="1945323"/>
            <a:ext cx="2706374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950" y="1323977"/>
            <a:ext cx="1835147" cy="18351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0386" y="4297617"/>
            <a:ext cx="2706374" cy="125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32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Estimating Damage, Loss and Needs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524000"/>
            <a:ext cx="5244465" cy="4929336"/>
          </a:xfrm>
        </p:spPr>
        <p:txBody>
          <a:bodyPr>
            <a:noAutofit/>
          </a:bodyPr>
          <a:lstStyle/>
          <a:p>
            <a:r>
              <a:rPr lang="en-US" sz="1800" b="1" dirty="0"/>
              <a:t>The internet café damage:</a:t>
            </a:r>
          </a:p>
          <a:p>
            <a:pPr lvl="1"/>
            <a:r>
              <a:rPr lang="en-US" sz="1600" dirty="0"/>
              <a:t>Cost of repair of building: $ 5,000</a:t>
            </a:r>
          </a:p>
          <a:p>
            <a:pPr lvl="1"/>
            <a:r>
              <a:rPr lang="en-US" sz="1600" dirty="0"/>
              <a:t>Replacement of computer: $ 400</a:t>
            </a:r>
          </a:p>
          <a:p>
            <a:pPr lvl="1"/>
            <a:endParaRPr lang="en-US" sz="1400" dirty="0"/>
          </a:p>
          <a:p>
            <a:r>
              <a:rPr lang="en-US" sz="1800" b="1" dirty="0"/>
              <a:t>The Loss is:</a:t>
            </a:r>
          </a:p>
          <a:p>
            <a:pPr lvl="1"/>
            <a:r>
              <a:rPr lang="en-US" sz="1600" dirty="0"/>
              <a:t>$ 100 income per day x 5 days closed = $ 500</a:t>
            </a:r>
          </a:p>
          <a:p>
            <a:pPr lvl="1"/>
            <a:endParaRPr lang="en-US" sz="1400" dirty="0"/>
          </a:p>
          <a:p>
            <a:r>
              <a:rPr lang="en-US" sz="1800" dirty="0"/>
              <a:t>If you cannot buy a similar computer 3 years old at $ 400: </a:t>
            </a:r>
          </a:p>
          <a:p>
            <a:r>
              <a:rPr lang="en-US" sz="1800" b="1" dirty="0"/>
              <a:t>The need is:</a:t>
            </a:r>
          </a:p>
          <a:p>
            <a:r>
              <a:rPr lang="en-US" sz="1800" dirty="0"/>
              <a:t>	a) new computer, which is the value of a brand new one, say maybe </a:t>
            </a:r>
            <a:r>
              <a:rPr lang="en-US" sz="1800" dirty="0" smtClean="0"/>
              <a:t>$</a:t>
            </a:r>
            <a:r>
              <a:rPr lang="en-US" sz="1800" dirty="0"/>
              <a:t>1,200; </a:t>
            </a:r>
          </a:p>
          <a:p>
            <a:r>
              <a:rPr lang="en-US" sz="1800" dirty="0"/>
              <a:t>	b) $ 5,000 for repair of building ; and</a:t>
            </a:r>
          </a:p>
          <a:p>
            <a:r>
              <a:rPr lang="en-US" sz="1800" dirty="0"/>
              <a:t>	c) $ 500 for retrofitting or reinforcing the repair with iron bars as </a:t>
            </a:r>
            <a:r>
              <a:rPr lang="en-US" sz="1800" dirty="0" smtClean="0"/>
              <a:t>estimated by </a:t>
            </a:r>
            <a:r>
              <a:rPr lang="en-US" sz="1800" dirty="0"/>
              <a:t>engineers</a:t>
            </a:r>
          </a:p>
        </p:txBody>
      </p:sp>
      <p:pic>
        <p:nvPicPr>
          <p:cNvPr id="6" name="Picture 2" descr="C:\Users\user\AppData\Local\Microsoft\Windows\Temporary Internet Files\Content.Outlook\9NYZ79JG\WP_0004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9037" y="2428875"/>
            <a:ext cx="2276496" cy="303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21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Table of damage, loss and needs, in $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5520937"/>
              </p:ext>
            </p:extLst>
          </p:nvPr>
        </p:nvGraphicFramePr>
        <p:xfrm>
          <a:off x="527447" y="1988838"/>
          <a:ext cx="6102679" cy="4767919"/>
        </p:xfrm>
        <a:graphic>
          <a:graphicData uri="http://schemas.openxmlformats.org/drawingml/2006/table">
            <a:tbl>
              <a:tblPr firstRow="1" bandRow="1"/>
              <a:tblGrid>
                <a:gridCol w="2746205"/>
                <a:gridCol w="1220536"/>
                <a:gridCol w="1067969"/>
                <a:gridCol w="1067969"/>
              </a:tblGrid>
              <a:tr h="41166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  <a:cs typeface="Phetsarath OT" panose="02000500000000020004" pitchFamily="2" charset="0"/>
                        </a:rPr>
                        <a:t>Items</a:t>
                      </a:r>
                      <a:endParaRPr lang="en-US" sz="2000" b="1" dirty="0"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2000" b="1" dirty="0"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2000" b="1" dirty="0"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2000" b="1" dirty="0"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Building</a:t>
                      </a:r>
                      <a:r>
                        <a:rPr lang="en-US" sz="2000" baseline="0" dirty="0" smtClean="0">
                          <a:latin typeface="+mj-lt"/>
                        </a:rPr>
                        <a:t> repair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5,000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Computer replacement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400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Income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500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New computer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1,200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Repair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5,000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Retrofitting (iron bars)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500</a:t>
                      </a:r>
                      <a:endParaRPr lang="en-US" sz="24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446765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j-lt"/>
                        </a:rPr>
                        <a:t>TOTAL</a:t>
                      </a:r>
                      <a:endParaRPr lang="en-US" sz="2400" b="1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j-lt"/>
                        </a:rPr>
                        <a:t>5,400</a:t>
                      </a:r>
                      <a:endParaRPr lang="en-US" sz="2400" b="1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j-lt"/>
                        </a:rPr>
                        <a:t>500</a:t>
                      </a:r>
                      <a:endParaRPr lang="en-US" sz="2400" b="1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+mj-lt"/>
                        </a:rPr>
                        <a:t>6,700</a:t>
                      </a:r>
                      <a:endParaRPr lang="en-US" sz="2400" b="1" dirty="0">
                        <a:latin typeface="+mj-lt"/>
                      </a:endParaRPr>
                    </a:p>
                  </a:txBody>
                  <a:tcPr marL="68580" marR="68580" marT="34290" marB="34290"/>
                </a:tc>
              </a:tr>
              <a:tr h="997487">
                <a:tc gridSpan="4">
                  <a:txBody>
                    <a:bodyPr/>
                    <a:lstStyle/>
                    <a:p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Applies to houses, buildings, schools, hospitals etc. where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structures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, their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contents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(equipment, etc.) and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income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are affected</a:t>
                      </a:r>
                      <a:endParaRPr lang="en-US" sz="18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user\AppData\Local\Microsoft\Windows\Temporary Internet Files\Content.Outlook\9NYZ79JG\WP_0004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4812" y="2286000"/>
            <a:ext cx="2276496" cy="303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7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cs typeface="Phetsarath OT" panose="02000500000000020004" pitchFamily="2" charset="0"/>
              </a:rPr>
              <a:t>Damage</a:t>
            </a:r>
            <a:r>
              <a:rPr lang="en-US" sz="3200" dirty="0">
                <a:cs typeface="Phetsarath OT" panose="02000500000000020004" pitchFamily="2" charset="0"/>
              </a:rPr>
              <a:t>, loss and needs in Housing Sector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36919"/>
              </p:ext>
            </p:extLst>
          </p:nvPr>
        </p:nvGraphicFramePr>
        <p:xfrm>
          <a:off x="822723" y="2241947"/>
          <a:ext cx="7543560" cy="3909060"/>
        </p:xfrm>
        <a:graphic>
          <a:graphicData uri="http://schemas.openxmlformats.org/drawingml/2006/table">
            <a:tbl>
              <a:tblPr firstRow="1" bandRow="1"/>
              <a:tblGrid>
                <a:gridCol w="3296543"/>
                <a:gridCol w="1606771"/>
                <a:gridCol w="1320123"/>
                <a:gridCol w="1320123"/>
              </a:tblGrid>
              <a:tr h="35964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Private Housing 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Private: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Repair of houses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Contents of houses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 M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Income from rent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 M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Government: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Temporary shelter</a:t>
                      </a:r>
                      <a:endParaRPr lang="en-US" sz="24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5 M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59649">
                <a:tc>
                  <a:txBody>
                    <a:bodyPr/>
                    <a:lstStyle/>
                    <a:p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New houses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20 M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  <a:tr h="36889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TOTAL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14 M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6 M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20 M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98756" marR="98756" marT="34290" marB="34290"/>
                </a:tc>
              </a:tr>
            </a:tbl>
          </a:graphicData>
        </a:graphic>
      </p:graphicFrame>
      <p:pic>
        <p:nvPicPr>
          <p:cNvPr id="2050" name="Picture 2" descr="C:\Users\user\AppData\Local\Microsoft\Windows\Temporary Internet Files\Content.IE5\N9X24LBU\MC900104978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3591" y="2447925"/>
            <a:ext cx="1370409" cy="137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53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Damage, loss and needs in Education Sector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318619"/>
              </p:ext>
            </p:extLst>
          </p:nvPr>
        </p:nvGraphicFramePr>
        <p:xfrm>
          <a:off x="594123" y="1988840"/>
          <a:ext cx="6863954" cy="4066512"/>
        </p:xfrm>
        <a:graphic>
          <a:graphicData uri="http://schemas.openxmlformats.org/drawingml/2006/table">
            <a:tbl>
              <a:tblPr firstRow="1" bandRow="1"/>
              <a:tblGrid>
                <a:gridCol w="3546376"/>
                <a:gridCol w="1315592"/>
                <a:gridCol w="972393"/>
                <a:gridCol w="1029593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Education 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Private: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Cost of repair of schools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Contents (books, desks, laboratory equipment)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Income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0.1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Government: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Repair and reinforcement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12M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New book,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desk, </a:t>
                      </a:r>
                      <a:r>
                        <a:rPr lang="en-US" sz="1600" i="1" baseline="0" dirty="0" err="1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eqpt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., etc.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 5M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Temporary schools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d.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New schools in safe areas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20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9367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TOTAL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14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0.6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37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3074" name="Picture 2" descr="C:\Users\user\AppData\Local\Microsoft\Windows\Temporary Internet Files\Content.IE5\DRW714PQ\MC900434217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7356" y="2425267"/>
            <a:ext cx="1218809" cy="7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4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Damage, loss and needs in Health Sector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3158731"/>
              </p:ext>
            </p:extLst>
          </p:nvPr>
        </p:nvGraphicFramePr>
        <p:xfrm>
          <a:off x="822721" y="1844824"/>
          <a:ext cx="6597254" cy="4297203"/>
        </p:xfrm>
        <a:graphic>
          <a:graphicData uri="http://schemas.openxmlformats.org/drawingml/2006/table">
            <a:tbl>
              <a:tblPr firstRow="1" bandRow="1"/>
              <a:tblGrid>
                <a:gridCol w="3408581"/>
                <a:gridCol w="1264474"/>
                <a:gridCol w="934611"/>
                <a:gridCol w="989588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Health 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Private: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Repair of hospitals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05038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Contents (MRI, CT Scan, medicines, etc.)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Income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0.1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Government: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Temporary clinics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Repair and reinforcement of hospitals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New equipment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Medicines</a:t>
                      </a:r>
                      <a:endParaRPr lang="en-US" sz="1800" i="1" dirty="0" smtClean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20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8052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14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1.1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35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6" name="Picture 2" descr="C:\Documents and Settings\Administrator\Local Settings\Temporary Internet Files\Content.IE5\DICZ3F3M\MC900286864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2565" y="2160271"/>
            <a:ext cx="1051286" cy="105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642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Damage, loss and needs in Transportation Sector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863924"/>
              </p:ext>
            </p:extLst>
          </p:nvPr>
        </p:nvGraphicFramePr>
        <p:xfrm>
          <a:off x="727472" y="1772816"/>
          <a:ext cx="6387703" cy="4257692"/>
        </p:xfrm>
        <a:graphic>
          <a:graphicData uri="http://schemas.openxmlformats.org/drawingml/2006/table">
            <a:tbl>
              <a:tblPr firstRow="1" bandRow="1"/>
              <a:tblGrid>
                <a:gridCol w="3344759"/>
                <a:gridCol w="1257561"/>
                <a:gridCol w="855142"/>
                <a:gridCol w="930241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Transportation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Private 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Repair of roads and bridges, ports, airports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100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Replacement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of equipment 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 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Income 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Government: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Repair and reinforcement of roads, bridges, ports and airports 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105M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b.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 Equipment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c. Temporary bridges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0.5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48632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104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1.5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110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6" name="Picture 2" descr="C:\Users\acer\Dropbox\Borikhan photos\DSC055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3395" y="2371353"/>
            <a:ext cx="1512482" cy="1133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7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Damage, loss and needs in Agriculture Sector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0351977"/>
              </p:ext>
            </p:extLst>
          </p:nvPr>
        </p:nvGraphicFramePr>
        <p:xfrm>
          <a:off x="400051" y="1772816"/>
          <a:ext cx="6695126" cy="4503420"/>
        </p:xfrm>
        <a:graphic>
          <a:graphicData uri="http://schemas.openxmlformats.org/drawingml/2006/table">
            <a:tbl>
              <a:tblPr firstRow="1" bandRow="1"/>
              <a:tblGrid>
                <a:gridCol w="3775355"/>
                <a:gridCol w="1101185"/>
                <a:gridCol w="949022"/>
                <a:gridCol w="869564"/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Agriculture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Damages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Losses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Needs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Public and private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a. I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rrigation repair (PUBLIC)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10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Farm equipment,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etc (PRIVATE)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800" i="1" dirty="0" err="1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c.</a:t>
                      </a:r>
                      <a:r>
                        <a:rPr lang="en-US" sz="1600" i="1" baseline="0" dirty="0" err="1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Income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from crops, livestock, fisheries, rent (PRIVATE)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50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Government: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72786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I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rrigation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repair with reinforcement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11M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b.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Temporary irrigation</a:t>
                      </a:r>
                      <a:endParaRPr lang="en-US" sz="18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0.1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376195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c.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Grants</a:t>
                      </a:r>
                      <a:r>
                        <a:rPr lang="en-US" sz="16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to farmers (seeds, animals, etc.)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20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d.</a:t>
                      </a:r>
                      <a:r>
                        <a:rPr lang="en-US" sz="1800" i="1" baseline="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 </a:t>
                      </a:r>
                      <a:r>
                        <a:rPr lang="en-US" sz="1600" i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Credit to farmers</a:t>
                      </a:r>
                      <a:endParaRPr lang="en-US" sz="1600" i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40 M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14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50.1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+mj-lt"/>
                          <a:cs typeface="Phetsarath OT" panose="02000500000000020004" pitchFamily="2" charset="0"/>
                        </a:rPr>
                        <a:t>71 M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j-lt"/>
                        <a:cs typeface="Phetsarath OT" panose="02000500000000020004" pitchFamily="2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4098" name="Picture 2" descr="C:\Users\user\AppData\Local\Microsoft\Windows\Temporary Internet Files\Content.IE5\I933UW1Q\MC900186244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1205" y="2284359"/>
            <a:ext cx="1713593" cy="86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94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8362219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34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 smtClean="0"/>
              <a:t>Thank You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4336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Typhoon </a:t>
            </a:r>
            <a:r>
              <a:rPr lang="en-US" dirty="0" err="1" smtClean="0"/>
              <a:t>Haiyan</a:t>
            </a:r>
            <a:r>
              <a:rPr lang="en-US" dirty="0" smtClean="0"/>
              <a:t> / Yolanda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user\Downloads\Haiyan before af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383" y="2241551"/>
            <a:ext cx="8123656" cy="332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689058" y="5498929"/>
            <a:ext cx="31016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3"/>
              </a:rPr>
              <a:t>http://www.bbc.com/news/world-24899001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337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conduct post-disaster needs assessment?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quantify the financial needs for economic recovery and </a:t>
            </a:r>
            <a:r>
              <a:rPr lang="en-US" dirty="0" smtClean="0"/>
              <a:t>reconstruction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define government priorities for intervention in different geographical areas, sectors and population groups based on estimated gaps in production, growth and </a:t>
            </a:r>
            <a:r>
              <a:rPr lang="en-US" dirty="0" smtClean="0"/>
              <a:t>development</a:t>
            </a:r>
            <a:endParaRPr lang="en-US" dirty="0"/>
          </a:p>
          <a:p>
            <a:pPr marL="0" indent="0">
              <a:buNone/>
            </a:pPr>
            <a:endParaRPr lang="lo-LA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create capacity of national government to design post-disaster programs and/or to define international cooperation </a:t>
            </a:r>
            <a:r>
              <a:rPr lang="en-US" dirty="0" smtClean="0"/>
              <a:t>needs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provide basis for monitoring progress in implementing recovery and reconstruction </a:t>
            </a:r>
            <a:r>
              <a:rPr lang="en-US" dirty="0" smtClean="0"/>
              <a:t>programs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provide guidance for ex ante disaster risk reduction </a:t>
            </a:r>
            <a:r>
              <a:rPr lang="en-US" dirty="0" smtClean="0"/>
              <a:t>schemes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43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50" dirty="0"/>
              <a:t>Damages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50" b="1" dirty="0">
                <a:solidFill>
                  <a:srgbClr val="FF0000"/>
                </a:solidFill>
              </a:rPr>
              <a:t>Damages: </a:t>
            </a:r>
            <a:r>
              <a:rPr lang="en-US" sz="2850" dirty="0"/>
              <a:t>effects on assets or stock valued as:</a:t>
            </a:r>
            <a:r>
              <a:rPr lang="en-US" sz="2100" dirty="0"/>
              <a:t/>
            </a:r>
            <a:br>
              <a:rPr lang="en-US" sz="2100" dirty="0"/>
            </a:br>
            <a:r>
              <a:rPr lang="en-US" sz="2100" dirty="0"/>
              <a:t>	</a:t>
            </a:r>
            <a:r>
              <a:rPr lang="en-US" sz="2100" b="1" i="1" dirty="0"/>
              <a:t> </a:t>
            </a:r>
            <a:r>
              <a:rPr lang="en-US" sz="2100" b="1" i="1" dirty="0">
                <a:solidFill>
                  <a:srgbClr val="FF0000"/>
                </a:solidFill>
              </a:rPr>
              <a:t>the cost, in pre-disaster prices,</a:t>
            </a:r>
            <a:r>
              <a:rPr lang="en-US" sz="2100" b="1" i="1" dirty="0"/>
              <a:t> </a:t>
            </a:r>
            <a:r>
              <a:rPr lang="en-US" sz="2100" dirty="0"/>
              <a:t>of:</a:t>
            </a:r>
            <a:endParaRPr lang="en-US" sz="2925" dirty="0"/>
          </a:p>
          <a:p>
            <a:pPr marL="385763" indent="-385763">
              <a:buNone/>
            </a:pPr>
            <a:r>
              <a:rPr lang="en-US" sz="2925" b="1" dirty="0">
                <a:solidFill>
                  <a:srgbClr val="7030A0"/>
                </a:solidFill>
              </a:rPr>
              <a:t>1.	Repair</a:t>
            </a:r>
            <a:r>
              <a:rPr lang="en-US" sz="2925" dirty="0">
                <a:solidFill>
                  <a:srgbClr val="7030A0"/>
                </a:solidFill>
              </a:rPr>
              <a:t> of </a:t>
            </a:r>
            <a:r>
              <a:rPr lang="en-US" sz="2925" b="1" i="1" dirty="0">
                <a:solidFill>
                  <a:srgbClr val="7030A0"/>
                </a:solidFill>
              </a:rPr>
              <a:t>partially</a:t>
            </a:r>
            <a:r>
              <a:rPr lang="en-US" sz="2850" b="1" i="1" dirty="0">
                <a:solidFill>
                  <a:srgbClr val="7030A0"/>
                </a:solidFill>
              </a:rPr>
              <a:t> damaged </a:t>
            </a:r>
            <a:r>
              <a:rPr lang="en-US" sz="2475" dirty="0"/>
              <a:t>structures, equipment other assets up to their pre-disaster condition.</a:t>
            </a:r>
          </a:p>
          <a:p>
            <a:pPr marL="402431" indent="-402431">
              <a:lnSpc>
                <a:spcPct val="120000"/>
              </a:lnSpc>
              <a:buNone/>
            </a:pPr>
            <a:r>
              <a:rPr lang="en-US" sz="2925" b="1" dirty="0">
                <a:solidFill>
                  <a:srgbClr val="7030A0"/>
                </a:solidFill>
              </a:rPr>
              <a:t>2.	Replacement</a:t>
            </a:r>
            <a:r>
              <a:rPr lang="en-US" sz="2925" dirty="0">
                <a:solidFill>
                  <a:srgbClr val="7030A0"/>
                </a:solidFill>
              </a:rPr>
              <a:t> of </a:t>
            </a:r>
            <a:r>
              <a:rPr lang="en-US" sz="2925" b="1" i="1" dirty="0">
                <a:solidFill>
                  <a:srgbClr val="7030A0"/>
                </a:solidFill>
              </a:rPr>
              <a:t>totally destroyed </a:t>
            </a:r>
            <a:r>
              <a:rPr lang="en-US" sz="2475" dirty="0"/>
              <a:t>structures, equipment and   other assets, valued at pre-disaster levels. The valuation can be estimated by:</a:t>
            </a:r>
          </a:p>
          <a:p>
            <a:pPr lvl="2">
              <a:buFont typeface="Wingdings" pitchFamily="2" charset="2"/>
              <a:buChar char="ü"/>
            </a:pPr>
            <a:r>
              <a:rPr lang="en-US" sz="2475" dirty="0"/>
              <a:t>the market value assets before they were destroyed</a:t>
            </a:r>
          </a:p>
          <a:p>
            <a:pPr lvl="2">
              <a:buFont typeface="Wingdings" pitchFamily="2" charset="2"/>
              <a:buChar char="ü"/>
            </a:pPr>
            <a:r>
              <a:rPr lang="en-US" sz="2475" dirty="0"/>
              <a:t>acquisition cost less depreciation</a:t>
            </a:r>
          </a:p>
          <a:p>
            <a:pPr lvl="2">
              <a:buFont typeface="Wingdings" pitchFamily="2" charset="2"/>
              <a:buChar char="ü"/>
            </a:pPr>
            <a:r>
              <a:rPr lang="en-US" sz="2475" dirty="0"/>
              <a:t>Insurance valuation</a:t>
            </a:r>
          </a:p>
          <a:p>
            <a:pPr lvl="2">
              <a:buNone/>
            </a:pPr>
            <a:endParaRPr lang="en-US" sz="2925" dirty="0"/>
          </a:p>
          <a:p>
            <a:pPr lvl="1">
              <a:buFont typeface="Wingdings" pitchFamily="2" charset="2"/>
              <a:buChar char="Ø"/>
            </a:pPr>
            <a:r>
              <a:rPr lang="en-US" sz="2925" b="1" dirty="0">
                <a:solidFill>
                  <a:srgbClr val="7030A0"/>
                </a:solidFill>
              </a:rPr>
              <a:t>Cost of bringing back the affected structures, equipment , machinery and other assets up to their pre-disaster state</a:t>
            </a:r>
          </a:p>
          <a:p>
            <a:pPr lvl="2">
              <a:buFont typeface="Wingdings" pitchFamily="2" charset="2"/>
              <a:buChar char="ü"/>
            </a:pPr>
            <a:endParaRPr lang="en-US" b="1" dirty="0">
              <a:solidFill>
                <a:srgbClr val="7030A0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70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Loss (1)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700" b="1" dirty="0">
                <a:solidFill>
                  <a:srgbClr val="FF0000"/>
                </a:solidFill>
              </a:rPr>
              <a:t>Loss</a:t>
            </a:r>
            <a:r>
              <a:rPr lang="en-US" sz="2700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– </a:t>
            </a:r>
            <a:r>
              <a:rPr lang="en-US" sz="1800" dirty="0"/>
              <a:t>changes in economic flows which can extend beyond the year the disaster occurred.</a:t>
            </a:r>
          </a:p>
          <a:p>
            <a:pPr>
              <a:buNone/>
            </a:pPr>
            <a:r>
              <a:rPr lang="en-US" sz="1800" dirty="0"/>
              <a:t>	</a:t>
            </a:r>
            <a:r>
              <a:rPr lang="en-US" sz="2100" b="1" dirty="0">
                <a:solidFill>
                  <a:srgbClr val="FF0000"/>
                </a:solidFill>
              </a:rPr>
              <a:t>Losses = Pre-disaster minus post-disaster estimates</a:t>
            </a:r>
          </a:p>
          <a:p>
            <a:pPr>
              <a:buNone/>
            </a:pPr>
            <a:r>
              <a:rPr lang="en-US" sz="1800" dirty="0"/>
              <a:t>	Valued </a:t>
            </a:r>
            <a:r>
              <a:rPr lang="en-US" sz="1800" dirty="0">
                <a:solidFill>
                  <a:srgbClr val="FF0000"/>
                </a:solidFill>
              </a:rPr>
              <a:t>as the amount in pre-disaster prices</a:t>
            </a:r>
            <a:r>
              <a:rPr lang="en-US" sz="1800" dirty="0"/>
              <a:t>, of:</a:t>
            </a:r>
          </a:p>
          <a:p>
            <a:pPr>
              <a:buNone/>
            </a:pPr>
            <a:r>
              <a:rPr lang="en-US" sz="2400" b="1" dirty="0">
                <a:solidFill>
                  <a:srgbClr val="7030A0"/>
                </a:solidFill>
              </a:rPr>
              <a:t>1. Foregone income opportunities </a:t>
            </a:r>
          </a:p>
          <a:p>
            <a:pPr lvl="1">
              <a:buNone/>
            </a:pPr>
            <a:r>
              <a:rPr lang="en-US" sz="2400" i="1" dirty="0"/>
              <a:t>Private: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/>
              <a:t> </a:t>
            </a:r>
            <a:r>
              <a:rPr lang="en-US" sz="2100" dirty="0"/>
              <a:t>total loss of crops or reduction in farm output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/>
              <a:t> income reduction from businesses, rent, etc.</a:t>
            </a:r>
          </a:p>
          <a:p>
            <a:pPr lvl="1">
              <a:buNone/>
            </a:pPr>
            <a:r>
              <a:rPr lang="en-US" sz="2400" i="1" dirty="0"/>
              <a:t>Public</a:t>
            </a:r>
          </a:p>
          <a:p>
            <a:pPr lvl="1">
              <a:buFont typeface="Wingdings" pitchFamily="2" charset="2"/>
              <a:buChar char="Ø"/>
            </a:pPr>
            <a:r>
              <a:rPr lang="en-US" sz="2100" dirty="0"/>
              <a:t>Income losses from public facilities and firms like airports, ports, state-owned enterprises, etc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365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Loss (2)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800" b="1" dirty="0">
                <a:solidFill>
                  <a:srgbClr val="FF0000"/>
                </a:solidFill>
              </a:rPr>
              <a:t>Loss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– changes in economic flows. Valued as cost of:</a:t>
            </a:r>
          </a:p>
          <a:p>
            <a:pPr>
              <a:buNone/>
            </a:pPr>
            <a:r>
              <a:rPr lang="en-US" sz="1800" b="1" dirty="0">
                <a:solidFill>
                  <a:srgbClr val="7030A0"/>
                </a:solidFill>
              </a:rPr>
              <a:t>2. Higher operating costs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	additional expenses to produce same output of goods and/or services during the recovery phase</a:t>
            </a:r>
          </a:p>
          <a:p>
            <a:pPr marL="878681" lvl="1" indent="-177404">
              <a:buNone/>
            </a:pPr>
            <a:r>
              <a:rPr lang="en-US" sz="1800" dirty="0"/>
              <a:t>- Cost of replanting new crops</a:t>
            </a:r>
          </a:p>
          <a:p>
            <a:pPr marL="878681" lvl="1" indent="-177404">
              <a:buFontTx/>
              <a:buChar char="-"/>
            </a:pPr>
            <a:r>
              <a:rPr lang="en-US" sz="1800" dirty="0"/>
              <a:t>Cost of temporary power and/or water supply; rent of temporary offices  firms</a:t>
            </a:r>
          </a:p>
          <a:p>
            <a:pPr>
              <a:buNone/>
            </a:pPr>
            <a:r>
              <a:rPr lang="en-US" sz="1800" b="1" dirty="0">
                <a:solidFill>
                  <a:srgbClr val="7030A0"/>
                </a:solidFill>
              </a:rPr>
              <a:t>3. Unexpected expenses</a:t>
            </a:r>
            <a:endParaRPr lang="en-US" sz="1800" dirty="0">
              <a:solidFill>
                <a:srgbClr val="7030A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cleaning up of debris 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unexpected expenses on temporary shelters, water supply, medicines, food supply, etc. for the government. </a:t>
            </a:r>
          </a:p>
          <a:p>
            <a:pPr lvl="1">
              <a:buFontTx/>
              <a:buChar char="-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425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Importance </a:t>
            </a:r>
            <a:r>
              <a:rPr lang="en-US" dirty="0">
                <a:solidFill>
                  <a:schemeClr val="tx1"/>
                </a:solidFill>
              </a:rPr>
              <a:t>of Losses</a:t>
            </a:r>
            <a:endParaRPr lang="en-US" sz="24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In the past, the cost of disasters was  identified only in terms of damage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Difficulty in estimating losses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Urgency for immediate cost estimates for reconstruction financing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As a result, the total effects of disasters were largely underestimated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Many social needs not addressed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The negative impact on economic development not fully understood and mitigated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103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 smtClean="0"/>
              <a:t>Typical </a:t>
            </a:r>
            <a:r>
              <a:rPr lang="en-US" sz="2700" dirty="0"/>
              <a:t>Disaster Effects by Hazards</a:t>
            </a:r>
            <a:endParaRPr lang="en-US" sz="24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822960" y="2396099"/>
            <a:ext cx="7543800" cy="30175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Disasters caused by geological hazards   (volcanic eruptions, earthquakes) usually cause a higher value of damage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Disasters caused by hydro-meteorological hazards (drought, floods, cyclones) usually cause a higher value of losses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5" name="Picture 7" descr="Earthquak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369" y="3702625"/>
            <a:ext cx="2917391" cy="194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8" descr="Flood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4119" y="3715780"/>
            <a:ext cx="2972853" cy="1920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9" descr="Drought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6839" y="3577335"/>
            <a:ext cx="2913789" cy="190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251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47E792F-BA71-42EF-8EE3-3717B12BA719}">
  <we:reference id="wa104038830" version="1.0.0.2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5385</TotalTime>
  <Words>1473</Words>
  <Application>Microsoft Office PowerPoint</Application>
  <PresentationFormat>On-screen Show (4:3)</PresentationFormat>
  <Paragraphs>353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ＭＳ Ｐゴシック</vt:lpstr>
      <vt:lpstr>Angsana New</vt:lpstr>
      <vt:lpstr>Arial</vt:lpstr>
      <vt:lpstr>Calibri</vt:lpstr>
      <vt:lpstr>Courier New</vt:lpstr>
      <vt:lpstr>DokChampa</vt:lpstr>
      <vt:lpstr>HY그래픽M</vt:lpstr>
      <vt:lpstr>Phetsarath OT</vt:lpstr>
      <vt:lpstr>Trebuchet MS</vt:lpstr>
      <vt:lpstr>Wingdings</vt:lpstr>
      <vt:lpstr>Wingdings 2</vt:lpstr>
      <vt:lpstr>AFDB_template_update</vt:lpstr>
      <vt:lpstr>“Post-Disaster Needs Assessment and Recovery in Vietnam”</vt:lpstr>
      <vt:lpstr>Session Objectives</vt:lpstr>
      <vt:lpstr>Typhoon Haiyan / Yolanda</vt:lpstr>
      <vt:lpstr>Why conduct post-disaster needs assessment?</vt:lpstr>
      <vt:lpstr>Damages</vt:lpstr>
      <vt:lpstr>Loss (1) </vt:lpstr>
      <vt:lpstr>Loss (2) </vt:lpstr>
      <vt:lpstr>Importance of Losses</vt:lpstr>
      <vt:lpstr>Typical Disaster Effects by Hazards</vt:lpstr>
      <vt:lpstr>Examples of damage and losses from previous PDNAs in Asia</vt:lpstr>
      <vt:lpstr>Examples of Damage and Loss</vt:lpstr>
      <vt:lpstr>Disaster Effects </vt:lpstr>
      <vt:lpstr>Disaster Impacts </vt:lpstr>
      <vt:lpstr>Needs</vt:lpstr>
      <vt:lpstr>The Assessment Process</vt:lpstr>
      <vt:lpstr>Results of the Assessment</vt:lpstr>
      <vt:lpstr>Recovery and Reconstruction</vt:lpstr>
      <vt:lpstr>Recovery and Reconstruction</vt:lpstr>
      <vt:lpstr>Examples</vt:lpstr>
      <vt:lpstr>Example of Estimating Damage, Loss and Needs (1)</vt:lpstr>
      <vt:lpstr>Estimating Damage, Loss and Needs (2)</vt:lpstr>
      <vt:lpstr>Table of damage, loss and needs, in $</vt:lpstr>
      <vt:lpstr>Damage, loss and needs in Housing Sector</vt:lpstr>
      <vt:lpstr>Damage, loss and needs in Education Sector</vt:lpstr>
      <vt:lpstr>Damage, loss and needs in Health Sector</vt:lpstr>
      <vt:lpstr>Damage, loss and needs in Transportation Sector</vt:lpstr>
      <vt:lpstr>Damage, loss and needs in Agriculture Sector</vt:lpstr>
      <vt:lpstr>PowerPoint Presentation</vt:lpstr>
      <vt:lpstr>Questions?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Tuan</cp:lastModifiedBy>
  <cp:revision>486</cp:revision>
  <dcterms:created xsi:type="dcterms:W3CDTF">2013-02-18T06:24:38Z</dcterms:created>
  <dcterms:modified xsi:type="dcterms:W3CDTF">2015-05-15T08:57:16Z</dcterms:modified>
</cp:coreProperties>
</file>