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7" r:id="rId2"/>
    <p:sldId id="258" r:id="rId3"/>
    <p:sldId id="271" r:id="rId4"/>
    <p:sldId id="272" r:id="rId5"/>
    <p:sldId id="273" r:id="rId6"/>
    <p:sldId id="275" r:id="rId7"/>
    <p:sldId id="269" r:id="rId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68761" autoAdjust="0"/>
  </p:normalViewPr>
  <p:slideViewPr>
    <p:cSldViewPr>
      <p:cViewPr varScale="1">
        <p:scale>
          <a:sx n="51" d="100"/>
          <a:sy n="51" d="100"/>
        </p:scale>
        <p:origin x="195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9241045-B96D-496E-910D-7220A29107D2}" type="datetimeFigureOut">
              <a:rPr lang="en-US"/>
              <a:pPr>
                <a:defRPr/>
              </a:pPr>
              <a:t>10-Apr-15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059BFA71-188E-4C1C-82F1-7BD751AD76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09167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6"/>
          <p:cNvGrpSpPr>
            <a:grpSpLocks/>
          </p:cNvGrpSpPr>
          <p:nvPr/>
        </p:nvGrpSpPr>
        <p:grpSpPr bwMode="auto">
          <a:xfrm>
            <a:off x="0" y="3268663"/>
            <a:ext cx="9144000" cy="146050"/>
            <a:chOff x="0" y="3268345"/>
            <a:chExt cx="9144000" cy="146304"/>
          </a:xfrm>
        </p:grpSpPr>
        <p:sp>
          <p:nvSpPr>
            <p:cNvPr id="5" name="Rectangle 4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5181600" y="3268345"/>
              <a:ext cx="1096963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6278563" y="3268345"/>
              <a:ext cx="1096962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7375525" y="3268345"/>
              <a:ext cx="109855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752600"/>
            <a:ext cx="7924800" cy="1470025"/>
          </a:xfrm>
          <a:prstGeom prst="rect">
            <a:avLst/>
          </a:prstGeom>
        </p:spPr>
        <p:txBody>
          <a:bodyPr anchor="b"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05200"/>
            <a:ext cx="6400800" cy="2732112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C8D3DD-CFEE-4130-A056-88F986525227}" type="datetimeFigureOut">
              <a:rPr lang="en-US"/>
              <a:pPr>
                <a:defRPr/>
              </a:pPr>
              <a:t>10-Apr-15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31CB11-9BC1-453B-B61E-93691B514C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3" name="Picture 12" descr="http://107.167.178.29/ADPCNEW/images/NZAid.jpg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5970252"/>
            <a:ext cx="645102" cy="7721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2150" y="6291261"/>
            <a:ext cx="919849" cy="435349"/>
          </a:xfrm>
          <a:prstGeom prst="rect">
            <a:avLst/>
          </a:prstGeom>
        </p:spPr>
      </p:pic>
      <p:pic>
        <p:nvPicPr>
          <p:cNvPr id="15" name="Picture 3" descr="http://www.dmc.gov.vn/uploads/DMC%20information/DMC%20logo.jp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9962" y="689646"/>
            <a:ext cx="784075" cy="629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343085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"/>
          <p:cNvGrpSpPr>
            <a:grpSpLocks/>
          </p:cNvGrpSpPr>
          <p:nvPr/>
        </p:nvGrpSpPr>
        <p:grpSpPr bwMode="auto">
          <a:xfrm flipH="1">
            <a:off x="0" y="1371600"/>
            <a:ext cx="9144000" cy="73025"/>
            <a:chOff x="0" y="3268345"/>
            <a:chExt cx="9144000" cy="146304"/>
          </a:xfrm>
        </p:grpSpPr>
        <p:sp>
          <p:nvSpPr>
            <p:cNvPr id="5" name="Rectangle 4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5181600" y="3268345"/>
              <a:ext cx="1096962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6278562" y="3268345"/>
              <a:ext cx="1096963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7375525" y="3268345"/>
              <a:ext cx="109855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125FC5-2AA3-49F6-9F04-D7BFDC62CBF4}" type="datetimeFigureOut">
              <a:rPr lang="en-US"/>
              <a:pPr>
                <a:defRPr/>
              </a:pPr>
              <a:t>10-Apr-15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583027-B27E-4130-874E-BEDB86DD70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17340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8"/>
          <p:cNvGrpSpPr>
            <a:grpSpLocks/>
          </p:cNvGrpSpPr>
          <p:nvPr/>
        </p:nvGrpSpPr>
        <p:grpSpPr bwMode="auto">
          <a:xfrm rot="5400000" flipH="1">
            <a:off x="3332163" y="3384550"/>
            <a:ext cx="6867525" cy="73025"/>
            <a:chOff x="0" y="3268345"/>
            <a:chExt cx="9144000" cy="146304"/>
          </a:xfrm>
        </p:grpSpPr>
        <p:sp>
          <p:nvSpPr>
            <p:cNvPr id="5" name="Rectangle 4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5180755" y="3268344"/>
              <a:ext cx="1099140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6279894" y="3268345"/>
              <a:ext cx="1097027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7376922" y="3268344"/>
              <a:ext cx="1097026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8"/>
            <a:ext cx="18288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1722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6838950" y="6356350"/>
            <a:ext cx="18684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17BBCF-7233-4722-AC12-61C36B758C01}" type="datetimeFigureOut">
              <a:rPr lang="en-US"/>
              <a:pPr>
                <a:defRPr/>
              </a:pPr>
              <a:t>10-Apr-15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930DEF-A772-4BC1-8F8F-C676DA2DA9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550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3"/>
          <p:cNvGrpSpPr>
            <a:grpSpLocks/>
          </p:cNvGrpSpPr>
          <p:nvPr/>
        </p:nvGrpSpPr>
        <p:grpSpPr bwMode="auto">
          <a:xfrm>
            <a:off x="0" y="1371600"/>
            <a:ext cx="9144000" cy="73025"/>
            <a:chOff x="0" y="3268345"/>
            <a:chExt cx="9144000" cy="146304"/>
          </a:xfrm>
        </p:grpSpPr>
        <p:sp>
          <p:nvSpPr>
            <p:cNvPr id="5" name="Rectangle 4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5181600" y="3268345"/>
              <a:ext cx="1096963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6278563" y="3268345"/>
              <a:ext cx="1096962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7375525" y="3268345"/>
              <a:ext cx="109855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99616"/>
            <a:ext cx="8229600" cy="462654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9" name="Title 18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639345-55D8-4276-AC75-3A00A7AAB3B9}" type="datetimeFigureOut">
              <a:rPr lang="en-US"/>
              <a:pPr>
                <a:defRPr/>
              </a:pPr>
              <a:t>10-Apr-15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FCA404-91AF-4DB6-9413-E09CA73D1B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2" name="Picture 11" descr="http://107.167.178.29/ADPCNEW/images/NZAid.jpg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63494" y="6273838"/>
            <a:ext cx="373962" cy="4476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5193" y="6469499"/>
            <a:ext cx="533231" cy="252369"/>
          </a:xfrm>
          <a:prstGeom prst="rect">
            <a:avLst/>
          </a:prstGeom>
        </p:spPr>
      </p:pic>
      <p:pic>
        <p:nvPicPr>
          <p:cNvPr id="14" name="Picture 3" descr="http://www.dmc.gov.vn/uploads/DMC%20information/DMC%20logo.jp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3820" y="6356349"/>
            <a:ext cx="454524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82824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2"/>
          <p:cNvGrpSpPr>
            <a:grpSpLocks/>
          </p:cNvGrpSpPr>
          <p:nvPr/>
        </p:nvGrpSpPr>
        <p:grpSpPr bwMode="auto">
          <a:xfrm flipH="1">
            <a:off x="0" y="4229100"/>
            <a:ext cx="9144000" cy="146050"/>
            <a:chOff x="0" y="3268345"/>
            <a:chExt cx="9144000" cy="146304"/>
          </a:xfrm>
        </p:grpSpPr>
        <p:sp>
          <p:nvSpPr>
            <p:cNvPr id="5" name="Rectangle 4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5181600" y="3268345"/>
              <a:ext cx="1096962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6278562" y="3268345"/>
              <a:ext cx="1096963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7375525" y="3268345"/>
              <a:ext cx="109855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7512" y="4406900"/>
            <a:ext cx="78272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7512" y="2667000"/>
            <a:ext cx="7827201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970AFD-324C-43AC-8BCD-284E73E4BA54}" type="datetimeFigureOut">
              <a:rPr lang="en-US"/>
              <a:pPr>
                <a:defRPr/>
              </a:pPr>
              <a:t>10-Apr-15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C62F7D-19A8-4FAC-A9AE-946CC24E0F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2" name="Picture 11" descr="http://107.167.178.29/ADPCNEW/images/NZAid.jpg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63494" y="6273838"/>
            <a:ext cx="373962" cy="4476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5193" y="6469499"/>
            <a:ext cx="533231" cy="252369"/>
          </a:xfrm>
          <a:prstGeom prst="rect">
            <a:avLst/>
          </a:prstGeom>
        </p:spPr>
      </p:pic>
      <p:pic>
        <p:nvPicPr>
          <p:cNvPr id="14" name="Picture 3" descr="http://www.dmc.gov.vn/uploads/DMC%20information/DMC%20logo.jp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3820" y="6356349"/>
            <a:ext cx="454524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551591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4"/>
          <p:cNvGrpSpPr>
            <a:grpSpLocks/>
          </p:cNvGrpSpPr>
          <p:nvPr/>
        </p:nvGrpSpPr>
        <p:grpSpPr bwMode="auto">
          <a:xfrm>
            <a:off x="0" y="1371600"/>
            <a:ext cx="9144000" cy="73025"/>
            <a:chOff x="0" y="3268345"/>
            <a:chExt cx="9144000" cy="146304"/>
          </a:xfrm>
        </p:grpSpPr>
        <p:sp>
          <p:nvSpPr>
            <p:cNvPr id="6" name="Rectangle 5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5181600" y="3268345"/>
              <a:ext cx="1096963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6278563" y="3268345"/>
              <a:ext cx="1096962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7375525" y="3268345"/>
              <a:ext cx="109855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FEDBEB-F119-47FF-84E8-5AACF51FE0FF}" type="datetimeFigureOut">
              <a:rPr lang="en-US"/>
              <a:pPr>
                <a:defRPr/>
              </a:pPr>
              <a:t>10-Apr-15</a:t>
            </a:fld>
            <a:endParaRPr lang="en-US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0E805B-4F33-423E-ABF8-633B87ADD1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4863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6"/>
          <p:cNvGrpSpPr>
            <a:grpSpLocks/>
          </p:cNvGrpSpPr>
          <p:nvPr/>
        </p:nvGrpSpPr>
        <p:grpSpPr bwMode="auto">
          <a:xfrm>
            <a:off x="0" y="1371600"/>
            <a:ext cx="9144000" cy="73025"/>
            <a:chOff x="0" y="3268345"/>
            <a:chExt cx="9144000" cy="146304"/>
          </a:xfrm>
        </p:grpSpPr>
        <p:sp>
          <p:nvSpPr>
            <p:cNvPr id="8" name="Rectangle 7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5181600" y="3268345"/>
              <a:ext cx="1096963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6278563" y="3268345"/>
              <a:ext cx="1096962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7375525" y="3268345"/>
              <a:ext cx="109855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971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00200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2971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270F7B-D3E3-445A-8363-CCF278AEB406}" type="datetimeFigureOut">
              <a:rPr lang="en-US"/>
              <a:pPr>
                <a:defRPr/>
              </a:pPr>
              <a:t>10-Apr-15</a:t>
            </a:fld>
            <a:endParaRPr lang="en-US"/>
          </a:p>
        </p:txBody>
      </p:sp>
      <p:sp>
        <p:nvSpPr>
          <p:cNvPr id="13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C9223B-D833-4D14-9CE6-800565D1A7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239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2"/>
          <p:cNvGrpSpPr>
            <a:grpSpLocks/>
          </p:cNvGrpSpPr>
          <p:nvPr/>
        </p:nvGrpSpPr>
        <p:grpSpPr bwMode="auto">
          <a:xfrm flipH="1">
            <a:off x="0" y="1371600"/>
            <a:ext cx="9144000" cy="73025"/>
            <a:chOff x="0" y="3268345"/>
            <a:chExt cx="9144000" cy="146304"/>
          </a:xfrm>
        </p:grpSpPr>
        <p:sp>
          <p:nvSpPr>
            <p:cNvPr id="4" name="Rectangle 3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" name="Rectangle 4"/>
            <p:cNvSpPr/>
            <p:nvPr userDrawn="1"/>
          </p:nvSpPr>
          <p:spPr>
            <a:xfrm>
              <a:off x="5181600" y="3268345"/>
              <a:ext cx="1096962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6278562" y="3268345"/>
              <a:ext cx="1096963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7375525" y="3268345"/>
              <a:ext cx="109855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CA77A5-C084-48DD-A817-51E1F0F35A85}" type="datetimeFigureOut">
              <a:rPr lang="en-US"/>
              <a:pPr>
                <a:defRPr/>
              </a:pPr>
              <a:t>10-Apr-15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06C7FA-0F53-4B8A-B107-D6A5EA6BDB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399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-9525" y="-19050"/>
            <a:ext cx="9144000" cy="147638"/>
            <a:chOff x="0" y="3268345"/>
            <a:chExt cx="9144000" cy="146304"/>
          </a:xfrm>
        </p:grpSpPr>
        <p:sp>
          <p:nvSpPr>
            <p:cNvPr id="3" name="Rectangle 2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" name="Rectangle 3"/>
            <p:cNvSpPr/>
            <p:nvPr userDrawn="1"/>
          </p:nvSpPr>
          <p:spPr>
            <a:xfrm>
              <a:off x="5495925" y="3268345"/>
              <a:ext cx="1096963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" name="Rectangle 4"/>
            <p:cNvSpPr/>
            <p:nvPr userDrawn="1"/>
          </p:nvSpPr>
          <p:spPr>
            <a:xfrm>
              <a:off x="6592888" y="3268345"/>
              <a:ext cx="1096962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7689850" y="3268345"/>
              <a:ext cx="1096963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F668A8-45BA-4375-AB22-F5AC85D5964B}" type="datetimeFigureOut">
              <a:rPr lang="en-US"/>
              <a:pPr>
                <a:defRPr/>
              </a:pPr>
              <a:t>10-Apr-15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CA16E0-0986-42D7-9772-2273D3B705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" name="Picture 9" descr="http://107.167.178.29/ADPCNEW/images/NZAid.jpg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63494" y="6273838"/>
            <a:ext cx="373962" cy="4476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5193" y="6469499"/>
            <a:ext cx="533231" cy="252369"/>
          </a:xfrm>
          <a:prstGeom prst="rect">
            <a:avLst/>
          </a:prstGeom>
        </p:spPr>
      </p:pic>
      <p:pic>
        <p:nvPicPr>
          <p:cNvPr id="12" name="Picture 3" descr="http://www.dmc.gov.vn/uploads/DMC%20information/DMC%20logo.jp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3820" y="6356349"/>
            <a:ext cx="454524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226259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3"/>
          <p:cNvGrpSpPr>
            <a:grpSpLocks/>
          </p:cNvGrpSpPr>
          <p:nvPr/>
        </p:nvGrpSpPr>
        <p:grpSpPr bwMode="auto">
          <a:xfrm flipH="1">
            <a:off x="0" y="1143000"/>
            <a:ext cx="9144000" cy="73025"/>
            <a:chOff x="0" y="3268345"/>
            <a:chExt cx="9144000" cy="146304"/>
          </a:xfrm>
        </p:grpSpPr>
        <p:sp>
          <p:nvSpPr>
            <p:cNvPr id="6" name="Rectangle 5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5181600" y="3268345"/>
              <a:ext cx="1096962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6278562" y="3268345"/>
              <a:ext cx="1096963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7375525" y="3268345"/>
              <a:ext cx="109855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793750"/>
          </a:xfrm>
          <a:prstGeom prst="rect">
            <a:avLst/>
          </a:prstGeo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71600"/>
            <a:ext cx="5111750" cy="4754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371600"/>
            <a:ext cx="3008313" cy="47545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FD2534-2BE9-4BDE-84E3-7007F3C7D124}" type="datetimeFigureOut">
              <a:rPr lang="en-US"/>
              <a:pPr>
                <a:defRPr/>
              </a:pPr>
              <a:t>10-Apr-15</a:t>
            </a:fld>
            <a:endParaRPr lang="en-US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B6B433-20D9-4D33-8844-D5195EA749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2245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-9525" y="-19050"/>
            <a:ext cx="9144000" cy="147638"/>
            <a:chOff x="0" y="3268345"/>
            <a:chExt cx="9144000" cy="146304"/>
          </a:xfrm>
        </p:grpSpPr>
        <p:sp>
          <p:nvSpPr>
            <p:cNvPr id="6" name="Rectangle 5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5495925" y="3268345"/>
              <a:ext cx="1096963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6592888" y="3268345"/>
              <a:ext cx="1096962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7689850" y="3268345"/>
              <a:ext cx="1096963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15" name="Picture Placeholder 14"/>
          <p:cNvSpPr>
            <a:spLocks noGrp="1"/>
          </p:cNvSpPr>
          <p:nvPr>
            <p:ph type="pic" sz="quarter" idx="13"/>
          </p:nvPr>
        </p:nvSpPr>
        <p:spPr>
          <a:xfrm>
            <a:off x="1801368" y="685800"/>
            <a:ext cx="5495544" cy="3886200"/>
          </a:xfrm>
          <a:solidFill>
            <a:schemeClr val="accent1"/>
          </a:solidFill>
          <a:effectLst>
            <a:reflection blurRad="6350" stA="52000" endA="300" endPos="35000" dir="5400000" sy="-100000" algn="bl" rotWithShape="0"/>
          </a:effectLst>
          <a:scene3d>
            <a:camera prst="orthographicFront"/>
            <a:lightRig rig="contrasting" dir="t"/>
          </a:scene3d>
          <a:sp3d contourW="12700" prstMaterial="softEdge">
            <a:bevelT prst="cross"/>
            <a:contourClr>
              <a:srgbClr val="FFFFFF"/>
            </a:contourClr>
          </a:sp3d>
        </p:spPr>
        <p:txBody>
          <a:bodyPr rtlCol="0">
            <a:normAutofit/>
          </a:bodyPr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5035D8-1A07-40E8-9D6A-06CC00ED9D4F}" type="datetimeFigureOut">
              <a:rPr lang="en-US"/>
              <a:pPr>
                <a:defRPr/>
              </a:pPr>
              <a:t>10-Apr-15</a:t>
            </a:fld>
            <a:endParaRPr lang="en-US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0C6C63-EBE2-422E-86A7-921B20C326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2044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26" y="0"/>
            <a:ext cx="9144000" cy="6286520"/>
          </a:xfrm>
          <a:prstGeom prst="rect">
            <a:avLst/>
          </a:prstGeom>
          <a:gradFill flip="none" rotWithShape="1">
            <a:gsLst>
              <a:gs pos="1000">
                <a:schemeClr val="bg2">
                  <a:alpha val="0"/>
                </a:schemeClr>
              </a:gs>
              <a:gs pos="100000">
                <a:schemeClr val="bg1">
                  <a:alpha val="92000"/>
                </a:schemeClr>
              </a:gs>
            </a:gsLst>
            <a:lin ang="16200000" scaled="1"/>
            <a:tileRect/>
          </a:gradFill>
          <a:ln w="28575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205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-180975" y="0"/>
            <a:ext cx="9683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00">
                <a:solidFill>
                  <a:sysClr val="windowText" lastClr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FC5FC7F-8325-4B0F-A7AC-B36D507F46BB}" type="datetimeFigureOut">
              <a:rPr lang="en-US"/>
              <a:pPr>
                <a:defRPr/>
              </a:pPr>
              <a:t>10-Apr-15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ysClr val="windowText" lastClr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1413" y="0"/>
            <a:ext cx="38258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solidFill>
                  <a:srgbClr val="000000"/>
                </a:solidFill>
                <a:latin typeface="Trebuchet MS" pitchFamily="34" charset="0"/>
              </a:defRPr>
            </a:lvl1pPr>
          </a:lstStyle>
          <a:p>
            <a:pPr>
              <a:defRPr/>
            </a:pPr>
            <a:fld id="{254AF026-0D4C-4B84-A717-AA5FC1A5EF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Title Placeholder 7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1" r:id="rId1"/>
    <p:sldLayoutId id="2147483882" r:id="rId2"/>
    <p:sldLayoutId id="2147483883" r:id="rId3"/>
    <p:sldLayoutId id="2147483884" r:id="rId4"/>
    <p:sldLayoutId id="2147483885" r:id="rId5"/>
    <p:sldLayoutId id="2147483886" r:id="rId6"/>
    <p:sldLayoutId id="2147483887" r:id="rId7"/>
    <p:sldLayoutId id="2147483888" r:id="rId8"/>
    <p:sldLayoutId id="2147483889" r:id="rId9"/>
    <p:sldLayoutId id="2147483890" r:id="rId10"/>
    <p:sldLayoutId id="2147483891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 2" pitchFamily="18" charset="2"/>
        <a:buChar char="¥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ADDC"/>
        </a:buClr>
        <a:buSzPct val="60000"/>
        <a:buFont typeface="Wingdings 2" pitchFamily="18" charset="2"/>
        <a:buChar char="¥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738AC8"/>
        </a:buClr>
        <a:buSzPct val="57000"/>
        <a:buFont typeface="Wingdings 2" pitchFamily="18" charset="2"/>
        <a:buChar char="¥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1AB39F"/>
        </a:buClr>
        <a:buSzPct val="55000"/>
        <a:buFont typeface="Wingdings 2" pitchFamily="18" charset="2"/>
        <a:buChar char="¥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0000"/>
        <a:buFont typeface="Wingdings 2" pitchFamily="18" charset="2"/>
        <a:buChar char="¥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effectLst/>
              </a:rPr>
              <a:t>“Post-Disaster Needs Assessment and Recovery in Vietnam”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S1.1 Background: Disasters and Post-Disaster Needs Assessment in Vietnam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2823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buFont typeface="Calibri" charset="0"/>
              <a:buAutoNum type="arabicPeriod"/>
            </a:pPr>
            <a:r>
              <a:rPr lang="en-US" dirty="0" smtClean="0"/>
              <a:t>To remind participants about disasters and disaster risk in Vietnam</a:t>
            </a:r>
          </a:p>
          <a:p>
            <a:pPr eaLnBrk="1" hangingPunct="1">
              <a:buFont typeface="Calibri" charset="0"/>
              <a:buAutoNum type="arabicPeriod"/>
            </a:pPr>
            <a:r>
              <a:rPr lang="en-US" dirty="0" smtClean="0"/>
              <a:t>To introduce about the previous and current practice for post-disaster assessment in Vietnam</a:t>
            </a:r>
            <a:endParaRPr lang="en-US" dirty="0"/>
          </a:p>
        </p:txBody>
      </p:sp>
      <p:sp>
        <p:nvSpPr>
          <p:cNvPr id="143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Session Objectives</a:t>
            </a:r>
            <a:endParaRPr lang="en-US" dirty="0"/>
          </a:p>
        </p:txBody>
      </p:sp>
      <p:sp>
        <p:nvSpPr>
          <p:cNvPr id="14339" name="TextBox 1"/>
          <p:cNvSpPr txBox="1">
            <a:spLocks noChangeArrowheads="1"/>
          </p:cNvSpPr>
          <p:nvPr/>
        </p:nvSpPr>
        <p:spPr bwMode="auto">
          <a:xfrm>
            <a:off x="-2024062" y="3583781"/>
            <a:ext cx="184731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353346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Background: Disaster Risk in Vietnam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-1" y="1628800"/>
            <a:ext cx="6213425" cy="3263504"/>
          </a:xfrm>
        </p:spPr>
        <p:txBody>
          <a:bodyPr>
            <a:noAutofit/>
          </a:bodyPr>
          <a:lstStyle/>
          <a:p>
            <a:r>
              <a:rPr lang="en-CA" sz="2400" dirty="0"/>
              <a:t>Vietnam is prone to many different types of natural hazards, both hydro-meteorological, such as flood, storm, drought and heavy rainfall and geophysical, such as landslides and to a lesser extent, earthquakes. </a:t>
            </a:r>
            <a:endParaRPr lang="en-CA" sz="2400" dirty="0" smtClean="0"/>
          </a:p>
          <a:p>
            <a:r>
              <a:rPr lang="en-CA" sz="2400" dirty="0"/>
              <a:t>More than 70% of the population is exposed to risks from such hazards. </a:t>
            </a:r>
            <a:endParaRPr lang="en-CA" sz="2400" dirty="0" smtClean="0"/>
          </a:p>
          <a:p>
            <a:r>
              <a:rPr lang="en-CA" sz="2400" dirty="0" smtClean="0"/>
              <a:t>Increasing disaster risk:</a:t>
            </a:r>
          </a:p>
          <a:p>
            <a:pPr lvl="1"/>
            <a:r>
              <a:rPr lang="en-CA" sz="1800" dirty="0" smtClean="0"/>
              <a:t>Population growth</a:t>
            </a:r>
          </a:p>
          <a:p>
            <a:pPr lvl="1"/>
            <a:r>
              <a:rPr lang="en-CA" sz="1800" dirty="0" smtClean="0"/>
              <a:t>rapid </a:t>
            </a:r>
            <a:r>
              <a:rPr lang="en-CA" sz="1800" dirty="0"/>
              <a:t>socio-economic </a:t>
            </a:r>
            <a:r>
              <a:rPr lang="en-CA" sz="1800" dirty="0" smtClean="0"/>
              <a:t>development</a:t>
            </a:r>
          </a:p>
          <a:p>
            <a:pPr lvl="1"/>
            <a:r>
              <a:rPr lang="en-CA" sz="1800" dirty="0" smtClean="0"/>
              <a:t>urbanization</a:t>
            </a:r>
          </a:p>
          <a:p>
            <a:pPr lvl="1"/>
            <a:r>
              <a:rPr lang="en-CA" sz="1800" dirty="0" smtClean="0"/>
              <a:t>pressures </a:t>
            </a:r>
            <a:r>
              <a:rPr lang="en-CA" sz="1800" dirty="0"/>
              <a:t>on natural resources </a:t>
            </a:r>
          </a:p>
          <a:p>
            <a:pPr lvl="1"/>
            <a:r>
              <a:rPr lang="en-CA" sz="1800" dirty="0" smtClean="0"/>
              <a:t>climate change</a:t>
            </a:r>
            <a:endParaRPr lang="en-US" sz="1800" dirty="0"/>
          </a:p>
        </p:txBody>
      </p:sp>
      <p:pic>
        <p:nvPicPr>
          <p:cNvPr id="6" name="Picture 5" descr="On Dom Gio Thanh Gio Linh (2)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3425" y="2482365"/>
            <a:ext cx="2610078" cy="195742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34377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Background: Disaster Risk Management in Vietnam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51520" y="2226469"/>
            <a:ext cx="6012803" cy="3263504"/>
          </a:xfrm>
        </p:spPr>
        <p:txBody>
          <a:bodyPr>
            <a:noAutofit/>
          </a:bodyPr>
          <a:lstStyle/>
          <a:p>
            <a:r>
              <a:rPr lang="en-CA" sz="2000" dirty="0"/>
              <a:t>Long history of pro-actively reducing disaster risk, e.g. construction of extensive dyke systems to mitigate flood impacts, as well as to improve agricultural irrigation. </a:t>
            </a:r>
          </a:p>
          <a:p>
            <a:r>
              <a:rPr lang="en-CA" sz="2000" dirty="0"/>
              <a:t>The Government of Vietnam has led a comprehensive approach, through active flood and storm control committees at all levels, and has implemented a number of important initiatives to reduce disaster risk, with support from different development partners. </a:t>
            </a:r>
          </a:p>
          <a:p>
            <a:r>
              <a:rPr lang="en-CA" sz="2000" dirty="0"/>
              <a:t>The passing of the Disaster Risk Management Law (2013) exemplifies the importance placed on disaster risk management in Vietnam.</a:t>
            </a:r>
            <a:endParaRPr lang="en-US" sz="2000" dirty="0"/>
          </a:p>
          <a:p>
            <a:endParaRPr lang="en-US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984235">
            <a:off x="6726040" y="2438802"/>
            <a:ext cx="1717661" cy="24183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5206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Introduction to Project supported by the New Zealand Aid </a:t>
            </a:r>
            <a:r>
              <a:rPr lang="en-US" dirty="0" err="1" smtClean="0"/>
              <a:t>Programme</a:t>
            </a:r>
            <a:endParaRPr lang="en-US" dirty="0"/>
          </a:p>
        </p:txBody>
      </p:sp>
      <p:sp>
        <p:nvSpPr>
          <p:cNvPr id="4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i="1" dirty="0" smtClean="0"/>
              <a:t>Project Goal: “build </a:t>
            </a:r>
            <a:r>
              <a:rPr lang="en-US" sz="2800" i="1" dirty="0"/>
              <a:t>and strengthen capacities and systems and provide </a:t>
            </a:r>
            <a:r>
              <a:rPr lang="en-US" sz="2800" b="1" i="1" dirty="0"/>
              <a:t>innovative</a:t>
            </a:r>
            <a:r>
              <a:rPr lang="en-US" sz="2800" i="1" dirty="0"/>
              <a:t> solutions to address challenging and </a:t>
            </a:r>
            <a:r>
              <a:rPr lang="en-US" sz="2800" b="1" i="1" dirty="0"/>
              <a:t>emerging</a:t>
            </a:r>
            <a:r>
              <a:rPr lang="en-US" sz="2800" i="1" dirty="0"/>
              <a:t> disaster risk reduction priority areas in ASEAN region</a:t>
            </a:r>
            <a:r>
              <a:rPr lang="en-US" sz="2800" i="1" dirty="0" smtClean="0"/>
              <a:t>”</a:t>
            </a:r>
          </a:p>
          <a:p>
            <a:r>
              <a:rPr lang="en-US" sz="2800" i="1" dirty="0" smtClean="0"/>
              <a:t>Outcome 2: “strengthened capacity, tools and processes at national and sub-national levels hasten the recovery process following disaster events”</a:t>
            </a:r>
          </a:p>
          <a:p>
            <a:r>
              <a:rPr lang="en-US" sz="2800" dirty="0" smtClean="0"/>
              <a:t>The Asian Disaster Preparedness Center (ADPC) provides technical assistance to Government agencies.</a:t>
            </a:r>
            <a:endParaRPr lang="en-US" sz="2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9754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981200"/>
            <a:ext cx="5486400" cy="4397947"/>
          </a:xfrm>
        </p:spPr>
        <p:txBody>
          <a:bodyPr/>
          <a:lstStyle/>
          <a:p>
            <a:pPr algn="just"/>
            <a:r>
              <a:rPr lang="en-CA" sz="2000" dirty="0" smtClean="0"/>
              <a:t>Based on the post-disaster damage, loss and needs assessment templates of Decision No 31 QĐ/BCĐ – PCLBTW, ADPC improved a Toolkit using for private sectors such as: Agriculture, Health, </a:t>
            </a:r>
            <a:r>
              <a:rPr lang="en-CA" sz="2000" dirty="0" smtClean="0"/>
              <a:t>Education, </a:t>
            </a:r>
            <a:r>
              <a:rPr lang="en-CA" sz="2000" dirty="0" smtClean="0"/>
              <a:t>Housing, Transport, </a:t>
            </a:r>
            <a:r>
              <a:rPr lang="en-CA" sz="2000" dirty="0" err="1" smtClean="0"/>
              <a:t>ect</a:t>
            </a:r>
            <a:r>
              <a:rPr lang="en-CA" sz="2000" dirty="0" smtClean="0"/>
              <a:t>.</a:t>
            </a:r>
          </a:p>
          <a:p>
            <a:pPr algn="just">
              <a:buNone/>
            </a:pPr>
            <a:endParaRPr lang="en-CA" sz="2000" dirty="0" smtClean="0"/>
          </a:p>
          <a:p>
            <a:pPr algn="just"/>
            <a:r>
              <a:rPr lang="en-CA" sz="2000" dirty="0" smtClean="0"/>
              <a:t>ADPC hope and would like to implement pilot for Transportation Sector. </a:t>
            </a:r>
            <a:r>
              <a:rPr lang="en-US" sz="2000" dirty="0" smtClean="0"/>
              <a:t>Based on the results achieved, replication and deployment of other relevant sectors in Vietnam.</a:t>
            </a:r>
            <a:r>
              <a:rPr lang="en-CA" sz="2000" dirty="0" smtClean="0"/>
              <a:t> 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Background and the Importance of Assessment in the Transportation Sector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72200" y="1828800"/>
            <a:ext cx="2743200" cy="352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658243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000" dirty="0" smtClean="0"/>
              <a:t>Thank You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643362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DB_template_updat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untain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0000"/>
              </a:schemeClr>
            </a:gs>
            <a:gs pos="50000">
              <a:schemeClr val="phClr">
                <a:tint val="25000"/>
                <a:shade val="100000"/>
                <a:hueMod val="100000"/>
                <a:satMod val="100000"/>
              </a:schemeClr>
            </a:gs>
            <a:gs pos="100000">
              <a:schemeClr val="phClr">
                <a:tint val="100000"/>
                <a:shade val="100000"/>
                <a:hueMod val="100000"/>
                <a:satMod val="10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40000"/>
                <a:shade val="100000"/>
                <a:hueMod val="100000"/>
                <a:satMod val="100000"/>
              </a:schemeClr>
            </a:gs>
            <a:gs pos="30000">
              <a:schemeClr val="phClr">
                <a:tint val="100000"/>
                <a:shade val="100000"/>
                <a:hueMod val="100000"/>
                <a:satMod val="100000"/>
              </a:schemeClr>
            </a:gs>
            <a:gs pos="68000">
              <a:schemeClr val="phClr">
                <a:tint val="100000"/>
                <a:shade val="100000"/>
                <a:hueMod val="100000"/>
                <a:satMod val="100000"/>
              </a:schemeClr>
            </a:gs>
            <a:gs pos="100000">
              <a:schemeClr val="phClr">
                <a:tint val="40000"/>
                <a:shade val="100000"/>
                <a:hueMod val="100000"/>
                <a:sat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br" rotWithShape="0">
              <a:srgbClr val="000000">
                <a:alpha val="0"/>
              </a:srgbClr>
            </a:outerShdw>
          </a:effectLst>
        </a:effectStyle>
        <a:effectStyle>
          <a:effectLst>
            <a:outerShdw blurRad="38100" dist="25400" dir="5400000" algn="ctr" rotWithShape="0">
              <a:srgbClr val="EBE9ED">
                <a:alpha val="0"/>
              </a:srgbClr>
            </a:outerShdw>
          </a:effectLst>
          <a:scene3d>
            <a:camera prst="orthographicFront">
              <a:rot lat="0" lon="0" rev="0"/>
            </a:camera>
            <a:lightRig rig="glow" dir="b"/>
          </a:scene3d>
          <a:sp3d contourW="6350" prstMaterial="softEdge">
            <a:bevelT w="25400" h="25400"/>
            <a:contourClr>
              <a:schemeClr val="phClr">
                <a:tint val="9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reflection blurRad="12700" stA="40000" endPos="40000" dist="25400" dir="5400000" sy="-100000" rotWithShape="0"/>
          </a:effectLst>
          <a:scene3d>
            <a:camera prst="perspectiveFront"/>
            <a:lightRig rig="glow" dir="b"/>
          </a:scene3d>
          <a:sp3d contourW="6350" prstMaterial="softEdge">
            <a:bevelT w="50800" h="25400"/>
            <a:contourClr>
              <a:schemeClr val="phClr">
                <a:tint val="100000"/>
                <a:shade val="80000"/>
                <a:hueMod val="100000"/>
                <a:satMod val="1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95000"/>
                <a:satMod val="100000"/>
              </a:schemeClr>
            </a:gs>
            <a:gs pos="100000">
              <a:schemeClr val="phClr">
                <a:tint val="10000"/>
                <a:satMod val="300000"/>
              </a:schemeClr>
            </a:gs>
          </a:gsLst>
          <a:lin ang="13000000" scaled="0"/>
        </a:gradFill>
        <a:blipFill>
          <a:blip xmlns:r="http://schemas.openxmlformats.org/officeDocument/2006/relationships" r:embed="rId1">
            <a:duotone>
              <a:schemeClr val="phClr">
                <a:shade val="75000"/>
              </a:schemeClr>
              <a:schemeClr val="phClr">
                <a:tint val="55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CAUPD template</Template>
  <TotalTime>3949</TotalTime>
  <Words>377</Words>
  <Application>Microsoft Office PowerPoint</Application>
  <PresentationFormat>On-screen Show (4:3)</PresentationFormat>
  <Paragraphs>28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ＭＳ Ｐゴシック</vt:lpstr>
      <vt:lpstr>Angsana New</vt:lpstr>
      <vt:lpstr>Arial</vt:lpstr>
      <vt:lpstr>Calibri</vt:lpstr>
      <vt:lpstr>HY그래픽M</vt:lpstr>
      <vt:lpstr>Trebuchet MS</vt:lpstr>
      <vt:lpstr>Wingdings 2</vt:lpstr>
      <vt:lpstr>AFDB_template_update</vt:lpstr>
      <vt:lpstr>“Post-Disaster Needs Assessment and Recovery in Vietnam”</vt:lpstr>
      <vt:lpstr>Session Objectives</vt:lpstr>
      <vt:lpstr>Background: Disaster Risk in Vietnam</vt:lpstr>
      <vt:lpstr>Background: Disaster Risk Management in Vietnam</vt:lpstr>
      <vt:lpstr>Introduction to Project supported by the New Zealand Aid Programme</vt:lpstr>
      <vt:lpstr>Background and the Importance of Assessment in the Transportation Sector</vt:lpstr>
      <vt:lpstr>Questions?</vt:lpstr>
    </vt:vector>
  </TitlesOfParts>
  <Company>Microsoft Corporation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Institutional and Capacity  Building Support for Sub-National Post Disaster Reconstruction Activities in Khammouane Province</dc:title>
  <dc:creator>Pearn</dc:creator>
  <cp:lastModifiedBy>Greg</cp:lastModifiedBy>
  <cp:revision>475</cp:revision>
  <dcterms:created xsi:type="dcterms:W3CDTF">2013-02-18T06:24:38Z</dcterms:created>
  <dcterms:modified xsi:type="dcterms:W3CDTF">2015-04-10T10:37:26Z</dcterms:modified>
</cp:coreProperties>
</file>