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7" r:id="rId2"/>
    <p:sldId id="258" r:id="rId3"/>
    <p:sldId id="259" r:id="rId4"/>
    <p:sldId id="272" r:id="rId5"/>
    <p:sldId id="271" r:id="rId6"/>
    <p:sldId id="285" r:id="rId7"/>
    <p:sldId id="286" r:id="rId8"/>
    <p:sldId id="268" r:id="rId9"/>
    <p:sldId id="269" r:id="rId10"/>
    <p:sldId id="270" r:id="rId11"/>
    <p:sldId id="274" r:id="rId12"/>
    <p:sldId id="275" r:id="rId13"/>
    <p:sldId id="276" r:id="rId14"/>
    <p:sldId id="273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232" autoAdjust="0"/>
  </p:normalViewPr>
  <p:slideViewPr>
    <p:cSldViewPr>
      <p:cViewPr varScale="1">
        <p:scale>
          <a:sx n="64" d="100"/>
          <a:sy n="64" d="100"/>
        </p:scale>
        <p:origin x="15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9241045-B96D-496E-910D-7220A29107D2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59BFA71-188E-4C1C-82F1-7BD751AD7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091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9BFA71-188E-4C1C-82F1-7BD751AD760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428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Calibri" pitchFamily="34" charset="0"/>
              <a:cs typeface="Cordia New" pitchFamily="34" charset="-34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97BD9181-8D37-4234-BD00-A9C27A13B9E4}" type="slidenum">
              <a:rPr lang="en-US" sz="1200" smtClean="0"/>
              <a:pPr eaLnBrk="1" hangingPunct="1"/>
              <a:t>12</a:t>
            </a:fld>
            <a:endParaRPr lang="en-US" sz="1200" smtClean="0"/>
          </a:p>
        </p:txBody>
      </p:sp>
    </p:spTree>
    <p:extLst>
      <p:ext uri="{BB962C8B-B14F-4D97-AF65-F5344CB8AC3E}">
        <p14:creationId xmlns:p14="http://schemas.microsoft.com/office/powerpoint/2010/main" val="905725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9BFA71-188E-4C1C-82F1-7BD751AD760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895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0" y="3268663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273211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8D3DD-CFEE-4130-A056-88F986525227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1CB11-9BC1-453B-B61E-93691B514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970252"/>
            <a:ext cx="645102" cy="772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150" y="6291261"/>
            <a:ext cx="919849" cy="435349"/>
          </a:xfrm>
          <a:prstGeom prst="rect">
            <a:avLst/>
          </a:prstGeom>
        </p:spPr>
      </p:pic>
      <p:pic>
        <p:nvPicPr>
          <p:cNvPr id="15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962" y="689646"/>
            <a:ext cx="784075" cy="62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4308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25FC5-2AA3-49F6-9F04-D7BFDC62CBF4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83027-B27E-4130-874E-BEDB86DD7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34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 rot="5400000" flipH="1">
            <a:off x="3332163" y="3384550"/>
            <a:ext cx="6867525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0755" y="3268344"/>
              <a:ext cx="109914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9894" y="3268345"/>
              <a:ext cx="1097027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6922" y="3268344"/>
              <a:ext cx="1097026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838950" y="6356350"/>
            <a:ext cx="18684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7BBCF-7233-4722-AC12-61C36B758C01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30DEF-A772-4BC1-8F8F-C676DA2DA9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5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6265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39345-55D8-4276-AC75-3A00A7AAB3B9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CA404-91AF-4DB6-9413-E09CA73D1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4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820" y="6356349"/>
            <a:ext cx="454524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282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 flipH="1">
            <a:off x="0" y="4229100"/>
            <a:ext cx="9144000" cy="146050"/>
            <a:chOff x="0" y="3268345"/>
            <a:chExt cx="9144000" cy="146304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2" y="4406900"/>
            <a:ext cx="78272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2667000"/>
            <a:ext cx="78272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70AFD-324C-43AC-8BCD-284E73E4BA54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62F7D-19A8-4FAC-A9AE-946CC24E0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5" name="Picture 14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7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820" y="6356349"/>
            <a:ext cx="454524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159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EDBEB-F119-47FF-84E8-5AACF51FE0FF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805B-4F33-423E-ABF8-633B87ADD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63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0" y="1371600"/>
            <a:ext cx="9144000" cy="73025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563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70F7B-D3E3-445A-8363-CCF278AEB406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9223B-D833-4D14-9CE6-800565D1A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39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/>
        </p:nvGrpSpPr>
        <p:grpSpPr bwMode="auto">
          <a:xfrm flipH="1">
            <a:off x="0" y="1371600"/>
            <a:ext cx="9144000" cy="73025"/>
            <a:chOff x="0" y="3268345"/>
            <a:chExt cx="9144000" cy="146304"/>
          </a:xfrm>
        </p:grpSpPr>
        <p:sp>
          <p:nvSpPr>
            <p:cNvPr id="4" name="Rectangle 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A77A5-C084-48DD-A817-51E1F0F35A85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6C7FA-0F53-4B8A-B107-D6A5EA6BD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9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" name="Rectangle 3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668A8-45BA-4375-AB22-F5AC85D5964B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A16E0-0986-42D7-9772-2273D3B70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 descr="http://107.167.178.29/ADPCNEW/images/NZAid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494" y="6273838"/>
            <a:ext cx="373962" cy="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193" y="6469499"/>
            <a:ext cx="533231" cy="252369"/>
          </a:xfrm>
          <a:prstGeom prst="rect">
            <a:avLst/>
          </a:prstGeom>
        </p:spPr>
      </p:pic>
      <p:pic>
        <p:nvPicPr>
          <p:cNvPr id="12" name="Picture 3" descr="http://www.dmc.gov.vn/uploads/DMC%20information/DMC%20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820" y="6356349"/>
            <a:ext cx="454524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2625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"/>
          <p:cNvGrpSpPr>
            <a:grpSpLocks/>
          </p:cNvGrpSpPr>
          <p:nvPr/>
        </p:nvGrpSpPr>
        <p:grpSpPr bwMode="auto">
          <a:xfrm flipH="1">
            <a:off x="0" y="1143000"/>
            <a:ext cx="9144000" cy="73025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181600" y="3268345"/>
              <a:ext cx="1096962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278562" y="3268345"/>
              <a:ext cx="1096963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375525" y="3268345"/>
              <a:ext cx="109855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D2534-2BE9-4BDE-84E3-7007F3C7D124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6B433-20D9-4D33-8844-D5195EA74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24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9525" y="-19050"/>
            <a:ext cx="9144000" cy="147638"/>
            <a:chOff x="0" y="3268345"/>
            <a:chExt cx="9144000" cy="146304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5495925" y="3268345"/>
              <a:ext cx="1096963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6592888" y="3268345"/>
              <a:ext cx="1096962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7689850" y="3268345"/>
              <a:ext cx="1096963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035D8-1A07-40E8-9D6A-06CC00ED9D4F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C6C63-EBE2-422E-86A7-921B20C32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04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180975" y="0"/>
            <a:ext cx="968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C5FC7F-8325-4B0F-A7AC-B36D507F46BB}" type="datetimeFigureOut">
              <a:rPr lang="en-US"/>
              <a:pPr>
                <a:defRPr/>
              </a:pPr>
              <a:t>10-Apr-15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ysClr val="windowText" lastClr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1413" y="0"/>
            <a:ext cx="3825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254AF026-0D4C-4B84-A717-AA5FC1A5E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738AC8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AB39F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effectLst/>
              </a:rPr>
              <a:t>“Post-Disaster Needs Assessment and Recovery in Vietnam”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S0.1 Training Introduction &amp; Pre-Test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82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Char char="•"/>
            </a:pPr>
            <a:r>
              <a:rPr kumimoji="1" lang="en-US" altLang="en-US" sz="2800" dirty="0">
                <a:latin typeface="+mj-lt"/>
                <a:ea typeface="宋体" pitchFamily="2" charset="-122"/>
              </a:rPr>
              <a:t>Purpose: to test participants’ understanding before and after the training course.</a:t>
            </a:r>
          </a:p>
          <a:p>
            <a:pPr eaLnBrk="1" hangingPunct="1">
              <a:buFontTx/>
              <a:buChar char="•"/>
            </a:pPr>
            <a:r>
              <a:rPr kumimoji="1" lang="en-US" altLang="en-US" sz="2800" dirty="0">
                <a:latin typeface="+mj-lt"/>
                <a:ea typeface="宋体" pitchFamily="2" charset="-122"/>
              </a:rPr>
              <a:t>Instructions</a:t>
            </a:r>
          </a:p>
          <a:p>
            <a:pPr lvl="1" eaLnBrk="1" hangingPunct="1">
              <a:buFontTx/>
              <a:buChar char="•"/>
            </a:pPr>
            <a:r>
              <a:rPr kumimoji="1" lang="en-US" altLang="en-US" dirty="0">
                <a:latin typeface="+mj-lt"/>
                <a:ea typeface="宋体" pitchFamily="2" charset="-122"/>
              </a:rPr>
              <a:t>Day 1: </a:t>
            </a:r>
          </a:p>
          <a:p>
            <a:pPr lvl="2" eaLnBrk="1" hangingPunct="1">
              <a:buFontTx/>
              <a:buChar char="•"/>
            </a:pPr>
            <a:r>
              <a:rPr kumimoji="1" lang="en-US" altLang="en-US" sz="2800" dirty="0">
                <a:latin typeface="+mj-lt"/>
                <a:ea typeface="宋体" pitchFamily="2" charset="-122"/>
              </a:rPr>
              <a:t>Participants use a blank answer form. </a:t>
            </a:r>
          </a:p>
          <a:p>
            <a:pPr lvl="2" eaLnBrk="1" hangingPunct="1">
              <a:buFontTx/>
              <a:buChar char="•"/>
            </a:pPr>
            <a:r>
              <a:rPr kumimoji="1" lang="en-US" altLang="en-US" sz="2800" dirty="0">
                <a:latin typeface="+mj-lt"/>
                <a:ea typeface="宋体" pitchFamily="2" charset="-122"/>
              </a:rPr>
              <a:t>Participants circle their answers. </a:t>
            </a:r>
          </a:p>
          <a:p>
            <a:pPr lvl="2" eaLnBrk="1" hangingPunct="1">
              <a:buFontTx/>
              <a:buChar char="•"/>
            </a:pPr>
            <a:r>
              <a:rPr kumimoji="1" lang="en-US" altLang="en-US" sz="2800" dirty="0">
                <a:latin typeface="+mj-lt"/>
                <a:ea typeface="宋体" pitchFamily="2" charset="-122"/>
              </a:rPr>
              <a:t>Participants give answers forms to the Course Coordinator for marking.</a:t>
            </a:r>
          </a:p>
          <a:p>
            <a:pPr lvl="1" eaLnBrk="1" hangingPunct="1">
              <a:buFontTx/>
              <a:buChar char="•"/>
            </a:pPr>
            <a:r>
              <a:rPr kumimoji="1" lang="en-US" altLang="en-US" dirty="0">
                <a:latin typeface="+mj-lt"/>
                <a:ea typeface="宋体" pitchFamily="2" charset="-122"/>
              </a:rPr>
              <a:t>Day </a:t>
            </a:r>
            <a:r>
              <a:rPr kumimoji="1" lang="en-US" altLang="en-US" dirty="0" smtClean="0">
                <a:latin typeface="+mj-lt"/>
                <a:ea typeface="宋体" pitchFamily="2" charset="-122"/>
              </a:rPr>
              <a:t>3: </a:t>
            </a:r>
            <a:r>
              <a:rPr kumimoji="1" lang="en-US" altLang="en-US" dirty="0">
                <a:latin typeface="+mj-lt"/>
                <a:ea typeface="宋体" pitchFamily="2" charset="-122"/>
              </a:rPr>
              <a:t>Repeat the test procedure.</a:t>
            </a:r>
          </a:p>
          <a:p>
            <a:pPr lvl="1" eaLnBrk="1" hangingPunct="1">
              <a:buFontTx/>
              <a:buChar char="•"/>
            </a:pPr>
            <a:endParaRPr kumimoji="1" lang="en-US" altLang="en-US" dirty="0">
              <a:latin typeface="+mj-lt"/>
              <a:ea typeface="宋体" pitchFamily="2" charset="-122"/>
            </a:endParaRPr>
          </a:p>
          <a:p>
            <a:endParaRPr lang="en-US" sz="2800" dirty="0">
              <a:latin typeface="+mj-l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Pre-Test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48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+mj-lt"/>
              </a:rPr>
              <a:t>The majority of disasters occur in ______.</a:t>
            </a:r>
          </a:p>
          <a:p>
            <a:pPr marL="0" indent="0">
              <a:buNone/>
            </a:pPr>
            <a:endParaRPr lang="en-US" dirty="0">
              <a:latin typeface="+mj-lt"/>
            </a:endParaRPr>
          </a:p>
          <a:p>
            <a:pPr marL="514350" indent="-514350">
              <a:buAutoNum type="alphaLcParenR"/>
            </a:pPr>
            <a:r>
              <a:rPr lang="en-US" dirty="0" smtClean="0">
                <a:latin typeface="+mj-lt"/>
              </a:rPr>
              <a:t>Asia</a:t>
            </a:r>
            <a:endParaRPr lang="en-US" dirty="0">
              <a:latin typeface="+mj-lt"/>
            </a:endParaRPr>
          </a:p>
          <a:p>
            <a:pPr marL="514350" indent="-514350">
              <a:buAutoNum type="alphaLcParenR"/>
            </a:pPr>
            <a:r>
              <a:rPr lang="en-US" dirty="0" smtClean="0">
                <a:latin typeface="+mj-lt"/>
              </a:rPr>
              <a:t>Africa</a:t>
            </a:r>
          </a:p>
          <a:p>
            <a:pPr marL="514350" indent="-514350">
              <a:buAutoNum type="alphaLcParenR"/>
            </a:pPr>
            <a:r>
              <a:rPr lang="en-US" dirty="0" smtClean="0">
                <a:latin typeface="+mj-lt"/>
              </a:rPr>
              <a:t>Europe</a:t>
            </a:r>
          </a:p>
          <a:p>
            <a:pPr marL="514350" indent="-514350">
              <a:buAutoNum type="alphaLcParenR"/>
            </a:pPr>
            <a:r>
              <a:rPr lang="en-US" dirty="0" smtClean="0">
                <a:latin typeface="+mj-lt"/>
              </a:rPr>
              <a:t>Americas</a:t>
            </a:r>
          </a:p>
          <a:p>
            <a:pPr marL="514350" indent="-514350">
              <a:buAutoNum type="alphaLcParenR"/>
            </a:pPr>
            <a:endParaRPr lang="en-US" dirty="0" smtClean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203150"/>
              </p:ext>
            </p:extLst>
          </p:nvPr>
        </p:nvGraphicFramePr>
        <p:xfrm>
          <a:off x="3131840" y="3865805"/>
          <a:ext cx="5688633" cy="231343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21369"/>
                <a:gridCol w="1116816"/>
                <a:gridCol w="1116816"/>
                <a:gridCol w="1116816"/>
                <a:gridCol w="1116816"/>
              </a:tblGrid>
              <a:tr h="48707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rebuchet MS" pitchFamily="34" charset="0"/>
                        </a:rPr>
                        <a:t>Example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rebuchet MS" pitchFamily="34" charset="0"/>
                          <a:ea typeface="Calibri"/>
                          <a:cs typeface="Cordia New"/>
                        </a:rPr>
                        <a:t>Question 1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Question 2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Question 3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Question 4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Question 5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Question 6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Question 7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Question 8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Question 9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Question 10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A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rebuchet MS" pitchFamily="34" charset="0"/>
                        </a:rPr>
                        <a:t>B</a:t>
                      </a:r>
                      <a:endParaRPr lang="en-US" sz="120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C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rebuchet MS" pitchFamily="34" charset="0"/>
                        </a:rPr>
                        <a:t>D</a:t>
                      </a:r>
                      <a:endParaRPr lang="en-US" sz="1200" dirty="0">
                        <a:effectLst/>
                        <a:latin typeface="Trebuchet MS" pitchFamily="34" charset="0"/>
                        <a:ea typeface="Calibri"/>
                        <a:cs typeface="Cordia New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31275" y="2780928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Pre-post Test Answer Form</a:t>
            </a:r>
            <a:endParaRPr lang="en-US" b="1" dirty="0">
              <a:latin typeface="+mj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4643222" y="3649781"/>
            <a:ext cx="576064" cy="509757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5" name="Picture 1" descr="C:\Users\user\AppData\Local\Microsoft\Windows\Temporary Internet Files\Content.IE5\1BA0LVHA\MC91021716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090" y="3042538"/>
            <a:ext cx="529116" cy="74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93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5" name="Text Box 3"/>
          <p:cNvSpPr txBox="1">
            <a:spLocks noChangeArrowheads="1"/>
          </p:cNvSpPr>
          <p:nvPr/>
        </p:nvSpPr>
        <p:spPr bwMode="auto">
          <a:xfrm>
            <a:off x="557920" y="3105835"/>
            <a:ext cx="86164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altLang="zh-CN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宋体" pitchFamily="2" charset="-122"/>
                <a:cs typeface="+mn-cs"/>
              </a:rPr>
              <a:t>Each question is shown for 15 seconds </a:t>
            </a:r>
            <a:endParaRPr kumimoji="1" lang="en-US" altLang="zh-CN" sz="3600" b="1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405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Post-disaster needs assessment </a:t>
            </a:r>
            <a:r>
              <a:rPr lang="en-US" b="1" dirty="0" smtClean="0"/>
              <a:t>is conducted: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A: during the disaster</a:t>
            </a:r>
          </a:p>
          <a:p>
            <a:pPr marL="0" indent="0">
              <a:buNone/>
            </a:pPr>
            <a:r>
              <a:rPr lang="en-US" dirty="0" smtClean="0"/>
              <a:t>B: 6 months after the disaster</a:t>
            </a:r>
          </a:p>
          <a:p>
            <a:pPr marL="0" indent="0">
              <a:buNone/>
            </a:pPr>
            <a:r>
              <a:rPr lang="en-US" dirty="0" smtClean="0"/>
              <a:t>C: after the disaster response/relief</a:t>
            </a:r>
          </a:p>
          <a:p>
            <a:pPr marL="0" indent="0">
              <a:buNone/>
            </a:pPr>
            <a:r>
              <a:rPr lang="en-US" dirty="0" smtClean="0"/>
              <a:t>D: for every small disaster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21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Post-disaster needs assessment includes:</a:t>
            </a:r>
          </a:p>
          <a:p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A: only physical damage</a:t>
            </a:r>
          </a:p>
          <a:p>
            <a:pPr marL="400050" lvl="1" indent="0">
              <a:buNone/>
            </a:pPr>
            <a:r>
              <a:rPr lang="en-US" dirty="0" smtClean="0"/>
              <a:t>B: only economic disruption</a:t>
            </a:r>
          </a:p>
          <a:p>
            <a:pPr marL="400050" lvl="1" indent="0">
              <a:buNone/>
            </a:pPr>
            <a:r>
              <a:rPr lang="en-US" dirty="0" smtClean="0"/>
              <a:t>C: only the needs of the people</a:t>
            </a:r>
          </a:p>
          <a:p>
            <a:pPr marL="400050" lvl="1" indent="0">
              <a:buNone/>
            </a:pPr>
            <a:r>
              <a:rPr lang="en-US" dirty="0" smtClean="0"/>
              <a:t>D: all of the above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55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“Damage” refers to the money value of: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A: repair costs only</a:t>
            </a:r>
          </a:p>
          <a:p>
            <a:pPr marL="0" indent="0">
              <a:buNone/>
            </a:pPr>
            <a:r>
              <a:rPr lang="en-US" dirty="0" smtClean="0"/>
              <a:t>B: replacement costs only</a:t>
            </a:r>
          </a:p>
          <a:p>
            <a:pPr marL="0" indent="0">
              <a:buNone/>
            </a:pPr>
            <a:r>
              <a:rPr lang="en-US" dirty="0" smtClean="0"/>
              <a:t>C: repair and replacement costs</a:t>
            </a:r>
          </a:p>
          <a:p>
            <a:pPr marL="0" indent="0">
              <a:buNone/>
            </a:pPr>
            <a:r>
              <a:rPr lang="en-US" dirty="0" smtClean="0"/>
              <a:t>D: repair, replacement, and ‘build back better’ costs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6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“Losses” are normally higher than damages after: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A: typhoon, drought, and flood</a:t>
            </a:r>
          </a:p>
          <a:p>
            <a:pPr marL="0" indent="0">
              <a:buNone/>
            </a:pPr>
            <a:r>
              <a:rPr lang="en-US" dirty="0" smtClean="0"/>
              <a:t>B: earthquake</a:t>
            </a:r>
          </a:p>
          <a:p>
            <a:pPr marL="0" indent="0">
              <a:buNone/>
            </a:pPr>
            <a:r>
              <a:rPr lang="en-US" dirty="0" smtClean="0"/>
              <a:t>C: volcano</a:t>
            </a:r>
          </a:p>
          <a:p>
            <a:pPr marL="0" indent="0">
              <a:buNone/>
            </a:pPr>
            <a:r>
              <a:rPr lang="en-US" dirty="0" smtClean="0"/>
              <a:t>D: landslide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19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5025728"/>
          </a:xfrm>
        </p:spPr>
        <p:txBody>
          <a:bodyPr/>
          <a:lstStyle/>
          <a:p>
            <a:r>
              <a:rPr lang="en-US" b="1" dirty="0"/>
              <a:t>Post-disaster needs </a:t>
            </a:r>
            <a:r>
              <a:rPr lang="en-US" b="1" dirty="0" smtClean="0"/>
              <a:t>assessment is:</a:t>
            </a:r>
          </a:p>
          <a:p>
            <a:pPr marL="0" indent="0">
              <a:buNone/>
            </a:pPr>
            <a:r>
              <a:rPr lang="en-US" b="1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A: a new methodology based on new concepts</a:t>
            </a:r>
          </a:p>
          <a:p>
            <a:pPr marL="0" indent="0">
              <a:buNone/>
            </a:pPr>
            <a:r>
              <a:rPr lang="en-US" dirty="0" smtClean="0"/>
              <a:t>B: a tool </a:t>
            </a:r>
            <a:r>
              <a:rPr lang="en-US" dirty="0"/>
              <a:t>for better recovery and reconstruction </a:t>
            </a:r>
          </a:p>
          <a:p>
            <a:pPr marL="0" indent="0">
              <a:buNone/>
            </a:pPr>
            <a:r>
              <a:rPr lang="en-US" dirty="0" smtClean="0"/>
              <a:t>C: to be always led by external organizations</a:t>
            </a:r>
          </a:p>
          <a:p>
            <a:pPr marL="0" indent="0">
              <a:buNone/>
            </a:pPr>
            <a:r>
              <a:rPr lang="en-US" dirty="0" smtClean="0"/>
              <a:t>D: only </a:t>
            </a:r>
            <a:r>
              <a:rPr lang="en-US" dirty="0"/>
              <a:t>a disaster reporting exercise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37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Sector baseline data: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A: can only be collected after the disaster</a:t>
            </a:r>
          </a:p>
          <a:p>
            <a:pPr marL="0" indent="0">
              <a:buNone/>
            </a:pPr>
            <a:r>
              <a:rPr lang="en-US" dirty="0" smtClean="0"/>
              <a:t>B: helps accurate valuation of damage and loss</a:t>
            </a:r>
          </a:p>
          <a:p>
            <a:pPr marL="0" indent="0">
              <a:buNone/>
            </a:pPr>
            <a:r>
              <a:rPr lang="en-US" dirty="0" smtClean="0"/>
              <a:t>C: </a:t>
            </a:r>
            <a:r>
              <a:rPr lang="en-US" dirty="0"/>
              <a:t>is collected </a:t>
            </a:r>
            <a:r>
              <a:rPr lang="en-US" dirty="0" smtClean="0"/>
              <a:t>only by </a:t>
            </a:r>
            <a:r>
              <a:rPr lang="en-US" dirty="0"/>
              <a:t>Ministry officials</a:t>
            </a:r>
          </a:p>
          <a:p>
            <a:pPr marL="0" indent="0">
              <a:buNone/>
            </a:pPr>
            <a:r>
              <a:rPr lang="en-US" dirty="0"/>
              <a:t>D: can be collected </a:t>
            </a:r>
            <a:r>
              <a:rPr lang="en-US" dirty="0" smtClean="0"/>
              <a:t>after the complete assessment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81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Estimating damage and loss: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A: only includes public assets</a:t>
            </a:r>
          </a:p>
          <a:p>
            <a:pPr marL="0" indent="0">
              <a:buNone/>
            </a:pPr>
            <a:r>
              <a:rPr lang="en-US" dirty="0" smtClean="0"/>
              <a:t>B: can be conducted at the desk at the Ministry level</a:t>
            </a:r>
          </a:p>
          <a:p>
            <a:pPr marL="0" indent="0">
              <a:buNone/>
            </a:pPr>
            <a:r>
              <a:rPr lang="en-US" dirty="0" smtClean="0"/>
              <a:t>C: requires difficult calculations</a:t>
            </a:r>
          </a:p>
          <a:p>
            <a:pPr marL="0" indent="0">
              <a:buNone/>
            </a:pPr>
            <a:r>
              <a:rPr lang="en-US" dirty="0" smtClean="0"/>
              <a:t>D: requires coordination with local officials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41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28651" y="2226469"/>
            <a:ext cx="4365515" cy="396157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Calibri" charset="0"/>
              <a:buAutoNum type="arabicPeriod"/>
            </a:pPr>
            <a:r>
              <a:rPr lang="en-US" u="sng" dirty="0" smtClean="0"/>
              <a:t>Facilitator Introductions</a:t>
            </a:r>
          </a:p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Background </a:t>
            </a:r>
          </a:p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Objectives</a:t>
            </a:r>
            <a:endParaRPr lang="en-US" dirty="0"/>
          </a:p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Schedule</a:t>
            </a:r>
            <a:endParaRPr lang="en-US" dirty="0"/>
          </a:p>
          <a:p>
            <a:pPr eaLnBrk="1" hangingPunct="1">
              <a:buFont typeface="Calibri" charset="0"/>
              <a:buAutoNum type="arabicPeriod"/>
            </a:pPr>
            <a:r>
              <a:rPr lang="en-US" dirty="0"/>
              <a:t>Learning </a:t>
            </a:r>
            <a:r>
              <a:rPr lang="en-US" dirty="0" smtClean="0"/>
              <a:t>methodologies</a:t>
            </a:r>
          </a:p>
          <a:p>
            <a:pPr eaLnBrk="1" hangingPunct="1">
              <a:buFont typeface="Calibri" charset="0"/>
              <a:buAutoNum type="arabicPeriod"/>
            </a:pPr>
            <a:r>
              <a:rPr lang="en-US" dirty="0" smtClean="0"/>
              <a:t>Pre-Test</a:t>
            </a:r>
            <a:endParaRPr lang="en-US" dirty="0"/>
          </a:p>
        </p:txBody>
      </p:sp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Training Introduction</a:t>
            </a:r>
            <a:endParaRPr lang="en-US" dirty="0"/>
          </a:p>
        </p:txBody>
      </p:sp>
      <p:sp>
        <p:nvSpPr>
          <p:cNvPr id="14339" name="TextBox 1"/>
          <p:cNvSpPr txBox="1">
            <a:spLocks noChangeArrowheads="1"/>
          </p:cNvSpPr>
          <p:nvPr/>
        </p:nvSpPr>
        <p:spPr bwMode="auto">
          <a:xfrm>
            <a:off x="-2024062" y="3583781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endParaRPr lang="en-US" sz="1350"/>
          </a:p>
        </p:txBody>
      </p:sp>
      <p:pic>
        <p:nvPicPr>
          <p:cNvPr id="5" name="Picture 4" descr="C:\Users\user\Documents\ADPC files\Morocco VN\jsmapserv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7926" y="1796208"/>
            <a:ext cx="2272261" cy="2826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94166" y="4791906"/>
            <a:ext cx="2195826" cy="139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34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Recovery strategies and needs focus on: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A: only large projects</a:t>
            </a:r>
          </a:p>
          <a:p>
            <a:pPr marL="0" indent="0">
              <a:buNone/>
            </a:pPr>
            <a:r>
              <a:rPr lang="en-US" dirty="0" smtClean="0"/>
              <a:t>B: only small projects</a:t>
            </a:r>
          </a:p>
          <a:p>
            <a:pPr marL="0" indent="0">
              <a:buNone/>
            </a:pPr>
            <a:r>
              <a:rPr lang="en-US" dirty="0" smtClean="0"/>
              <a:t>C: projects and policies which ‘build back better’</a:t>
            </a:r>
          </a:p>
          <a:p>
            <a:pPr marL="0" indent="0">
              <a:buNone/>
            </a:pPr>
            <a:r>
              <a:rPr lang="en-US" dirty="0" smtClean="0"/>
              <a:t>D: build back to pre-disaster situation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06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Sector recovery and reconstruction project plans include: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A: activities, timing, budget</a:t>
            </a:r>
          </a:p>
          <a:p>
            <a:pPr marL="0" indent="0">
              <a:buNone/>
            </a:pPr>
            <a:r>
              <a:rPr lang="en-US" dirty="0" smtClean="0"/>
              <a:t>B: only activity and timing</a:t>
            </a:r>
          </a:p>
          <a:p>
            <a:pPr marL="0" indent="0">
              <a:buNone/>
            </a:pPr>
            <a:r>
              <a:rPr lang="en-US" dirty="0" smtClean="0"/>
              <a:t>C: detailed budget</a:t>
            </a:r>
          </a:p>
          <a:p>
            <a:pPr marL="0" indent="0">
              <a:buNone/>
            </a:pPr>
            <a:r>
              <a:rPr lang="en-US" dirty="0" smtClean="0"/>
              <a:t>D: detailed activities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31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Implementing recovery and reconstruction requires: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A: speed as the top priority</a:t>
            </a:r>
          </a:p>
          <a:p>
            <a:pPr marL="0" indent="0">
              <a:buNone/>
            </a:pPr>
            <a:r>
              <a:rPr lang="en-US" dirty="0" smtClean="0"/>
              <a:t>B: long and detailed planning</a:t>
            </a:r>
          </a:p>
          <a:p>
            <a:pPr marL="0" indent="0">
              <a:buNone/>
            </a:pPr>
            <a:r>
              <a:rPr lang="en-US" dirty="0" smtClean="0"/>
              <a:t>C: a balance of speed and planning</a:t>
            </a:r>
          </a:p>
          <a:p>
            <a:pPr marL="0" indent="0">
              <a:buNone/>
            </a:pPr>
            <a:r>
              <a:rPr lang="en-US" dirty="0" smtClean="0"/>
              <a:t>D: different operational procedures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60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pic>
        <p:nvPicPr>
          <p:cNvPr id="6" name="Picture 5" descr="On Dom Gio Thanh Gio Linh (2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492896"/>
            <a:ext cx="2976537" cy="223224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99616"/>
            <a:ext cx="5554960" cy="5358384"/>
          </a:xfrm>
        </p:spPr>
        <p:txBody>
          <a:bodyPr/>
          <a:lstStyle/>
          <a:p>
            <a:r>
              <a:rPr lang="en-US" sz="2000" dirty="0" smtClean="0"/>
              <a:t>Vietnam is affected by many kinds of disasters; over 70% of the population is exposed.</a:t>
            </a:r>
          </a:p>
          <a:p>
            <a:r>
              <a:rPr lang="en-US" sz="2000" dirty="0" smtClean="0"/>
              <a:t>Vietnam has a long history of pro-actively addressing disasters.</a:t>
            </a:r>
          </a:p>
          <a:p>
            <a:r>
              <a:rPr lang="en-US" sz="2000" dirty="0" smtClean="0"/>
              <a:t>In May 2014 at a workshop in Hanoi, some challenges for post-disaster assessment were identified.</a:t>
            </a:r>
          </a:p>
          <a:p>
            <a:r>
              <a:rPr lang="en-US" sz="2000" dirty="0" smtClean="0"/>
              <a:t>Afterwards, draft guidelines were prepared for local officials to better implement post-disaster assessment and recovery.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Priority Transportation sector: discussions with Ministry of </a:t>
            </a:r>
            <a:r>
              <a:rPr lang="en-US" sz="2000" dirty="0" smtClean="0">
                <a:solidFill>
                  <a:srgbClr val="FF0000"/>
                </a:solidFill>
              </a:rPr>
              <a:t>Transport in January 2015</a:t>
            </a:r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93262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i="1" dirty="0"/>
              <a:t>T</a:t>
            </a:r>
            <a:r>
              <a:rPr lang="en-US" sz="2800" b="1" i="1" dirty="0" smtClean="0"/>
              <a:t>o </a:t>
            </a:r>
            <a:r>
              <a:rPr lang="en-US" sz="2800" b="1" i="1" dirty="0"/>
              <a:t>create a pool of experts on post-disaster needs assessment </a:t>
            </a:r>
            <a:r>
              <a:rPr lang="en-US" sz="2800" b="1" i="1" dirty="0">
                <a:solidFill>
                  <a:srgbClr val="FF0000"/>
                </a:solidFill>
              </a:rPr>
              <a:t>from the transport and other sectors in disaster-affected provinces</a:t>
            </a:r>
            <a:r>
              <a:rPr lang="en-US" sz="2800" b="1" i="1" dirty="0" smtClean="0">
                <a:solidFill>
                  <a:srgbClr val="FF0000"/>
                </a:solidFill>
              </a:rPr>
              <a:t>.</a:t>
            </a:r>
          </a:p>
          <a:p>
            <a:pPr lvl="1"/>
            <a:r>
              <a:rPr lang="en-US" sz="2400" dirty="0" smtClean="0"/>
              <a:t>To </a:t>
            </a:r>
            <a:r>
              <a:rPr lang="en-US" sz="2400" dirty="0"/>
              <a:t>provide participants with a </a:t>
            </a:r>
            <a:r>
              <a:rPr lang="en-US" sz="2400" b="1" dirty="0"/>
              <a:t>clear understanding </a:t>
            </a:r>
            <a:r>
              <a:rPr lang="en-US" sz="2400" dirty="0"/>
              <a:t>of the objectives, concepts, and activities for post-disaster needs assessments in Vietnam. </a:t>
            </a:r>
          </a:p>
          <a:p>
            <a:pPr lvl="1"/>
            <a:r>
              <a:rPr lang="en-US" sz="2400" dirty="0"/>
              <a:t>To ensure that participants are </a:t>
            </a:r>
            <a:r>
              <a:rPr lang="en-US" sz="2400" b="1" dirty="0"/>
              <a:t>aware of their roles and responsibilities </a:t>
            </a:r>
            <a:r>
              <a:rPr lang="en-US" sz="2400" dirty="0"/>
              <a:t>in the case of a future disaster.</a:t>
            </a:r>
          </a:p>
          <a:p>
            <a:pPr lvl="1"/>
            <a:r>
              <a:rPr lang="en-US" sz="2400" dirty="0"/>
              <a:t>To give participants the </a:t>
            </a:r>
            <a:r>
              <a:rPr lang="en-US" sz="2400" b="1" dirty="0"/>
              <a:t>practical skills and understanding </a:t>
            </a:r>
            <a:r>
              <a:rPr lang="en-US" sz="2400" dirty="0"/>
              <a:t>to implement post-disaster needs assessments and recovery activities in the case of an actual disaster.</a:t>
            </a:r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73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Schedule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492285"/>
              </p:ext>
            </p:extLst>
          </p:nvPr>
        </p:nvGraphicFramePr>
        <p:xfrm>
          <a:off x="323527" y="1556792"/>
          <a:ext cx="8496946" cy="4626337"/>
        </p:xfrm>
        <a:graphic>
          <a:graphicData uri="http://schemas.openxmlformats.org/drawingml/2006/table">
            <a:tbl>
              <a:tblPr firstRow="1" firstCol="1" bandRow="1"/>
              <a:tblGrid>
                <a:gridCol w="720081"/>
                <a:gridCol w="1152128"/>
                <a:gridCol w="4608512"/>
                <a:gridCol w="2016225"/>
              </a:tblGrid>
              <a:tr h="68575">
                <a:tc rowSpan="10"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Day 1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 vert="vert27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08:00-08:30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Registration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 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9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08:30-09:00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Welcome and Introduction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Representative of Province CFSC, and DMC.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09:00-09:15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Tea break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 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743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09:15-09:30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S0.1 Training Introduction &amp; Pre-Test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ADPC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7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09:30-10:00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S1.1 Background: Disasters and Post-Disaster Needs Assessment in Vietnam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DMC and ADPC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10:00-12:00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S1.2 Key concepts of Post-Disaster Needs Assessment and Recovery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i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Exercises and Presentations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ADPC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12:00-13:00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Lunch break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 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743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13:30-14:45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Exercises and Presentations 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ADPC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14:45-15:00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Tea break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 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743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15:00-16:30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S1.3 Introduction of Vietnam Sector Guidance Notes: Sector Assessment Process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i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Group Discussion</a:t>
                      </a: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 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ADPC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8840" marR="2884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040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Schedule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817682"/>
              </p:ext>
            </p:extLst>
          </p:nvPr>
        </p:nvGraphicFramePr>
        <p:xfrm>
          <a:off x="251522" y="1600201"/>
          <a:ext cx="8568951" cy="5030694"/>
        </p:xfrm>
        <a:graphic>
          <a:graphicData uri="http://schemas.openxmlformats.org/drawingml/2006/table">
            <a:tbl>
              <a:tblPr firstRow="1" firstCol="1" bandRow="1"/>
              <a:tblGrid>
                <a:gridCol w="491733"/>
                <a:gridCol w="1371081"/>
                <a:gridCol w="5066858"/>
                <a:gridCol w="1639279"/>
              </a:tblGrid>
              <a:tr h="316631">
                <a:tc rowSpan="8"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Day 2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 vert="vert27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08:30-08:45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Introduction to Day 2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Participants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2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08:45-10:00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S2.1 Disaster Scenario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i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Group Discussion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S2.2 Sources of baseline data (Step 1)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i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Group Exercise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 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8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10:00-10:15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Tea break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 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7184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10:15-12:00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S2.3 Estimating Sector Damage and Losses (Step 2)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i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Group Exercises and Role-Play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i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Discussion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ADPC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8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12:00-13:30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Lunch break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 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7184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13:30-14:45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S2.4 Validating the Damage and Loss Information 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(Step 3)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i="1" dirty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Exercises and Presentations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ADPC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8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14:45-15:00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Tea break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 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6801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15:00-16:30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S2.5 Analyzing the Disaster Impacts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 (Step 4)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i="1" dirty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Exercises and Presentations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Participants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48726" marR="4872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057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Schedule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541581"/>
              </p:ext>
            </p:extLst>
          </p:nvPr>
        </p:nvGraphicFramePr>
        <p:xfrm>
          <a:off x="327339" y="1700808"/>
          <a:ext cx="8363273" cy="5038253"/>
        </p:xfrm>
        <a:graphic>
          <a:graphicData uri="http://schemas.openxmlformats.org/drawingml/2006/table">
            <a:tbl>
              <a:tblPr firstRow="1" firstCol="1" bandRow="1"/>
              <a:tblGrid>
                <a:gridCol w="432048"/>
                <a:gridCol w="1296144"/>
                <a:gridCol w="4464496"/>
                <a:gridCol w="2170585"/>
              </a:tblGrid>
              <a:tr h="190567">
                <a:tc rowSpan="12"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Day 3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 vert="vert27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08:30-08:45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Introduction to Day 3 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ADPC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7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08:45-10:00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S3.1 Sector Recovery Strategies and Needs </a:t>
                      </a: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(Step 5)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Exercises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Participants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10:00-10:15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Tea break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 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905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10:15-11:45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S3.2 Sector Recovery Project Implementation Plans (Step 6)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Exercises and Presentations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ADPC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11:45-12:00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S3.3 Sector Post-Disaster Needs Assessment Report (Step 7)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ADPC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12:00-13:00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Lunch break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 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23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13:00-13:15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Post-Test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Participants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13:15-14:30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S3.4 Preparing Multi-Sector Post-Disaster Needs Assessment Report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Group Discussion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ADPC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14:45-15:00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Tea break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 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905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14:45-15:15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S3.5 Recovery and Reconstruction Issues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Group Exercise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ADPC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7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15:15-16:15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S3.6 Vietnam’s Pool of Experts: The Next Steps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Group Presentations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Participants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4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16:15-16:30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Phetsarath OT" panose="02000500000000000000" pitchFamily="2" charset="0"/>
                        </a:rPr>
                        <a:t>Closing Remarks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Phetsarath OT" panose="02000500000000000000" pitchFamily="2" charset="0"/>
                        </a:rPr>
                        <a:t>Representative of Province CFSC, and DMC.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ordia New" panose="020B0304020202020204" pitchFamily="34" charset="-34"/>
                      </a:endParaRPr>
                    </a:p>
                  </a:txBody>
                  <a:tcPr marL="20036" marR="2003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936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2800" dirty="0" smtClean="0"/>
              <a:t>Assumption: participants are aware of disaster management</a:t>
            </a:r>
          </a:p>
          <a:p>
            <a:r>
              <a:rPr lang="en-GB" sz="2800" dirty="0" smtClean="0"/>
              <a:t>Participants will be provided specific guidelines</a:t>
            </a:r>
          </a:p>
          <a:p>
            <a:endParaRPr lang="en-GB" sz="2800" dirty="0"/>
          </a:p>
          <a:p>
            <a:r>
              <a:rPr lang="en-GB" sz="2800" dirty="0" smtClean="0"/>
              <a:t>The </a:t>
            </a:r>
            <a:r>
              <a:rPr lang="en-GB" sz="2800" dirty="0"/>
              <a:t>following basic principles of adult education guide the design and conduct of the course:</a:t>
            </a:r>
            <a:endParaRPr lang="en-US" sz="2800" dirty="0"/>
          </a:p>
          <a:p>
            <a:pPr lvl="1"/>
            <a:r>
              <a:rPr lang="en-GB" sz="2400" dirty="0"/>
              <a:t>Adult learners bring with them a wealth of experience, knowledge and skills</a:t>
            </a:r>
            <a:endParaRPr lang="en-US" sz="2400" dirty="0"/>
          </a:p>
          <a:p>
            <a:pPr lvl="1"/>
            <a:r>
              <a:rPr lang="en-GB" sz="2400" dirty="0"/>
              <a:t>What is being taught should be relevant to the needs and problems of the work undertaken by the participants</a:t>
            </a:r>
            <a:endParaRPr lang="en-US" sz="2400" dirty="0"/>
          </a:p>
          <a:p>
            <a:pPr lvl="1"/>
            <a:r>
              <a:rPr lang="en-GB" sz="2400" dirty="0"/>
              <a:t>While adult learners want to be independent, they also enjoy functioning interdependently; learning is a cooperative and collaborative process</a:t>
            </a:r>
            <a:endParaRPr lang="en-US" sz="2400" dirty="0"/>
          </a:p>
          <a:p>
            <a:pPr lvl="1"/>
            <a:r>
              <a:rPr lang="en-GB" sz="2400" dirty="0"/>
              <a:t>People learn best as a result of similar experience</a:t>
            </a:r>
            <a:endParaRPr lang="en-US" sz="2400" dirty="0"/>
          </a:p>
          <a:p>
            <a:endParaRPr lang="en-US" sz="27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Methodology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7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000" dirty="0" smtClean="0"/>
              <a:t>Thank You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64336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DB_template_updat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CAUPD template</Template>
  <TotalTime>4232</TotalTime>
  <Words>1052</Words>
  <Application>Microsoft Office PowerPoint</Application>
  <PresentationFormat>On-screen Show (4:3)</PresentationFormat>
  <Paragraphs>287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5" baseType="lpstr">
      <vt:lpstr>MS PGothic</vt:lpstr>
      <vt:lpstr>MS PGothic</vt:lpstr>
      <vt:lpstr>宋体</vt:lpstr>
      <vt:lpstr>Angsana New</vt:lpstr>
      <vt:lpstr>Arial</vt:lpstr>
      <vt:lpstr>Calibri</vt:lpstr>
      <vt:lpstr>Cordia New</vt:lpstr>
      <vt:lpstr>HY그래픽M</vt:lpstr>
      <vt:lpstr>Phetsarath OT</vt:lpstr>
      <vt:lpstr>Times New Roman</vt:lpstr>
      <vt:lpstr>Trebuchet MS</vt:lpstr>
      <vt:lpstr>Wingdings 2</vt:lpstr>
      <vt:lpstr>AFDB_template_update</vt:lpstr>
      <vt:lpstr>“Post-Disaster Needs Assessment and Recovery in Vietnam”</vt:lpstr>
      <vt:lpstr>Training Introduction</vt:lpstr>
      <vt:lpstr>Background</vt:lpstr>
      <vt:lpstr>Training Objectives</vt:lpstr>
      <vt:lpstr>Training Schedule</vt:lpstr>
      <vt:lpstr>Training Schedule</vt:lpstr>
      <vt:lpstr>Training Schedule</vt:lpstr>
      <vt:lpstr>Training Methodology</vt:lpstr>
      <vt:lpstr>Questions?</vt:lpstr>
      <vt:lpstr>Pre-Test Questions</vt:lpstr>
      <vt:lpstr>Example</vt:lpstr>
      <vt:lpstr>PowerPoint Presentation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Institutional and Capacity  Building Support for Sub-National Post Disaster Reconstruction Activities in Khammouane Province</dc:title>
  <dc:creator>Pearn</dc:creator>
  <cp:lastModifiedBy>Greg</cp:lastModifiedBy>
  <cp:revision>502</cp:revision>
  <dcterms:created xsi:type="dcterms:W3CDTF">2013-02-18T06:24:38Z</dcterms:created>
  <dcterms:modified xsi:type="dcterms:W3CDTF">2015-04-10T10:36:55Z</dcterms:modified>
</cp:coreProperties>
</file>