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23" autoAdjust="0"/>
  </p:normalViewPr>
  <p:slideViewPr>
    <p:cSldViewPr>
      <p:cViewPr varScale="1">
        <p:scale>
          <a:sx n="56" d="100"/>
          <a:sy n="56" d="100"/>
        </p:scale>
        <p:origin x="72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14AEB9-F4AD-4EDC-93D2-10920E4B1FAD}" type="doc">
      <dgm:prSet loTypeId="urn:microsoft.com/office/officeart/2005/8/layout/cycle5" loCatId="cycle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9A0E2E1A-F976-47B4-AD37-4426F21E71AE}">
      <dgm:prSet phldrT="[Text]"/>
      <dgm:spPr/>
      <dgm:t>
        <a:bodyPr/>
        <a:lstStyle/>
        <a:p>
          <a:r>
            <a:rPr lang="en-US" b="1" dirty="0" smtClean="0"/>
            <a:t>Planning</a:t>
          </a:r>
          <a:endParaRPr lang="en-US" b="1" dirty="0"/>
        </a:p>
      </dgm:t>
    </dgm:pt>
    <dgm:pt modelId="{3F994968-D899-4F42-AAC7-57C7BD0ED9E0}" type="parTrans" cxnId="{033C2A90-1F9E-400B-B9EE-23886E9EADD0}">
      <dgm:prSet/>
      <dgm:spPr/>
      <dgm:t>
        <a:bodyPr/>
        <a:lstStyle/>
        <a:p>
          <a:endParaRPr lang="en-US" b="1"/>
        </a:p>
      </dgm:t>
    </dgm:pt>
    <dgm:pt modelId="{BBC72A5E-3291-4B2B-9BE2-5A34737C7D43}" type="sibTrans" cxnId="{033C2A90-1F9E-400B-B9EE-23886E9EADD0}">
      <dgm:prSet/>
      <dgm:spPr/>
      <dgm:t>
        <a:bodyPr/>
        <a:lstStyle/>
        <a:p>
          <a:endParaRPr lang="en-US" b="1"/>
        </a:p>
      </dgm:t>
    </dgm:pt>
    <dgm:pt modelId="{EB59FCA1-3B01-416F-BA14-9D53B19730AE}">
      <dgm:prSet phldrT="[Text]"/>
      <dgm:spPr/>
      <dgm:t>
        <a:bodyPr/>
        <a:lstStyle/>
        <a:p>
          <a:r>
            <a:rPr lang="en-US" b="1" dirty="0" smtClean="0"/>
            <a:t>Budgeting</a:t>
          </a:r>
          <a:endParaRPr lang="en-US" b="1" dirty="0"/>
        </a:p>
      </dgm:t>
    </dgm:pt>
    <dgm:pt modelId="{7A65CCD9-078C-493A-84D3-ED03C534F522}" type="parTrans" cxnId="{394ACBBF-E3B0-4B02-B5BC-00E168CB043B}">
      <dgm:prSet/>
      <dgm:spPr/>
      <dgm:t>
        <a:bodyPr/>
        <a:lstStyle/>
        <a:p>
          <a:endParaRPr lang="en-US" b="1"/>
        </a:p>
      </dgm:t>
    </dgm:pt>
    <dgm:pt modelId="{EF8B19DF-E197-40A1-BE71-D1F96B3E1CF9}" type="sibTrans" cxnId="{394ACBBF-E3B0-4B02-B5BC-00E168CB043B}">
      <dgm:prSet/>
      <dgm:spPr/>
      <dgm:t>
        <a:bodyPr/>
        <a:lstStyle/>
        <a:p>
          <a:endParaRPr lang="en-US" b="1"/>
        </a:p>
      </dgm:t>
    </dgm:pt>
    <dgm:pt modelId="{01DA4A3D-9609-4AA0-816A-8E4FFF546901}">
      <dgm:prSet phldrT="[Text]"/>
      <dgm:spPr/>
      <dgm:t>
        <a:bodyPr/>
        <a:lstStyle/>
        <a:p>
          <a:r>
            <a:rPr lang="en-US" b="1" dirty="0" smtClean="0"/>
            <a:t>Implementation</a:t>
          </a:r>
          <a:endParaRPr lang="en-US" b="1" dirty="0"/>
        </a:p>
      </dgm:t>
    </dgm:pt>
    <dgm:pt modelId="{0992FB1A-0EBA-42A4-890E-D131B5D8985A}" type="parTrans" cxnId="{2AA8CCFB-DD6C-443B-9617-73E3838EDDE6}">
      <dgm:prSet/>
      <dgm:spPr/>
      <dgm:t>
        <a:bodyPr/>
        <a:lstStyle/>
        <a:p>
          <a:endParaRPr lang="en-US" b="1"/>
        </a:p>
      </dgm:t>
    </dgm:pt>
    <dgm:pt modelId="{0578DA22-FD85-4D6F-9CC8-6F9330E7CA85}" type="sibTrans" cxnId="{2AA8CCFB-DD6C-443B-9617-73E3838EDDE6}">
      <dgm:prSet/>
      <dgm:spPr/>
      <dgm:t>
        <a:bodyPr/>
        <a:lstStyle/>
        <a:p>
          <a:endParaRPr lang="en-US" b="1"/>
        </a:p>
      </dgm:t>
    </dgm:pt>
    <dgm:pt modelId="{545D77FE-EF4B-418B-ACA8-37DE61974A43}">
      <dgm:prSet phldrT="[Text]"/>
      <dgm:spPr/>
      <dgm:t>
        <a:bodyPr/>
        <a:lstStyle/>
        <a:p>
          <a:r>
            <a:rPr lang="en-US" b="1" dirty="0" smtClean="0"/>
            <a:t>Accounting &amp; Reporting</a:t>
          </a:r>
          <a:endParaRPr lang="en-US" b="1" dirty="0"/>
        </a:p>
      </dgm:t>
    </dgm:pt>
    <dgm:pt modelId="{561DB724-5ED1-4DC6-B07B-46323F6E05D7}" type="parTrans" cxnId="{2339904A-C146-40BC-8667-9EF86D9BFF16}">
      <dgm:prSet/>
      <dgm:spPr/>
      <dgm:t>
        <a:bodyPr/>
        <a:lstStyle/>
        <a:p>
          <a:endParaRPr lang="en-US" b="1"/>
        </a:p>
      </dgm:t>
    </dgm:pt>
    <dgm:pt modelId="{32BAA697-E2C2-4EE5-8548-0784A095F8A5}" type="sibTrans" cxnId="{2339904A-C146-40BC-8667-9EF86D9BFF16}">
      <dgm:prSet/>
      <dgm:spPr/>
      <dgm:t>
        <a:bodyPr/>
        <a:lstStyle/>
        <a:p>
          <a:endParaRPr lang="en-US" b="1"/>
        </a:p>
      </dgm:t>
    </dgm:pt>
    <dgm:pt modelId="{F32DACDA-96A9-4030-8629-3FA967C28546}">
      <dgm:prSet phldrT="[Text]"/>
      <dgm:spPr/>
      <dgm:t>
        <a:bodyPr/>
        <a:lstStyle/>
        <a:p>
          <a:r>
            <a:rPr lang="en-US" b="1" dirty="0" smtClean="0"/>
            <a:t>Internal/ External Reporting</a:t>
          </a:r>
          <a:endParaRPr lang="en-US" b="1" dirty="0"/>
        </a:p>
      </dgm:t>
    </dgm:pt>
    <dgm:pt modelId="{C677D25E-E70D-4CFF-B242-4B5E61A7E809}" type="parTrans" cxnId="{19CE7D04-E3CC-450C-9BDB-88DE4F85B112}">
      <dgm:prSet/>
      <dgm:spPr/>
      <dgm:t>
        <a:bodyPr/>
        <a:lstStyle/>
        <a:p>
          <a:endParaRPr lang="en-US" b="1"/>
        </a:p>
      </dgm:t>
    </dgm:pt>
    <dgm:pt modelId="{CB8BFB23-1407-4CAA-B3F9-BF8B759E08DE}" type="sibTrans" cxnId="{19CE7D04-E3CC-450C-9BDB-88DE4F85B112}">
      <dgm:prSet/>
      <dgm:spPr/>
      <dgm:t>
        <a:bodyPr/>
        <a:lstStyle/>
        <a:p>
          <a:endParaRPr lang="en-US" b="1"/>
        </a:p>
      </dgm:t>
    </dgm:pt>
    <dgm:pt modelId="{8E228F34-4089-4CB4-BE49-0F235498FAD9}">
      <dgm:prSet/>
      <dgm:spPr/>
      <dgm:t>
        <a:bodyPr/>
        <a:lstStyle/>
        <a:p>
          <a:r>
            <a:rPr lang="en-US" b="1" dirty="0" smtClean="0"/>
            <a:t>Results M&amp;E</a:t>
          </a:r>
          <a:endParaRPr lang="en-US" b="1" dirty="0"/>
        </a:p>
      </dgm:t>
    </dgm:pt>
    <dgm:pt modelId="{83738F20-F2F2-4535-A5F3-0557658A3745}" type="parTrans" cxnId="{0B873FF6-ABDB-4B43-9728-ECF27DE62585}">
      <dgm:prSet/>
      <dgm:spPr/>
      <dgm:t>
        <a:bodyPr/>
        <a:lstStyle/>
        <a:p>
          <a:endParaRPr lang="en-US" b="1"/>
        </a:p>
      </dgm:t>
    </dgm:pt>
    <dgm:pt modelId="{EDD9B88B-092D-4FF1-9739-575EF5ECE314}" type="sibTrans" cxnId="{0B873FF6-ABDB-4B43-9728-ECF27DE62585}">
      <dgm:prSet/>
      <dgm:spPr/>
      <dgm:t>
        <a:bodyPr/>
        <a:lstStyle/>
        <a:p>
          <a:endParaRPr lang="en-US" b="1"/>
        </a:p>
      </dgm:t>
    </dgm:pt>
    <dgm:pt modelId="{60C95B29-9172-485E-BBBD-06041330768D}" type="pres">
      <dgm:prSet presAssocID="{1814AEB9-F4AD-4EDC-93D2-10920E4B1FA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F9905F-4525-45A8-8B9B-C0E5055DA1A8}" type="pres">
      <dgm:prSet presAssocID="{9A0E2E1A-F976-47B4-AD37-4426F21E71AE}" presName="node" presStyleLbl="node1" presStyleIdx="0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6BEC75-2269-495B-884D-2EE019B99B51}" type="pres">
      <dgm:prSet presAssocID="{9A0E2E1A-F976-47B4-AD37-4426F21E71AE}" presName="spNode" presStyleCnt="0"/>
      <dgm:spPr/>
    </dgm:pt>
    <dgm:pt modelId="{FDF60C85-089E-46FE-B3A8-FC026B0EBB59}" type="pres">
      <dgm:prSet presAssocID="{BBC72A5E-3291-4B2B-9BE2-5A34737C7D43}" presName="sibTrans" presStyleLbl="sibTrans1D1" presStyleIdx="0" presStyleCnt="6"/>
      <dgm:spPr/>
      <dgm:t>
        <a:bodyPr/>
        <a:lstStyle/>
        <a:p>
          <a:endParaRPr lang="en-US"/>
        </a:p>
      </dgm:t>
    </dgm:pt>
    <dgm:pt modelId="{1A869EDE-1956-4121-80E1-DA220C2F57AB}" type="pres">
      <dgm:prSet presAssocID="{EB59FCA1-3B01-416F-BA14-9D53B19730AE}" presName="node" presStyleLbl="node1" presStyleIdx="1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35259-C0DD-4001-812B-5166906C6B96}" type="pres">
      <dgm:prSet presAssocID="{EB59FCA1-3B01-416F-BA14-9D53B19730AE}" presName="spNode" presStyleCnt="0"/>
      <dgm:spPr/>
    </dgm:pt>
    <dgm:pt modelId="{64FB04A4-1646-41A2-A52A-CF9F565E373B}" type="pres">
      <dgm:prSet presAssocID="{EF8B19DF-E197-40A1-BE71-D1F96B3E1CF9}" presName="sibTrans" presStyleLbl="sibTrans1D1" presStyleIdx="1" presStyleCnt="6"/>
      <dgm:spPr/>
      <dgm:t>
        <a:bodyPr/>
        <a:lstStyle/>
        <a:p>
          <a:endParaRPr lang="en-US"/>
        </a:p>
      </dgm:t>
    </dgm:pt>
    <dgm:pt modelId="{25A0B389-182B-45BE-9D12-F0709B054190}" type="pres">
      <dgm:prSet presAssocID="{01DA4A3D-9609-4AA0-816A-8E4FFF546901}" presName="node" presStyleLbl="node1" presStyleIdx="2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10848-66AC-44F1-B350-54318D0E9F93}" type="pres">
      <dgm:prSet presAssocID="{01DA4A3D-9609-4AA0-816A-8E4FFF546901}" presName="spNode" presStyleCnt="0"/>
      <dgm:spPr/>
    </dgm:pt>
    <dgm:pt modelId="{EBA10D2E-CE8C-4BCB-AE94-51CB8AB7503C}" type="pres">
      <dgm:prSet presAssocID="{0578DA22-FD85-4D6F-9CC8-6F9330E7CA85}" presName="sibTrans" presStyleLbl="sibTrans1D1" presStyleIdx="2" presStyleCnt="6"/>
      <dgm:spPr/>
      <dgm:t>
        <a:bodyPr/>
        <a:lstStyle/>
        <a:p>
          <a:endParaRPr lang="en-US"/>
        </a:p>
      </dgm:t>
    </dgm:pt>
    <dgm:pt modelId="{0EFEB3AF-2D2D-4ADF-9EBD-4578E4F16167}" type="pres">
      <dgm:prSet presAssocID="{545D77FE-EF4B-418B-ACA8-37DE61974A43}" presName="node" presStyleLbl="node1" presStyleIdx="3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50929-662F-43CB-97D6-21BDD6F18EA7}" type="pres">
      <dgm:prSet presAssocID="{545D77FE-EF4B-418B-ACA8-37DE61974A43}" presName="spNode" presStyleCnt="0"/>
      <dgm:spPr/>
    </dgm:pt>
    <dgm:pt modelId="{34BD0547-333A-46B8-A5B4-DC1E73CAF3E7}" type="pres">
      <dgm:prSet presAssocID="{32BAA697-E2C2-4EE5-8548-0784A095F8A5}" presName="sibTrans" presStyleLbl="sibTrans1D1" presStyleIdx="3" presStyleCnt="6"/>
      <dgm:spPr/>
      <dgm:t>
        <a:bodyPr/>
        <a:lstStyle/>
        <a:p>
          <a:endParaRPr lang="en-US"/>
        </a:p>
      </dgm:t>
    </dgm:pt>
    <dgm:pt modelId="{530DB2D0-51FF-4238-8953-E8323F0652A5}" type="pres">
      <dgm:prSet presAssocID="{F32DACDA-96A9-4030-8629-3FA967C28546}" presName="node" presStyleLbl="node1" presStyleIdx="4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7444DF-6BD0-484C-8924-14C702D722F9}" type="pres">
      <dgm:prSet presAssocID="{F32DACDA-96A9-4030-8629-3FA967C28546}" presName="spNode" presStyleCnt="0"/>
      <dgm:spPr/>
    </dgm:pt>
    <dgm:pt modelId="{8902BAE1-2BEC-4B31-B446-69FF7769A78A}" type="pres">
      <dgm:prSet presAssocID="{CB8BFB23-1407-4CAA-B3F9-BF8B759E08DE}" presName="sibTrans" presStyleLbl="sibTrans1D1" presStyleIdx="4" presStyleCnt="6"/>
      <dgm:spPr/>
      <dgm:t>
        <a:bodyPr/>
        <a:lstStyle/>
        <a:p>
          <a:endParaRPr lang="en-US"/>
        </a:p>
      </dgm:t>
    </dgm:pt>
    <dgm:pt modelId="{1443CAE1-8BF1-4337-BB8F-B1C6529A7CB3}" type="pres">
      <dgm:prSet presAssocID="{8E228F34-4089-4CB4-BE49-0F235498FAD9}" presName="node" presStyleLbl="node1" presStyleIdx="5" presStyleCnt="6" custScaleX="131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BFEEE-40A8-4A11-9125-C5D0111EE640}" type="pres">
      <dgm:prSet presAssocID="{8E228F34-4089-4CB4-BE49-0F235498FAD9}" presName="spNode" presStyleCnt="0"/>
      <dgm:spPr/>
    </dgm:pt>
    <dgm:pt modelId="{342DCBBC-FC4C-4F69-8582-3405770DE63B}" type="pres">
      <dgm:prSet presAssocID="{EDD9B88B-092D-4FF1-9739-575EF5ECE314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A202E042-6153-435B-99C1-EFF43379B369}" type="presOf" srcId="{EF8B19DF-E197-40A1-BE71-D1F96B3E1CF9}" destId="{64FB04A4-1646-41A2-A52A-CF9F565E373B}" srcOrd="0" destOrd="0" presId="urn:microsoft.com/office/officeart/2005/8/layout/cycle5"/>
    <dgm:cxn modelId="{033C2A90-1F9E-400B-B9EE-23886E9EADD0}" srcId="{1814AEB9-F4AD-4EDC-93D2-10920E4B1FAD}" destId="{9A0E2E1A-F976-47B4-AD37-4426F21E71AE}" srcOrd="0" destOrd="0" parTransId="{3F994968-D899-4F42-AAC7-57C7BD0ED9E0}" sibTransId="{BBC72A5E-3291-4B2B-9BE2-5A34737C7D43}"/>
    <dgm:cxn modelId="{2AA8CCFB-DD6C-443B-9617-73E3838EDDE6}" srcId="{1814AEB9-F4AD-4EDC-93D2-10920E4B1FAD}" destId="{01DA4A3D-9609-4AA0-816A-8E4FFF546901}" srcOrd="2" destOrd="0" parTransId="{0992FB1A-0EBA-42A4-890E-D131B5D8985A}" sibTransId="{0578DA22-FD85-4D6F-9CC8-6F9330E7CA85}"/>
    <dgm:cxn modelId="{394ACBBF-E3B0-4B02-B5BC-00E168CB043B}" srcId="{1814AEB9-F4AD-4EDC-93D2-10920E4B1FAD}" destId="{EB59FCA1-3B01-416F-BA14-9D53B19730AE}" srcOrd="1" destOrd="0" parTransId="{7A65CCD9-078C-493A-84D3-ED03C534F522}" sibTransId="{EF8B19DF-E197-40A1-BE71-D1F96B3E1CF9}"/>
    <dgm:cxn modelId="{73055246-6635-4758-B311-7B1D63A9CCAB}" type="presOf" srcId="{BBC72A5E-3291-4B2B-9BE2-5A34737C7D43}" destId="{FDF60C85-089E-46FE-B3A8-FC026B0EBB59}" srcOrd="0" destOrd="0" presId="urn:microsoft.com/office/officeart/2005/8/layout/cycle5"/>
    <dgm:cxn modelId="{D7672C54-E854-41EC-978B-637D92792075}" type="presOf" srcId="{545D77FE-EF4B-418B-ACA8-37DE61974A43}" destId="{0EFEB3AF-2D2D-4ADF-9EBD-4578E4F16167}" srcOrd="0" destOrd="0" presId="urn:microsoft.com/office/officeart/2005/8/layout/cycle5"/>
    <dgm:cxn modelId="{BB46BBDD-2013-4928-96D8-B6B84C46B5F6}" type="presOf" srcId="{1814AEB9-F4AD-4EDC-93D2-10920E4B1FAD}" destId="{60C95B29-9172-485E-BBBD-06041330768D}" srcOrd="0" destOrd="0" presId="urn:microsoft.com/office/officeart/2005/8/layout/cycle5"/>
    <dgm:cxn modelId="{ECE2CC22-13B2-494C-8DE7-6D0260821F64}" type="presOf" srcId="{8E228F34-4089-4CB4-BE49-0F235498FAD9}" destId="{1443CAE1-8BF1-4337-BB8F-B1C6529A7CB3}" srcOrd="0" destOrd="0" presId="urn:microsoft.com/office/officeart/2005/8/layout/cycle5"/>
    <dgm:cxn modelId="{70149768-9FB6-455C-8E40-D19C8A9FD022}" type="presOf" srcId="{EDD9B88B-092D-4FF1-9739-575EF5ECE314}" destId="{342DCBBC-FC4C-4F69-8582-3405770DE63B}" srcOrd="0" destOrd="0" presId="urn:microsoft.com/office/officeart/2005/8/layout/cycle5"/>
    <dgm:cxn modelId="{BD7B94DF-5338-4A89-9F2F-D8F10E69361A}" type="presOf" srcId="{F32DACDA-96A9-4030-8629-3FA967C28546}" destId="{530DB2D0-51FF-4238-8953-E8323F0652A5}" srcOrd="0" destOrd="0" presId="urn:microsoft.com/office/officeart/2005/8/layout/cycle5"/>
    <dgm:cxn modelId="{FDFDAD3C-5E5B-4FB5-A13A-693B0F557D13}" type="presOf" srcId="{9A0E2E1A-F976-47B4-AD37-4426F21E71AE}" destId="{13F9905F-4525-45A8-8B9B-C0E5055DA1A8}" srcOrd="0" destOrd="0" presId="urn:microsoft.com/office/officeart/2005/8/layout/cycle5"/>
    <dgm:cxn modelId="{FA639A04-87A8-47E1-A6B9-2C4D5DBDDC1E}" type="presOf" srcId="{01DA4A3D-9609-4AA0-816A-8E4FFF546901}" destId="{25A0B389-182B-45BE-9D12-F0709B054190}" srcOrd="0" destOrd="0" presId="urn:microsoft.com/office/officeart/2005/8/layout/cycle5"/>
    <dgm:cxn modelId="{027B7145-EF17-4C16-8514-112DDA92250B}" type="presOf" srcId="{0578DA22-FD85-4D6F-9CC8-6F9330E7CA85}" destId="{EBA10D2E-CE8C-4BCB-AE94-51CB8AB7503C}" srcOrd="0" destOrd="0" presId="urn:microsoft.com/office/officeart/2005/8/layout/cycle5"/>
    <dgm:cxn modelId="{F2B74D8D-509E-4405-85C3-7441E29E0154}" type="presOf" srcId="{CB8BFB23-1407-4CAA-B3F9-BF8B759E08DE}" destId="{8902BAE1-2BEC-4B31-B446-69FF7769A78A}" srcOrd="0" destOrd="0" presId="urn:microsoft.com/office/officeart/2005/8/layout/cycle5"/>
    <dgm:cxn modelId="{2339904A-C146-40BC-8667-9EF86D9BFF16}" srcId="{1814AEB9-F4AD-4EDC-93D2-10920E4B1FAD}" destId="{545D77FE-EF4B-418B-ACA8-37DE61974A43}" srcOrd="3" destOrd="0" parTransId="{561DB724-5ED1-4DC6-B07B-46323F6E05D7}" sibTransId="{32BAA697-E2C2-4EE5-8548-0784A095F8A5}"/>
    <dgm:cxn modelId="{43DD0DF7-B26E-4570-963D-A78E4DBBEC75}" type="presOf" srcId="{32BAA697-E2C2-4EE5-8548-0784A095F8A5}" destId="{34BD0547-333A-46B8-A5B4-DC1E73CAF3E7}" srcOrd="0" destOrd="0" presId="urn:microsoft.com/office/officeart/2005/8/layout/cycle5"/>
    <dgm:cxn modelId="{E1A35423-62A1-48FF-B7BB-B8684990EBCA}" type="presOf" srcId="{EB59FCA1-3B01-416F-BA14-9D53B19730AE}" destId="{1A869EDE-1956-4121-80E1-DA220C2F57AB}" srcOrd="0" destOrd="0" presId="urn:microsoft.com/office/officeart/2005/8/layout/cycle5"/>
    <dgm:cxn modelId="{19CE7D04-E3CC-450C-9BDB-88DE4F85B112}" srcId="{1814AEB9-F4AD-4EDC-93D2-10920E4B1FAD}" destId="{F32DACDA-96A9-4030-8629-3FA967C28546}" srcOrd="4" destOrd="0" parTransId="{C677D25E-E70D-4CFF-B242-4B5E61A7E809}" sibTransId="{CB8BFB23-1407-4CAA-B3F9-BF8B759E08DE}"/>
    <dgm:cxn modelId="{0B873FF6-ABDB-4B43-9728-ECF27DE62585}" srcId="{1814AEB9-F4AD-4EDC-93D2-10920E4B1FAD}" destId="{8E228F34-4089-4CB4-BE49-0F235498FAD9}" srcOrd="5" destOrd="0" parTransId="{83738F20-F2F2-4535-A5F3-0557658A3745}" sibTransId="{EDD9B88B-092D-4FF1-9739-575EF5ECE314}"/>
    <dgm:cxn modelId="{0D4E15D0-75CB-48B1-8E7F-9ECB7BBB3D58}" type="presParOf" srcId="{60C95B29-9172-485E-BBBD-06041330768D}" destId="{13F9905F-4525-45A8-8B9B-C0E5055DA1A8}" srcOrd="0" destOrd="0" presId="urn:microsoft.com/office/officeart/2005/8/layout/cycle5"/>
    <dgm:cxn modelId="{8BDA38FF-41D1-4813-91B4-A655CC4B3016}" type="presParOf" srcId="{60C95B29-9172-485E-BBBD-06041330768D}" destId="{9D6BEC75-2269-495B-884D-2EE019B99B51}" srcOrd="1" destOrd="0" presId="urn:microsoft.com/office/officeart/2005/8/layout/cycle5"/>
    <dgm:cxn modelId="{E3C14A72-216F-439F-981A-1716A8651B56}" type="presParOf" srcId="{60C95B29-9172-485E-BBBD-06041330768D}" destId="{FDF60C85-089E-46FE-B3A8-FC026B0EBB59}" srcOrd="2" destOrd="0" presId="urn:microsoft.com/office/officeart/2005/8/layout/cycle5"/>
    <dgm:cxn modelId="{04617749-A8E7-46C0-85EC-3C68829D669A}" type="presParOf" srcId="{60C95B29-9172-485E-BBBD-06041330768D}" destId="{1A869EDE-1956-4121-80E1-DA220C2F57AB}" srcOrd="3" destOrd="0" presId="urn:microsoft.com/office/officeart/2005/8/layout/cycle5"/>
    <dgm:cxn modelId="{1971CB31-0074-43C1-A881-0915B1139F3A}" type="presParOf" srcId="{60C95B29-9172-485E-BBBD-06041330768D}" destId="{2E735259-C0DD-4001-812B-5166906C6B96}" srcOrd="4" destOrd="0" presId="urn:microsoft.com/office/officeart/2005/8/layout/cycle5"/>
    <dgm:cxn modelId="{535ABD30-81F2-4164-920A-A42779F76D4A}" type="presParOf" srcId="{60C95B29-9172-485E-BBBD-06041330768D}" destId="{64FB04A4-1646-41A2-A52A-CF9F565E373B}" srcOrd="5" destOrd="0" presId="urn:microsoft.com/office/officeart/2005/8/layout/cycle5"/>
    <dgm:cxn modelId="{D37CFB82-36DE-4C84-B353-04C22F214B5A}" type="presParOf" srcId="{60C95B29-9172-485E-BBBD-06041330768D}" destId="{25A0B389-182B-45BE-9D12-F0709B054190}" srcOrd="6" destOrd="0" presId="urn:microsoft.com/office/officeart/2005/8/layout/cycle5"/>
    <dgm:cxn modelId="{9FC7FD1C-13FD-4B58-B1AD-42A846AA501E}" type="presParOf" srcId="{60C95B29-9172-485E-BBBD-06041330768D}" destId="{54810848-66AC-44F1-B350-54318D0E9F93}" srcOrd="7" destOrd="0" presId="urn:microsoft.com/office/officeart/2005/8/layout/cycle5"/>
    <dgm:cxn modelId="{EA2635C6-99BC-4A0B-A551-E9172EB66371}" type="presParOf" srcId="{60C95B29-9172-485E-BBBD-06041330768D}" destId="{EBA10D2E-CE8C-4BCB-AE94-51CB8AB7503C}" srcOrd="8" destOrd="0" presId="urn:microsoft.com/office/officeart/2005/8/layout/cycle5"/>
    <dgm:cxn modelId="{9481F44B-E4EC-4DDC-B15B-88733AA388D1}" type="presParOf" srcId="{60C95B29-9172-485E-BBBD-06041330768D}" destId="{0EFEB3AF-2D2D-4ADF-9EBD-4578E4F16167}" srcOrd="9" destOrd="0" presId="urn:microsoft.com/office/officeart/2005/8/layout/cycle5"/>
    <dgm:cxn modelId="{358B57B7-7A00-4001-B1D9-CB4C156869EC}" type="presParOf" srcId="{60C95B29-9172-485E-BBBD-06041330768D}" destId="{89750929-662F-43CB-97D6-21BDD6F18EA7}" srcOrd="10" destOrd="0" presId="urn:microsoft.com/office/officeart/2005/8/layout/cycle5"/>
    <dgm:cxn modelId="{6BFD9D5D-3A18-4170-B5D8-AE6034D3EDCE}" type="presParOf" srcId="{60C95B29-9172-485E-BBBD-06041330768D}" destId="{34BD0547-333A-46B8-A5B4-DC1E73CAF3E7}" srcOrd="11" destOrd="0" presId="urn:microsoft.com/office/officeart/2005/8/layout/cycle5"/>
    <dgm:cxn modelId="{6E4DF9F2-B5F0-410B-826C-A572DED32869}" type="presParOf" srcId="{60C95B29-9172-485E-BBBD-06041330768D}" destId="{530DB2D0-51FF-4238-8953-E8323F0652A5}" srcOrd="12" destOrd="0" presId="urn:microsoft.com/office/officeart/2005/8/layout/cycle5"/>
    <dgm:cxn modelId="{E94904BF-C319-4DA4-99A7-6E22071C2D79}" type="presParOf" srcId="{60C95B29-9172-485E-BBBD-06041330768D}" destId="{E97444DF-6BD0-484C-8924-14C702D722F9}" srcOrd="13" destOrd="0" presId="urn:microsoft.com/office/officeart/2005/8/layout/cycle5"/>
    <dgm:cxn modelId="{E010F19E-21E3-4E7B-83DD-1E0BB4AE542F}" type="presParOf" srcId="{60C95B29-9172-485E-BBBD-06041330768D}" destId="{8902BAE1-2BEC-4B31-B446-69FF7769A78A}" srcOrd="14" destOrd="0" presId="urn:microsoft.com/office/officeart/2005/8/layout/cycle5"/>
    <dgm:cxn modelId="{7AEBC8E9-AA2B-4182-9715-B2C6A82C52D7}" type="presParOf" srcId="{60C95B29-9172-485E-BBBD-06041330768D}" destId="{1443CAE1-8BF1-4337-BB8F-B1C6529A7CB3}" srcOrd="15" destOrd="0" presId="urn:microsoft.com/office/officeart/2005/8/layout/cycle5"/>
    <dgm:cxn modelId="{AFA045D5-EB22-4683-A3AC-34A0D6626D98}" type="presParOf" srcId="{60C95B29-9172-485E-BBBD-06041330768D}" destId="{7B8BFEEE-40A8-4A11-9125-C5D0111EE640}" srcOrd="16" destOrd="0" presId="urn:microsoft.com/office/officeart/2005/8/layout/cycle5"/>
    <dgm:cxn modelId="{DE899CE7-CA35-4D91-990A-24CF83C4D238}" type="presParOf" srcId="{60C95B29-9172-485E-BBBD-06041330768D}" destId="{342DCBBC-FC4C-4F69-8582-3405770DE63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F9905F-4525-45A8-8B9B-C0E5055DA1A8}">
      <dsp:nvSpPr>
        <dsp:cNvPr id="0" name=""/>
        <dsp:cNvSpPr/>
      </dsp:nvSpPr>
      <dsp:spPr>
        <a:xfrm>
          <a:off x="1872205" y="1578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Planning</a:t>
          </a:r>
          <a:endParaRPr lang="en-US" sz="1000" b="1" kern="1200" dirty="0"/>
        </a:p>
      </dsp:txBody>
      <dsp:txXfrm>
        <a:off x="1900085" y="29458"/>
        <a:ext cx="1096372" cy="515363"/>
      </dsp:txXfrm>
    </dsp:sp>
    <dsp:sp modelId="{FDF60C85-089E-46FE-B3A8-FC026B0EBB59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2000917" y="170749"/>
              </a:moveTo>
              <a:arcTo wR="1345040" hR="1345040" stAng="17951079" swAng="694007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869EDE-1956-4121-80E1-DA220C2F57AB}">
      <dsp:nvSpPr>
        <dsp:cNvPr id="0" name=""/>
        <dsp:cNvSpPr/>
      </dsp:nvSpPr>
      <dsp:spPr>
        <a:xfrm>
          <a:off x="3037044" y="674099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Budgeting</a:t>
          </a:r>
          <a:endParaRPr lang="en-US" sz="1000" b="1" kern="1200" dirty="0"/>
        </a:p>
      </dsp:txBody>
      <dsp:txXfrm>
        <a:off x="3064924" y="701979"/>
        <a:ext cx="1096372" cy="515363"/>
      </dsp:txXfrm>
    </dsp:sp>
    <dsp:sp modelId="{64FB04A4-1646-41A2-A52A-CF9F565E373B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2669128" y="1108554"/>
              </a:moveTo>
              <a:arcTo wR="1345040" hR="1345040" stAng="20992414" swAng="1215173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A0B389-182B-45BE-9D12-F0709B054190}">
      <dsp:nvSpPr>
        <dsp:cNvPr id="0" name=""/>
        <dsp:cNvSpPr/>
      </dsp:nvSpPr>
      <dsp:spPr>
        <a:xfrm>
          <a:off x="3037044" y="2019139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Implementation</a:t>
          </a:r>
          <a:endParaRPr lang="en-US" sz="1000" b="1" kern="1200" dirty="0"/>
        </a:p>
      </dsp:txBody>
      <dsp:txXfrm>
        <a:off x="3064924" y="2047019"/>
        <a:ext cx="1096372" cy="515363"/>
      </dsp:txXfrm>
    </dsp:sp>
    <dsp:sp modelId="{EBA10D2E-CE8C-4BCB-AE94-51CB8AB7503C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2223054" y="2363974"/>
              </a:moveTo>
              <a:arcTo wR="1345040" hR="1345040" stAng="2954914" swAng="694007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EB3AF-2D2D-4ADF-9EBD-4578E4F16167}">
      <dsp:nvSpPr>
        <dsp:cNvPr id="0" name=""/>
        <dsp:cNvSpPr/>
      </dsp:nvSpPr>
      <dsp:spPr>
        <a:xfrm>
          <a:off x="1872205" y="2691660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Accounting &amp; Reporting</a:t>
          </a:r>
          <a:endParaRPr lang="en-US" sz="1000" b="1" kern="1200" dirty="0"/>
        </a:p>
      </dsp:txBody>
      <dsp:txXfrm>
        <a:off x="1900085" y="2719540"/>
        <a:ext cx="1096372" cy="515363"/>
      </dsp:txXfrm>
    </dsp:sp>
    <dsp:sp modelId="{34BD0547-333A-46B8-A5B4-DC1E73CAF3E7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689164" y="2519332"/>
              </a:moveTo>
              <a:arcTo wR="1345040" hR="1345040" stAng="7151079" swAng="694007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DB2D0-51FF-4238-8953-E8323F0652A5}">
      <dsp:nvSpPr>
        <dsp:cNvPr id="0" name=""/>
        <dsp:cNvSpPr/>
      </dsp:nvSpPr>
      <dsp:spPr>
        <a:xfrm>
          <a:off x="707366" y="2019139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Internal/ External Reporting</a:t>
          </a:r>
          <a:endParaRPr lang="en-US" sz="1000" b="1" kern="1200" dirty="0"/>
        </a:p>
      </dsp:txBody>
      <dsp:txXfrm>
        <a:off x="735246" y="2047019"/>
        <a:ext cx="1096372" cy="515363"/>
      </dsp:txXfrm>
    </dsp:sp>
    <dsp:sp modelId="{8902BAE1-2BEC-4B31-B446-69FF7769A78A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20952" y="1581526"/>
              </a:moveTo>
              <a:arcTo wR="1345040" hR="1345040" stAng="10192414" swAng="1215173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43CAE1-8BF1-4337-BB8F-B1C6529A7CB3}">
      <dsp:nvSpPr>
        <dsp:cNvPr id="0" name=""/>
        <dsp:cNvSpPr/>
      </dsp:nvSpPr>
      <dsp:spPr>
        <a:xfrm>
          <a:off x="707366" y="674099"/>
          <a:ext cx="1152132" cy="5711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Results M&amp;E</a:t>
          </a:r>
          <a:endParaRPr lang="en-US" sz="1000" b="1" kern="1200" dirty="0"/>
        </a:p>
      </dsp:txBody>
      <dsp:txXfrm>
        <a:off x="735246" y="701979"/>
        <a:ext cx="1096372" cy="515363"/>
      </dsp:txXfrm>
    </dsp:sp>
    <dsp:sp modelId="{342DCBBC-FC4C-4F69-8582-3405770DE63B}">
      <dsp:nvSpPr>
        <dsp:cNvPr id="0" name=""/>
        <dsp:cNvSpPr/>
      </dsp:nvSpPr>
      <dsp:spPr>
        <a:xfrm>
          <a:off x="1103231" y="287140"/>
          <a:ext cx="2690081" cy="2690081"/>
        </a:xfrm>
        <a:custGeom>
          <a:avLst/>
          <a:gdLst/>
          <a:ahLst/>
          <a:cxnLst/>
          <a:rect l="0" t="0" r="0" b="0"/>
          <a:pathLst>
            <a:path>
              <a:moveTo>
                <a:pt x="467026" y="326106"/>
              </a:moveTo>
              <a:arcTo wR="1345040" hR="1345040" stAng="13754914" swAng="694007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70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1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71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88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64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00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34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B139-11B4-4184-BAAB-B47311CED7E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72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5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962" y="689646"/>
            <a:ext cx="784075" cy="62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2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Vietnam”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S3.5 Overview of Recovery and Reconstruction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Reconstruction should be</a:t>
            </a:r>
          </a:p>
          <a:p>
            <a:pPr lvl="1"/>
            <a:r>
              <a:rPr lang="en-US" dirty="0" smtClean="0"/>
              <a:t>Responsive to identified needs and priorities</a:t>
            </a:r>
          </a:p>
          <a:p>
            <a:pPr lvl="1"/>
            <a:r>
              <a:rPr lang="en-US" dirty="0" smtClean="0"/>
              <a:t>Timely, beginning and continuing at a fast pace</a:t>
            </a:r>
          </a:p>
          <a:p>
            <a:pPr lvl="1"/>
            <a:r>
              <a:rPr lang="en-US" dirty="0" smtClean="0"/>
              <a:t>Cost-effective (within the constraints of urgency and scope)</a:t>
            </a:r>
          </a:p>
          <a:p>
            <a:pPr lvl="1"/>
            <a:r>
              <a:rPr lang="en-US" dirty="0" smtClean="0"/>
              <a:t>Accountable and credible (funds used for intended purpose)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Process relies on good information and communication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summary…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6330379"/>
            <a:ext cx="5508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Additional information at </a:t>
            </a:r>
            <a:r>
              <a:rPr lang="en-US" sz="1200" i="1" dirty="0" smtClean="0"/>
              <a:t>“Managing Post-Disaster Reconstruction Finance: International Experience in Public Financial Management”</a:t>
            </a:r>
            <a:r>
              <a:rPr lang="en-US" sz="1200" dirty="0" smtClean="0"/>
              <a:t> (WB, 2008).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1799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main sector groups</a:t>
            </a:r>
          </a:p>
          <a:p>
            <a:r>
              <a:rPr lang="en-US" dirty="0" smtClean="0"/>
              <a:t>Based on the project implementation plans (Step 6), please identify for monitoring and evaluation:</a:t>
            </a:r>
          </a:p>
          <a:p>
            <a:pPr lvl="1"/>
            <a:r>
              <a:rPr lang="en-US" dirty="0" smtClean="0"/>
              <a:t>Who will conduct</a:t>
            </a:r>
          </a:p>
          <a:p>
            <a:pPr lvl="1"/>
            <a:r>
              <a:rPr lang="en-US" dirty="0" smtClean="0"/>
              <a:t>How will it be conducted</a:t>
            </a:r>
          </a:p>
          <a:p>
            <a:pPr lvl="1"/>
            <a:r>
              <a:rPr lang="en-US" dirty="0" smtClean="0"/>
              <a:t>When will it </a:t>
            </a:r>
            <a:r>
              <a:rPr lang="en-US" smtClean="0"/>
              <a:t>be conducted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Exercise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08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provide an overview of key considerations for post-disaster recovery and reconstruction</a:t>
            </a:r>
          </a:p>
          <a:p>
            <a:pPr lvl="1"/>
            <a:r>
              <a:rPr lang="en-US" dirty="0"/>
              <a:t>Managing and coordinating disaster reconstruction</a:t>
            </a:r>
          </a:p>
          <a:p>
            <a:pPr lvl="1"/>
            <a:r>
              <a:rPr lang="en-US" dirty="0"/>
              <a:t>Addressing recovery and reconstruction needs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Needs versus damages and losses</a:t>
            </a:r>
          </a:p>
          <a:p>
            <a:pPr lvl="1"/>
            <a:r>
              <a:rPr lang="en-US" dirty="0"/>
              <a:t>Planning and budgeting for reconstruction</a:t>
            </a:r>
          </a:p>
          <a:p>
            <a:pPr lvl="1"/>
            <a:r>
              <a:rPr lang="en-US" dirty="0"/>
              <a:t>Implementing reconstruction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eaLnBrk="1" hangingPunct="1">
              <a:buFont typeface="Calibri" charset="0"/>
              <a:buAutoNum type="arabicPeriod"/>
            </a:pPr>
            <a:endParaRPr lang="en-US" dirty="0" smtClean="0"/>
          </a:p>
          <a:p>
            <a:pPr eaLnBrk="1" hangingPunct="1">
              <a:buFont typeface="Calibri" charset="0"/>
              <a:buAutoNum type="arabicPeriod"/>
            </a:pP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Session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Many actors in recovery, requires coordination: government (</a:t>
            </a:r>
            <a:r>
              <a:rPr lang="en-US" dirty="0" err="1" smtClean="0"/>
              <a:t>depts</a:t>
            </a:r>
            <a:r>
              <a:rPr lang="en-US" dirty="0" smtClean="0"/>
              <a:t> / sectors / political officials), private sector, development partners</a:t>
            </a:r>
          </a:p>
          <a:p>
            <a:endParaRPr lang="en-US" dirty="0" smtClean="0"/>
          </a:p>
          <a:p>
            <a:r>
              <a:rPr lang="en-US" dirty="0" smtClean="0"/>
              <a:t>Is a special reconstruction agency required, or is there an existing institution to address disaster management?</a:t>
            </a:r>
          </a:p>
          <a:p>
            <a:pPr lvl="1"/>
            <a:r>
              <a:rPr lang="en-US" dirty="0" smtClean="0"/>
              <a:t>Reconstruction after ‘smaller’ disasters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Avoiding delays between disaster response, and disaster reconstruction</a:t>
            </a:r>
          </a:p>
          <a:p>
            <a:pPr lvl="1"/>
            <a:r>
              <a:rPr lang="en-US" dirty="0" smtClean="0"/>
              <a:t>Balance between reconstruction planning process and urgent implementation needs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Managing and coordinating disaster reconstruction</a:t>
            </a:r>
            <a:endPara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6228184" y="6030580"/>
            <a:ext cx="864096" cy="6480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5940152" y="6030580"/>
            <a:ext cx="144016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08104" y="56612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20272" y="56612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81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6923112" cy="5097736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Recovery is about re-establishing basic public services, as well as capital investments for reconstruction.</a:t>
            </a:r>
          </a:p>
          <a:p>
            <a:endParaRPr lang="en-US" dirty="0" smtClean="0"/>
          </a:p>
          <a:p>
            <a:r>
              <a:rPr lang="en-US" dirty="0" smtClean="0"/>
              <a:t>As with normal investments, remember recurrent spending for Operations &amp; Maintenance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Addressing Recovery and Reconstruction Needs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DICZ3F3M\MC90028686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501008"/>
            <a:ext cx="1584176" cy="1584176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5043" y="1758359"/>
            <a:ext cx="4533141" cy="203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67544" y="249289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Disaster Relief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16016" y="242088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Disaster Reconstruction</a:t>
            </a:r>
            <a:endParaRPr lang="en-US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907704" y="2852936"/>
            <a:ext cx="720080" cy="28803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211960" y="2708920"/>
            <a:ext cx="576064" cy="288032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34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Higher needs (costs)</a:t>
            </a:r>
          </a:p>
          <a:p>
            <a:pPr lvl="1"/>
            <a:r>
              <a:rPr lang="en-US" dirty="0" smtClean="0"/>
              <a:t>‘Build back better’ (quality, mitigation)</a:t>
            </a:r>
          </a:p>
          <a:p>
            <a:pPr lvl="1"/>
            <a:r>
              <a:rPr lang="en-US" dirty="0" smtClean="0"/>
              <a:t>High-speed procurement, contracting, logistics, administration etc. may incur higher costs</a:t>
            </a:r>
          </a:p>
          <a:p>
            <a:pPr lvl="1"/>
            <a:r>
              <a:rPr lang="en-US" dirty="0" smtClean="0"/>
              <a:t>Price inflation (resource scarcity)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Lower needs (costs)</a:t>
            </a:r>
          </a:p>
          <a:p>
            <a:pPr lvl="1"/>
            <a:r>
              <a:rPr lang="en-US" dirty="0" smtClean="0"/>
              <a:t>Insurance coverage (formal or informal risk transfer)</a:t>
            </a:r>
          </a:p>
          <a:p>
            <a:pPr lvl="1"/>
            <a:r>
              <a:rPr lang="en-US" dirty="0" smtClean="0"/>
              <a:t>Reduced public service demand (migration)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Needs may be different to the damage/loss assessment</a:t>
            </a:r>
          </a:p>
        </p:txBody>
      </p:sp>
    </p:spTree>
    <p:extLst>
      <p:ext uri="{BB962C8B-B14F-4D97-AF65-F5344CB8AC3E}">
        <p14:creationId xmlns:p14="http://schemas.microsoft.com/office/powerpoint/2010/main" val="3097848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7067128" cy="46265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Reconstruction needs based on sector damage/loss assessments; normal investment based on previous performance.</a:t>
            </a:r>
          </a:p>
          <a:p>
            <a:pPr lvl="1"/>
            <a:r>
              <a:rPr lang="en-US" dirty="0" smtClean="0"/>
              <a:t>Priorities are identified differently</a:t>
            </a:r>
          </a:p>
          <a:p>
            <a:endParaRPr lang="en-US" dirty="0" smtClean="0"/>
          </a:p>
          <a:p>
            <a:r>
              <a:rPr lang="en-US" dirty="0" smtClean="0"/>
              <a:t>Annual sector budgets vs. reconstruction process</a:t>
            </a:r>
          </a:p>
          <a:p>
            <a:pPr lvl="1"/>
            <a:r>
              <a:rPr lang="en-US" dirty="0" smtClean="0"/>
              <a:t>Budget cycles rarely match</a:t>
            </a:r>
          </a:p>
          <a:p>
            <a:pPr lvl="1"/>
            <a:r>
              <a:rPr lang="en-US" dirty="0" smtClean="0"/>
              <a:t>On-budget, off-budget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and Budgeting for Reconstruction</a:t>
            </a:r>
            <a:endParaRPr lang="en-US" dirty="0"/>
          </a:p>
        </p:txBody>
      </p:sp>
      <p:pic>
        <p:nvPicPr>
          <p:cNvPr id="2050" name="Picture 2" descr="C:\Documents and Settings\Administrator\Local Settings\Temporary Internet Files\Content.IE5\YZNTV2RS\MC90015705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212976"/>
            <a:ext cx="1928065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9187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and Budgeting for Reconstruction: managing budgets</a:t>
            </a: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1187624" y="1484784"/>
          <a:ext cx="4896544" cy="3264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ight Arrow 10"/>
          <p:cNvSpPr/>
          <p:nvPr/>
        </p:nvSpPr>
        <p:spPr>
          <a:xfrm>
            <a:off x="107504" y="5589240"/>
            <a:ext cx="100811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DaLNA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2411760" y="5445224"/>
            <a:ext cx="1440160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Budget preparation &amp; approval</a:t>
            </a:r>
            <a:endParaRPr lang="en-US" sz="1100" dirty="0"/>
          </a:p>
        </p:txBody>
      </p:sp>
      <p:sp>
        <p:nvSpPr>
          <p:cNvPr id="13" name="Right Arrow 12"/>
          <p:cNvSpPr/>
          <p:nvPr/>
        </p:nvSpPr>
        <p:spPr>
          <a:xfrm>
            <a:off x="1115616" y="5373216"/>
            <a:ext cx="1296144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Sector &amp; consolidated planning</a:t>
            </a:r>
            <a:endParaRPr lang="en-US" sz="1100" dirty="0"/>
          </a:p>
        </p:txBody>
      </p:sp>
      <p:sp>
        <p:nvSpPr>
          <p:cNvPr id="14" name="Right Arrow 13"/>
          <p:cNvSpPr/>
          <p:nvPr/>
        </p:nvSpPr>
        <p:spPr>
          <a:xfrm>
            <a:off x="3923928" y="5445224"/>
            <a:ext cx="1368152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Procurement &amp; disbursement </a:t>
            </a:r>
            <a:endParaRPr lang="en-US" sz="1100" dirty="0"/>
          </a:p>
        </p:txBody>
      </p:sp>
      <p:sp>
        <p:nvSpPr>
          <p:cNvPr id="15" name="Right Arrow 14"/>
          <p:cNvSpPr/>
          <p:nvPr/>
        </p:nvSpPr>
        <p:spPr>
          <a:xfrm>
            <a:off x="5364088" y="5445224"/>
            <a:ext cx="1224136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Accounting &amp; Reporting</a:t>
            </a:r>
            <a:endParaRPr lang="en-US" sz="1100" dirty="0"/>
          </a:p>
        </p:txBody>
      </p:sp>
      <p:sp>
        <p:nvSpPr>
          <p:cNvPr id="16" name="Right Arrow 15"/>
          <p:cNvSpPr/>
          <p:nvPr/>
        </p:nvSpPr>
        <p:spPr>
          <a:xfrm>
            <a:off x="6660232" y="5445224"/>
            <a:ext cx="1224136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Internal / External Reporting</a:t>
            </a:r>
            <a:endParaRPr lang="en-US" sz="1100" dirty="0"/>
          </a:p>
        </p:txBody>
      </p:sp>
      <p:sp>
        <p:nvSpPr>
          <p:cNvPr id="17" name="Right Arrow 16"/>
          <p:cNvSpPr/>
          <p:nvPr/>
        </p:nvSpPr>
        <p:spPr>
          <a:xfrm>
            <a:off x="7956376" y="5445224"/>
            <a:ext cx="1143744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Results M&amp;E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107504" y="1628800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Typical, regular public (expenditure) financial management process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4725144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Post-disaster public financial management process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724128" y="4788441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</a:t>
            </a:r>
            <a:r>
              <a:rPr lang="en-US" sz="1600" b="1" i="1" dirty="0" smtClean="0"/>
              <a:t>Off-budget </a:t>
            </a:r>
            <a:r>
              <a:rPr lang="en-US" sz="1600" dirty="0" smtClean="0"/>
              <a:t>funds are more likely in post-disaster PFM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0748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>
            <a:normAutofit/>
          </a:bodyPr>
          <a:lstStyle/>
          <a:p>
            <a:r>
              <a:rPr lang="en-US" dirty="0" smtClean="0"/>
              <a:t>We need reconstruction arrangements that are fast, yet apply key public financial management principles.</a:t>
            </a:r>
          </a:p>
          <a:p>
            <a:pPr lvl="1"/>
            <a:r>
              <a:rPr lang="en-US" dirty="0" smtClean="0"/>
              <a:t>What is the ‘trigger’ to adopt reconstruction arrangements instead of normal arrangements?</a:t>
            </a:r>
          </a:p>
          <a:p>
            <a:pPr lvl="1"/>
            <a:r>
              <a:rPr lang="en-US" dirty="0" smtClean="0"/>
              <a:t>Quickly translating needs assessment to a plan &amp; budget</a:t>
            </a:r>
          </a:p>
          <a:p>
            <a:pPr lvl="1"/>
            <a:r>
              <a:rPr lang="en-US" dirty="0" smtClean="0"/>
              <a:t>Decision to use </a:t>
            </a:r>
            <a:r>
              <a:rPr lang="en-US" b="1" i="1" dirty="0" smtClean="0"/>
              <a:t>regular procurement</a:t>
            </a:r>
            <a:r>
              <a:rPr lang="en-US" dirty="0" smtClean="0"/>
              <a:t> vs. </a:t>
            </a:r>
            <a:r>
              <a:rPr lang="en-US" b="1" i="1" dirty="0" smtClean="0"/>
              <a:t>special procurement</a:t>
            </a:r>
            <a:r>
              <a:rPr lang="en-US" dirty="0" smtClean="0"/>
              <a:t> mechanisms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Reconstruction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95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Monitoring systems and oversight necessary to ensure best use of reconstruction funds and resources</a:t>
            </a:r>
          </a:p>
          <a:p>
            <a:pPr lvl="1"/>
            <a:r>
              <a:rPr lang="en-US" dirty="0" smtClean="0"/>
              <a:t>Realistic &amp; frequent monitoring schedule</a:t>
            </a:r>
          </a:p>
          <a:p>
            <a:pPr lvl="1"/>
            <a:r>
              <a:rPr lang="en-US" dirty="0" smtClean="0"/>
              <a:t>Monitor &amp; supervise contractors to ensure quality</a:t>
            </a:r>
          </a:p>
          <a:p>
            <a:pPr lvl="1"/>
            <a:r>
              <a:rPr lang="en-US" dirty="0" smtClean="0"/>
              <a:t>Evaluate individual reconstruction activities, and overall Sector reconstruction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Reconstruction must be credible and show accountability to encourage further funding</a:t>
            </a:r>
          </a:p>
          <a:p>
            <a:pPr lvl="1"/>
            <a:r>
              <a:rPr lang="en-US" dirty="0" smtClean="0"/>
              <a:t>Use of on-budget / off-budget funds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Reconstruction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0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4746</TotalTime>
  <Words>543</Words>
  <Application>Microsoft Office PowerPoint</Application>
  <PresentationFormat>On-screen Show (4:3)</PresentationFormat>
  <Paragraphs>111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Angsana New</vt:lpstr>
      <vt:lpstr>Arial</vt:lpstr>
      <vt:lpstr>Calibri</vt:lpstr>
      <vt:lpstr>HY그래픽M</vt:lpstr>
      <vt:lpstr>Trebuchet MS</vt:lpstr>
      <vt:lpstr>Wingdings 2</vt:lpstr>
      <vt:lpstr>AFDB_template_update</vt:lpstr>
      <vt:lpstr>“Post-Disaster Needs Assessment and Recovery in Vietnam”</vt:lpstr>
      <vt:lpstr>Session Objectives</vt:lpstr>
      <vt:lpstr>Managing and coordinating disaster reconstruction</vt:lpstr>
      <vt:lpstr>Addressing Recovery and Reconstruction Needs</vt:lpstr>
      <vt:lpstr>Needs may be different to the damage/loss assessment</vt:lpstr>
      <vt:lpstr>Planning and Budgeting for Reconstruction</vt:lpstr>
      <vt:lpstr>Planning and Budgeting for Reconstruction: managing budgets</vt:lpstr>
      <vt:lpstr>Implementing Reconstruction</vt:lpstr>
      <vt:lpstr>Implementing Reconstruction</vt:lpstr>
      <vt:lpstr>In summary…</vt:lpstr>
      <vt:lpstr>Group Exercise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Greg</cp:lastModifiedBy>
  <cp:revision>704</cp:revision>
  <dcterms:created xsi:type="dcterms:W3CDTF">2013-02-18T06:24:38Z</dcterms:created>
  <dcterms:modified xsi:type="dcterms:W3CDTF">2015-04-10T05:14:43Z</dcterms:modified>
</cp:coreProperties>
</file>