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58" r:id="rId3"/>
    <p:sldId id="270" r:id="rId4"/>
    <p:sldId id="388" r:id="rId5"/>
    <p:sldId id="363" r:id="rId6"/>
    <p:sldId id="364" r:id="rId7"/>
    <p:sldId id="365" r:id="rId8"/>
    <p:sldId id="442" r:id="rId9"/>
    <p:sldId id="443" r:id="rId10"/>
    <p:sldId id="366" r:id="rId11"/>
    <p:sldId id="444" r:id="rId12"/>
    <p:sldId id="451" r:id="rId13"/>
    <p:sldId id="445" r:id="rId14"/>
    <p:sldId id="446" r:id="rId15"/>
    <p:sldId id="447" r:id="rId16"/>
    <p:sldId id="448" r:id="rId17"/>
    <p:sldId id="449" r:id="rId18"/>
    <p:sldId id="450" r:id="rId19"/>
    <p:sldId id="385" r:id="rId20"/>
    <p:sldId id="387" r:id="rId21"/>
    <p:sldId id="269"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1pPr>
    <a:lvl2pPr marL="4572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2pPr>
    <a:lvl3pPr marL="9144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3pPr>
    <a:lvl4pPr marL="13716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4pPr>
    <a:lvl5pPr marL="1828800" algn="l" rtl="0" eaLnBrk="0" fontAlgn="base" hangingPunct="0">
      <a:spcBef>
        <a:spcPct val="0"/>
      </a:spcBef>
      <a:spcAft>
        <a:spcPct val="0"/>
      </a:spcAft>
      <a:defRPr kern="1200">
        <a:solidFill>
          <a:schemeClr val="tx1"/>
        </a:solidFill>
        <a:latin typeface="Arial" pitchFamily="34" charset="0"/>
        <a:ea typeface="+mn-ea"/>
        <a:cs typeface="Angsana New" pitchFamily="18" charset="-34"/>
      </a:defRPr>
    </a:lvl5pPr>
    <a:lvl6pPr marL="2286000" algn="l" defTabSz="914400" rtl="0" eaLnBrk="1" latinLnBrk="0" hangingPunct="1">
      <a:defRPr kern="1200">
        <a:solidFill>
          <a:schemeClr val="tx1"/>
        </a:solidFill>
        <a:latin typeface="Arial" pitchFamily="34" charset="0"/>
        <a:ea typeface="+mn-ea"/>
        <a:cs typeface="Angsana New" pitchFamily="18" charset="-34"/>
      </a:defRPr>
    </a:lvl6pPr>
    <a:lvl7pPr marL="2743200" algn="l" defTabSz="914400" rtl="0" eaLnBrk="1" latinLnBrk="0" hangingPunct="1">
      <a:defRPr kern="1200">
        <a:solidFill>
          <a:schemeClr val="tx1"/>
        </a:solidFill>
        <a:latin typeface="Arial" pitchFamily="34" charset="0"/>
        <a:ea typeface="+mn-ea"/>
        <a:cs typeface="Angsana New" pitchFamily="18" charset="-34"/>
      </a:defRPr>
    </a:lvl7pPr>
    <a:lvl8pPr marL="3200400" algn="l" defTabSz="914400" rtl="0" eaLnBrk="1" latinLnBrk="0" hangingPunct="1">
      <a:defRPr kern="1200">
        <a:solidFill>
          <a:schemeClr val="tx1"/>
        </a:solidFill>
        <a:latin typeface="Arial" pitchFamily="34" charset="0"/>
        <a:ea typeface="+mn-ea"/>
        <a:cs typeface="Angsana New" pitchFamily="18" charset="-34"/>
      </a:defRPr>
    </a:lvl8pPr>
    <a:lvl9pPr marL="3657600" algn="l" defTabSz="914400" rtl="0" eaLnBrk="1" latinLnBrk="0" hangingPunct="1">
      <a:defRPr kern="1200">
        <a:solidFill>
          <a:schemeClr val="tx1"/>
        </a:solidFill>
        <a:latin typeface="Arial" pitchFamily="34" charset="0"/>
        <a:ea typeface="+mn-ea"/>
        <a:cs typeface="Angsana New" pitchFamily="18" charset="-34"/>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1023" autoAdjust="0"/>
  </p:normalViewPr>
  <p:slideViewPr>
    <p:cSldViewPr>
      <p:cViewPr varScale="1">
        <p:scale>
          <a:sx n="68" d="100"/>
          <a:sy n="68" d="100"/>
        </p:scale>
        <p:origin x="141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9241045-B96D-496E-910D-7220A29107D2}" type="datetimeFigureOut">
              <a:rPr lang="en-US"/>
              <a:pPr>
                <a:defRPr/>
              </a:pPr>
              <a:t>16-Apr-15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059BFA71-188E-4C1C-82F1-7BD751AD760A}" type="slidenum">
              <a:rPr lang="en-US"/>
              <a:pPr>
                <a:defRPr/>
              </a:pPr>
              <a:t>‹#›</a:t>
            </a:fld>
            <a:endParaRPr lang="en-US"/>
          </a:p>
        </p:txBody>
      </p:sp>
    </p:spTree>
    <p:extLst>
      <p:ext uri="{BB962C8B-B14F-4D97-AF65-F5344CB8AC3E}">
        <p14:creationId xmlns:p14="http://schemas.microsoft.com/office/powerpoint/2010/main" val="472091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0" y="3268663"/>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05200"/>
            <a:ext cx="6400800" cy="2732112"/>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Date Placeholder 3"/>
          <p:cNvSpPr>
            <a:spLocks noGrp="1"/>
          </p:cNvSpPr>
          <p:nvPr>
            <p:ph type="dt" sz="half" idx="10"/>
          </p:nvPr>
        </p:nvSpPr>
        <p:spPr/>
        <p:txBody>
          <a:bodyPr/>
          <a:lstStyle>
            <a:lvl1pPr>
              <a:defRPr/>
            </a:lvl1pPr>
          </a:lstStyle>
          <a:p>
            <a:pPr>
              <a:defRPr/>
            </a:pPr>
            <a:fld id="{82C8D3DD-CFEE-4130-A056-88F986525227}" type="datetimeFigureOut">
              <a:rPr lang="en-US"/>
              <a:pPr>
                <a:defRPr/>
              </a:pPr>
              <a:t>16-Apr-15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B931CB11-9BC1-453B-B61E-93691B514CE2}" type="slidenum">
              <a:rPr lang="en-US"/>
              <a:pPr>
                <a:defRPr/>
              </a:pPr>
              <a:t>‹#›</a:t>
            </a:fld>
            <a:endParaRPr lang="en-US"/>
          </a:p>
        </p:txBody>
      </p:sp>
      <p:pic>
        <p:nvPicPr>
          <p:cNvPr id="13" name="Picture 12"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788024" y="5970252"/>
            <a:ext cx="645102" cy="772195"/>
          </a:xfrm>
          <a:prstGeom prst="rect">
            <a:avLst/>
          </a:prstGeom>
          <a:noFill/>
          <a:ln>
            <a:noFill/>
          </a:ln>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52150" y="6291261"/>
            <a:ext cx="919849" cy="435349"/>
          </a:xfrm>
          <a:prstGeom prst="rect">
            <a:avLst/>
          </a:prstGeom>
        </p:spPr>
      </p:pic>
      <p:pic>
        <p:nvPicPr>
          <p:cNvPr id="15"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4179962" y="689646"/>
            <a:ext cx="784075" cy="629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308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grpSp>
        <p:nvGrpSpPr>
          <p:cNvPr id="4" name="Group 7"/>
          <p:cNvGrpSpPr>
            <a:grpSpLocks/>
          </p:cNvGrpSpPr>
          <p:nvPr/>
        </p:nvGrpSpPr>
        <p:grpSpPr bwMode="auto">
          <a:xfrm flipH="1">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p:txBody>
          <a:bodyPr/>
          <a:lstStyle>
            <a:lvl1pPr>
              <a:defRPr/>
            </a:lvl1pPr>
          </a:lstStyle>
          <a:p>
            <a:pPr>
              <a:defRPr/>
            </a:pPr>
            <a:fld id="{0A125FC5-2AA3-49F6-9F04-D7BFDC62CBF4}" type="datetimeFigureOut">
              <a:rPr lang="en-US"/>
              <a:pPr>
                <a:defRPr/>
              </a:pPr>
              <a:t>16-Apr-15</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2E583027-B27E-4130-874E-BEDB86DD701E}" type="slidenum">
              <a:rPr lang="en-US"/>
              <a:pPr>
                <a:defRPr/>
              </a:pPr>
              <a:t>‹#›</a:t>
            </a:fld>
            <a:endParaRPr lang="en-US"/>
          </a:p>
        </p:txBody>
      </p:sp>
    </p:spTree>
    <p:extLst>
      <p:ext uri="{BB962C8B-B14F-4D97-AF65-F5344CB8AC3E}">
        <p14:creationId xmlns:p14="http://schemas.microsoft.com/office/powerpoint/2010/main" val="1041734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8"/>
          <p:cNvGrpSpPr>
            <a:grpSpLocks/>
          </p:cNvGrpSpPr>
          <p:nvPr/>
        </p:nvGrpSpPr>
        <p:grpSpPr bwMode="auto">
          <a:xfrm rot="5400000" flipH="1">
            <a:off x="3332163" y="3384550"/>
            <a:ext cx="6867525"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0755" y="3268344"/>
              <a:ext cx="109914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9894" y="3268345"/>
              <a:ext cx="1097027"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6922" y="3268344"/>
              <a:ext cx="1097026"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6838950" y="6356350"/>
            <a:ext cx="1868488" cy="365125"/>
          </a:xfrm>
        </p:spPr>
        <p:txBody>
          <a:bodyPr/>
          <a:lstStyle>
            <a:lvl1pPr>
              <a:defRPr/>
            </a:lvl1pPr>
          </a:lstStyle>
          <a:p>
            <a:pPr>
              <a:defRPr/>
            </a:pPr>
            <a:fld id="{1017BBCF-7233-4722-AC12-61C36B758C01}" type="datetimeFigureOut">
              <a:rPr lang="en-US"/>
              <a:pPr>
                <a:defRPr/>
              </a:pPr>
              <a:t>16-Apr-15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1930DEF-A772-4BC1-8F8F-C676DA2DA9A0}" type="slidenum">
              <a:rPr lang="en-US"/>
              <a:pPr>
                <a:defRPr/>
              </a:pPr>
              <a:t>‹#›</a:t>
            </a:fld>
            <a:endParaRPr lang="en-US"/>
          </a:p>
        </p:txBody>
      </p:sp>
    </p:spTree>
    <p:extLst>
      <p:ext uri="{BB962C8B-B14F-4D97-AF65-F5344CB8AC3E}">
        <p14:creationId xmlns:p14="http://schemas.microsoft.com/office/powerpoint/2010/main" val="3758550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3"/>
          <p:cNvGrpSpPr>
            <a:grpSpLocks/>
          </p:cNvGrpSpPr>
          <p:nvPr/>
        </p:nvGrpSpPr>
        <p:grpSpPr bwMode="auto">
          <a:xfrm>
            <a:off x="0" y="1371600"/>
            <a:ext cx="9144000" cy="73025"/>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itle 18"/>
          <p:cNvSpPr>
            <a:spLocks noGrp="1"/>
          </p:cNvSpPr>
          <p:nvPr>
            <p:ph type="title"/>
          </p:nvPr>
        </p:nvSpPr>
        <p:spPr/>
        <p:txBody>
          <a:bodyPr/>
          <a:lstStyle>
            <a:lvl1pPr algn="ctr">
              <a:defRPr sz="3600"/>
            </a:lvl1pPr>
          </a:lstStyle>
          <a:p>
            <a:r>
              <a:rPr lang="en-US" smtClean="0"/>
              <a:t>Click to edit Master title style</a:t>
            </a:r>
            <a:endParaRPr lang="en-US" dirty="0"/>
          </a:p>
        </p:txBody>
      </p:sp>
      <p:sp>
        <p:nvSpPr>
          <p:cNvPr id="9" name="Date Placeholder 3"/>
          <p:cNvSpPr>
            <a:spLocks noGrp="1"/>
          </p:cNvSpPr>
          <p:nvPr>
            <p:ph type="dt" sz="half" idx="10"/>
          </p:nvPr>
        </p:nvSpPr>
        <p:spPr/>
        <p:txBody>
          <a:bodyPr/>
          <a:lstStyle>
            <a:lvl1pPr>
              <a:defRPr/>
            </a:lvl1pPr>
          </a:lstStyle>
          <a:p>
            <a:pPr>
              <a:defRPr/>
            </a:pPr>
            <a:fld id="{24639345-55D8-4276-AC75-3A00A7AAB3B9}" type="datetimeFigureOut">
              <a:rPr lang="en-US"/>
              <a:pPr>
                <a:defRPr/>
              </a:pPr>
              <a:t>16-Apr-15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8AFCA404-91AF-4DB6-9413-E09CA73D1B2C}"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4"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13820" y="6356349"/>
            <a:ext cx="454524"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2824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12"/>
          <p:cNvGrpSpPr>
            <a:grpSpLocks/>
          </p:cNvGrpSpPr>
          <p:nvPr/>
        </p:nvGrpSpPr>
        <p:grpSpPr bwMode="auto">
          <a:xfrm flipH="1">
            <a:off x="0" y="4229100"/>
            <a:ext cx="9144000" cy="146050"/>
            <a:chOff x="0" y="3268345"/>
            <a:chExt cx="9144000" cy="146304"/>
          </a:xfrm>
        </p:grpSpPr>
        <p:sp>
          <p:nvSpPr>
            <p:cNvPr id="5" name="Rectangle 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9A970AFD-324C-43AC-8BCD-284E73E4BA54}" type="datetimeFigureOut">
              <a:rPr lang="en-US"/>
              <a:pPr>
                <a:defRPr/>
              </a:pPr>
              <a:t>16-Apr-15</a:t>
            </a:fld>
            <a:endParaRPr lang="en-US"/>
          </a:p>
        </p:txBody>
      </p:sp>
      <p:sp>
        <p:nvSpPr>
          <p:cNvPr id="10" name="Footer Placeholder 4"/>
          <p:cNvSpPr>
            <a:spLocks noGrp="1"/>
          </p:cNvSpPr>
          <p:nvPr>
            <p:ph type="ftr" sz="quarter" idx="11"/>
          </p:nvPr>
        </p:nvSpPr>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32C62F7D-19A8-4FAC-A9AE-946CC24E0FF7}" type="slidenum">
              <a:rPr lang="en-US"/>
              <a:pPr>
                <a:defRPr/>
              </a:pPr>
              <a:t>‹#›</a:t>
            </a:fld>
            <a:endParaRPr lang="en-US"/>
          </a:p>
        </p:txBody>
      </p:sp>
      <p:pic>
        <p:nvPicPr>
          <p:cNvPr id="12" name="Picture 11"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4"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13820" y="6356349"/>
            <a:ext cx="454524"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51591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grpSp>
        <p:nvGrpSpPr>
          <p:cNvPr id="5" name="Group 14"/>
          <p:cNvGrpSpPr>
            <a:grpSpLocks/>
          </p:cNvGrpSpPr>
          <p:nvPr/>
        </p:nvGrpSpPr>
        <p:grpSpPr bwMode="auto">
          <a:xfrm>
            <a:off x="0" y="13716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lstStyle>
          <a:p>
            <a:pPr>
              <a:defRPr/>
            </a:pPr>
            <a:fld id="{4BFEDBEB-F119-47FF-84E8-5AACF51FE0FF}" type="datetimeFigureOut">
              <a:rPr lang="en-US"/>
              <a:pPr>
                <a:defRPr/>
              </a:pPr>
              <a:t>16-Apr-15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270E805B-4F33-423E-ABF8-633B87ADD1A8}" type="slidenum">
              <a:rPr lang="en-US"/>
              <a:pPr>
                <a:defRPr/>
              </a:pPr>
              <a:t>‹#›</a:t>
            </a:fld>
            <a:endParaRPr lang="en-US"/>
          </a:p>
        </p:txBody>
      </p:sp>
    </p:spTree>
    <p:extLst>
      <p:ext uri="{BB962C8B-B14F-4D97-AF65-F5344CB8AC3E}">
        <p14:creationId xmlns:p14="http://schemas.microsoft.com/office/powerpoint/2010/main" val="474863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grpSp>
        <p:nvGrpSpPr>
          <p:cNvPr id="7" name="Group 16"/>
          <p:cNvGrpSpPr>
            <a:grpSpLocks/>
          </p:cNvGrpSpPr>
          <p:nvPr/>
        </p:nvGrpSpPr>
        <p:grpSpPr bwMode="auto">
          <a:xfrm>
            <a:off x="0" y="1371600"/>
            <a:ext cx="9144000" cy="73025"/>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5181600"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9"/>
            <p:cNvSpPr/>
            <p:nvPr userDrawn="1"/>
          </p:nvSpPr>
          <p:spPr>
            <a:xfrm>
              <a:off x="6278563"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2" name="Date Placeholder 6"/>
          <p:cNvSpPr>
            <a:spLocks noGrp="1"/>
          </p:cNvSpPr>
          <p:nvPr>
            <p:ph type="dt" sz="half" idx="10"/>
          </p:nvPr>
        </p:nvSpPr>
        <p:spPr/>
        <p:txBody>
          <a:bodyPr/>
          <a:lstStyle>
            <a:lvl1pPr>
              <a:defRPr/>
            </a:lvl1pPr>
          </a:lstStyle>
          <a:p>
            <a:pPr>
              <a:defRPr/>
            </a:pPr>
            <a:fld id="{EB270F7B-D3E3-445A-8363-CCF278AEB406}" type="datetimeFigureOut">
              <a:rPr lang="en-US"/>
              <a:pPr>
                <a:defRPr/>
              </a:pPr>
              <a:t>16-Apr-15</a:t>
            </a:fld>
            <a:endParaRPr lang="en-US"/>
          </a:p>
        </p:txBody>
      </p:sp>
      <p:sp>
        <p:nvSpPr>
          <p:cNvPr id="13" name="Footer Placeholder 7"/>
          <p:cNvSpPr>
            <a:spLocks noGrp="1"/>
          </p:cNvSpPr>
          <p:nvPr>
            <p:ph type="ftr" sz="quarter" idx="11"/>
          </p:nvPr>
        </p:nvSpPr>
        <p:spPr/>
        <p:txBody>
          <a:bodyPr/>
          <a:lstStyle>
            <a:lvl1pPr>
              <a:defRPr/>
            </a:lvl1pPr>
          </a:lstStyle>
          <a:p>
            <a:pPr>
              <a:defRPr/>
            </a:pPr>
            <a:endParaRPr lang="en-US"/>
          </a:p>
        </p:txBody>
      </p:sp>
      <p:sp>
        <p:nvSpPr>
          <p:cNvPr id="14" name="Slide Number Placeholder 8"/>
          <p:cNvSpPr>
            <a:spLocks noGrp="1"/>
          </p:cNvSpPr>
          <p:nvPr>
            <p:ph type="sldNum" sz="quarter" idx="12"/>
          </p:nvPr>
        </p:nvSpPr>
        <p:spPr/>
        <p:txBody>
          <a:bodyPr/>
          <a:lstStyle>
            <a:lvl1pPr>
              <a:defRPr/>
            </a:lvl1pPr>
          </a:lstStyle>
          <a:p>
            <a:pPr>
              <a:defRPr/>
            </a:pPr>
            <a:fld id="{5BC9223B-D833-4D14-9CE6-800565D1A7CA}" type="slidenum">
              <a:rPr lang="en-US"/>
              <a:pPr>
                <a:defRPr/>
              </a:pPr>
              <a:t>‹#›</a:t>
            </a:fld>
            <a:endParaRPr lang="en-US"/>
          </a:p>
        </p:txBody>
      </p:sp>
    </p:spTree>
    <p:extLst>
      <p:ext uri="{BB962C8B-B14F-4D97-AF65-F5344CB8AC3E}">
        <p14:creationId xmlns:p14="http://schemas.microsoft.com/office/powerpoint/2010/main" val="360023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3" name="Group 12"/>
          <p:cNvGrpSpPr>
            <a:grpSpLocks/>
          </p:cNvGrpSpPr>
          <p:nvPr/>
        </p:nvGrpSpPr>
        <p:grpSpPr bwMode="auto">
          <a:xfrm flipH="1">
            <a:off x="0" y="1371600"/>
            <a:ext cx="9144000" cy="73025"/>
            <a:chOff x="0" y="3268345"/>
            <a:chExt cx="9144000" cy="146304"/>
          </a:xfrm>
        </p:grpSpPr>
        <p:sp>
          <p:nvSpPr>
            <p:cNvPr id="4" name="Rectangle 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2" name="Title 11"/>
          <p:cNvSpPr>
            <a:spLocks noGrp="1"/>
          </p:cNvSpPr>
          <p:nvPr>
            <p:ph type="title"/>
          </p:nvPr>
        </p:nvSpPr>
        <p:spPr/>
        <p:txBody>
          <a:bodyPr/>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lstStyle>
          <a:p>
            <a:pPr>
              <a:defRPr/>
            </a:pPr>
            <a:fld id="{C7CA77A5-C084-48DD-A817-51E1F0F35A85}" type="datetimeFigureOut">
              <a:rPr lang="en-US"/>
              <a:pPr>
                <a:defRPr/>
              </a:pPr>
              <a:t>16-Apr-15</a:t>
            </a:fld>
            <a:endParaRPr lang="en-US"/>
          </a:p>
        </p:txBody>
      </p:sp>
      <p:sp>
        <p:nvSpPr>
          <p:cNvPr id="9"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pPr>
              <a:defRPr/>
            </a:pPr>
            <a:fld id="{4F06C7FA-0F53-4B8A-B107-D6A5EA6BDB89}" type="slidenum">
              <a:rPr lang="en-US"/>
              <a:pPr>
                <a:defRPr/>
              </a:pPr>
              <a:t>‹#›</a:t>
            </a:fld>
            <a:endParaRPr lang="en-US"/>
          </a:p>
        </p:txBody>
      </p:sp>
    </p:spTree>
    <p:extLst>
      <p:ext uri="{BB962C8B-B14F-4D97-AF65-F5344CB8AC3E}">
        <p14:creationId xmlns:p14="http://schemas.microsoft.com/office/powerpoint/2010/main" val="2083399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0"/>
          <p:cNvGrpSpPr>
            <a:grpSpLocks/>
          </p:cNvGrpSpPr>
          <p:nvPr/>
        </p:nvGrpSpPr>
        <p:grpSpPr bwMode="auto">
          <a:xfrm>
            <a:off x="-9525" y="-19050"/>
            <a:ext cx="9144000" cy="147638"/>
            <a:chOff x="0" y="3268345"/>
            <a:chExt cx="9144000" cy="146304"/>
          </a:xfrm>
        </p:grpSpPr>
        <p:sp>
          <p:nvSpPr>
            <p:cNvPr id="3" name="Rectangle 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ectangle 5"/>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7" name="Date Placeholder 1"/>
          <p:cNvSpPr>
            <a:spLocks noGrp="1"/>
          </p:cNvSpPr>
          <p:nvPr>
            <p:ph type="dt" sz="half" idx="10"/>
          </p:nvPr>
        </p:nvSpPr>
        <p:spPr/>
        <p:txBody>
          <a:bodyPr/>
          <a:lstStyle>
            <a:lvl1pPr>
              <a:defRPr/>
            </a:lvl1pPr>
          </a:lstStyle>
          <a:p>
            <a:pPr>
              <a:defRPr/>
            </a:pPr>
            <a:fld id="{62F668A8-45BA-4375-AB22-F5AC85D5964B}" type="datetimeFigureOut">
              <a:rPr lang="en-US"/>
              <a:pPr>
                <a:defRPr/>
              </a:pPr>
              <a:t>16-Apr-15</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p:txBody>
          <a:bodyPr/>
          <a:lstStyle>
            <a:lvl1pPr>
              <a:defRPr/>
            </a:lvl1pPr>
          </a:lstStyle>
          <a:p>
            <a:pPr>
              <a:defRPr/>
            </a:pPr>
            <a:fld id="{18CA16E0-0986-42D7-9772-2273D3B70572}" type="slidenum">
              <a:rPr lang="en-US"/>
              <a:pPr>
                <a:defRPr/>
              </a:pPr>
              <a:t>‹#›</a:t>
            </a:fld>
            <a:endParaRPr lang="en-US"/>
          </a:p>
        </p:txBody>
      </p:sp>
      <p:pic>
        <p:nvPicPr>
          <p:cNvPr id="10" name="Picture 9" descr="http://107.167.178.29/ADPCNEW/images/NZAid.jpg"/>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563494" y="6273838"/>
            <a:ext cx="373962" cy="447637"/>
          </a:xfrm>
          <a:prstGeom prst="rect">
            <a:avLst/>
          </a:prstGeom>
          <a:noFill/>
          <a:ln>
            <a:noFill/>
          </a:ln>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55193" y="6469499"/>
            <a:ext cx="533231" cy="252369"/>
          </a:xfrm>
          <a:prstGeom prst="rect">
            <a:avLst/>
          </a:prstGeom>
        </p:spPr>
      </p:pic>
      <p:pic>
        <p:nvPicPr>
          <p:cNvPr id="12" name="Picture 3" descr="http://www.dmc.gov.vn/uploads/DMC%20information/DMC%20logo.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13820" y="6356349"/>
            <a:ext cx="454524"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26259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13"/>
          <p:cNvGrpSpPr>
            <a:grpSpLocks/>
          </p:cNvGrpSpPr>
          <p:nvPr/>
        </p:nvGrpSpPr>
        <p:grpSpPr bwMode="auto">
          <a:xfrm flipH="1">
            <a:off x="0" y="1143000"/>
            <a:ext cx="9144000" cy="73025"/>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181600" y="3268345"/>
              <a:ext cx="1096962"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278562" y="3268345"/>
              <a:ext cx="1096963"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375525" y="3268345"/>
              <a:ext cx="109855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2" name="Title 1"/>
          <p:cNvSpPr>
            <a:spLocks noGrp="1"/>
          </p:cNvSpPr>
          <p:nvPr>
            <p:ph type="title"/>
          </p:nvPr>
        </p:nvSpPr>
        <p:spPr>
          <a:xfrm>
            <a:off x="457200" y="273050"/>
            <a:ext cx="8229600" cy="793750"/>
          </a:xfrm>
          <a:prstGeom prst="rect">
            <a:avLst/>
          </a:prstGeo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0"/>
          </p:nvPr>
        </p:nvSpPr>
        <p:spPr/>
        <p:txBody>
          <a:bodyPr/>
          <a:lstStyle>
            <a:lvl1pPr>
              <a:defRPr/>
            </a:lvl1pPr>
          </a:lstStyle>
          <a:p>
            <a:pPr>
              <a:defRPr/>
            </a:pPr>
            <a:fld id="{4EFD2534-2BE9-4BDE-84E3-7007F3C7D124}" type="datetimeFigureOut">
              <a:rPr lang="en-US"/>
              <a:pPr>
                <a:defRPr/>
              </a:pPr>
              <a:t>16-Apr-15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12B6B433-20D9-4D33-8844-D5195EA749BB}" type="slidenum">
              <a:rPr lang="en-US"/>
              <a:pPr>
                <a:defRPr/>
              </a:pPr>
              <a:t>‹#›</a:t>
            </a:fld>
            <a:endParaRPr lang="en-US"/>
          </a:p>
        </p:txBody>
      </p:sp>
    </p:spTree>
    <p:extLst>
      <p:ext uri="{BB962C8B-B14F-4D97-AF65-F5344CB8AC3E}">
        <p14:creationId xmlns:p14="http://schemas.microsoft.com/office/powerpoint/2010/main" val="308422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9525" y="-19050"/>
            <a:ext cx="9144000" cy="147638"/>
            <a:chOff x="0" y="3268345"/>
            <a:chExt cx="9144000" cy="146304"/>
          </a:xfrm>
        </p:grpSpPr>
        <p:sp>
          <p:nvSpPr>
            <p:cNvPr id="6" name="Rectangle 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p:cNvSpPr/>
            <p:nvPr userDrawn="1"/>
          </p:nvSpPr>
          <p:spPr>
            <a:xfrm>
              <a:off x="5495925" y="3268345"/>
              <a:ext cx="1096963"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p:cNvSpPr/>
            <p:nvPr userDrawn="1"/>
          </p:nvSpPr>
          <p:spPr>
            <a:xfrm>
              <a:off x="6592888" y="3268345"/>
              <a:ext cx="1096962"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userDrawn="1"/>
          </p:nvSpPr>
          <p:spPr>
            <a:xfrm>
              <a:off x="7689850" y="3268345"/>
              <a:ext cx="1096963"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rtlCol="0">
            <a:normAutofit/>
          </a:bodyPr>
          <a:lstStyle/>
          <a:p>
            <a:pPr lvl="0"/>
            <a:r>
              <a:rPr lang="en-US" noProof="0" smtClean="0"/>
              <a:t>Click icon to add picture</a:t>
            </a:r>
            <a:endParaRPr lang="en-US" noProof="0"/>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Date Placeholder 4"/>
          <p:cNvSpPr>
            <a:spLocks noGrp="1"/>
          </p:cNvSpPr>
          <p:nvPr>
            <p:ph type="dt" sz="half" idx="14"/>
          </p:nvPr>
        </p:nvSpPr>
        <p:spPr/>
        <p:txBody>
          <a:bodyPr/>
          <a:lstStyle>
            <a:lvl1pPr>
              <a:defRPr/>
            </a:lvl1pPr>
          </a:lstStyle>
          <a:p>
            <a:pPr>
              <a:defRPr/>
            </a:pPr>
            <a:fld id="{455035D8-1A07-40E8-9D6A-06CC00ED9D4F}" type="datetimeFigureOut">
              <a:rPr lang="en-US"/>
              <a:pPr>
                <a:defRPr/>
              </a:pPr>
              <a:t>16-Apr-15</a:t>
            </a:fld>
            <a:endParaRPr lang="en-US"/>
          </a:p>
        </p:txBody>
      </p:sp>
      <p:sp>
        <p:nvSpPr>
          <p:cNvPr id="11" name="Footer Placeholder 5"/>
          <p:cNvSpPr>
            <a:spLocks noGrp="1"/>
          </p:cNvSpPr>
          <p:nvPr>
            <p:ph type="ftr" sz="quarter" idx="15"/>
          </p:nvPr>
        </p:nvSpPr>
        <p:spPr/>
        <p:txBody>
          <a:bodyPr/>
          <a:lstStyle>
            <a:lvl1pPr>
              <a:defRPr/>
            </a:lvl1pPr>
          </a:lstStyle>
          <a:p>
            <a:pPr>
              <a:defRPr/>
            </a:pPr>
            <a:endParaRPr lang="en-US"/>
          </a:p>
        </p:txBody>
      </p:sp>
      <p:sp>
        <p:nvSpPr>
          <p:cNvPr id="12" name="Slide Number Placeholder 6"/>
          <p:cNvSpPr>
            <a:spLocks noGrp="1"/>
          </p:cNvSpPr>
          <p:nvPr>
            <p:ph type="sldNum" sz="quarter" idx="16"/>
          </p:nvPr>
        </p:nvSpPr>
        <p:spPr/>
        <p:txBody>
          <a:bodyPr/>
          <a:lstStyle>
            <a:lvl1pPr>
              <a:defRPr/>
            </a:lvl1pPr>
          </a:lstStyle>
          <a:p>
            <a:pPr>
              <a:defRPr/>
            </a:pPr>
            <a:fld id="{380C6C63-EBE2-422E-86A7-921B20C3268E}" type="slidenum">
              <a:rPr lang="en-US"/>
              <a:pPr>
                <a:defRPr/>
              </a:pPr>
              <a:t>‹#›</a:t>
            </a:fld>
            <a:endParaRPr lang="en-US"/>
          </a:p>
        </p:txBody>
      </p:sp>
    </p:spTree>
    <p:extLst>
      <p:ext uri="{BB962C8B-B14F-4D97-AF65-F5344CB8AC3E}">
        <p14:creationId xmlns:p14="http://schemas.microsoft.com/office/powerpoint/2010/main" val="1840204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a:p>
        </p:txBody>
      </p:sp>
      <p:sp>
        <p:nvSpPr>
          <p:cNvPr id="205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80975" y="0"/>
            <a:ext cx="968375" cy="3651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ysClr val="windowText" lastClr="000000"/>
                </a:solidFill>
                <a:latin typeface="+mn-lt"/>
                <a:cs typeface="+mn-cs"/>
              </a:defRPr>
            </a:lvl1pPr>
          </a:lstStyle>
          <a:p>
            <a:pPr>
              <a:defRPr/>
            </a:pPr>
            <a:fld id="{BFC5FC7F-8325-4B0F-A7AC-B36D507F46BB}" type="datetimeFigureOut">
              <a:rPr lang="en-US"/>
              <a:pPr>
                <a:defRPr/>
              </a:pPr>
              <a:t>16-Apr-15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ysClr val="windowText" lastClr="000000"/>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61413" y="0"/>
            <a:ext cx="382587"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0000"/>
                </a:solidFill>
                <a:latin typeface="Trebuchet MS" pitchFamily="34" charset="0"/>
              </a:defRPr>
            </a:lvl1pPr>
          </a:lstStyle>
          <a:p>
            <a:pPr>
              <a:defRPr/>
            </a:pPr>
            <a:fld id="{254AF026-0D4C-4B84-A717-AA5FC1A5EFF0}" type="slidenum">
              <a:rPr lang="en-US"/>
              <a:pPr>
                <a:defRPr/>
              </a:pPr>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iming>
    <p:tnLst>
      <p:par>
        <p:cTn id="1" dur="indefinite" restart="never" nodeType="tmRoot"/>
      </p:par>
    </p:tnLst>
  </p:timing>
  <p:txStyles>
    <p:titleStyle>
      <a:lvl1pPr algn="l" rtl="0" eaLnBrk="0" fontAlgn="base" hangingPunct="0">
        <a:spcBef>
          <a:spcPct val="0"/>
        </a:spcBef>
        <a:spcAft>
          <a:spcPct val="0"/>
        </a:spcAft>
        <a:defRPr sz="4400" b="1"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400" b="1">
          <a:solidFill>
            <a:schemeClr val="tx1"/>
          </a:solidFill>
          <a:latin typeface="Trebuchet MS" pitchFamily="34" charset="0"/>
        </a:defRPr>
      </a:lvl2pPr>
      <a:lvl3pPr algn="l" rtl="0" eaLnBrk="0" fontAlgn="base" hangingPunct="0">
        <a:spcBef>
          <a:spcPct val="0"/>
        </a:spcBef>
        <a:spcAft>
          <a:spcPct val="0"/>
        </a:spcAft>
        <a:defRPr sz="4400" b="1">
          <a:solidFill>
            <a:schemeClr val="tx1"/>
          </a:solidFill>
          <a:latin typeface="Trebuchet MS" pitchFamily="34" charset="0"/>
        </a:defRPr>
      </a:lvl3pPr>
      <a:lvl4pPr algn="l" rtl="0" eaLnBrk="0" fontAlgn="base" hangingPunct="0">
        <a:spcBef>
          <a:spcPct val="0"/>
        </a:spcBef>
        <a:spcAft>
          <a:spcPct val="0"/>
        </a:spcAft>
        <a:defRPr sz="4400" b="1">
          <a:solidFill>
            <a:schemeClr val="tx1"/>
          </a:solidFill>
          <a:latin typeface="Trebuchet MS" pitchFamily="34" charset="0"/>
        </a:defRPr>
      </a:lvl4pPr>
      <a:lvl5pPr algn="l" rtl="0" eaLnBrk="0" fontAlgn="base" hangingPunct="0">
        <a:spcBef>
          <a:spcPct val="0"/>
        </a:spcBef>
        <a:spcAft>
          <a:spcPct val="0"/>
        </a:spcAft>
        <a:defRPr sz="44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00ADDC"/>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38AC8"/>
        </a:buClr>
        <a:buSzPct val="57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1AB39F"/>
        </a:buClr>
        <a:buSzPct val="5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p:txBody>
          <a:bodyPr>
            <a:normAutofit/>
          </a:bodyPr>
          <a:lstStyle/>
          <a:p>
            <a:r>
              <a:rPr lang="en-US" sz="3200" dirty="0">
                <a:effectLst/>
              </a:rPr>
              <a:t>“Post-Disaster Needs Assessment and Recovery in Vietnam”</a:t>
            </a:r>
          </a:p>
        </p:txBody>
      </p:sp>
      <p:sp>
        <p:nvSpPr>
          <p:cNvPr id="3" name="Subtitle 2"/>
          <p:cNvSpPr>
            <a:spLocks noGrp="1"/>
          </p:cNvSpPr>
          <p:nvPr>
            <p:ph type="subTitle" idx="1"/>
          </p:nvPr>
        </p:nvSpPr>
        <p:spPr/>
        <p:txBody>
          <a:bodyPr/>
          <a:lstStyle/>
          <a:p>
            <a:r>
              <a:rPr lang="en-US" b="1" dirty="0" smtClean="0"/>
              <a:t>S1.3 </a:t>
            </a:r>
            <a:r>
              <a:rPr lang="en-US" b="1" dirty="0"/>
              <a:t>Introduction of Vietnam Sector Guidance Notes: Sector Assessment Process</a:t>
            </a:r>
            <a:endParaRPr lang="en-US" dirty="0"/>
          </a:p>
        </p:txBody>
      </p:sp>
    </p:spTree>
    <p:extLst>
      <p:ext uri="{BB962C8B-B14F-4D97-AF65-F5344CB8AC3E}">
        <p14:creationId xmlns:p14="http://schemas.microsoft.com/office/powerpoint/2010/main" val="4022823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Losses are the damages of revenues or income values during the period of recovery and reconstruction following the disaster. They are the current value of goods and services that were not and/or will not be produced over a time span due to the disaster until full recovery is attained. In the transport sector, losses maybe include the following: </a:t>
            </a:r>
          </a:p>
          <a:p>
            <a:pPr lvl="1"/>
            <a:r>
              <a:rPr lang="en-US" sz="1800" dirty="0"/>
              <a:t>Urgent expenditures to re-establish traffic flows after transport assets have been affected like the cost of temporary Bailey-type bridges, detours, etc.; </a:t>
            </a:r>
          </a:p>
          <a:p>
            <a:pPr lvl="1"/>
            <a:r>
              <a:rPr lang="en-US" sz="1800" dirty="0"/>
              <a:t>Higher cost of transport due to the use of alternative, longer and lower quality roads over the recovery and reconstruction period;</a:t>
            </a:r>
          </a:p>
          <a:p>
            <a:pPr lvl="1"/>
            <a:r>
              <a:rPr lang="en-US" sz="1800" dirty="0"/>
              <a:t>The cost of dredging river channels to enable vessels to dock; and</a:t>
            </a:r>
          </a:p>
          <a:p>
            <a:pPr lvl="1"/>
            <a:r>
              <a:rPr lang="en-US" sz="1800" dirty="0"/>
              <a:t>Other unexpected expenditures that may arise due to the disaster like clearing of debris.</a:t>
            </a:r>
          </a:p>
        </p:txBody>
      </p:sp>
      <p:sp>
        <p:nvSpPr>
          <p:cNvPr id="3" name="Title 2"/>
          <p:cNvSpPr>
            <a:spLocks noGrp="1"/>
          </p:cNvSpPr>
          <p:nvPr>
            <p:ph type="title"/>
          </p:nvPr>
        </p:nvSpPr>
        <p:spPr/>
        <p:txBody>
          <a:bodyPr/>
          <a:lstStyle/>
          <a:p>
            <a:r>
              <a:rPr lang="en-US" dirty="0" smtClean="0">
                <a:solidFill>
                  <a:schemeClr val="accent4"/>
                </a:solidFill>
              </a:rPr>
              <a:t>Transport Loss</a:t>
            </a:r>
            <a:endParaRPr lang="en-US" dirty="0">
              <a:solidFill>
                <a:schemeClr val="accent4"/>
              </a:solidFill>
            </a:endParaRPr>
          </a:p>
        </p:txBody>
      </p:sp>
    </p:spTree>
    <p:extLst>
      <p:ext uri="{BB962C8B-B14F-4D97-AF65-F5344CB8AC3E}">
        <p14:creationId xmlns:p14="http://schemas.microsoft.com/office/powerpoint/2010/main" val="32305833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Losses will take place during the entire period of recovery and reconstruction of the sector and may stretch even beyond the year that the disaster occurred. It is expressed in monetary value at current prices. </a:t>
            </a:r>
            <a:endParaRPr lang="en-US" sz="2000" dirty="0" smtClean="0"/>
          </a:p>
          <a:p>
            <a:r>
              <a:rPr lang="en-US" sz="2000" dirty="0"/>
              <a:t>It should be noted that:</a:t>
            </a:r>
          </a:p>
          <a:p>
            <a:pPr lvl="1"/>
            <a:r>
              <a:rPr lang="en-US" sz="1600" dirty="0"/>
              <a:t>Losses that may be incurred when perishable food supply did not reach the markets on the appropriate time due to damages in the normal routes of transportation should be accounted for in the agriculture sector and </a:t>
            </a:r>
            <a:r>
              <a:rPr lang="en-US" sz="1600" b="1" dirty="0"/>
              <a:t>not</a:t>
            </a:r>
            <a:r>
              <a:rPr lang="en-US" sz="1600" dirty="0"/>
              <a:t> in the transport sector. The same will apply for other sectors who have incurred losses due to the damages of transportation facilities. </a:t>
            </a:r>
          </a:p>
          <a:p>
            <a:pPr lvl="1"/>
            <a:r>
              <a:rPr lang="en-US" sz="1600" dirty="0"/>
              <a:t>The income, damages and losses of foreign airlines and shipping lines should not be included in the assessment.</a:t>
            </a:r>
          </a:p>
          <a:p>
            <a:endParaRPr lang="en-US" sz="2000" dirty="0"/>
          </a:p>
          <a:p>
            <a:endParaRPr lang="en-US" sz="2000" dirty="0"/>
          </a:p>
        </p:txBody>
      </p:sp>
      <p:sp>
        <p:nvSpPr>
          <p:cNvPr id="3" name="Title 2"/>
          <p:cNvSpPr>
            <a:spLocks noGrp="1"/>
          </p:cNvSpPr>
          <p:nvPr>
            <p:ph type="title"/>
          </p:nvPr>
        </p:nvSpPr>
        <p:spPr/>
        <p:txBody>
          <a:bodyPr/>
          <a:lstStyle/>
          <a:p>
            <a:r>
              <a:rPr lang="en-US" dirty="0">
                <a:solidFill>
                  <a:schemeClr val="accent4"/>
                </a:solidFill>
              </a:rPr>
              <a:t>Transport </a:t>
            </a:r>
            <a:r>
              <a:rPr lang="en-US" dirty="0" smtClean="0">
                <a:solidFill>
                  <a:schemeClr val="accent4"/>
                </a:solidFill>
              </a:rPr>
              <a:t>Loss (2)</a:t>
            </a:r>
            <a:endParaRPr lang="en-US" dirty="0"/>
          </a:p>
        </p:txBody>
      </p:sp>
    </p:spTree>
    <p:extLst>
      <p:ext uri="{BB962C8B-B14F-4D97-AF65-F5344CB8AC3E}">
        <p14:creationId xmlns:p14="http://schemas.microsoft.com/office/powerpoint/2010/main" val="4181403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General steps to conduct assessment</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970316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i="1" dirty="0"/>
              <a:t>Step </a:t>
            </a:r>
            <a:r>
              <a:rPr lang="en-US" sz="2000" i="1" dirty="0" smtClean="0"/>
              <a:t>1. Collect </a:t>
            </a:r>
            <a:r>
              <a:rPr lang="en-US" sz="2000" i="1" dirty="0"/>
              <a:t>and/or validate the baseline data for each of the disaster-affected commune</a:t>
            </a:r>
            <a:endParaRPr lang="en-US" sz="2000" dirty="0"/>
          </a:p>
          <a:p>
            <a:r>
              <a:rPr lang="en-US" sz="2000" i="1" dirty="0"/>
              <a:t>Step 2. Estimate damages and losses </a:t>
            </a:r>
            <a:r>
              <a:rPr lang="en-US" sz="2000" dirty="0" smtClean="0">
                <a:solidFill>
                  <a:schemeClr val="accent1"/>
                </a:solidFill>
              </a:rPr>
              <a:t>(Communes&gt;Districts)</a:t>
            </a:r>
            <a:endParaRPr lang="en-US" sz="2000" dirty="0">
              <a:solidFill>
                <a:schemeClr val="accent1"/>
              </a:solidFill>
            </a:endParaRPr>
          </a:p>
          <a:p>
            <a:r>
              <a:rPr lang="en-US" sz="2000" i="1" dirty="0"/>
              <a:t>Step 3. Validate the information on damages and losses </a:t>
            </a:r>
            <a:r>
              <a:rPr lang="en-US" sz="2000" dirty="0" smtClean="0">
                <a:solidFill>
                  <a:schemeClr val="accent1"/>
                </a:solidFill>
              </a:rPr>
              <a:t>(All sector teams – Province summary – Dec. 31)</a:t>
            </a:r>
            <a:endParaRPr lang="en-US" sz="2000" dirty="0">
              <a:solidFill>
                <a:schemeClr val="accent1"/>
              </a:solidFill>
            </a:endParaRPr>
          </a:p>
          <a:p>
            <a:r>
              <a:rPr lang="en-US" sz="2000" i="1" dirty="0"/>
              <a:t>Step 4. Analyze the impacts of the damages and losses to affected population</a:t>
            </a:r>
            <a:endParaRPr lang="en-US" sz="2000" dirty="0"/>
          </a:p>
          <a:p>
            <a:r>
              <a:rPr lang="en-US" sz="2000" i="1" dirty="0"/>
              <a:t>Step 5. Identify the recovery strategies and estimate recovery and reconstruction </a:t>
            </a:r>
            <a:r>
              <a:rPr lang="en-US" sz="2000" i="1" dirty="0" smtClean="0"/>
              <a:t>needs </a:t>
            </a:r>
            <a:r>
              <a:rPr lang="en-US" sz="2000" dirty="0" smtClean="0">
                <a:solidFill>
                  <a:schemeClr val="accent1"/>
                </a:solidFill>
              </a:rPr>
              <a:t>(Strategies – </a:t>
            </a:r>
            <a:r>
              <a:rPr lang="en-US" sz="2000" dirty="0">
                <a:solidFill>
                  <a:schemeClr val="accent1"/>
                </a:solidFill>
              </a:rPr>
              <a:t>priority projects - Dec. 31)</a:t>
            </a:r>
          </a:p>
          <a:p>
            <a:r>
              <a:rPr lang="en-US" sz="2000" i="1" dirty="0"/>
              <a:t>Step 6. Draft the implementation plan of the identified programs and projects</a:t>
            </a:r>
            <a:endParaRPr lang="en-US" sz="2000" dirty="0"/>
          </a:p>
          <a:p>
            <a:r>
              <a:rPr lang="en-US" sz="2000" i="1" dirty="0"/>
              <a:t>Step 7. Draft the post-disaster damages, losses and needs (PDNA) of the sector</a:t>
            </a:r>
            <a:endParaRPr lang="en-US" sz="2000" dirty="0"/>
          </a:p>
          <a:p>
            <a:endParaRPr lang="en-US" sz="2000" dirty="0"/>
          </a:p>
        </p:txBody>
      </p:sp>
      <p:sp>
        <p:nvSpPr>
          <p:cNvPr id="3" name="Title 2"/>
          <p:cNvSpPr>
            <a:spLocks noGrp="1"/>
          </p:cNvSpPr>
          <p:nvPr>
            <p:ph type="title"/>
          </p:nvPr>
        </p:nvSpPr>
        <p:spPr/>
        <p:txBody>
          <a:bodyPr/>
          <a:lstStyle/>
          <a:p>
            <a:r>
              <a:rPr lang="en-US" dirty="0" smtClean="0"/>
              <a:t>General steps to conduct assessment</a:t>
            </a:r>
            <a:endParaRPr lang="en-US" dirty="0"/>
          </a:p>
        </p:txBody>
      </p:sp>
    </p:spTree>
    <p:extLst>
      <p:ext uri="{BB962C8B-B14F-4D97-AF65-F5344CB8AC3E}">
        <p14:creationId xmlns:p14="http://schemas.microsoft.com/office/powerpoint/2010/main" val="348438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b="1" dirty="0"/>
              <a:t>1. Land Transportation</a:t>
            </a:r>
            <a:endParaRPr lang="en-US" dirty="0"/>
          </a:p>
          <a:p>
            <a:pPr lvl="1"/>
            <a:r>
              <a:rPr lang="en-US" i="1" dirty="0"/>
              <a:t>A</a:t>
            </a:r>
            <a:r>
              <a:rPr lang="en-US" i="1" dirty="0" smtClean="0"/>
              <a:t>. Roads </a:t>
            </a:r>
            <a:r>
              <a:rPr lang="en-US" i="1" dirty="0"/>
              <a:t>and Bridges</a:t>
            </a:r>
            <a:endParaRPr lang="en-US" dirty="0"/>
          </a:p>
          <a:p>
            <a:pPr lvl="1"/>
            <a:r>
              <a:rPr lang="en-US" i="1" dirty="0"/>
              <a:t>B. Physical structures  </a:t>
            </a:r>
            <a:endParaRPr lang="en-US" dirty="0"/>
          </a:p>
          <a:p>
            <a:pPr lvl="1"/>
            <a:r>
              <a:rPr lang="en-US" dirty="0"/>
              <a:t>C. </a:t>
            </a:r>
            <a:r>
              <a:rPr lang="en-US" i="1" dirty="0"/>
              <a:t>Equipment, machineries and supplies</a:t>
            </a:r>
            <a:endParaRPr lang="en-US" dirty="0"/>
          </a:p>
          <a:p>
            <a:pPr lvl="1"/>
            <a:r>
              <a:rPr lang="en-US" i="1" dirty="0"/>
              <a:t>D. Private and Public Modes of </a:t>
            </a:r>
            <a:r>
              <a:rPr lang="en-US" i="1" dirty="0" smtClean="0"/>
              <a:t>Transportation</a:t>
            </a:r>
          </a:p>
          <a:p>
            <a:r>
              <a:rPr lang="en-US" b="1" dirty="0"/>
              <a:t>2. Water transportation</a:t>
            </a:r>
            <a:endParaRPr lang="en-US" dirty="0"/>
          </a:p>
          <a:p>
            <a:r>
              <a:rPr lang="en-US" b="1" dirty="0"/>
              <a:t>3. Rail transportation</a:t>
            </a:r>
            <a:endParaRPr lang="en-US" dirty="0"/>
          </a:p>
          <a:p>
            <a:endParaRPr lang="en-US" dirty="0"/>
          </a:p>
          <a:p>
            <a:endParaRPr lang="en-US" dirty="0"/>
          </a:p>
        </p:txBody>
      </p:sp>
      <p:sp>
        <p:nvSpPr>
          <p:cNvPr id="4" name="Title 3"/>
          <p:cNvSpPr>
            <a:spLocks noGrp="1"/>
          </p:cNvSpPr>
          <p:nvPr>
            <p:ph type="title"/>
          </p:nvPr>
        </p:nvSpPr>
        <p:spPr/>
        <p:txBody>
          <a:bodyPr>
            <a:normAutofit/>
          </a:bodyPr>
          <a:lstStyle/>
          <a:p>
            <a:r>
              <a:rPr lang="en-US" sz="2400" dirty="0">
                <a:effectLst/>
              </a:rPr>
              <a:t>Step 1.	Collect and/or validate the baseline data for each of the disaster-affected commune</a:t>
            </a:r>
            <a:endParaRPr lang="en-US" sz="2400" dirty="0"/>
          </a:p>
        </p:txBody>
      </p:sp>
    </p:spTree>
    <p:extLst>
      <p:ext uri="{BB962C8B-B14F-4D97-AF65-F5344CB8AC3E}">
        <p14:creationId xmlns:p14="http://schemas.microsoft.com/office/powerpoint/2010/main" val="3586465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800" i="1" u="sng" dirty="0"/>
              <a:t>Step 2.1. Estimate the damages and losses</a:t>
            </a:r>
            <a:endParaRPr lang="en-US" sz="2800" dirty="0"/>
          </a:p>
          <a:p>
            <a:pPr lvl="1"/>
            <a:r>
              <a:rPr lang="en-US" sz="2400" b="1" dirty="0"/>
              <a:t>Land Transportation</a:t>
            </a:r>
            <a:endParaRPr lang="en-US" sz="2400" dirty="0"/>
          </a:p>
          <a:p>
            <a:pPr lvl="1"/>
            <a:r>
              <a:rPr lang="en-US" sz="2400" b="1" dirty="0"/>
              <a:t>Water transportation </a:t>
            </a:r>
            <a:endParaRPr lang="en-US" sz="2400" dirty="0"/>
          </a:p>
          <a:p>
            <a:pPr lvl="1"/>
            <a:r>
              <a:rPr lang="en-US" sz="2400" b="1" dirty="0"/>
              <a:t>Railways</a:t>
            </a:r>
            <a:endParaRPr lang="en-US" sz="2400" dirty="0"/>
          </a:p>
          <a:p>
            <a:r>
              <a:rPr lang="en-US" sz="2800" i="1" u="sng" dirty="0"/>
              <a:t>Step 2.2. Summarize the damages and losses in the commune</a:t>
            </a:r>
            <a:endParaRPr lang="en-US" sz="2800" dirty="0"/>
          </a:p>
          <a:p>
            <a:r>
              <a:rPr lang="en-US" sz="2800" i="1" u="sng" dirty="0"/>
              <a:t>Step 2.3 Summarize damages and losses in a district </a:t>
            </a:r>
            <a:endParaRPr lang="en-US" sz="2800" dirty="0"/>
          </a:p>
          <a:p>
            <a:endParaRPr lang="en-US" sz="2800" dirty="0"/>
          </a:p>
        </p:txBody>
      </p:sp>
      <p:sp>
        <p:nvSpPr>
          <p:cNvPr id="4" name="Title 3"/>
          <p:cNvSpPr>
            <a:spLocks noGrp="1"/>
          </p:cNvSpPr>
          <p:nvPr>
            <p:ph type="title"/>
          </p:nvPr>
        </p:nvSpPr>
        <p:spPr/>
        <p:txBody>
          <a:bodyPr/>
          <a:lstStyle/>
          <a:p>
            <a:r>
              <a:rPr lang="en-US" dirty="0">
                <a:effectLst/>
              </a:rPr>
              <a:t>Step 2. Estimate damages and losses </a:t>
            </a:r>
            <a:endParaRPr lang="en-US" dirty="0"/>
          </a:p>
        </p:txBody>
      </p:sp>
    </p:spTree>
    <p:extLst>
      <p:ext uri="{BB962C8B-B14F-4D97-AF65-F5344CB8AC3E}">
        <p14:creationId xmlns:p14="http://schemas.microsoft.com/office/powerpoint/2010/main" val="3605438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t>In order to ensure the integrity of the data collected and that there is no double </a:t>
            </a:r>
            <a:r>
              <a:rPr lang="en-US" dirty="0" smtClean="0"/>
              <a:t>counting</a:t>
            </a:r>
            <a:endParaRPr lang="en-US" i="1" u="sng" dirty="0"/>
          </a:p>
          <a:p>
            <a:pPr lvl="1"/>
            <a:r>
              <a:rPr lang="en-US" i="1" dirty="0" smtClean="0"/>
              <a:t>Step </a:t>
            </a:r>
            <a:r>
              <a:rPr lang="en-US" i="1" dirty="0"/>
              <a:t>3.1. Organize a workshop to validate the data gathered from the field </a:t>
            </a:r>
            <a:endParaRPr lang="en-US" i="1" dirty="0" smtClean="0"/>
          </a:p>
          <a:p>
            <a:pPr lvl="1"/>
            <a:r>
              <a:rPr lang="en-US" i="1" dirty="0"/>
              <a:t>Step 3.2. Summarize damages and losses of the sector at the province level </a:t>
            </a:r>
          </a:p>
          <a:p>
            <a:pPr lvl="1"/>
            <a:r>
              <a:rPr lang="en-US" i="1" dirty="0"/>
              <a:t>Step 3.3. Summarize damages and losses in the transport sector using the Decision 31 templates </a:t>
            </a:r>
            <a:endParaRPr lang="en-US" dirty="0"/>
          </a:p>
          <a:p>
            <a:endParaRPr lang="en-US" dirty="0"/>
          </a:p>
          <a:p>
            <a:endParaRPr lang="en-US" dirty="0"/>
          </a:p>
          <a:p>
            <a:endParaRPr lang="en-US" dirty="0"/>
          </a:p>
        </p:txBody>
      </p:sp>
      <p:sp>
        <p:nvSpPr>
          <p:cNvPr id="4" name="Title 3"/>
          <p:cNvSpPr>
            <a:spLocks noGrp="1"/>
          </p:cNvSpPr>
          <p:nvPr>
            <p:ph type="title"/>
          </p:nvPr>
        </p:nvSpPr>
        <p:spPr/>
        <p:txBody>
          <a:bodyPr>
            <a:normAutofit/>
          </a:bodyPr>
          <a:lstStyle/>
          <a:p>
            <a:r>
              <a:rPr lang="en-US" sz="2800" dirty="0">
                <a:effectLst/>
              </a:rPr>
              <a:t>Step 3. Validate the information on damages and losses and draft the summary </a:t>
            </a:r>
            <a:endParaRPr lang="en-US" sz="2800" dirty="0"/>
          </a:p>
        </p:txBody>
      </p:sp>
    </p:spTree>
    <p:extLst>
      <p:ext uri="{BB962C8B-B14F-4D97-AF65-F5344CB8AC3E}">
        <p14:creationId xmlns:p14="http://schemas.microsoft.com/office/powerpoint/2010/main" val="2294305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800" dirty="0"/>
              <a:t>The assessment team of the sector should analyze potential impacts of the damages and losses of the transport sector to the people and macro-economy, among others. The assessment team should assess the impacts in relation to, among others:</a:t>
            </a:r>
          </a:p>
          <a:p>
            <a:pPr lvl="1"/>
            <a:r>
              <a:rPr lang="en-US" sz="2400" dirty="0"/>
              <a:t>The additional costs to businesses of damaged roads, bridges and ports.</a:t>
            </a:r>
          </a:p>
          <a:p>
            <a:pPr lvl="1"/>
            <a:r>
              <a:rPr lang="en-US" sz="2400" dirty="0"/>
              <a:t>The impact on the poor on the potential increase in transportation fares.</a:t>
            </a:r>
          </a:p>
          <a:p>
            <a:pPr lvl="1"/>
            <a:r>
              <a:rPr lang="en-US" sz="2400" dirty="0"/>
              <a:t>Possible losses of jobs in the sector if structures are not repaired immediately.</a:t>
            </a:r>
          </a:p>
          <a:p>
            <a:endParaRPr lang="en-US" sz="2800" dirty="0"/>
          </a:p>
        </p:txBody>
      </p:sp>
      <p:sp>
        <p:nvSpPr>
          <p:cNvPr id="4" name="Title 3"/>
          <p:cNvSpPr>
            <a:spLocks noGrp="1"/>
          </p:cNvSpPr>
          <p:nvPr>
            <p:ph type="title"/>
          </p:nvPr>
        </p:nvSpPr>
        <p:spPr/>
        <p:txBody>
          <a:bodyPr>
            <a:normAutofit/>
          </a:bodyPr>
          <a:lstStyle/>
          <a:p>
            <a:r>
              <a:rPr lang="en-US" sz="2800" dirty="0">
                <a:effectLst/>
              </a:rPr>
              <a:t>Step 4. Analyze the impacts of the damages and losses to affected population </a:t>
            </a:r>
            <a:endParaRPr lang="en-US" sz="2800" dirty="0"/>
          </a:p>
        </p:txBody>
      </p:sp>
    </p:spTree>
    <p:extLst>
      <p:ext uri="{BB962C8B-B14F-4D97-AF65-F5344CB8AC3E}">
        <p14:creationId xmlns:p14="http://schemas.microsoft.com/office/powerpoint/2010/main" val="40059585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000" b="1" i="1" dirty="0"/>
              <a:t>Please note that the following points are not compulsory instructions, but useful options for government officials.</a:t>
            </a:r>
            <a:endParaRPr lang="en-US" sz="2000" dirty="0" smtClean="0"/>
          </a:p>
          <a:p>
            <a:endParaRPr lang="en-US" sz="2000" dirty="0"/>
          </a:p>
          <a:p>
            <a:r>
              <a:rPr lang="en-US" sz="2000" i="1" u="sng" dirty="0"/>
              <a:t>Step 5.1. Identify recovery and reconstruction strategies </a:t>
            </a:r>
            <a:endParaRPr lang="en-US" sz="2000" i="1" u="sng" dirty="0" smtClean="0"/>
          </a:p>
          <a:p>
            <a:pPr lvl="1"/>
            <a:r>
              <a:rPr lang="en-US" sz="1800" i="1" dirty="0" smtClean="0"/>
              <a:t>Policy suggestions</a:t>
            </a:r>
          </a:p>
          <a:p>
            <a:pPr lvl="1"/>
            <a:r>
              <a:rPr lang="en-US" sz="1800" i="1" dirty="0" smtClean="0"/>
              <a:t>Strategy suggestions</a:t>
            </a:r>
            <a:endParaRPr lang="en-US" sz="1800" i="1" dirty="0"/>
          </a:p>
          <a:p>
            <a:r>
              <a:rPr lang="en-US" sz="2000" i="1" u="sng" dirty="0"/>
              <a:t>Step 5.2. Estimate recovery </a:t>
            </a:r>
            <a:r>
              <a:rPr lang="en-US" sz="2000" i="1" u="sng" dirty="0" smtClean="0"/>
              <a:t>needs</a:t>
            </a:r>
            <a:endParaRPr lang="en-US" sz="2000" i="1" u="sng" dirty="0"/>
          </a:p>
          <a:p>
            <a:r>
              <a:rPr lang="en-US" sz="2000" i="1" u="sng" dirty="0"/>
              <a:t>Step 5.3. Estimate reconstruction </a:t>
            </a:r>
            <a:r>
              <a:rPr lang="en-US" sz="2000" i="1" u="sng" dirty="0" smtClean="0"/>
              <a:t>needs</a:t>
            </a:r>
            <a:endParaRPr lang="en-US" sz="2000" dirty="0" smtClean="0"/>
          </a:p>
          <a:p>
            <a:r>
              <a:rPr lang="en-US" sz="2000" i="1" u="sng" dirty="0"/>
              <a:t>Step 5.4. Prioritize identified projects for recovery. </a:t>
            </a:r>
          </a:p>
          <a:p>
            <a:r>
              <a:rPr lang="en-US" sz="2000" i="1" u="sng" dirty="0"/>
              <a:t>Step 5.5. Summarize the estimated recovery and reconstruction </a:t>
            </a:r>
            <a:r>
              <a:rPr lang="en-US" sz="2000" i="1" u="sng" dirty="0" smtClean="0"/>
              <a:t>needs</a:t>
            </a:r>
          </a:p>
          <a:p>
            <a:r>
              <a:rPr lang="en-US" sz="2000" i="1" u="sng" dirty="0"/>
              <a:t>Step 5.6. Summarize the specific recovery and reconstruction needs in Decision No. 31 templates</a:t>
            </a:r>
            <a:endParaRPr lang="en-US" sz="2000" dirty="0"/>
          </a:p>
          <a:p>
            <a:pPr lvl="1"/>
            <a:endParaRPr lang="en-US" sz="1800" dirty="0"/>
          </a:p>
          <a:p>
            <a:pPr lvl="1"/>
            <a:endParaRPr lang="en-US" sz="1800" dirty="0"/>
          </a:p>
          <a:p>
            <a:pPr lvl="1"/>
            <a:endParaRPr lang="en-US" sz="1800" dirty="0"/>
          </a:p>
        </p:txBody>
      </p:sp>
      <p:sp>
        <p:nvSpPr>
          <p:cNvPr id="4" name="Title 3"/>
          <p:cNvSpPr>
            <a:spLocks noGrp="1"/>
          </p:cNvSpPr>
          <p:nvPr>
            <p:ph type="title"/>
          </p:nvPr>
        </p:nvSpPr>
        <p:spPr/>
        <p:txBody>
          <a:bodyPr>
            <a:normAutofit/>
          </a:bodyPr>
          <a:lstStyle/>
          <a:p>
            <a:r>
              <a:rPr lang="en-US" sz="2800" dirty="0">
                <a:effectLst/>
              </a:rPr>
              <a:t>Step 5. Identify the recovery strategies and estimate recovery and reconstruction needs</a:t>
            </a:r>
            <a:endParaRPr lang="en-US" sz="2800" dirty="0"/>
          </a:p>
        </p:txBody>
      </p:sp>
    </p:spTree>
    <p:extLst>
      <p:ext uri="{BB962C8B-B14F-4D97-AF65-F5344CB8AC3E}">
        <p14:creationId xmlns:p14="http://schemas.microsoft.com/office/powerpoint/2010/main" val="32020378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effectLst/>
              </a:rPr>
              <a:t>Step 6. Draft the implementation plan of the identified programs and </a:t>
            </a:r>
            <a:r>
              <a:rPr lang="en-US" i="1" dirty="0" smtClean="0">
                <a:effectLst/>
              </a:rPr>
              <a:t>projects</a:t>
            </a:r>
            <a:endParaRPr lang="en-US" dirty="0"/>
          </a:p>
        </p:txBody>
      </p:sp>
      <p:sp>
        <p:nvSpPr>
          <p:cNvPr id="3" name="Content Placeholder 2"/>
          <p:cNvSpPr>
            <a:spLocks noGrp="1"/>
          </p:cNvSpPr>
          <p:nvPr>
            <p:ph idx="1"/>
          </p:nvPr>
        </p:nvSpPr>
        <p:spPr/>
        <p:txBody>
          <a:bodyPr/>
          <a:lstStyle/>
          <a:p>
            <a:pPr lvl="0"/>
            <a:r>
              <a:rPr lang="en-US" sz="2400" dirty="0"/>
              <a:t>Identify the specific projects according to their relative urgency or priority in relation to recovery.</a:t>
            </a:r>
          </a:p>
          <a:p>
            <a:pPr lvl="0"/>
            <a:r>
              <a:rPr lang="en-US" sz="2400" dirty="0"/>
              <a:t>Plot the timeline of activities of all the projects, with the urgent ones on </a:t>
            </a:r>
            <a:r>
              <a:rPr lang="en-US" sz="2400" dirty="0" smtClean="0"/>
              <a:t>top </a:t>
            </a:r>
          </a:p>
          <a:p>
            <a:pPr lvl="0"/>
            <a:r>
              <a:rPr lang="en-US" sz="2400" dirty="0" smtClean="0"/>
              <a:t>Identify </a:t>
            </a:r>
            <a:r>
              <a:rPr lang="en-US" sz="2400" dirty="0"/>
              <a:t>and include in the list of projects that need further feasibility studies which may be funded by foreign grants.  </a:t>
            </a:r>
          </a:p>
          <a:p>
            <a:pPr lvl="0"/>
            <a:r>
              <a:rPr lang="en-US" sz="2400" dirty="0"/>
              <a:t>To the extent possible, a logical framework (</a:t>
            </a:r>
            <a:r>
              <a:rPr lang="en-US" sz="2400" dirty="0" err="1"/>
              <a:t>logframe</a:t>
            </a:r>
            <a:r>
              <a:rPr lang="en-US" sz="2400" dirty="0"/>
              <a:t>) should be created for each of the </a:t>
            </a:r>
            <a:r>
              <a:rPr lang="en-US" sz="2400" dirty="0" smtClean="0"/>
              <a:t>projects</a:t>
            </a:r>
            <a:endParaRPr lang="en-US" sz="2400" dirty="0"/>
          </a:p>
        </p:txBody>
      </p:sp>
    </p:spTree>
    <p:extLst>
      <p:ext uri="{BB962C8B-B14F-4D97-AF65-F5344CB8AC3E}">
        <p14:creationId xmlns:p14="http://schemas.microsoft.com/office/powerpoint/2010/main" val="3269772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normAutofit/>
          </a:bodyPr>
          <a:lstStyle/>
          <a:p>
            <a:pPr eaLnBrk="1" hangingPunct="1">
              <a:buFont typeface="Calibri" charset="0"/>
              <a:buAutoNum type="arabicPeriod"/>
            </a:pPr>
            <a:r>
              <a:rPr lang="en-US" dirty="0" smtClean="0"/>
              <a:t>To orientate each official on the sector guidance notes:</a:t>
            </a:r>
          </a:p>
          <a:p>
            <a:pPr lvl="1" eaLnBrk="1" hangingPunct="1">
              <a:buFont typeface="Calibri" charset="0"/>
              <a:buAutoNum type="arabicPeriod"/>
            </a:pPr>
            <a:r>
              <a:rPr lang="en-US" dirty="0" smtClean="0"/>
              <a:t>Concepts</a:t>
            </a:r>
          </a:p>
          <a:p>
            <a:pPr lvl="1" eaLnBrk="1" hangingPunct="1">
              <a:buFont typeface="Calibri" charset="0"/>
              <a:buAutoNum type="arabicPeriod"/>
            </a:pPr>
            <a:r>
              <a:rPr lang="en-US" dirty="0" smtClean="0"/>
              <a:t>Processes</a:t>
            </a:r>
          </a:p>
          <a:p>
            <a:pPr lvl="1" eaLnBrk="1" hangingPunct="1">
              <a:buFont typeface="Calibri" charset="0"/>
              <a:buAutoNum type="arabicPeriod"/>
            </a:pPr>
            <a:endParaRPr lang="en-US" dirty="0" smtClean="0"/>
          </a:p>
          <a:p>
            <a:pPr eaLnBrk="1" hangingPunct="1">
              <a:buFont typeface="Calibri" charset="0"/>
              <a:buAutoNum type="arabicPeriod"/>
            </a:pPr>
            <a:r>
              <a:rPr lang="en-US" dirty="0" smtClean="0"/>
              <a:t>To provide sector examples from:</a:t>
            </a:r>
          </a:p>
          <a:p>
            <a:pPr lvl="1" eaLnBrk="1" hangingPunct="1">
              <a:buFont typeface="Calibri" charset="0"/>
              <a:buAutoNum type="arabicPeriod"/>
            </a:pPr>
            <a:r>
              <a:rPr lang="en-US" dirty="0" smtClean="0"/>
              <a:t>Transport Sector</a:t>
            </a:r>
          </a:p>
          <a:p>
            <a:pPr eaLnBrk="1" hangingPunct="1">
              <a:buFont typeface="Calibri" charset="0"/>
              <a:buAutoNum type="arabicPeriod"/>
            </a:pPr>
            <a:endParaRPr lang="en-US" dirty="0" smtClean="0"/>
          </a:p>
          <a:p>
            <a:pPr eaLnBrk="1" hangingPunct="1">
              <a:buFont typeface="Calibri" charset="0"/>
              <a:buAutoNum type="arabicPeriod"/>
            </a:pPr>
            <a:endParaRPr lang="en-US" dirty="0"/>
          </a:p>
        </p:txBody>
      </p:sp>
      <p:sp>
        <p:nvSpPr>
          <p:cNvPr id="14337" name="Title 1"/>
          <p:cNvSpPr>
            <a:spLocks noGrp="1"/>
          </p:cNvSpPr>
          <p:nvPr>
            <p:ph type="title"/>
          </p:nvPr>
        </p:nvSpPr>
        <p:spPr/>
        <p:txBody>
          <a:bodyPr/>
          <a:lstStyle/>
          <a:p>
            <a:pPr eaLnBrk="1" hangingPunct="1"/>
            <a:r>
              <a:rPr lang="en-US" dirty="0" smtClean="0"/>
              <a:t>Session Objectives</a:t>
            </a:r>
            <a:endParaRPr lang="en-US" dirty="0"/>
          </a:p>
        </p:txBody>
      </p:sp>
      <p:sp>
        <p:nvSpPr>
          <p:cNvPr id="14339" name="TextBox 1"/>
          <p:cNvSpPr txBox="1">
            <a:spLocks noChangeArrowheads="1"/>
          </p:cNvSpPr>
          <p:nvPr/>
        </p:nvSpPr>
        <p:spPr bwMode="auto">
          <a:xfrm>
            <a:off x="-2024062" y="3583781"/>
            <a:ext cx="184731" cy="3000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350"/>
          </a:p>
        </p:txBody>
      </p:sp>
    </p:spTree>
    <p:extLst>
      <p:ext uri="{BB962C8B-B14F-4D97-AF65-F5344CB8AC3E}">
        <p14:creationId xmlns:p14="http://schemas.microsoft.com/office/powerpoint/2010/main" val="1353346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i="1" dirty="0">
                <a:effectLst/>
              </a:rPr>
              <a:t>Step 7. Draft the post-disaster damages, losses and needs (PDNA) report of the </a:t>
            </a:r>
            <a:r>
              <a:rPr lang="en-US" sz="2800" i="1" dirty="0" smtClean="0">
                <a:effectLst/>
              </a:rPr>
              <a:t>sector</a:t>
            </a:r>
            <a:endParaRPr lang="en-US" sz="2800" dirty="0"/>
          </a:p>
        </p:txBody>
      </p:sp>
      <p:sp>
        <p:nvSpPr>
          <p:cNvPr id="3" name="Content Placeholder 2"/>
          <p:cNvSpPr>
            <a:spLocks noGrp="1"/>
          </p:cNvSpPr>
          <p:nvPr>
            <p:ph idx="1"/>
          </p:nvPr>
        </p:nvSpPr>
        <p:spPr/>
        <p:txBody>
          <a:bodyPr/>
          <a:lstStyle/>
          <a:p>
            <a:pPr lvl="0"/>
            <a:r>
              <a:rPr lang="en-US" sz="2000" dirty="0"/>
              <a:t>Brief description of the sector in the disaster-affected areas.</a:t>
            </a:r>
          </a:p>
          <a:p>
            <a:pPr lvl="0"/>
            <a:r>
              <a:rPr lang="en-US" sz="2000" dirty="0"/>
              <a:t>Damages in the sector by areas and by types of assets and facilities affected.</a:t>
            </a:r>
          </a:p>
          <a:p>
            <a:pPr lvl="0"/>
            <a:r>
              <a:rPr lang="en-US" sz="2000" dirty="0"/>
              <a:t>Losses in the sector emphasizing the losses in income, increase in expenditures, estimated period before normalcy will be attained, etc.</a:t>
            </a:r>
          </a:p>
          <a:p>
            <a:pPr lvl="0"/>
            <a:r>
              <a:rPr lang="en-US" sz="2000" dirty="0"/>
              <a:t>Impact on the economy, individual households and the consequences to the greater community if no assistance for recovery will be provided. </a:t>
            </a:r>
          </a:p>
          <a:p>
            <a:pPr lvl="0"/>
            <a:r>
              <a:rPr lang="en-US" sz="2000" dirty="0"/>
              <a:t>Proposed strategies for recovery and reconstruction of the sector.</a:t>
            </a:r>
          </a:p>
          <a:p>
            <a:pPr lvl="0"/>
            <a:r>
              <a:rPr lang="en-US" sz="2000" dirty="0"/>
              <a:t>Needs of the sector, by priority, and the draft schedule of implementation with the estimated funds required for each project over time.</a:t>
            </a:r>
          </a:p>
          <a:p>
            <a:endParaRPr lang="en-US" sz="2000" dirty="0"/>
          </a:p>
        </p:txBody>
      </p:sp>
    </p:spTree>
    <p:extLst>
      <p:ext uri="{BB962C8B-B14F-4D97-AF65-F5344CB8AC3E}">
        <p14:creationId xmlns:p14="http://schemas.microsoft.com/office/powerpoint/2010/main" val="40337989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Group </a:t>
            </a:r>
            <a:r>
              <a:rPr lang="en-US" dirty="0" err="1" smtClean="0"/>
              <a:t>DIScussions</a:t>
            </a:r>
            <a:endParaRPr lang="en-US" dirty="0"/>
          </a:p>
        </p:txBody>
      </p:sp>
      <p:sp>
        <p:nvSpPr>
          <p:cNvPr id="5" name="Content Placeholder 4"/>
          <p:cNvSpPr>
            <a:spLocks noGrp="1"/>
          </p:cNvSpPr>
          <p:nvPr>
            <p:ph type="body" idx="1"/>
          </p:nvPr>
        </p:nvSpPr>
        <p:spPr/>
        <p:txBody>
          <a:bodyPr>
            <a:normAutofit/>
          </a:bodyPr>
          <a:lstStyle/>
          <a:p>
            <a:pPr algn="ctr"/>
            <a:r>
              <a:rPr lang="en-US" sz="3000" dirty="0" smtClean="0"/>
              <a:t>Thank You</a:t>
            </a:r>
            <a:endParaRPr lang="en-US" sz="3000" dirty="0"/>
          </a:p>
        </p:txBody>
      </p:sp>
    </p:spTree>
    <p:extLst>
      <p:ext uri="{BB962C8B-B14F-4D97-AF65-F5344CB8AC3E}">
        <p14:creationId xmlns:p14="http://schemas.microsoft.com/office/powerpoint/2010/main" val="643362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0961457"/>
              </p:ext>
            </p:extLst>
          </p:nvPr>
        </p:nvGraphicFramePr>
        <p:xfrm>
          <a:off x="683568" y="1556792"/>
          <a:ext cx="7571184" cy="5105423"/>
        </p:xfrm>
        <a:graphic>
          <a:graphicData uri="http://schemas.openxmlformats.org/drawingml/2006/table">
            <a:tbl>
              <a:tblPr firstRow="1" firstCol="1" bandRow="1">
                <a:tableStyleId>{7E9639D4-E3E2-4D34-9284-5A2195B3D0D7}</a:tableStyleId>
              </a:tblPr>
              <a:tblGrid>
                <a:gridCol w="2468864"/>
                <a:gridCol w="5102320"/>
              </a:tblGrid>
              <a:tr h="288032">
                <a:tc>
                  <a:txBody>
                    <a:bodyPr/>
                    <a:lstStyle/>
                    <a:p>
                      <a:pPr marL="0" marR="0">
                        <a:spcBef>
                          <a:spcPts val="0"/>
                        </a:spcBef>
                        <a:spcAft>
                          <a:spcPts val="0"/>
                        </a:spcAft>
                      </a:pPr>
                      <a:r>
                        <a:rPr lang="en-US" sz="1400" dirty="0">
                          <a:effectLst/>
                        </a:rPr>
                        <a:t>Sector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0" marR="0">
                        <a:spcBef>
                          <a:spcPts val="0"/>
                        </a:spcBef>
                        <a:spcAft>
                          <a:spcPts val="0"/>
                        </a:spcAft>
                      </a:pPr>
                      <a:r>
                        <a:rPr lang="en-US" sz="1400" dirty="0">
                          <a:effectLst/>
                        </a:rPr>
                        <a:t>Responsible Provincial Government </a:t>
                      </a:r>
                      <a:r>
                        <a:rPr lang="en-US" sz="1400" dirty="0" err="1">
                          <a:effectLst/>
                        </a:rPr>
                        <a:t>Dept</a:t>
                      </a:r>
                      <a:r>
                        <a:rPr lang="en-US" sz="1400" dirty="0">
                          <a:effectLst/>
                        </a:rPr>
                        <a:t>/Agency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357732">
                <a:tc>
                  <a:txBody>
                    <a:bodyPr/>
                    <a:lstStyle/>
                    <a:p>
                      <a:pPr marL="0" marR="0" indent="0" algn="l">
                        <a:spcBef>
                          <a:spcPts val="0"/>
                        </a:spcBef>
                        <a:spcAft>
                          <a:spcPts val="0"/>
                        </a:spcAft>
                        <a:buFont typeface="Arial" panose="020B0604020202020204" pitchFamily="34" charset="0"/>
                        <a:buNone/>
                      </a:pPr>
                      <a:r>
                        <a:rPr lang="en-US" sz="1400" dirty="0">
                          <a:effectLst/>
                        </a:rPr>
                        <a:t>Introduction to PDNA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Symbol" panose="05050102010706020507" pitchFamily="18" charset="2"/>
                        <a:buChar char=""/>
                      </a:pPr>
                      <a:r>
                        <a:rPr lang="en-US" sz="1400" dirty="0">
                          <a:effectLst/>
                        </a:rPr>
                        <a:t>All sectors</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04056">
                <a:tc>
                  <a:txBody>
                    <a:bodyPr/>
                    <a:lstStyle/>
                    <a:p>
                      <a:pPr marL="0" marR="0" algn="l">
                        <a:spcBef>
                          <a:spcPts val="0"/>
                        </a:spcBef>
                        <a:spcAft>
                          <a:spcPts val="0"/>
                        </a:spcAft>
                      </a:pPr>
                      <a:r>
                        <a:rPr lang="en-US" sz="1400" dirty="0">
                          <a:solidFill>
                            <a:schemeClr val="tx1"/>
                          </a:solidFill>
                          <a:effectLst/>
                        </a:rPr>
                        <a:t>Agriculture</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Agriculture &amp; Rural Development</a:t>
                      </a:r>
                      <a:endParaRPr lang="en-US" sz="1600" dirty="0">
                        <a:solidFill>
                          <a:schemeClr val="tx1"/>
                        </a:solidFill>
                        <a:effectLst/>
                      </a:endParaRPr>
                    </a:p>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Fisheries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800" b="1" dirty="0">
                          <a:solidFill>
                            <a:schemeClr val="accent4"/>
                          </a:solidFill>
                          <a:effectLst/>
                        </a:rPr>
                        <a:t>Transport </a:t>
                      </a:r>
                      <a:endParaRPr lang="en-US" sz="2000" b="1"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800" b="1" dirty="0" err="1">
                          <a:solidFill>
                            <a:schemeClr val="accent4"/>
                          </a:solidFill>
                          <a:effectLst/>
                        </a:rPr>
                        <a:t>Dept</a:t>
                      </a:r>
                      <a:r>
                        <a:rPr lang="en-US" sz="1800" b="1" dirty="0">
                          <a:solidFill>
                            <a:schemeClr val="accent4"/>
                          </a:solidFill>
                          <a:effectLst/>
                        </a:rPr>
                        <a:t> of Transportation</a:t>
                      </a:r>
                      <a:endParaRPr lang="en-US" sz="2000" b="1" dirty="0">
                        <a:solidFill>
                          <a:schemeClr val="accent4"/>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a:solidFill>
                            <a:schemeClr val="tx1"/>
                          </a:solidFill>
                          <a:effectLst/>
                        </a:rPr>
                        <a:t>Housing </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Construction</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a:solidFill>
                            <a:schemeClr val="tx1"/>
                          </a:solidFill>
                          <a:effectLst/>
                        </a:rPr>
                        <a:t>Education</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Education and Training</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132861">
                <a:tc>
                  <a:txBody>
                    <a:bodyPr/>
                    <a:lstStyle/>
                    <a:p>
                      <a:pPr marL="0" marR="0" algn="l">
                        <a:spcBef>
                          <a:spcPts val="0"/>
                        </a:spcBef>
                        <a:spcAft>
                          <a:spcPts val="0"/>
                        </a:spcAft>
                      </a:pPr>
                      <a:r>
                        <a:rPr lang="en-US" sz="1400">
                          <a:solidFill>
                            <a:schemeClr val="tx1"/>
                          </a:solidFill>
                          <a:effectLst/>
                        </a:rPr>
                        <a:t>Health</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Health</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132861">
                <a:tc>
                  <a:txBody>
                    <a:bodyPr/>
                    <a:lstStyle/>
                    <a:p>
                      <a:pPr marL="0" marR="0" algn="l">
                        <a:spcBef>
                          <a:spcPts val="0"/>
                        </a:spcBef>
                        <a:spcAft>
                          <a:spcPts val="0"/>
                        </a:spcAft>
                      </a:pPr>
                      <a:r>
                        <a:rPr lang="en-US" sz="1400" dirty="0">
                          <a:solidFill>
                            <a:schemeClr val="tx1"/>
                          </a:solidFill>
                          <a:effectLst/>
                        </a:rPr>
                        <a:t>Power Supply </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Energy</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504769">
                <a:tc>
                  <a:txBody>
                    <a:bodyPr/>
                    <a:lstStyle/>
                    <a:p>
                      <a:pPr marL="0" marR="0" algn="l">
                        <a:spcBef>
                          <a:spcPts val="0"/>
                        </a:spcBef>
                        <a:spcAft>
                          <a:spcPts val="0"/>
                        </a:spcAft>
                      </a:pPr>
                      <a:r>
                        <a:rPr lang="en-US" sz="1400" dirty="0">
                          <a:effectLst/>
                        </a:rPr>
                        <a:t>Water Supply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a:effectLst/>
                        </a:rPr>
                        <a:t>Dept of Agriculture and Rural Development (rural water)</a:t>
                      </a:r>
                      <a:endParaRPr lang="en-US" sz="1600">
                        <a:effectLst/>
                      </a:endParaRPr>
                    </a:p>
                    <a:p>
                      <a:pPr marL="342900" marR="0" lvl="0" indent="-342900">
                        <a:spcBef>
                          <a:spcPts val="0"/>
                        </a:spcBef>
                        <a:spcAft>
                          <a:spcPts val="0"/>
                        </a:spcAft>
                        <a:buFont typeface="Symbol" panose="05050102010706020507" pitchFamily="18" charset="2"/>
                        <a:buChar char=""/>
                      </a:pPr>
                      <a:r>
                        <a:rPr lang="en-US" sz="1400">
                          <a:effectLst/>
                        </a:rPr>
                        <a:t>Dept of Construction (urban water)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362348">
                <a:tc>
                  <a:txBody>
                    <a:bodyPr/>
                    <a:lstStyle/>
                    <a:p>
                      <a:pPr marL="0" marR="0" algn="l">
                        <a:spcBef>
                          <a:spcPts val="0"/>
                        </a:spcBef>
                        <a:spcAft>
                          <a:spcPts val="0"/>
                        </a:spcAft>
                      </a:pPr>
                      <a:r>
                        <a:rPr lang="en-US" sz="1400">
                          <a:effectLst/>
                        </a:rPr>
                        <a:t>Government Infrastructure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a:effectLst/>
                        </a:rPr>
                        <a:t>Dept of Investment and Planning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362348">
                <a:tc>
                  <a:txBody>
                    <a:bodyPr/>
                    <a:lstStyle/>
                    <a:p>
                      <a:pPr marL="0" marR="0" algn="l">
                        <a:spcBef>
                          <a:spcPts val="0"/>
                        </a:spcBef>
                        <a:spcAft>
                          <a:spcPts val="0"/>
                        </a:spcAft>
                      </a:pPr>
                      <a:r>
                        <a:rPr lang="en-US" sz="1400">
                          <a:effectLst/>
                        </a:rPr>
                        <a:t>Tourism</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a:effectLst/>
                        </a:rPr>
                        <a:t>Dept of Culture, Sports, and Tourism</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362348">
                <a:tc>
                  <a:txBody>
                    <a:bodyPr/>
                    <a:lstStyle/>
                    <a:p>
                      <a:pPr marL="0" marR="0" algn="l">
                        <a:spcBef>
                          <a:spcPts val="0"/>
                        </a:spcBef>
                        <a:spcAft>
                          <a:spcPts val="0"/>
                        </a:spcAft>
                      </a:pPr>
                      <a:r>
                        <a:rPr lang="en-US" sz="1400">
                          <a:solidFill>
                            <a:schemeClr val="tx1"/>
                          </a:solidFill>
                          <a:effectLst/>
                        </a:rPr>
                        <a:t>Telecommunications</a:t>
                      </a:r>
                      <a:endParaRPr lang="en-U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solidFill>
                            <a:schemeClr val="tx1"/>
                          </a:solidFill>
                          <a:effectLst/>
                        </a:rPr>
                        <a:t>Dept</a:t>
                      </a:r>
                      <a:r>
                        <a:rPr lang="en-US" sz="1400" dirty="0">
                          <a:solidFill>
                            <a:schemeClr val="tx1"/>
                          </a:solidFill>
                          <a:effectLst/>
                        </a:rPr>
                        <a:t> of Telecommunications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132861">
                <a:tc>
                  <a:txBody>
                    <a:bodyPr/>
                    <a:lstStyle/>
                    <a:p>
                      <a:pPr marL="0" marR="0" algn="l">
                        <a:spcBef>
                          <a:spcPts val="0"/>
                        </a:spcBef>
                        <a:spcAft>
                          <a:spcPts val="0"/>
                        </a:spcAft>
                      </a:pPr>
                      <a:r>
                        <a:rPr lang="en-US" sz="1400">
                          <a:effectLst/>
                        </a:rPr>
                        <a:t>Mining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a:effectLst/>
                        </a:rPr>
                        <a:t>Dept of Trade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a:effectLst/>
                        </a:rPr>
                        <a:t>Commerce and Industry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c>
                  <a:txBody>
                    <a:bodyPr/>
                    <a:lstStyle/>
                    <a:p>
                      <a:pPr marL="342900" marR="0" lvl="0" indent="-342900">
                        <a:spcBef>
                          <a:spcPts val="0"/>
                        </a:spcBef>
                        <a:spcAft>
                          <a:spcPts val="0"/>
                        </a:spcAft>
                        <a:buFont typeface="Symbol" panose="05050102010706020507" pitchFamily="18" charset="2"/>
                        <a:buChar char=""/>
                      </a:pPr>
                      <a:r>
                        <a:rPr lang="en-US" sz="1400" dirty="0" err="1">
                          <a:effectLst/>
                        </a:rPr>
                        <a:t>Dept</a:t>
                      </a:r>
                      <a:r>
                        <a:rPr lang="en-US" sz="1400" dirty="0">
                          <a:effectLst/>
                        </a:rPr>
                        <a:t> of Trade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4352" marR="54352" marT="0" marB="0"/>
                </a:tc>
              </a:tr>
              <a:tr h="241565">
                <a:tc>
                  <a:txBody>
                    <a:bodyPr/>
                    <a:lstStyle/>
                    <a:p>
                      <a:pPr marL="0" marR="0" algn="l">
                        <a:spcBef>
                          <a:spcPts val="0"/>
                        </a:spcBef>
                        <a:spcAft>
                          <a:spcPts val="0"/>
                        </a:spcAft>
                      </a:pPr>
                      <a:r>
                        <a:rPr lang="en-US" sz="1400" dirty="0" smtClean="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Macroeconomic Assessment</a:t>
                      </a:r>
                      <a:endParaRPr lang="en-US"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1400" dirty="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Provincial General Statistics Office</a:t>
                      </a:r>
                      <a:endParaRPr lang="en-US"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1565">
                <a:tc>
                  <a:txBody>
                    <a:bodyPr/>
                    <a:lstStyle/>
                    <a:p>
                      <a:pPr marL="0" marR="0" algn="l">
                        <a:spcBef>
                          <a:spcPts val="0"/>
                        </a:spcBef>
                        <a:spcAft>
                          <a:spcPts val="0"/>
                        </a:spcAft>
                      </a:pPr>
                      <a:r>
                        <a:rPr lang="en-US" sz="1400" dirty="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Social Impact Assessment</a:t>
                      </a:r>
                      <a:endParaRPr lang="en-US"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1400" dirty="0" err="1">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Dept</a:t>
                      </a:r>
                      <a:r>
                        <a:rPr lang="en-US" sz="1400" dirty="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 of </a:t>
                      </a:r>
                      <a:r>
                        <a:rPr lang="en-US" sz="1400" dirty="0" err="1">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Labour</a:t>
                      </a:r>
                      <a:r>
                        <a:rPr lang="en-US" sz="1400" dirty="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 Invalid, and Social Works</a:t>
                      </a:r>
                      <a:endParaRPr lang="en-US"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1565">
                <a:tc>
                  <a:txBody>
                    <a:bodyPr/>
                    <a:lstStyle/>
                    <a:p>
                      <a:pPr marL="0" marR="0" algn="l">
                        <a:spcBef>
                          <a:spcPts val="0"/>
                        </a:spcBef>
                        <a:spcAft>
                          <a:spcPts val="0"/>
                        </a:spcAft>
                      </a:pPr>
                      <a:r>
                        <a:rPr lang="en-US" sz="140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Environmental Assessment</a:t>
                      </a:r>
                      <a:endParaRPr lang="en-US" sz="140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1400" dirty="0" err="1">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Dept</a:t>
                      </a:r>
                      <a:r>
                        <a:rPr lang="en-US" sz="1400" dirty="0">
                          <a:solidFill>
                            <a:schemeClr val="bg1">
                              <a:lumMod val="75000"/>
                            </a:schemeClr>
                          </a:solidFill>
                          <a:effectLst/>
                          <a:latin typeface="Trebuchet MS" panose="020B0603020202020204" pitchFamily="34" charset="0"/>
                          <a:ea typeface="Calibri" panose="020F0502020204030204" pitchFamily="34" charset="0"/>
                          <a:cs typeface="Times New Roman" panose="02020603050405020304" pitchFamily="18" charset="0"/>
                        </a:rPr>
                        <a:t> of Natural Resources and Environment</a:t>
                      </a:r>
                      <a:endParaRPr lang="en-US" sz="1400" dirty="0">
                        <a:solidFill>
                          <a:schemeClr val="bg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3" name="Title 2"/>
          <p:cNvSpPr>
            <a:spLocks noGrp="1"/>
          </p:cNvSpPr>
          <p:nvPr>
            <p:ph type="title"/>
          </p:nvPr>
        </p:nvSpPr>
        <p:spPr/>
        <p:txBody>
          <a:bodyPr/>
          <a:lstStyle/>
          <a:p>
            <a:r>
              <a:rPr lang="en-US" dirty="0" smtClean="0"/>
              <a:t>Guidance Documents</a:t>
            </a:r>
            <a:endParaRPr lang="en-US" dirty="0"/>
          </a:p>
        </p:txBody>
      </p:sp>
    </p:spTree>
    <p:extLst>
      <p:ext uri="{BB962C8B-B14F-4D97-AF65-F5344CB8AC3E}">
        <p14:creationId xmlns:p14="http://schemas.microsoft.com/office/powerpoint/2010/main" val="967865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a:t>This document is intended for the training and guidance of personnel at the </a:t>
            </a:r>
            <a:r>
              <a:rPr lang="en-US" sz="1800" dirty="0" smtClean="0"/>
              <a:t>provincial </a:t>
            </a:r>
            <a:r>
              <a:rPr lang="en-US" sz="1800" dirty="0"/>
              <a:t>level in Vietnam who are responsible for the post-disaster damage, loss and needs assessment - or what is now known as the post-disaster needs assessment (PDNA). </a:t>
            </a:r>
            <a:endParaRPr lang="en-US" sz="1800" dirty="0" smtClean="0"/>
          </a:p>
          <a:p>
            <a:r>
              <a:rPr lang="en-US" sz="1800" dirty="0" smtClean="0"/>
              <a:t>The </a:t>
            </a:r>
            <a:r>
              <a:rPr lang="en-US" sz="1800" dirty="0"/>
              <a:t>Guidance Note supports </a:t>
            </a:r>
            <a:r>
              <a:rPr lang="en-US" sz="1800" dirty="0" smtClean="0"/>
              <a:t>province </a:t>
            </a:r>
            <a:r>
              <a:rPr lang="en-US" sz="1800" dirty="0"/>
              <a:t>officials to conduct accurate and timely post-disaster needs assessment for better recovery, and helps implementation of the national government policy (Reference: “Decision No. 31 QD / PCLBTW 2012”). </a:t>
            </a:r>
            <a:endParaRPr lang="en-US" sz="1800" dirty="0" smtClean="0"/>
          </a:p>
          <a:p>
            <a:r>
              <a:rPr lang="en-US" sz="1800" dirty="0" smtClean="0"/>
              <a:t>The </a:t>
            </a:r>
            <a:r>
              <a:rPr lang="en-US" sz="1800" dirty="0"/>
              <a:t>PDNA should be conducted at </a:t>
            </a:r>
            <a:r>
              <a:rPr lang="en-US" sz="1800" dirty="0" smtClean="0"/>
              <a:t>the </a:t>
            </a:r>
            <a:r>
              <a:rPr lang="en-US" sz="1800" dirty="0"/>
              <a:t>provincial level. The information gathered through this guidance notes should be submitted to the higher level of the government, which is responsible for the consolidation of the assessment using the Decision No. 31 templates made available by the Central Committee for Flood and Storm Control (CCFSC) Standing Office</a:t>
            </a:r>
            <a:r>
              <a:rPr lang="en-US" sz="1800" b="1" dirty="0" smtClean="0"/>
              <a:t>.</a:t>
            </a:r>
            <a:endParaRPr lang="en-US" sz="1800" dirty="0"/>
          </a:p>
        </p:txBody>
      </p:sp>
      <p:sp>
        <p:nvSpPr>
          <p:cNvPr id="3" name="Title 2"/>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16832620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Text Placeholder 4"/>
          <p:cNvSpPr>
            <a:spLocks noGrp="1"/>
          </p:cNvSpPr>
          <p:nvPr>
            <p:ph type="body" idx="1"/>
          </p:nvPr>
        </p:nvSpPr>
        <p:spPr/>
        <p:txBody>
          <a:bodyPr/>
          <a:lstStyle/>
          <a:p>
            <a:endParaRPr lang="en-US"/>
          </a:p>
        </p:txBody>
      </p:sp>
      <p:grpSp>
        <p:nvGrpSpPr>
          <p:cNvPr id="3" name="Group 2"/>
          <p:cNvGrpSpPr/>
          <p:nvPr/>
        </p:nvGrpSpPr>
        <p:grpSpPr>
          <a:xfrm>
            <a:off x="251520" y="1077647"/>
            <a:ext cx="4224241" cy="2855409"/>
            <a:chOff x="251520" y="1077647"/>
            <a:chExt cx="4224241" cy="2855409"/>
          </a:xfrm>
        </p:grpSpPr>
        <p:pic>
          <p:nvPicPr>
            <p:cNvPr id="1026" name="Picture 2" descr="The bridge in Tan An hamlet, Tinh Dong commune, Son Tinh district - one of 10 bridges built under the support of HCMCY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77647"/>
              <a:ext cx="4224241" cy="282179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12829" y="3625279"/>
              <a:ext cx="1662932" cy="307777"/>
            </a:xfrm>
            <a:prstGeom prst="rect">
              <a:avLst/>
            </a:prstGeom>
            <a:noFill/>
          </p:spPr>
          <p:txBody>
            <a:bodyPr wrap="square" rtlCol="0">
              <a:spAutoFit/>
            </a:bodyPr>
            <a:lstStyle/>
            <a:p>
              <a:r>
                <a:rPr lang="en-US" sz="1400" dirty="0" smtClean="0"/>
                <a:t>talkvietnam.com</a:t>
              </a:r>
              <a:endParaRPr lang="en-US" sz="1400" dirty="0"/>
            </a:p>
          </p:txBody>
        </p:sp>
      </p:grpSp>
      <p:grpSp>
        <p:nvGrpSpPr>
          <p:cNvPr id="8" name="Group 7"/>
          <p:cNvGrpSpPr/>
          <p:nvPr/>
        </p:nvGrpSpPr>
        <p:grpSpPr>
          <a:xfrm>
            <a:off x="5220072" y="1153847"/>
            <a:ext cx="3397381" cy="2571024"/>
            <a:chOff x="5220072" y="1153847"/>
            <a:chExt cx="3397381" cy="2571024"/>
          </a:xfrm>
        </p:grpSpPr>
        <p:pic>
          <p:nvPicPr>
            <p:cNvPr id="6" name="Picture 2" descr="C:\Users\acer\Dropbox\Borikhan photos\DSC0551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1153847"/>
              <a:ext cx="3397381" cy="254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906876" y="3417094"/>
              <a:ext cx="710577" cy="307777"/>
            </a:xfrm>
            <a:prstGeom prst="rect">
              <a:avLst/>
            </a:prstGeom>
            <a:noFill/>
          </p:spPr>
          <p:txBody>
            <a:bodyPr wrap="square" rtlCol="0">
              <a:spAutoFit/>
            </a:bodyPr>
            <a:lstStyle/>
            <a:p>
              <a:r>
                <a:rPr lang="en-US" sz="1400" dirty="0" smtClean="0"/>
                <a:t>ADPC</a:t>
              </a:r>
              <a:endParaRPr lang="en-US" sz="1400" dirty="0"/>
            </a:p>
          </p:txBody>
        </p:sp>
      </p:grpSp>
    </p:spTree>
    <p:extLst>
      <p:ext uri="{BB962C8B-B14F-4D97-AF65-F5344CB8AC3E}">
        <p14:creationId xmlns:p14="http://schemas.microsoft.com/office/powerpoint/2010/main" val="2481751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solidFill>
                  <a:schemeClr val="accent4"/>
                </a:solidFill>
              </a:rPr>
              <a:t>Personnel to Conduct </a:t>
            </a:r>
            <a:r>
              <a:rPr lang="en-US" dirty="0" smtClean="0">
                <a:solidFill>
                  <a:schemeClr val="accent4"/>
                </a:solidFill>
              </a:rPr>
              <a:t>Transport Assessment</a:t>
            </a:r>
            <a:endParaRPr lang="en-US" dirty="0">
              <a:solidFill>
                <a:schemeClr val="accent4"/>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52940307"/>
              </p:ext>
            </p:extLst>
          </p:nvPr>
        </p:nvGraphicFramePr>
        <p:xfrm>
          <a:off x="251520" y="1844824"/>
          <a:ext cx="8712968" cy="4486656"/>
        </p:xfrm>
        <a:graphic>
          <a:graphicData uri="http://schemas.openxmlformats.org/drawingml/2006/table">
            <a:tbl>
              <a:tblPr firstRow="1" firstCol="1" bandRow="1"/>
              <a:tblGrid>
                <a:gridCol w="4354741"/>
                <a:gridCol w="4358227"/>
              </a:tblGrid>
              <a:tr h="0">
                <a:tc>
                  <a:txBody>
                    <a:bodyPr/>
                    <a:lstStyle/>
                    <a:p>
                      <a:pPr algn="just">
                        <a:lnSpc>
                          <a:spcPct val="115000"/>
                        </a:lnSpc>
                        <a:spcAft>
                          <a:spcPts val="600"/>
                        </a:spcAft>
                      </a:pPr>
                      <a:r>
                        <a:rPr lang="en-US" sz="1600" b="1">
                          <a:effectLst/>
                          <a:latin typeface="Calibri" panose="020F0502020204030204" pitchFamily="34" charset="0"/>
                          <a:ea typeface="Calibri" panose="020F0502020204030204" pitchFamily="34" charset="0"/>
                          <a:cs typeface="Calibri" panose="020F0502020204030204" pitchFamily="34" charset="0"/>
                        </a:rPr>
                        <a:t>Recommended Personnel</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600"/>
                        </a:spcAft>
                      </a:pPr>
                      <a:r>
                        <a:rPr lang="en-US" sz="1600" b="1">
                          <a:effectLst/>
                          <a:latin typeface="Calibri" panose="020F0502020204030204" pitchFamily="34" charset="0"/>
                          <a:ea typeface="Calibri" panose="020F0502020204030204" pitchFamily="34" charset="0"/>
                          <a:cs typeface="Calibri" panose="020F0502020204030204" pitchFamily="34" charset="0"/>
                        </a:rPr>
                        <a:t>Role in the Transportation Sector PDNA</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342900" lvl="0" indent="-342900">
                        <a:lnSpc>
                          <a:spcPct val="115000"/>
                        </a:lnSpc>
                        <a:spcAft>
                          <a:spcPts val="600"/>
                        </a:spcAft>
                        <a:buFont typeface="Calibri" panose="020F0502020204030204" pitchFamily="34" charset="0"/>
                        <a:buChar char="-"/>
                      </a:pPr>
                      <a:r>
                        <a:rPr lang="en-US" sz="1600" dirty="0">
                          <a:effectLst/>
                          <a:latin typeface="Calibri" panose="020F0502020204030204" pitchFamily="34" charset="0"/>
                          <a:ea typeface="Calibri" panose="020F0502020204030204" pitchFamily="34" charset="0"/>
                          <a:cs typeface="Calibri" panose="020F0502020204030204" pitchFamily="34" charset="0"/>
                        </a:rPr>
                        <a:t>The team should be included officials, engineers, economists, and finance personnel from the specialized departments/agencies such as lands; waterways; Railroads, </a:t>
                      </a:r>
                      <a:r>
                        <a:rPr lang="en-US" sz="1600" dirty="0" err="1" smtClean="0">
                          <a:effectLst/>
                          <a:latin typeface="Calibri" panose="020F0502020204030204" pitchFamily="34" charset="0"/>
                          <a:ea typeface="Calibri" panose="020F0502020204030204" pitchFamily="34" charset="0"/>
                          <a:cs typeface="Calibri" panose="020F0502020204030204" pitchFamily="34" charset="0"/>
                        </a:rPr>
                        <a:t>ect</a:t>
                      </a:r>
                      <a:endParaRPr lang="en-US" sz="16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Lead and coordinate</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Staff from the province, district, commune transportation departments  who are familiar with the types of transportation assets and  infrastructure, equipment,  unit costs of inputs, etc.</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Provide baseline information and facilitate the field assessment of damages and losses</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Officials from the affected communes</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Facilitate the field assessment of damages and losses and assist in validating baseline information</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Development partners (if active in the Transport Sector)</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Participate and provide technical advice</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600"/>
                        </a:spcAft>
                      </a:pPr>
                      <a:r>
                        <a:rPr lang="en-US" sz="1600">
                          <a:effectLst/>
                          <a:latin typeface="Calibri" panose="020F0502020204030204" pitchFamily="34" charset="0"/>
                          <a:ea typeface="Calibri" panose="020F0502020204030204" pitchFamily="34" charset="0"/>
                          <a:cs typeface="Calibri" panose="020F0502020204030204" pitchFamily="34" charset="0"/>
                        </a:rPr>
                        <a:t>Private transport professionals (transport professional engineers;)</a:t>
                      </a:r>
                      <a:endParaRPr lang="en-US" sz="160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600"/>
                        </a:spcAft>
                      </a:pPr>
                      <a:r>
                        <a:rPr lang="en-US" sz="1600" dirty="0">
                          <a:effectLst/>
                          <a:latin typeface="Calibri" panose="020F0502020204030204" pitchFamily="34" charset="0"/>
                          <a:ea typeface="Calibri" panose="020F0502020204030204" pitchFamily="34" charset="0"/>
                          <a:cs typeface="Calibri" panose="020F0502020204030204" pitchFamily="34" charset="0"/>
                        </a:rPr>
                        <a:t>Participate and provide technical advice to recovery the disasters</a:t>
                      </a:r>
                      <a:endParaRPr lang="en-US" sz="1600" dirty="0">
                        <a:effectLst/>
                        <a:latin typeface="Calibri" panose="020F0502020204030204" pitchFamily="34" charset="0"/>
                        <a:ea typeface="Calibri" panose="020F0502020204030204" pitchFamily="34" charset="0"/>
                        <a:cs typeface="Angsana New" panose="02020603050405020304" pitchFamily="18" charset="-3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1070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t>The transportation sector is composed of the following sub-sectors: </a:t>
            </a:r>
            <a:endParaRPr lang="en-US" sz="2400" dirty="0" smtClean="0"/>
          </a:p>
          <a:p>
            <a:pPr lvl="1"/>
            <a:r>
              <a:rPr lang="en-US" sz="2000" dirty="0" smtClean="0"/>
              <a:t>a</a:t>
            </a:r>
            <a:r>
              <a:rPr lang="en-US" sz="2000" dirty="0"/>
              <a:t>) land transportation covering roads, bridges and other related structures like culverts, drainages, etc.; </a:t>
            </a:r>
            <a:endParaRPr lang="en-US" sz="2000" dirty="0" smtClean="0"/>
          </a:p>
          <a:p>
            <a:pPr lvl="1"/>
            <a:r>
              <a:rPr lang="en-US" sz="2000" dirty="0" smtClean="0"/>
              <a:t>b</a:t>
            </a:r>
            <a:r>
              <a:rPr lang="en-US" sz="2000" dirty="0"/>
              <a:t>) water transportation to include ports, water crafts and other structures and assets like warehouses, navigational equipment, stocks, etc.; and </a:t>
            </a:r>
            <a:endParaRPr lang="en-US" sz="2000" dirty="0" smtClean="0"/>
          </a:p>
          <a:p>
            <a:pPr lvl="1"/>
            <a:r>
              <a:rPr lang="en-US" sz="2000" dirty="0" smtClean="0"/>
              <a:t>c</a:t>
            </a:r>
            <a:r>
              <a:rPr lang="en-US" sz="2000" dirty="0"/>
              <a:t>) railroads which will include trains, stations or terminal and other related structures and equipment.  It should be noted that boats used for fisheries are not included in this sector. They should be assessed in the agriculture sector. </a:t>
            </a:r>
          </a:p>
        </p:txBody>
      </p:sp>
      <p:sp>
        <p:nvSpPr>
          <p:cNvPr id="3" name="Title 2"/>
          <p:cNvSpPr>
            <a:spLocks noGrp="1"/>
          </p:cNvSpPr>
          <p:nvPr>
            <p:ph type="title"/>
          </p:nvPr>
        </p:nvSpPr>
        <p:spPr/>
        <p:txBody>
          <a:bodyPr/>
          <a:lstStyle/>
          <a:p>
            <a:r>
              <a:rPr lang="en-US" dirty="0" smtClean="0">
                <a:solidFill>
                  <a:schemeClr val="accent4"/>
                </a:solidFill>
              </a:rPr>
              <a:t>Transport Sector</a:t>
            </a:r>
            <a:endParaRPr lang="en-US" dirty="0">
              <a:solidFill>
                <a:schemeClr val="accent4"/>
              </a:solidFill>
            </a:endParaRPr>
          </a:p>
        </p:txBody>
      </p:sp>
    </p:spTree>
    <p:extLst>
      <p:ext uri="{BB962C8B-B14F-4D97-AF65-F5344CB8AC3E}">
        <p14:creationId xmlns:p14="http://schemas.microsoft.com/office/powerpoint/2010/main" val="2677940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In the transportation sector, damages are cost of: a) repair of partially damaged assets and/or b) replacement of totally destroyed assets and infrastructure such as:</a:t>
            </a:r>
          </a:p>
          <a:p>
            <a:pPr lvl="1"/>
            <a:r>
              <a:rPr lang="en-US" sz="1800" dirty="0"/>
              <a:t>For land transport – all types of roads, bridges and other similar structures like culverts, which are part of the land transportation system.</a:t>
            </a:r>
          </a:p>
          <a:p>
            <a:pPr lvl="1"/>
            <a:r>
              <a:rPr lang="en-US" sz="1800" dirty="0"/>
              <a:t>For water transport –Inland and maritime (sea) ports, inland waterways, ferries and other assets. </a:t>
            </a:r>
          </a:p>
          <a:p>
            <a:pPr lvl="1"/>
            <a:r>
              <a:rPr lang="en-US" sz="1800" dirty="0"/>
              <a:t>For air transport – Airports, aircrafts, structures and equipment.</a:t>
            </a:r>
          </a:p>
          <a:p>
            <a:pPr lvl="1"/>
            <a:r>
              <a:rPr lang="en-US" sz="1800" dirty="0"/>
              <a:t>For railroads – Trains, structures and equipment.</a:t>
            </a:r>
          </a:p>
          <a:p>
            <a:pPr lvl="1"/>
            <a:r>
              <a:rPr lang="en-US" sz="1800" dirty="0"/>
              <a:t>Transportation infrastructures like bus terminals, offices, warehouses, etc. </a:t>
            </a:r>
          </a:p>
          <a:p>
            <a:pPr lvl="1"/>
            <a:r>
              <a:rPr lang="en-US" sz="1800" dirty="0"/>
              <a:t>Materials and supplies other stocks such as paper, books, furniture, research works and other collections should also be included under this heading.  </a:t>
            </a:r>
          </a:p>
          <a:p>
            <a:endParaRPr lang="en-US" sz="2000" dirty="0"/>
          </a:p>
        </p:txBody>
      </p:sp>
      <p:sp>
        <p:nvSpPr>
          <p:cNvPr id="3" name="Title 2"/>
          <p:cNvSpPr>
            <a:spLocks noGrp="1"/>
          </p:cNvSpPr>
          <p:nvPr>
            <p:ph type="title"/>
          </p:nvPr>
        </p:nvSpPr>
        <p:spPr/>
        <p:txBody>
          <a:bodyPr/>
          <a:lstStyle/>
          <a:p>
            <a:r>
              <a:rPr lang="en-US" dirty="0">
                <a:solidFill>
                  <a:schemeClr val="accent4"/>
                </a:solidFill>
              </a:rPr>
              <a:t>Transport </a:t>
            </a:r>
            <a:r>
              <a:rPr lang="en-US" dirty="0" smtClean="0">
                <a:solidFill>
                  <a:schemeClr val="accent4"/>
                </a:solidFill>
              </a:rPr>
              <a:t>Damages</a:t>
            </a:r>
            <a:endParaRPr lang="en-US" dirty="0"/>
          </a:p>
        </p:txBody>
      </p:sp>
    </p:spTree>
    <p:extLst>
      <p:ext uri="{BB962C8B-B14F-4D97-AF65-F5344CB8AC3E}">
        <p14:creationId xmlns:p14="http://schemas.microsoft.com/office/powerpoint/2010/main" val="3976090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Damages in transport sector will occur at the time of, or shortly after the disaster although some damages may become obvious only after a longer period. </a:t>
            </a:r>
            <a:endParaRPr lang="en-US" dirty="0" smtClean="0"/>
          </a:p>
          <a:p>
            <a:r>
              <a:rPr lang="en-US" dirty="0" smtClean="0"/>
              <a:t>Damages </a:t>
            </a:r>
            <a:r>
              <a:rPr lang="en-US" dirty="0"/>
              <a:t>are measured in physical terms (such as kilometers of roads, number of equipment) for which the monetary repair or replacement value is subsequently estimated.  </a:t>
            </a:r>
          </a:p>
          <a:p>
            <a:endParaRPr lang="en-US" dirty="0"/>
          </a:p>
        </p:txBody>
      </p:sp>
      <p:sp>
        <p:nvSpPr>
          <p:cNvPr id="3" name="Title 2"/>
          <p:cNvSpPr>
            <a:spLocks noGrp="1"/>
          </p:cNvSpPr>
          <p:nvPr>
            <p:ph type="title"/>
          </p:nvPr>
        </p:nvSpPr>
        <p:spPr/>
        <p:txBody>
          <a:bodyPr/>
          <a:lstStyle/>
          <a:p>
            <a:r>
              <a:rPr lang="en-US" dirty="0">
                <a:solidFill>
                  <a:schemeClr val="accent4"/>
                </a:solidFill>
              </a:rPr>
              <a:t>Transport </a:t>
            </a:r>
            <a:r>
              <a:rPr lang="en-US" dirty="0" smtClean="0">
                <a:solidFill>
                  <a:schemeClr val="accent4"/>
                </a:solidFill>
              </a:rPr>
              <a:t>Damages (2)</a:t>
            </a:r>
            <a:endParaRPr lang="en-US" dirty="0"/>
          </a:p>
        </p:txBody>
      </p:sp>
    </p:spTree>
    <p:extLst>
      <p:ext uri="{BB962C8B-B14F-4D97-AF65-F5344CB8AC3E}">
        <p14:creationId xmlns:p14="http://schemas.microsoft.com/office/powerpoint/2010/main" val="1409578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DB_template_updat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CAUPD template</Template>
  <TotalTime>5080</TotalTime>
  <Words>1691</Words>
  <Application>Microsoft Office PowerPoint</Application>
  <PresentationFormat>On-screen Show (4:3)</PresentationFormat>
  <Paragraphs>154</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ＭＳ Ｐゴシック</vt:lpstr>
      <vt:lpstr>Angsana New</vt:lpstr>
      <vt:lpstr>Arial</vt:lpstr>
      <vt:lpstr>Calibri</vt:lpstr>
      <vt:lpstr>HY그래픽M</vt:lpstr>
      <vt:lpstr>Symbol</vt:lpstr>
      <vt:lpstr>Times New Roman</vt:lpstr>
      <vt:lpstr>Trebuchet MS</vt:lpstr>
      <vt:lpstr>Wingdings 2</vt:lpstr>
      <vt:lpstr>AFDB_template_update</vt:lpstr>
      <vt:lpstr>“Post-Disaster Needs Assessment and Recovery in Vietnam”</vt:lpstr>
      <vt:lpstr>Session Objectives</vt:lpstr>
      <vt:lpstr>Guidance Documents</vt:lpstr>
      <vt:lpstr>Introduction</vt:lpstr>
      <vt:lpstr>introduction</vt:lpstr>
      <vt:lpstr>Personnel to Conduct Transport Assessment</vt:lpstr>
      <vt:lpstr>Transport Sector</vt:lpstr>
      <vt:lpstr>Transport Damages</vt:lpstr>
      <vt:lpstr>Transport Damages (2)</vt:lpstr>
      <vt:lpstr>Transport Loss</vt:lpstr>
      <vt:lpstr>Transport Loss (2)</vt:lpstr>
      <vt:lpstr>General steps to conduct assessment</vt:lpstr>
      <vt:lpstr>General steps to conduct assessment</vt:lpstr>
      <vt:lpstr>Step 1. Collect and/or validate the baseline data for each of the disaster-affected commune</vt:lpstr>
      <vt:lpstr>Step 2. Estimate damages and losses </vt:lpstr>
      <vt:lpstr>Step 3. Validate the information on damages and losses and draft the summary </vt:lpstr>
      <vt:lpstr>Step 4. Analyze the impacts of the damages and losses to affected population </vt:lpstr>
      <vt:lpstr>Step 5. Identify the recovery strategies and estimate recovery and reconstruction needs</vt:lpstr>
      <vt:lpstr>Step 6. Draft the implementation plan of the identified programs and projects</vt:lpstr>
      <vt:lpstr>Step 7. Draft the post-disaster damages, losses and needs (PDNA) report of the sector</vt:lpstr>
      <vt:lpstr>Group DIScussions</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Institutional and Capacity  Building Support for Sub-National Post Disaster Reconstruction Activities in Khammouane Province</dc:title>
  <dc:creator>Pearn</dc:creator>
  <cp:lastModifiedBy>Greg</cp:lastModifiedBy>
  <cp:revision>692</cp:revision>
  <dcterms:created xsi:type="dcterms:W3CDTF">2013-02-18T06:24:38Z</dcterms:created>
  <dcterms:modified xsi:type="dcterms:W3CDTF">2015-04-16T09:52:09Z</dcterms:modified>
</cp:coreProperties>
</file>