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58" r:id="rId3"/>
    <p:sldId id="259" r:id="rId4"/>
    <p:sldId id="272" r:id="rId5"/>
    <p:sldId id="271" r:id="rId6"/>
    <p:sldId id="285" r:id="rId7"/>
    <p:sldId id="286" r:id="rId8"/>
    <p:sldId id="297" r:id="rId9"/>
    <p:sldId id="268" r:id="rId10"/>
    <p:sldId id="269" r:id="rId11"/>
    <p:sldId id="270" r:id="rId12"/>
    <p:sldId id="274" r:id="rId13"/>
    <p:sldId id="275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761" autoAdjust="0"/>
  </p:normalViewPr>
  <p:slideViewPr>
    <p:cSldViewPr>
      <p:cViewPr varScale="1">
        <p:scale>
          <a:sx n="51" d="100"/>
          <a:sy n="51" d="100"/>
        </p:scale>
        <p:origin x="195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241045-B96D-496E-910D-7220A29107D2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59BFA71-188E-4C1C-82F1-7BD751AD7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91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9BFA71-188E-4C1C-82F1-7BD751AD760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428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Calibri" pitchFamily="34" charset="0"/>
              <a:cs typeface="Cordia New" pitchFamily="34" charset="-34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97BD9181-8D37-4234-BD00-A9C27A13B9E4}" type="slidenum">
              <a:rPr lang="en-US" sz="1200" smtClean="0"/>
              <a:pPr eaLnBrk="1" hangingPunct="1"/>
              <a:t>13</a:t>
            </a:fld>
            <a:endParaRPr lang="en-US" sz="1200" smtClean="0"/>
          </a:p>
        </p:txBody>
      </p:sp>
    </p:spTree>
    <p:extLst>
      <p:ext uri="{BB962C8B-B14F-4D97-AF65-F5344CB8AC3E}">
        <p14:creationId xmlns:p14="http://schemas.microsoft.com/office/powerpoint/2010/main" val="905725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9BFA71-188E-4C1C-82F1-7BD751AD760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87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3268663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7321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D3DD-CFEE-4130-A056-88F986525227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CB11-9BC1-453B-B61E-93691B514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970252"/>
            <a:ext cx="645102" cy="772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50" y="6291261"/>
            <a:ext cx="919849" cy="435349"/>
          </a:xfrm>
          <a:prstGeom prst="rect">
            <a:avLst/>
          </a:prstGeom>
        </p:spPr>
      </p:pic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015185" y="182562"/>
            <a:ext cx="1113631" cy="111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430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25FC5-2AA3-49F6-9F04-D7BFDC62CBF4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83027-B27E-4130-874E-BEDB86DD7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3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 rot="5400000" flipH="1">
            <a:off x="3332163" y="3384550"/>
            <a:ext cx="6867525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0755" y="3268344"/>
              <a:ext cx="109914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9894" y="3268345"/>
              <a:ext cx="1097027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6922" y="3268344"/>
              <a:ext cx="1097026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38950" y="6356350"/>
            <a:ext cx="18684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7BBCF-7233-4722-AC12-61C36B758C01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30DEF-A772-4BC1-8F8F-C676DA2DA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5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39345-55D8-4276-AC75-3A00A7AAB3B9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CA404-91AF-4DB6-9413-E09CA73D1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282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 flipH="1">
            <a:off x="0" y="4229100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0AFD-324C-43AC-8BCD-284E73E4BA54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2F7D-19A8-4FAC-A9AE-946CC24E0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5" name="Picture 14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8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515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EDBEB-F119-47FF-84E8-5AACF51FE0FF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805B-4F33-423E-ABF8-633B87ADD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6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0F7B-D3E3-445A-8363-CCF278AEB406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223B-D833-4D14-9CE6-800565D1A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77A5-C084-48DD-A817-51E1F0F35A85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C7FA-0F53-4B8A-B107-D6A5EA6BD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9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68A8-45BA-4375-AB22-F5AC85D5964B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16E0-0986-42D7-9772-2273D3B70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3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32048" y="6273838"/>
            <a:ext cx="448075" cy="4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262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 flipH="1">
            <a:off x="0" y="11430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D2534-2BE9-4BDE-84E3-7007F3C7D124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B433-20D9-4D33-8844-D5195EA74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035D8-1A07-40E8-9D6A-06CC00ED9D4F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6C63-EBE2-422E-86A7-921B20C32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180975" y="0"/>
            <a:ext cx="968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C5FC7F-8325-4B0F-A7AC-B36D507F46BB}" type="datetimeFigureOut">
              <a:rPr lang="en-US"/>
              <a:pPr>
                <a:defRPr/>
              </a:pPr>
              <a:t>27-Nov-14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1413" y="0"/>
            <a:ext cx="382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254AF026-0D4C-4B84-A717-AA5FC1A5E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38AC8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AB39F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“Post-Disaster Needs Assessment and Recovery in </a:t>
            </a:r>
            <a:r>
              <a:rPr lang="en-US" sz="3200" dirty="0" smtClean="0">
                <a:effectLst/>
              </a:rPr>
              <a:t>Myanmar”</a:t>
            </a:r>
            <a:endParaRPr lang="en-US" sz="32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S0.1 Training Introduction &amp; Pre-Test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 smtClean="0"/>
              <a:t>Thank You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64336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kumimoji="1" lang="en-US" altLang="en-US" sz="2800" dirty="0">
                <a:latin typeface="+mj-lt"/>
                <a:ea typeface="宋体" pitchFamily="2" charset="-122"/>
              </a:rPr>
              <a:t>Purpose: to test participants’ understanding before and after the training course.</a:t>
            </a:r>
          </a:p>
          <a:p>
            <a:pPr eaLnBrk="1" hangingPunct="1">
              <a:buFontTx/>
              <a:buChar char="•"/>
            </a:pPr>
            <a:r>
              <a:rPr kumimoji="1" lang="en-US" altLang="en-US" sz="2800" dirty="0">
                <a:latin typeface="+mj-lt"/>
                <a:ea typeface="宋体" pitchFamily="2" charset="-122"/>
              </a:rPr>
              <a:t>Instructions</a:t>
            </a:r>
          </a:p>
          <a:p>
            <a:pPr lvl="1" eaLnBrk="1" hangingPunct="1">
              <a:buFontTx/>
              <a:buChar char="•"/>
            </a:pPr>
            <a:r>
              <a:rPr kumimoji="1" lang="en-US" altLang="en-US" dirty="0">
                <a:latin typeface="+mj-lt"/>
                <a:ea typeface="宋体" pitchFamily="2" charset="-122"/>
              </a:rPr>
              <a:t>Day 1: </a:t>
            </a:r>
          </a:p>
          <a:p>
            <a:pPr lvl="2" eaLnBrk="1" hangingPunct="1">
              <a:buFontTx/>
              <a:buChar char="•"/>
            </a:pPr>
            <a:r>
              <a:rPr kumimoji="1" lang="en-US" altLang="en-US" sz="2800" dirty="0">
                <a:latin typeface="+mj-lt"/>
                <a:ea typeface="宋体" pitchFamily="2" charset="-122"/>
              </a:rPr>
              <a:t>Participants use a blank answer form. </a:t>
            </a:r>
          </a:p>
          <a:p>
            <a:pPr lvl="2" eaLnBrk="1" hangingPunct="1">
              <a:buFontTx/>
              <a:buChar char="•"/>
            </a:pPr>
            <a:r>
              <a:rPr kumimoji="1" lang="en-US" altLang="en-US" sz="2800" dirty="0">
                <a:latin typeface="+mj-lt"/>
                <a:ea typeface="宋体" pitchFamily="2" charset="-122"/>
              </a:rPr>
              <a:t>Participants circle their answers. </a:t>
            </a:r>
          </a:p>
          <a:p>
            <a:pPr lvl="2" eaLnBrk="1" hangingPunct="1">
              <a:buFontTx/>
              <a:buChar char="•"/>
            </a:pPr>
            <a:r>
              <a:rPr kumimoji="1" lang="en-US" altLang="en-US" sz="2800" dirty="0">
                <a:latin typeface="+mj-lt"/>
                <a:ea typeface="宋体" pitchFamily="2" charset="-122"/>
              </a:rPr>
              <a:t>Participants give answers forms to the Course Coordinator for marking.</a:t>
            </a:r>
          </a:p>
          <a:p>
            <a:pPr lvl="1" eaLnBrk="1" hangingPunct="1">
              <a:buFontTx/>
              <a:buChar char="•"/>
            </a:pPr>
            <a:r>
              <a:rPr kumimoji="1" lang="en-US" altLang="en-US" dirty="0">
                <a:latin typeface="+mj-lt"/>
                <a:ea typeface="宋体" pitchFamily="2" charset="-122"/>
              </a:rPr>
              <a:t>Day </a:t>
            </a:r>
            <a:r>
              <a:rPr kumimoji="1" lang="en-US" altLang="en-US" dirty="0" smtClean="0">
                <a:latin typeface="+mj-lt"/>
                <a:ea typeface="宋体" pitchFamily="2" charset="-122"/>
              </a:rPr>
              <a:t>3: </a:t>
            </a:r>
            <a:r>
              <a:rPr kumimoji="1" lang="en-US" altLang="en-US" dirty="0">
                <a:latin typeface="+mj-lt"/>
                <a:ea typeface="宋体" pitchFamily="2" charset="-122"/>
              </a:rPr>
              <a:t>Repeat the test procedure.</a:t>
            </a:r>
          </a:p>
          <a:p>
            <a:pPr lvl="1" eaLnBrk="1" hangingPunct="1">
              <a:buFontTx/>
              <a:buChar char="•"/>
            </a:pPr>
            <a:endParaRPr kumimoji="1" lang="en-US" altLang="en-US" dirty="0">
              <a:latin typeface="+mj-lt"/>
              <a:ea typeface="宋体" pitchFamily="2" charset="-122"/>
            </a:endParaRPr>
          </a:p>
          <a:p>
            <a:endParaRPr lang="en-US" sz="2800" dirty="0">
              <a:latin typeface="+mj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Pre-Test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48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+mj-lt"/>
              </a:rPr>
              <a:t>The majority of disasters occur in ______.</a:t>
            </a: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pPr marL="514350" indent="-514350">
              <a:buAutoNum type="alphaLcParenR"/>
            </a:pPr>
            <a:r>
              <a:rPr lang="en-US" dirty="0" smtClean="0">
                <a:latin typeface="+mj-lt"/>
              </a:rPr>
              <a:t>Asia</a:t>
            </a:r>
            <a:endParaRPr lang="en-US" dirty="0">
              <a:latin typeface="+mj-lt"/>
            </a:endParaRPr>
          </a:p>
          <a:p>
            <a:pPr marL="514350" indent="-514350">
              <a:buAutoNum type="alphaLcParenR"/>
            </a:pPr>
            <a:r>
              <a:rPr lang="en-US" dirty="0" smtClean="0">
                <a:latin typeface="+mj-lt"/>
              </a:rPr>
              <a:t>Africa</a:t>
            </a:r>
          </a:p>
          <a:p>
            <a:pPr marL="514350" indent="-514350">
              <a:buAutoNum type="alphaLcParenR"/>
            </a:pPr>
            <a:r>
              <a:rPr lang="en-US" dirty="0" smtClean="0">
                <a:latin typeface="+mj-lt"/>
              </a:rPr>
              <a:t>Europe</a:t>
            </a:r>
          </a:p>
          <a:p>
            <a:pPr marL="514350" indent="-514350">
              <a:buAutoNum type="alphaLcParenR"/>
            </a:pPr>
            <a:r>
              <a:rPr lang="en-US" dirty="0" smtClean="0">
                <a:latin typeface="+mj-lt"/>
              </a:rPr>
              <a:t>Americas</a:t>
            </a:r>
          </a:p>
          <a:p>
            <a:pPr marL="514350" indent="-514350">
              <a:buAutoNum type="alphaLcParenR"/>
            </a:pPr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203150"/>
              </p:ext>
            </p:extLst>
          </p:nvPr>
        </p:nvGraphicFramePr>
        <p:xfrm>
          <a:off x="3131840" y="3865805"/>
          <a:ext cx="5688633" cy="231343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21369"/>
                <a:gridCol w="1116816"/>
                <a:gridCol w="1116816"/>
                <a:gridCol w="1116816"/>
                <a:gridCol w="1116816"/>
              </a:tblGrid>
              <a:tr h="48707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rebuchet MS" pitchFamily="34" charset="0"/>
                        </a:rPr>
                        <a:t>Example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rebuchet MS" pitchFamily="34" charset="0"/>
                          <a:ea typeface="Calibri"/>
                          <a:cs typeface="Cordia New"/>
                        </a:rPr>
                        <a:t>Question 1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2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3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4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5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6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7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8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9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Question 10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31275" y="278092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Pre-post Test Answer Form</a:t>
            </a:r>
            <a:endParaRPr lang="en-US" b="1" dirty="0">
              <a:latin typeface="+mj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4643222" y="3649781"/>
            <a:ext cx="576064" cy="509757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5" name="Picture 1" descr="C:\Users\user\AppData\Local\Microsoft\Windows\Temporary Internet Files\Content.IE5\1BA0LVHA\MC91021716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090" y="3042538"/>
            <a:ext cx="529116" cy="74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93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5" name="Text Box 3"/>
          <p:cNvSpPr txBox="1">
            <a:spLocks noChangeArrowheads="1"/>
          </p:cNvSpPr>
          <p:nvPr/>
        </p:nvSpPr>
        <p:spPr bwMode="auto">
          <a:xfrm>
            <a:off x="557920" y="3105835"/>
            <a:ext cx="86164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zh-CN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宋体" pitchFamily="2" charset="-122"/>
                <a:cs typeface="+mn-cs"/>
              </a:rPr>
              <a:t>Each question is shown </a:t>
            </a:r>
            <a:r>
              <a:rPr kumimoji="1" lang="en-US" altLang="zh-CN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宋体" pitchFamily="2" charset="-122"/>
                <a:cs typeface="+mn-cs"/>
              </a:rPr>
              <a:t>for 30 </a:t>
            </a:r>
            <a:r>
              <a:rPr kumimoji="1" lang="en-US" altLang="zh-CN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宋体" pitchFamily="2" charset="-122"/>
                <a:cs typeface="+mn-cs"/>
              </a:rPr>
              <a:t>seconds </a:t>
            </a:r>
            <a:endParaRPr kumimoji="1" lang="en-US" altLang="zh-CN" sz="3600" b="1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405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Post-disaster needs assessment </a:t>
            </a:r>
            <a:r>
              <a:rPr lang="en-US" b="1" dirty="0" smtClean="0"/>
              <a:t>is conducted: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A: during the disaster</a:t>
            </a:r>
          </a:p>
          <a:p>
            <a:pPr marL="0" indent="0">
              <a:buNone/>
            </a:pPr>
            <a:r>
              <a:rPr lang="en-US" dirty="0" smtClean="0"/>
              <a:t>B: 6 months after the disaster</a:t>
            </a:r>
          </a:p>
          <a:p>
            <a:pPr marL="0" indent="0">
              <a:buNone/>
            </a:pPr>
            <a:r>
              <a:rPr lang="en-US" dirty="0" smtClean="0"/>
              <a:t>C: after the disaster response/relief</a:t>
            </a:r>
          </a:p>
          <a:p>
            <a:pPr marL="0" indent="0">
              <a:buNone/>
            </a:pPr>
            <a:r>
              <a:rPr lang="en-US" dirty="0" smtClean="0"/>
              <a:t>D: for every small disaster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98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Post-disaster needs assessment includes:</a:t>
            </a:r>
          </a:p>
          <a:p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A: only physical damage</a:t>
            </a:r>
          </a:p>
          <a:p>
            <a:pPr marL="400050" lvl="1" indent="0">
              <a:buNone/>
            </a:pPr>
            <a:r>
              <a:rPr lang="en-US" dirty="0" smtClean="0"/>
              <a:t>B: only economic disruption</a:t>
            </a:r>
          </a:p>
          <a:p>
            <a:pPr marL="400050" lvl="1" indent="0">
              <a:buNone/>
            </a:pPr>
            <a:r>
              <a:rPr lang="en-US" dirty="0" smtClean="0"/>
              <a:t>C: only the needs of the people</a:t>
            </a:r>
          </a:p>
          <a:p>
            <a:pPr marL="400050" lvl="1" indent="0">
              <a:buNone/>
            </a:pPr>
            <a:r>
              <a:rPr lang="en-US" dirty="0" smtClean="0"/>
              <a:t>D: all of the above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29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“Damage” refers to the money value of: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A: repair costs only</a:t>
            </a:r>
          </a:p>
          <a:p>
            <a:pPr marL="0" indent="0">
              <a:buNone/>
            </a:pPr>
            <a:r>
              <a:rPr lang="en-US" dirty="0" smtClean="0"/>
              <a:t>B: replacement costs only</a:t>
            </a:r>
          </a:p>
          <a:p>
            <a:pPr marL="0" indent="0">
              <a:buNone/>
            </a:pPr>
            <a:r>
              <a:rPr lang="en-US" dirty="0" smtClean="0"/>
              <a:t>C: repair and replacement costs</a:t>
            </a:r>
          </a:p>
          <a:p>
            <a:pPr marL="0" indent="0">
              <a:buNone/>
            </a:pPr>
            <a:r>
              <a:rPr lang="en-US" dirty="0" smtClean="0"/>
              <a:t>D: repair, replacement, and ‘build back better’ costs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1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“Losses” are normally higher than damages after: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A: typhoon, drought, and flood</a:t>
            </a:r>
          </a:p>
          <a:p>
            <a:pPr marL="0" indent="0">
              <a:buNone/>
            </a:pPr>
            <a:r>
              <a:rPr lang="en-US" dirty="0" smtClean="0"/>
              <a:t>B: earthquake</a:t>
            </a:r>
          </a:p>
          <a:p>
            <a:pPr marL="0" indent="0">
              <a:buNone/>
            </a:pPr>
            <a:r>
              <a:rPr lang="en-US" dirty="0" smtClean="0"/>
              <a:t>C: volcano</a:t>
            </a:r>
          </a:p>
          <a:p>
            <a:pPr marL="0" indent="0">
              <a:buNone/>
            </a:pPr>
            <a:r>
              <a:rPr lang="en-US" dirty="0" smtClean="0"/>
              <a:t>D: landslide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28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25728"/>
          </a:xfrm>
        </p:spPr>
        <p:txBody>
          <a:bodyPr/>
          <a:lstStyle/>
          <a:p>
            <a:r>
              <a:rPr lang="en-US" b="1" dirty="0"/>
              <a:t>Post-disaster needs </a:t>
            </a:r>
            <a:r>
              <a:rPr lang="en-US" b="1" dirty="0" smtClean="0"/>
              <a:t>assessment is:</a:t>
            </a:r>
          </a:p>
          <a:p>
            <a:pPr marL="0" indent="0">
              <a:buNone/>
            </a:pPr>
            <a:r>
              <a:rPr lang="en-US" b="1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A: a new methodology based on new concepts</a:t>
            </a:r>
          </a:p>
          <a:p>
            <a:pPr marL="0" indent="0">
              <a:buNone/>
            </a:pPr>
            <a:r>
              <a:rPr lang="en-US" dirty="0" smtClean="0"/>
              <a:t>B: a tool </a:t>
            </a:r>
            <a:r>
              <a:rPr lang="en-US" dirty="0"/>
              <a:t>for better recovery and reconstruction </a:t>
            </a:r>
          </a:p>
          <a:p>
            <a:pPr marL="0" indent="0">
              <a:buNone/>
            </a:pPr>
            <a:r>
              <a:rPr lang="en-US" dirty="0" smtClean="0"/>
              <a:t>C: to be always led by external organizations</a:t>
            </a:r>
          </a:p>
          <a:p>
            <a:pPr marL="0" indent="0">
              <a:buNone/>
            </a:pPr>
            <a:r>
              <a:rPr lang="en-US" dirty="0" smtClean="0"/>
              <a:t>D: only </a:t>
            </a:r>
            <a:r>
              <a:rPr lang="en-US" dirty="0"/>
              <a:t>a disaster reporting exercise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71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Sector baseline data: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A: can only be collected after the disaster</a:t>
            </a:r>
          </a:p>
          <a:p>
            <a:pPr marL="0" indent="0">
              <a:buNone/>
            </a:pPr>
            <a:r>
              <a:rPr lang="en-US" dirty="0" smtClean="0"/>
              <a:t>B: helps accurate valuation of damage and loss</a:t>
            </a:r>
          </a:p>
          <a:p>
            <a:pPr marL="0" indent="0">
              <a:buNone/>
            </a:pPr>
            <a:r>
              <a:rPr lang="en-US" dirty="0" smtClean="0"/>
              <a:t>C: </a:t>
            </a:r>
            <a:r>
              <a:rPr lang="en-US" dirty="0"/>
              <a:t>is collected </a:t>
            </a:r>
            <a:r>
              <a:rPr lang="en-US" dirty="0" smtClean="0"/>
              <a:t>only by </a:t>
            </a:r>
            <a:r>
              <a:rPr lang="en-US" dirty="0"/>
              <a:t>Ministry officials</a:t>
            </a:r>
          </a:p>
          <a:p>
            <a:pPr marL="0" indent="0">
              <a:buNone/>
            </a:pPr>
            <a:r>
              <a:rPr lang="en-US" dirty="0"/>
              <a:t>D: can be collected </a:t>
            </a:r>
            <a:r>
              <a:rPr lang="en-US" dirty="0" smtClean="0"/>
              <a:t>after the complete assessment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31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1" y="2226469"/>
            <a:ext cx="5095477" cy="3961570"/>
          </a:xfrm>
        </p:spPr>
        <p:txBody>
          <a:bodyPr>
            <a:normAutofit/>
          </a:bodyPr>
          <a:lstStyle/>
          <a:p>
            <a:pPr eaLnBrk="1" hangingPunct="1">
              <a:buFont typeface="Calibri" charset="0"/>
              <a:buAutoNum type="arabicPeriod"/>
            </a:pPr>
            <a:r>
              <a:rPr lang="en-US" u="sng" dirty="0" smtClean="0"/>
              <a:t>Facilitator Introductions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Background 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Objectives</a:t>
            </a:r>
            <a:endParaRPr lang="en-US" dirty="0"/>
          </a:p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Schedule</a:t>
            </a:r>
            <a:endParaRPr lang="en-US" dirty="0"/>
          </a:p>
          <a:p>
            <a:pPr eaLnBrk="1" hangingPunct="1">
              <a:buFont typeface="Calibri" charset="0"/>
              <a:buAutoNum type="arabicPeriod"/>
            </a:pPr>
            <a:r>
              <a:rPr lang="en-US" dirty="0"/>
              <a:t>Learning </a:t>
            </a:r>
            <a:r>
              <a:rPr lang="en-US" dirty="0" smtClean="0"/>
              <a:t>methodologies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Pre-Test</a:t>
            </a:r>
            <a:endParaRPr lang="en-US" dirty="0"/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Training Introduction</a:t>
            </a:r>
            <a:endParaRPr lang="en-US" dirty="0"/>
          </a:p>
        </p:txBody>
      </p:sp>
      <p:sp>
        <p:nvSpPr>
          <p:cNvPr id="14339" name="TextBox 1"/>
          <p:cNvSpPr txBox="1">
            <a:spLocks noChangeArrowheads="1"/>
          </p:cNvSpPr>
          <p:nvPr/>
        </p:nvSpPr>
        <p:spPr bwMode="auto">
          <a:xfrm>
            <a:off x="-2024062" y="3583781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35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4077072"/>
            <a:ext cx="2909756" cy="175164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707416"/>
            <a:ext cx="1687958" cy="2369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700119" y="3388058"/>
            <a:ext cx="1221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UNOCHA, 2011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3533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Estimating damage and loss: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A: only includes public assets</a:t>
            </a:r>
          </a:p>
          <a:p>
            <a:pPr marL="0" indent="0">
              <a:buNone/>
            </a:pPr>
            <a:r>
              <a:rPr lang="en-US" dirty="0" smtClean="0"/>
              <a:t>B: can be conducted at the desk at the Ministry level</a:t>
            </a:r>
          </a:p>
          <a:p>
            <a:pPr marL="0" indent="0">
              <a:buNone/>
            </a:pPr>
            <a:r>
              <a:rPr lang="en-US" dirty="0" smtClean="0"/>
              <a:t>C: requires difficult calculations</a:t>
            </a:r>
          </a:p>
          <a:p>
            <a:pPr marL="0" indent="0">
              <a:buNone/>
            </a:pPr>
            <a:r>
              <a:rPr lang="en-US" dirty="0" smtClean="0"/>
              <a:t>D: requires coordination with local officials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3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Recovery strategies and needs focus on: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A: only large projects</a:t>
            </a:r>
          </a:p>
          <a:p>
            <a:pPr marL="0" indent="0">
              <a:buNone/>
            </a:pPr>
            <a:r>
              <a:rPr lang="en-US" dirty="0" smtClean="0"/>
              <a:t>B: only small projects</a:t>
            </a:r>
          </a:p>
          <a:p>
            <a:pPr marL="0" indent="0">
              <a:buNone/>
            </a:pPr>
            <a:r>
              <a:rPr lang="en-US" dirty="0" smtClean="0"/>
              <a:t>C: projects and policies which ‘build back better’</a:t>
            </a:r>
          </a:p>
          <a:p>
            <a:pPr marL="0" indent="0">
              <a:buNone/>
            </a:pPr>
            <a:r>
              <a:rPr lang="en-US" dirty="0" smtClean="0"/>
              <a:t>D: build back to pre-disaster situation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27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Sector recovery and reconstruction project plans include: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A: activities, timing, budget</a:t>
            </a:r>
          </a:p>
          <a:p>
            <a:pPr marL="0" indent="0">
              <a:buNone/>
            </a:pPr>
            <a:r>
              <a:rPr lang="en-US" dirty="0" smtClean="0"/>
              <a:t>B: only activity and timing</a:t>
            </a:r>
          </a:p>
          <a:p>
            <a:pPr marL="0" indent="0">
              <a:buNone/>
            </a:pPr>
            <a:r>
              <a:rPr lang="en-US" dirty="0" smtClean="0"/>
              <a:t>C: detailed budget</a:t>
            </a:r>
          </a:p>
          <a:p>
            <a:pPr marL="0" indent="0">
              <a:buNone/>
            </a:pPr>
            <a:r>
              <a:rPr lang="en-US" dirty="0" smtClean="0"/>
              <a:t>D: detailed activities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85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Implementing recovery and reconstruction requires: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A: speed as the top priority</a:t>
            </a:r>
          </a:p>
          <a:p>
            <a:pPr marL="0" indent="0">
              <a:buNone/>
            </a:pPr>
            <a:r>
              <a:rPr lang="en-US" dirty="0" smtClean="0"/>
              <a:t>B: long and detailed planning</a:t>
            </a:r>
          </a:p>
          <a:p>
            <a:pPr marL="0" indent="0">
              <a:buNone/>
            </a:pPr>
            <a:r>
              <a:rPr lang="en-US" dirty="0" smtClean="0"/>
              <a:t>C: a balance of speed and planning</a:t>
            </a:r>
          </a:p>
          <a:p>
            <a:pPr marL="0" indent="0">
              <a:buNone/>
            </a:pPr>
            <a:r>
              <a:rPr lang="en-US" dirty="0" smtClean="0"/>
              <a:t>D: different operational procedures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5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9616"/>
            <a:ext cx="5554960" cy="4626547"/>
          </a:xfrm>
        </p:spPr>
        <p:txBody>
          <a:bodyPr/>
          <a:lstStyle/>
          <a:p>
            <a:r>
              <a:rPr lang="en-US" sz="2000" dirty="0"/>
              <a:t>Myanmar is exposed to multiple natural hazards. </a:t>
            </a:r>
            <a:endParaRPr lang="en-US" sz="2000" dirty="0" smtClean="0"/>
          </a:p>
          <a:p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Government of the Union of Myanmar is taking many measures to pro-actively reduce disaster risks, and has taken measures to reduce the impacts of future disasters. </a:t>
            </a:r>
            <a:endParaRPr lang="en-US" sz="2000" dirty="0" smtClean="0"/>
          </a:p>
          <a:p>
            <a:r>
              <a:rPr lang="en-US" sz="2000" dirty="0" smtClean="0"/>
              <a:t>In July 2014 at a workshop in Nay </a:t>
            </a:r>
            <a:r>
              <a:rPr lang="en-US" sz="2000" dirty="0" err="1" smtClean="0"/>
              <a:t>Pyi</a:t>
            </a:r>
            <a:r>
              <a:rPr lang="en-US" sz="2000" dirty="0" smtClean="0"/>
              <a:t> Taw, some challenges – as well as strengths - for post-disaster assessment systems and procedures were identified.</a:t>
            </a:r>
          </a:p>
          <a:p>
            <a:r>
              <a:rPr lang="en-US" sz="2000" dirty="0" smtClean="0"/>
              <a:t>Afterwards, draft guidelines were prepared for officials to better implement post-disaster assessment and recovery.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5" name="Picture 4" descr="F:\DCIM\111_FUJI\DSCF129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3060" y="2060848"/>
            <a:ext cx="3250430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9326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i="1" dirty="0"/>
              <a:t>T</a:t>
            </a:r>
            <a:r>
              <a:rPr lang="en-US" sz="2800" b="1" i="1" dirty="0" smtClean="0"/>
              <a:t>o </a:t>
            </a:r>
            <a:r>
              <a:rPr lang="en-US" sz="2800" b="1" i="1" dirty="0"/>
              <a:t>create a pool of experts on post-disaster needs assessment from a range of Government sectors</a:t>
            </a:r>
            <a:r>
              <a:rPr lang="en-US" sz="2800" dirty="0"/>
              <a:t>. </a:t>
            </a:r>
            <a:endParaRPr lang="en-US" sz="2800" dirty="0" smtClean="0"/>
          </a:p>
          <a:p>
            <a:pPr lvl="1"/>
            <a:r>
              <a:rPr lang="en-US" sz="2400" dirty="0"/>
              <a:t>To provide participants with a </a:t>
            </a:r>
            <a:r>
              <a:rPr lang="en-US" sz="2400" b="1" dirty="0"/>
              <a:t>clear understanding </a:t>
            </a:r>
            <a:r>
              <a:rPr lang="en-US" sz="2400" dirty="0"/>
              <a:t>of the objectives, concepts, and activities for post-disaster needs assessments in </a:t>
            </a:r>
            <a:r>
              <a:rPr lang="en-US" sz="2400" dirty="0" smtClean="0"/>
              <a:t>Myanmar. </a:t>
            </a:r>
            <a:endParaRPr lang="en-US" sz="2400" dirty="0"/>
          </a:p>
          <a:p>
            <a:pPr lvl="1"/>
            <a:r>
              <a:rPr lang="en-US" sz="2400" dirty="0"/>
              <a:t>To ensure that participants are </a:t>
            </a:r>
            <a:r>
              <a:rPr lang="en-US" sz="2400" b="1" dirty="0"/>
              <a:t>aware of their roles and responsibilities </a:t>
            </a:r>
            <a:r>
              <a:rPr lang="en-US" sz="2400" dirty="0"/>
              <a:t>in the case of a future disaster.</a:t>
            </a:r>
          </a:p>
          <a:p>
            <a:pPr lvl="1"/>
            <a:r>
              <a:rPr lang="en-US" sz="2400" dirty="0"/>
              <a:t>To give participants the </a:t>
            </a:r>
            <a:r>
              <a:rPr lang="en-US" sz="2400" b="1" dirty="0"/>
              <a:t>practical skills and understanding </a:t>
            </a:r>
            <a:r>
              <a:rPr lang="en-US" sz="2400" dirty="0"/>
              <a:t>to implement post-disaster needs assessments and recovery activities in the case of an actual disaster.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73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Schedule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8033411"/>
              </p:ext>
            </p:extLst>
          </p:nvPr>
        </p:nvGraphicFramePr>
        <p:xfrm>
          <a:off x="457200" y="1988840"/>
          <a:ext cx="8229600" cy="3424241"/>
        </p:xfrm>
        <a:graphic>
          <a:graphicData uri="http://schemas.openxmlformats.org/drawingml/2006/table">
            <a:tbl>
              <a:tblPr firstRow="1" firstCol="1" bandRow="1"/>
              <a:tblGrid>
                <a:gridCol w="658416"/>
                <a:gridCol w="1440160"/>
                <a:gridCol w="6131024"/>
              </a:tblGrid>
              <a:tr h="0">
                <a:tc rowSpan="10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Day 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vert="vert27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08:00-08:30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Registration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08:30-09:00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Welcome and Introduction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09:00-09:15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09:15-09:30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S0.1 Training Introduction &amp; Pre-Test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09:30-10:00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S1.1 Background: Disasters and Post-Disaster Needs Assessment in Myanmar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10:00-12:00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S1.2 Key concepts of Post-Disaster Needs Assessment and Recovery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Exercises and Presentations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12:00-13:00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Lunch break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13:30-14:45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S1.4 Introduction of Myanmar Sector Guidance Notes: Sector Assessment Process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Group Discussion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14:45-15:00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15:00-16:30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S1.6</a:t>
                      </a:r>
                      <a:r>
                        <a:rPr lang="en-US" sz="1400" b="1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 </a:t>
                      </a:r>
                      <a:r>
                        <a:rPr lang="en-US" sz="1400" b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Sources of Damages and Losses (Step 1)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Exercises and Presentations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040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Schedule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0963816"/>
              </p:ext>
            </p:extLst>
          </p:nvPr>
        </p:nvGraphicFramePr>
        <p:xfrm>
          <a:off x="457200" y="2496312"/>
          <a:ext cx="8229600" cy="2739393"/>
        </p:xfrm>
        <a:graphic>
          <a:graphicData uri="http://schemas.openxmlformats.org/drawingml/2006/table">
            <a:tbl>
              <a:tblPr firstRow="1" firstCol="1" bandRow="1"/>
              <a:tblGrid>
                <a:gridCol w="586408"/>
                <a:gridCol w="1440160"/>
                <a:gridCol w="6203032"/>
              </a:tblGrid>
              <a:tr h="123825">
                <a:tc rowSpan="9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Day 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vert="vert27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08:30-10:00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S2.1 Data gathering for the baseline information (Step 1)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10:00-10:15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689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10:15-10:30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Introduction to Day 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10.30-11:00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S2.2 Introduction to Disaster Scenario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11:00-12:00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S2.3 Estimating Sector Damage and Losses (Step 2)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Exercises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12:00-13:30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Lunch break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13:30-14:45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S2.4 Validating the Damage and Loss Information </a:t>
                      </a: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(Step 3)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Exercises and Presentations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14:45-15:00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15:00-16:30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S2.5 Analyzing the Disaster Impacts</a:t>
                      </a:r>
                      <a:r>
                        <a:rPr lang="en-US" sz="1400" b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 (Step 4)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Exercises and Presentations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05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Schedule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2710997"/>
              </p:ext>
            </p:extLst>
          </p:nvPr>
        </p:nvGraphicFramePr>
        <p:xfrm>
          <a:off x="457200" y="2019427"/>
          <a:ext cx="8229600" cy="3880807"/>
        </p:xfrm>
        <a:graphic>
          <a:graphicData uri="http://schemas.openxmlformats.org/drawingml/2006/table">
            <a:tbl>
              <a:tblPr firstRow="1" firstCol="1" bandRow="1"/>
              <a:tblGrid>
                <a:gridCol w="658416"/>
                <a:gridCol w="1944216"/>
                <a:gridCol w="5626968"/>
              </a:tblGrid>
              <a:tr h="0">
                <a:tc rowSpan="12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Day 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vert="vert27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08:30-08:45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Introduction to Day 3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08:45-10:00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S3.1 Sector Recovery Strategies and Needs </a:t>
                      </a: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(Step 5)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Exercises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3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10:00-10:15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79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10:15-11:45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S3.2 Sector Recovery Project Implementation Plans (Step 6)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Exercises and Presentations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11:45-12:00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S3.3 Sector Post-Disaster Needs Assessment Report (Step 7)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12:00-13:00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Lunch break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13:00-13:15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Post-Test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13:15-14:30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S3.4 Preparing Multi-Sector Post-Disaster Needs Assessment Report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Group Discussion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14:45-15:00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14:45-15:15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S3.5 Overview of Recovery and Reconstruction Issues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15:15-16:15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S3.6 Myanmar’s Pool of Experts: The Next Steps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Group Presentations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16:15-16:30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Closing Remarks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936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318904"/>
              </p:ext>
            </p:extLst>
          </p:nvPr>
        </p:nvGraphicFramePr>
        <p:xfrm>
          <a:off x="467544" y="1700808"/>
          <a:ext cx="7920880" cy="4523600"/>
        </p:xfrm>
        <a:graphic>
          <a:graphicData uri="http://schemas.openxmlformats.org/drawingml/2006/table">
            <a:tbl>
              <a:tblPr firstRow="1" firstCol="1" bandRow="1"/>
              <a:tblGrid>
                <a:gridCol w="1342763"/>
                <a:gridCol w="1609564"/>
                <a:gridCol w="3951633"/>
                <a:gridCol w="1016920"/>
              </a:tblGrid>
              <a:tr h="416645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Session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Facilitators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87283">
                <a:tc rowSpan="10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Day 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 vert="vert27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08:00-08:30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Registration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08:30-09:00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Welcome and Introduction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RRD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CSO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ADPC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09:00-09:15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618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09:15-09:45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General comments on the post-disaster needs assessment and guidance notes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RRD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9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09:45-11:00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Detailed review of guidance notes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RRD / CSO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3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11:00-12:00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Presentations and discussion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RRD / CSO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12:00-13:00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Lunch break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5082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13:30-14:30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Action plan and next steps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RRD / CSO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8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14:30-14:45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Wrap-up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RRD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14:45-15:00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36708" marR="3670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Consultation to Review the Guidelines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703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Participants will be provided specific guidelines</a:t>
            </a:r>
          </a:p>
          <a:p>
            <a:endParaRPr lang="en-GB" sz="2800" dirty="0"/>
          </a:p>
          <a:p>
            <a:r>
              <a:rPr lang="en-GB" sz="2800" dirty="0" smtClean="0"/>
              <a:t>The </a:t>
            </a:r>
            <a:r>
              <a:rPr lang="en-GB" sz="2800" dirty="0"/>
              <a:t>following basic principles of adult education guide the design and conduct of the course:</a:t>
            </a:r>
            <a:endParaRPr lang="en-US" sz="2800" dirty="0"/>
          </a:p>
          <a:p>
            <a:pPr lvl="1"/>
            <a:r>
              <a:rPr lang="en-GB" sz="2400" dirty="0"/>
              <a:t>Adult learners bring with them a wealth of experience, knowledge and skills</a:t>
            </a:r>
            <a:endParaRPr lang="en-US" sz="2400" dirty="0"/>
          </a:p>
          <a:p>
            <a:pPr lvl="1"/>
            <a:r>
              <a:rPr lang="en-GB" sz="2400" dirty="0"/>
              <a:t>What is being taught should be relevant to the needs and problems of the work undertaken by the participants</a:t>
            </a:r>
            <a:endParaRPr lang="en-US" sz="2400" dirty="0"/>
          </a:p>
          <a:p>
            <a:pPr lvl="1"/>
            <a:r>
              <a:rPr lang="en-GB" sz="2400" dirty="0"/>
              <a:t>While adult learners want to be independent, they also enjoy functioning interdependently; learning is a cooperative and collaborative process</a:t>
            </a:r>
            <a:endParaRPr lang="en-US" sz="2400" dirty="0"/>
          </a:p>
          <a:p>
            <a:pPr lvl="1"/>
            <a:r>
              <a:rPr lang="en-GB" sz="2400" dirty="0"/>
              <a:t>People learn best as a result of similar experience</a:t>
            </a:r>
            <a:endParaRPr lang="en-US" sz="2400" dirty="0"/>
          </a:p>
          <a:p>
            <a:endParaRPr lang="en-US" sz="27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Methodology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7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DB_template_updat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CAUPD template</Template>
  <TotalTime>4199</TotalTime>
  <Words>1089</Words>
  <Application>Microsoft Office PowerPoint</Application>
  <PresentationFormat>On-screen Show (4:3)</PresentationFormat>
  <Paragraphs>291</Paragraphs>
  <Slides>23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ＭＳ Ｐゴシック</vt:lpstr>
      <vt:lpstr>ＭＳ Ｐゴシック</vt:lpstr>
      <vt:lpstr>宋体</vt:lpstr>
      <vt:lpstr>Angsana New</vt:lpstr>
      <vt:lpstr>Arial</vt:lpstr>
      <vt:lpstr>Calibri</vt:lpstr>
      <vt:lpstr>Cordia New</vt:lpstr>
      <vt:lpstr>HY그래픽M</vt:lpstr>
      <vt:lpstr>Phetsarath OT</vt:lpstr>
      <vt:lpstr>Times New Roman</vt:lpstr>
      <vt:lpstr>Trebuchet MS</vt:lpstr>
      <vt:lpstr>Wingdings 2</vt:lpstr>
      <vt:lpstr>AFDB_template_update</vt:lpstr>
      <vt:lpstr>“Post-Disaster Needs Assessment and Recovery in Myanmar”</vt:lpstr>
      <vt:lpstr>Training Introduction</vt:lpstr>
      <vt:lpstr>Background</vt:lpstr>
      <vt:lpstr>Training Objectives</vt:lpstr>
      <vt:lpstr>Training Schedule</vt:lpstr>
      <vt:lpstr>Training Schedule</vt:lpstr>
      <vt:lpstr>Training Schedule</vt:lpstr>
      <vt:lpstr>Consultation to Review the Guidelines</vt:lpstr>
      <vt:lpstr>Training Methodology</vt:lpstr>
      <vt:lpstr>Questions?</vt:lpstr>
      <vt:lpstr>Pre-Test Questions</vt:lpstr>
      <vt:lpstr>Example</vt:lpstr>
      <vt:lpstr>PowerPoint Presentation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Institutional and Capacity  Building Support for Sub-National Post Disaster Reconstruction Activities in Khammouane Province</dc:title>
  <dc:creator>Pearn</dc:creator>
  <cp:lastModifiedBy>G Pearn</cp:lastModifiedBy>
  <cp:revision>504</cp:revision>
  <dcterms:created xsi:type="dcterms:W3CDTF">2013-02-18T06:24:38Z</dcterms:created>
  <dcterms:modified xsi:type="dcterms:W3CDTF">2014-11-27T06:20:41Z</dcterms:modified>
</cp:coreProperties>
</file>