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sldIdLst>
    <p:sldId id="257" r:id="rId2"/>
    <p:sldId id="431" r:id="rId3"/>
    <p:sldId id="434" r:id="rId4"/>
    <p:sldId id="432" r:id="rId5"/>
    <p:sldId id="433" r:id="rId6"/>
    <p:sldId id="258" r:id="rId7"/>
    <p:sldId id="373" r:id="rId8"/>
    <p:sldId id="363" r:id="rId9"/>
    <p:sldId id="369" r:id="rId10"/>
    <p:sldId id="367" r:id="rId11"/>
    <p:sldId id="368" r:id="rId12"/>
    <p:sldId id="370" r:id="rId13"/>
    <p:sldId id="269" r:id="rId14"/>
    <p:sldId id="377" r:id="rId15"/>
    <p:sldId id="378" r:id="rId16"/>
    <p:sldId id="379" r:id="rId17"/>
    <p:sldId id="380" r:id="rId18"/>
    <p:sldId id="381" r:id="rId19"/>
    <p:sldId id="382" r:id="rId20"/>
    <p:sldId id="383" r:id="rId21"/>
    <p:sldId id="384" r:id="rId22"/>
    <p:sldId id="385" r:id="rId23"/>
    <p:sldId id="386" r:id="rId24"/>
    <p:sldId id="387" r:id="rId25"/>
    <p:sldId id="435" r:id="rId26"/>
    <p:sldId id="436" r:id="rId27"/>
    <p:sldId id="389" r:id="rId28"/>
    <p:sldId id="390" r:id="rId29"/>
    <p:sldId id="391" r:id="rId30"/>
    <p:sldId id="392" r:id="rId31"/>
    <p:sldId id="393" r:id="rId32"/>
    <p:sldId id="394" r:id="rId33"/>
    <p:sldId id="429" r:id="rId34"/>
    <p:sldId id="395" r:id="rId35"/>
    <p:sldId id="396" r:id="rId36"/>
    <p:sldId id="397" r:id="rId37"/>
    <p:sldId id="398" r:id="rId38"/>
    <p:sldId id="399" r:id="rId39"/>
    <p:sldId id="400" r:id="rId40"/>
    <p:sldId id="401" r:id="rId41"/>
    <p:sldId id="402" r:id="rId42"/>
    <p:sldId id="403" r:id="rId43"/>
    <p:sldId id="404" r:id="rId44"/>
    <p:sldId id="405" r:id="rId45"/>
    <p:sldId id="406" r:id="rId46"/>
    <p:sldId id="407" r:id="rId47"/>
    <p:sldId id="408" r:id="rId48"/>
    <p:sldId id="409" r:id="rId49"/>
    <p:sldId id="410" r:id="rId50"/>
    <p:sldId id="411" r:id="rId51"/>
    <p:sldId id="412" r:id="rId52"/>
    <p:sldId id="413" r:id="rId53"/>
    <p:sldId id="414" r:id="rId54"/>
    <p:sldId id="415" r:id="rId55"/>
    <p:sldId id="416" r:id="rId56"/>
    <p:sldId id="417" r:id="rId57"/>
    <p:sldId id="418" r:id="rId58"/>
    <p:sldId id="419" r:id="rId59"/>
    <p:sldId id="420" r:id="rId60"/>
    <p:sldId id="422" r:id="rId61"/>
    <p:sldId id="430" r:id="rId62"/>
    <p:sldId id="421" r:id="rId63"/>
    <p:sldId id="423" r:id="rId64"/>
    <p:sldId id="424" r:id="rId65"/>
    <p:sldId id="425" r:id="rId66"/>
    <p:sldId id="426" r:id="rId67"/>
    <p:sldId id="427" r:id="rId68"/>
    <p:sldId id="428" r:id="rId6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1pPr>
    <a:lvl2pPr marL="4572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2pPr>
    <a:lvl3pPr marL="9144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3pPr>
    <a:lvl4pPr marL="13716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4pPr>
    <a:lvl5pPr marL="18288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5pPr>
    <a:lvl6pPr marL="2286000" algn="l" defTabSz="914400" rtl="0" eaLnBrk="1" latinLnBrk="0" hangingPunct="1">
      <a:defRPr kern="1200">
        <a:solidFill>
          <a:schemeClr val="tx1"/>
        </a:solidFill>
        <a:latin typeface="Arial" pitchFamily="34" charset="0"/>
        <a:ea typeface="+mn-ea"/>
        <a:cs typeface="Angsana New" pitchFamily="18" charset="-34"/>
      </a:defRPr>
    </a:lvl6pPr>
    <a:lvl7pPr marL="2743200" algn="l" defTabSz="914400" rtl="0" eaLnBrk="1" latinLnBrk="0" hangingPunct="1">
      <a:defRPr kern="1200">
        <a:solidFill>
          <a:schemeClr val="tx1"/>
        </a:solidFill>
        <a:latin typeface="Arial" pitchFamily="34" charset="0"/>
        <a:ea typeface="+mn-ea"/>
        <a:cs typeface="Angsana New" pitchFamily="18" charset="-34"/>
      </a:defRPr>
    </a:lvl7pPr>
    <a:lvl8pPr marL="3200400" algn="l" defTabSz="914400" rtl="0" eaLnBrk="1" latinLnBrk="0" hangingPunct="1">
      <a:defRPr kern="1200">
        <a:solidFill>
          <a:schemeClr val="tx1"/>
        </a:solidFill>
        <a:latin typeface="Arial" pitchFamily="34" charset="0"/>
        <a:ea typeface="+mn-ea"/>
        <a:cs typeface="Angsana New" pitchFamily="18" charset="-34"/>
      </a:defRPr>
    </a:lvl8pPr>
    <a:lvl9pPr marL="3657600" algn="l" defTabSz="914400" rtl="0" eaLnBrk="1" latinLnBrk="0" hangingPunct="1">
      <a:defRPr kern="1200">
        <a:solidFill>
          <a:schemeClr val="tx1"/>
        </a:solidFill>
        <a:latin typeface="Arial" pitchFamily="34" charset="0"/>
        <a:ea typeface="+mn-ea"/>
        <a:cs typeface="Angsana New" pitchFamily="18" charset="-3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23" autoAdjust="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9241045-B96D-496E-910D-7220A29107D2}" type="datetimeFigureOut">
              <a:rPr lang="en-US"/>
              <a:pPr>
                <a:defRPr/>
              </a:pPr>
              <a:t>26-Jul-15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059BFA71-188E-4C1C-82F1-7BD751AD760A}" type="slidenum">
              <a:rPr lang="en-US"/>
              <a:pPr>
                <a:defRPr/>
              </a:pPr>
              <a:t>‹#›</a:t>
            </a:fld>
            <a:endParaRPr lang="en-US"/>
          </a:p>
        </p:txBody>
      </p:sp>
    </p:spTree>
    <p:extLst>
      <p:ext uri="{BB962C8B-B14F-4D97-AF65-F5344CB8AC3E}">
        <p14:creationId xmlns:p14="http://schemas.microsoft.com/office/powerpoint/2010/main" val="472091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9</a:t>
            </a:fld>
            <a:endParaRPr lang="en-US"/>
          </a:p>
        </p:txBody>
      </p:sp>
    </p:spTree>
    <p:extLst>
      <p:ext uri="{BB962C8B-B14F-4D97-AF65-F5344CB8AC3E}">
        <p14:creationId xmlns:p14="http://schemas.microsoft.com/office/powerpoint/2010/main" val="4248649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55</a:t>
            </a:fld>
            <a:endParaRPr lang="en-US"/>
          </a:p>
        </p:txBody>
      </p:sp>
    </p:spTree>
    <p:extLst>
      <p:ext uri="{BB962C8B-B14F-4D97-AF65-F5344CB8AC3E}">
        <p14:creationId xmlns:p14="http://schemas.microsoft.com/office/powerpoint/2010/main" val="3350668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68</a:t>
            </a:fld>
            <a:endParaRPr lang="en-US"/>
          </a:p>
        </p:txBody>
      </p:sp>
    </p:spTree>
    <p:extLst>
      <p:ext uri="{BB962C8B-B14F-4D97-AF65-F5344CB8AC3E}">
        <p14:creationId xmlns:p14="http://schemas.microsoft.com/office/powerpoint/2010/main" val="1674421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0" y="3268663"/>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05200"/>
            <a:ext cx="6400800" cy="2732112"/>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defRPr/>
            </a:lvl1pPr>
          </a:lstStyle>
          <a:p>
            <a:pPr>
              <a:defRPr/>
            </a:pPr>
            <a:fld id="{82C8D3DD-CFEE-4130-A056-88F986525227}" type="datetimeFigureOut">
              <a:rPr lang="en-US"/>
              <a:pPr>
                <a:defRPr/>
              </a:pPr>
              <a:t>26-Jul-15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B931CB11-9BC1-453B-B61E-93691B514CE2}" type="slidenum">
              <a:rPr lang="en-US"/>
              <a:pPr>
                <a:defRPr/>
              </a:pPr>
              <a:t>‹#›</a:t>
            </a:fld>
            <a:endParaRPr lang="en-US"/>
          </a:p>
        </p:txBody>
      </p:sp>
      <p:pic>
        <p:nvPicPr>
          <p:cNvPr id="13" name="Picture 12"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788024" y="5970252"/>
            <a:ext cx="645102" cy="772195"/>
          </a:xfrm>
          <a:prstGeom prst="rect">
            <a:avLst/>
          </a:prstGeom>
          <a:noFill/>
          <a:ln>
            <a:noFill/>
          </a:ln>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52150" y="6291261"/>
            <a:ext cx="919849" cy="435349"/>
          </a:xfrm>
          <a:prstGeom prst="rect">
            <a:avLst/>
          </a:prstGeom>
        </p:spPr>
      </p:pic>
      <p:pic>
        <p:nvPicPr>
          <p:cNvPr id="16" name="Picture 1"/>
          <p:cNvPicPr>
            <a:picLocks noChangeAspect="1" noChangeArrowheads="1"/>
          </p:cNvPicPr>
          <p:nvPr userDrawn="1"/>
        </p:nvPicPr>
        <p:blipFill>
          <a:blip r:embed="rId4"/>
          <a:srcRect/>
          <a:stretch>
            <a:fillRect/>
          </a:stretch>
        </p:blipFill>
        <p:spPr bwMode="auto">
          <a:xfrm>
            <a:off x="4015185" y="182562"/>
            <a:ext cx="1113631" cy="1112538"/>
          </a:xfrm>
          <a:prstGeom prst="rect">
            <a:avLst/>
          </a:prstGeom>
          <a:noFill/>
          <a:ln w="9525">
            <a:noFill/>
            <a:miter lim="800000"/>
            <a:headEnd/>
            <a:tailEnd/>
          </a:ln>
        </p:spPr>
      </p:pic>
    </p:spTree>
    <p:extLst>
      <p:ext uri="{BB962C8B-B14F-4D97-AF65-F5344CB8AC3E}">
        <p14:creationId xmlns:p14="http://schemas.microsoft.com/office/powerpoint/2010/main" val="734308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grpSp>
        <p:nvGrpSpPr>
          <p:cNvPr id="4" name="Group 7"/>
          <p:cNvGrpSpPr>
            <a:grpSpLocks/>
          </p:cNvGrpSpPr>
          <p:nvPr/>
        </p:nvGrpSpPr>
        <p:grpSpPr bwMode="auto">
          <a:xfrm flipH="1">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p:txBody>
          <a:bodyPr/>
          <a:lstStyle>
            <a:lvl1pPr>
              <a:defRPr/>
            </a:lvl1pPr>
          </a:lstStyle>
          <a:p>
            <a:pPr>
              <a:defRPr/>
            </a:pPr>
            <a:fld id="{0A125FC5-2AA3-49F6-9F04-D7BFDC62CBF4}" type="datetimeFigureOut">
              <a:rPr lang="en-US"/>
              <a:pPr>
                <a:defRPr/>
              </a:pPr>
              <a:t>26-Jul-15</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2E583027-B27E-4130-874E-BEDB86DD701E}" type="slidenum">
              <a:rPr lang="en-US"/>
              <a:pPr>
                <a:defRPr/>
              </a:pPr>
              <a:t>‹#›</a:t>
            </a:fld>
            <a:endParaRPr lang="en-US"/>
          </a:p>
        </p:txBody>
      </p:sp>
    </p:spTree>
    <p:extLst>
      <p:ext uri="{BB962C8B-B14F-4D97-AF65-F5344CB8AC3E}">
        <p14:creationId xmlns:p14="http://schemas.microsoft.com/office/powerpoint/2010/main" val="1041734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rot="5400000" flipH="1">
            <a:off x="3332163" y="3384550"/>
            <a:ext cx="6867525"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0755" y="3268344"/>
              <a:ext cx="109914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9894" y="3268345"/>
              <a:ext cx="1097027"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6922" y="3268344"/>
              <a:ext cx="1097026"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6838950" y="6356350"/>
            <a:ext cx="1868488" cy="365125"/>
          </a:xfrm>
        </p:spPr>
        <p:txBody>
          <a:bodyPr/>
          <a:lstStyle>
            <a:lvl1pPr>
              <a:defRPr/>
            </a:lvl1pPr>
          </a:lstStyle>
          <a:p>
            <a:pPr>
              <a:defRPr/>
            </a:pPr>
            <a:fld id="{1017BBCF-7233-4722-AC12-61C36B758C01}" type="datetimeFigureOut">
              <a:rPr lang="en-US"/>
              <a:pPr>
                <a:defRPr/>
              </a:pPr>
              <a:t>26-Jul-15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1930DEF-A772-4BC1-8F8F-C676DA2DA9A0}" type="slidenum">
              <a:rPr lang="en-US"/>
              <a:pPr>
                <a:defRPr/>
              </a:pPr>
              <a:t>‹#›</a:t>
            </a:fld>
            <a:endParaRPr lang="en-US"/>
          </a:p>
        </p:txBody>
      </p:sp>
    </p:spTree>
    <p:extLst>
      <p:ext uri="{BB962C8B-B14F-4D97-AF65-F5344CB8AC3E}">
        <p14:creationId xmlns:p14="http://schemas.microsoft.com/office/powerpoint/2010/main" val="3758550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3"/>
          <p:cNvGrpSpPr>
            <a:grpSpLocks/>
          </p:cNvGrpSpPr>
          <p:nvPr/>
        </p:nvGrpSpPr>
        <p:grpSpPr bwMode="auto">
          <a:xfrm>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itle 18"/>
          <p:cNvSpPr>
            <a:spLocks noGrp="1"/>
          </p:cNvSpPr>
          <p:nvPr>
            <p:ph type="title"/>
          </p:nvPr>
        </p:nvSpPr>
        <p:spPr/>
        <p:txBody>
          <a:bodyPr/>
          <a:lstStyle>
            <a:lvl1pPr algn="ctr">
              <a:defRPr sz="3600"/>
            </a:lvl1pPr>
          </a:lstStyle>
          <a:p>
            <a:r>
              <a:rPr lang="en-US" smtClean="0"/>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24639345-55D8-4276-AC75-3A00A7AAB3B9}" type="datetimeFigureOut">
              <a:rPr lang="en-US"/>
              <a:pPr>
                <a:defRPr/>
              </a:pPr>
              <a:t>26-Jul-15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8AFCA404-91AF-4DB6-9413-E09CA73D1B2C}"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5"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4182824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2"/>
          <p:cNvGrpSpPr>
            <a:grpSpLocks/>
          </p:cNvGrpSpPr>
          <p:nvPr/>
        </p:nvGrpSpPr>
        <p:grpSpPr bwMode="auto">
          <a:xfrm flipH="1">
            <a:off x="0" y="4229100"/>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9A970AFD-324C-43AC-8BCD-284E73E4BA54}" type="datetimeFigureOut">
              <a:rPr lang="en-US"/>
              <a:pPr>
                <a:defRPr/>
              </a:pPr>
              <a:t>26-Jul-15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2C62F7D-19A8-4FAC-A9AE-946CC24E0FF7}"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5"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31551591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grpSp>
        <p:nvGrpSpPr>
          <p:cNvPr id="5" name="Group 14"/>
          <p:cNvGrpSpPr>
            <a:grpSpLocks/>
          </p:cNvGrpSpPr>
          <p:nvPr/>
        </p:nvGrpSpPr>
        <p:grpSpPr bwMode="auto">
          <a:xfrm>
            <a:off x="0" y="13716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lstStyle>
          <a:p>
            <a:pPr>
              <a:defRPr/>
            </a:pPr>
            <a:fld id="{4BFEDBEB-F119-47FF-84E8-5AACF51FE0FF}" type="datetimeFigureOut">
              <a:rPr lang="en-US"/>
              <a:pPr>
                <a:defRPr/>
              </a:pPr>
              <a:t>26-Jul-15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270E805B-4F33-423E-ABF8-633B87ADD1A8}" type="slidenum">
              <a:rPr lang="en-US"/>
              <a:pPr>
                <a:defRPr/>
              </a:pPr>
              <a:t>‹#›</a:t>
            </a:fld>
            <a:endParaRPr lang="en-US"/>
          </a:p>
        </p:txBody>
      </p:sp>
    </p:spTree>
    <p:extLst>
      <p:ext uri="{BB962C8B-B14F-4D97-AF65-F5344CB8AC3E}">
        <p14:creationId xmlns:p14="http://schemas.microsoft.com/office/powerpoint/2010/main" val="47486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grpSp>
        <p:nvGrpSpPr>
          <p:cNvPr id="7" name="Group 16"/>
          <p:cNvGrpSpPr>
            <a:grpSpLocks/>
          </p:cNvGrpSpPr>
          <p:nvPr/>
        </p:nvGrpSpPr>
        <p:grpSpPr bwMode="auto">
          <a:xfrm>
            <a:off x="0" y="1371600"/>
            <a:ext cx="9144000" cy="73025"/>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2" name="Date Placeholder 6"/>
          <p:cNvSpPr>
            <a:spLocks noGrp="1"/>
          </p:cNvSpPr>
          <p:nvPr>
            <p:ph type="dt" sz="half" idx="10"/>
          </p:nvPr>
        </p:nvSpPr>
        <p:spPr/>
        <p:txBody>
          <a:bodyPr/>
          <a:lstStyle>
            <a:lvl1pPr>
              <a:defRPr/>
            </a:lvl1pPr>
          </a:lstStyle>
          <a:p>
            <a:pPr>
              <a:defRPr/>
            </a:pPr>
            <a:fld id="{EB270F7B-D3E3-445A-8363-CCF278AEB406}" type="datetimeFigureOut">
              <a:rPr lang="en-US"/>
              <a:pPr>
                <a:defRPr/>
              </a:pPr>
              <a:t>26-Jul-15</a:t>
            </a:fld>
            <a:endParaRPr lang="en-US"/>
          </a:p>
        </p:txBody>
      </p:sp>
      <p:sp>
        <p:nvSpPr>
          <p:cNvPr id="13" name="Footer Placeholder 7"/>
          <p:cNvSpPr>
            <a:spLocks noGrp="1"/>
          </p:cNvSpPr>
          <p:nvPr>
            <p:ph type="ftr" sz="quarter" idx="11"/>
          </p:nvPr>
        </p:nvSpPr>
        <p:spPr/>
        <p:txBody>
          <a:bodyPr/>
          <a:lstStyle>
            <a:lvl1pPr>
              <a:defRPr/>
            </a:lvl1pPr>
          </a:lstStyle>
          <a:p>
            <a:pPr>
              <a:defRPr/>
            </a:pPr>
            <a:endParaRPr lang="en-US"/>
          </a:p>
        </p:txBody>
      </p:sp>
      <p:sp>
        <p:nvSpPr>
          <p:cNvPr id="14" name="Slide Number Placeholder 8"/>
          <p:cNvSpPr>
            <a:spLocks noGrp="1"/>
          </p:cNvSpPr>
          <p:nvPr>
            <p:ph type="sldNum" sz="quarter" idx="12"/>
          </p:nvPr>
        </p:nvSpPr>
        <p:spPr/>
        <p:txBody>
          <a:bodyPr/>
          <a:lstStyle>
            <a:lvl1pPr>
              <a:defRPr/>
            </a:lvl1pPr>
          </a:lstStyle>
          <a:p>
            <a:pPr>
              <a:defRPr/>
            </a:pPr>
            <a:fld id="{5BC9223B-D833-4D14-9CE6-800565D1A7CA}" type="slidenum">
              <a:rPr lang="en-US"/>
              <a:pPr>
                <a:defRPr/>
              </a:pPr>
              <a:t>‹#›</a:t>
            </a:fld>
            <a:endParaRPr lang="en-US"/>
          </a:p>
        </p:txBody>
      </p:sp>
    </p:spTree>
    <p:extLst>
      <p:ext uri="{BB962C8B-B14F-4D97-AF65-F5344CB8AC3E}">
        <p14:creationId xmlns:p14="http://schemas.microsoft.com/office/powerpoint/2010/main" val="360023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3" name="Group 12"/>
          <p:cNvGrpSpPr>
            <a:grpSpLocks/>
          </p:cNvGrpSpPr>
          <p:nvPr/>
        </p:nvGrpSpPr>
        <p:grpSpPr bwMode="auto">
          <a:xfrm flipH="1">
            <a:off x="0" y="1371600"/>
            <a:ext cx="9144000" cy="73025"/>
            <a:chOff x="0" y="3268345"/>
            <a:chExt cx="9144000" cy="146304"/>
          </a:xfrm>
        </p:grpSpPr>
        <p:sp>
          <p:nvSpPr>
            <p:cNvPr id="4" name="Rectangle 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2" name="Title 1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lstStyle>
          <a:p>
            <a:pPr>
              <a:defRPr/>
            </a:pPr>
            <a:fld id="{C7CA77A5-C084-48DD-A817-51E1F0F35A85}" type="datetimeFigureOut">
              <a:rPr lang="en-US"/>
              <a:pPr>
                <a:defRPr/>
              </a:pPr>
              <a:t>26-Jul-15</a:t>
            </a:fld>
            <a:endParaRPr lang="en-US"/>
          </a:p>
        </p:txBody>
      </p:sp>
      <p:sp>
        <p:nvSpPr>
          <p:cNvPr id="9"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pPr>
              <a:defRPr/>
            </a:pPr>
            <a:fld id="{4F06C7FA-0F53-4B8A-B107-D6A5EA6BDB89}" type="slidenum">
              <a:rPr lang="en-US"/>
              <a:pPr>
                <a:defRPr/>
              </a:pPr>
              <a:t>‹#›</a:t>
            </a:fld>
            <a:endParaRPr lang="en-US"/>
          </a:p>
        </p:txBody>
      </p:sp>
    </p:spTree>
    <p:extLst>
      <p:ext uri="{BB962C8B-B14F-4D97-AF65-F5344CB8AC3E}">
        <p14:creationId xmlns:p14="http://schemas.microsoft.com/office/powerpoint/2010/main" val="208339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p:cNvGrpSpPr>
            <a:grpSpLocks/>
          </p:cNvGrpSpPr>
          <p:nvPr/>
        </p:nvGrpSpPr>
        <p:grpSpPr bwMode="auto">
          <a:xfrm>
            <a:off x="-9525" y="-19050"/>
            <a:ext cx="9144000" cy="147638"/>
            <a:chOff x="0" y="3268345"/>
            <a:chExt cx="9144000" cy="146304"/>
          </a:xfrm>
        </p:grpSpPr>
        <p:sp>
          <p:nvSpPr>
            <p:cNvPr id="3" name="Rectangle 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7" name="Date Placeholder 1"/>
          <p:cNvSpPr>
            <a:spLocks noGrp="1"/>
          </p:cNvSpPr>
          <p:nvPr>
            <p:ph type="dt" sz="half" idx="10"/>
          </p:nvPr>
        </p:nvSpPr>
        <p:spPr/>
        <p:txBody>
          <a:bodyPr/>
          <a:lstStyle>
            <a:lvl1pPr>
              <a:defRPr/>
            </a:lvl1pPr>
          </a:lstStyle>
          <a:p>
            <a:pPr>
              <a:defRPr/>
            </a:pPr>
            <a:fld id="{62F668A8-45BA-4375-AB22-F5AC85D5964B}" type="datetimeFigureOut">
              <a:rPr lang="en-US"/>
              <a:pPr>
                <a:defRPr/>
              </a:pPr>
              <a:t>26-Jul-15</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18CA16E0-0986-42D7-9772-2273D3B70572}" type="slidenum">
              <a:rPr lang="en-US"/>
              <a:pPr>
                <a:defRPr/>
              </a:pPr>
              <a:t>‹#›</a:t>
            </a:fld>
            <a:endParaRPr lang="en-US"/>
          </a:p>
        </p:txBody>
      </p:sp>
      <p:pic>
        <p:nvPicPr>
          <p:cNvPr id="10" name="Picture 9"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3"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36226259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3"/>
          <p:cNvGrpSpPr>
            <a:grpSpLocks/>
          </p:cNvGrpSpPr>
          <p:nvPr/>
        </p:nvGrpSpPr>
        <p:grpSpPr bwMode="auto">
          <a:xfrm flipH="1">
            <a:off x="0" y="11430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457200" y="273050"/>
            <a:ext cx="8229600" cy="793750"/>
          </a:xfrm>
          <a:prstGeom prst="rect">
            <a:avLst/>
          </a:prstGeo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fld id="{4EFD2534-2BE9-4BDE-84E3-7007F3C7D124}" type="datetimeFigureOut">
              <a:rPr lang="en-US"/>
              <a:pPr>
                <a:defRPr/>
              </a:pPr>
              <a:t>26-Jul-15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12B6B433-20D9-4D33-8844-D5195EA749BB}" type="slidenum">
              <a:rPr lang="en-US"/>
              <a:pPr>
                <a:defRPr/>
              </a:pPr>
              <a:t>‹#›</a:t>
            </a:fld>
            <a:endParaRPr lang="en-US"/>
          </a:p>
        </p:txBody>
      </p:sp>
    </p:spTree>
    <p:extLst>
      <p:ext uri="{BB962C8B-B14F-4D97-AF65-F5344CB8AC3E}">
        <p14:creationId xmlns:p14="http://schemas.microsoft.com/office/powerpoint/2010/main" val="308422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9525" y="-19050"/>
            <a:ext cx="9144000" cy="147638"/>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rtlCol="0">
            <a:normAutofit/>
          </a:bodyPr>
          <a:lstStyle/>
          <a:p>
            <a:pPr lvl="0"/>
            <a:r>
              <a:rPr lang="en-US" noProof="0" smtClean="0"/>
              <a:t>Click icon to add picture</a:t>
            </a:r>
            <a:endParaRPr lang="en-US" noProof="0"/>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4"/>
          </p:nvPr>
        </p:nvSpPr>
        <p:spPr/>
        <p:txBody>
          <a:bodyPr/>
          <a:lstStyle>
            <a:lvl1pPr>
              <a:defRPr/>
            </a:lvl1pPr>
          </a:lstStyle>
          <a:p>
            <a:pPr>
              <a:defRPr/>
            </a:pPr>
            <a:fld id="{455035D8-1A07-40E8-9D6A-06CC00ED9D4F}" type="datetimeFigureOut">
              <a:rPr lang="en-US"/>
              <a:pPr>
                <a:defRPr/>
              </a:pPr>
              <a:t>26-Jul-15</a:t>
            </a:fld>
            <a:endParaRPr lang="en-US"/>
          </a:p>
        </p:txBody>
      </p:sp>
      <p:sp>
        <p:nvSpPr>
          <p:cNvPr id="11" name="Footer Placeholder 5"/>
          <p:cNvSpPr>
            <a:spLocks noGrp="1"/>
          </p:cNvSpPr>
          <p:nvPr>
            <p:ph type="ftr" sz="quarter" idx="15"/>
          </p:nvPr>
        </p:nvSpPr>
        <p:spPr/>
        <p:txBody>
          <a:bodyPr/>
          <a:lstStyle>
            <a:lvl1pPr>
              <a:defRPr/>
            </a:lvl1pPr>
          </a:lstStyle>
          <a:p>
            <a:pPr>
              <a:defRPr/>
            </a:pPr>
            <a:endParaRPr lang="en-US"/>
          </a:p>
        </p:txBody>
      </p:sp>
      <p:sp>
        <p:nvSpPr>
          <p:cNvPr id="12" name="Slide Number Placeholder 6"/>
          <p:cNvSpPr>
            <a:spLocks noGrp="1"/>
          </p:cNvSpPr>
          <p:nvPr>
            <p:ph type="sldNum" sz="quarter" idx="16"/>
          </p:nvPr>
        </p:nvSpPr>
        <p:spPr/>
        <p:txBody>
          <a:bodyPr/>
          <a:lstStyle>
            <a:lvl1pPr>
              <a:defRPr/>
            </a:lvl1pPr>
          </a:lstStyle>
          <a:p>
            <a:pPr>
              <a:defRPr/>
            </a:pPr>
            <a:fld id="{380C6C63-EBE2-422E-86A7-921B20C3268E}" type="slidenum">
              <a:rPr lang="en-US"/>
              <a:pPr>
                <a:defRPr/>
              </a:pPr>
              <a:t>‹#›</a:t>
            </a:fld>
            <a:endParaRPr lang="en-US"/>
          </a:p>
        </p:txBody>
      </p:sp>
    </p:spTree>
    <p:extLst>
      <p:ext uri="{BB962C8B-B14F-4D97-AF65-F5344CB8AC3E}">
        <p14:creationId xmlns:p14="http://schemas.microsoft.com/office/powerpoint/2010/main" val="1840204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a:p>
        </p:txBody>
      </p:sp>
      <p:sp>
        <p:nvSpPr>
          <p:cNvPr id="205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80975" y="0"/>
            <a:ext cx="968375" cy="3651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ysClr val="windowText" lastClr="000000"/>
                </a:solidFill>
                <a:latin typeface="+mn-lt"/>
                <a:cs typeface="+mn-cs"/>
              </a:defRPr>
            </a:lvl1pPr>
          </a:lstStyle>
          <a:p>
            <a:pPr>
              <a:defRPr/>
            </a:pPr>
            <a:fld id="{BFC5FC7F-8325-4B0F-A7AC-B36D507F46BB}" type="datetimeFigureOut">
              <a:rPr lang="en-US"/>
              <a:pPr>
                <a:defRPr/>
              </a:pPr>
              <a:t>26-Jul-15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ysClr val="windowText" lastClr="000000"/>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61413" y="0"/>
            <a:ext cx="382587"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0000"/>
                </a:solidFill>
                <a:latin typeface="Trebuchet MS" pitchFamily="34" charset="0"/>
              </a:defRPr>
            </a:lvl1pPr>
          </a:lstStyle>
          <a:p>
            <a:pPr>
              <a:defRPr/>
            </a:pPr>
            <a:fld id="{254AF026-0D4C-4B84-A717-AA5FC1A5EFF0}" type="slidenum">
              <a:rPr lang="en-US"/>
              <a:pPr>
                <a:defRPr/>
              </a:pPr>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iming>
    <p:tnLst>
      <p:par>
        <p:cTn id="1" dur="indefinite" restart="never" nodeType="tmRoot"/>
      </p:par>
    </p:tnLst>
  </p:timing>
  <p:txStyles>
    <p:titleStyle>
      <a:lvl1pPr algn="l" rtl="0" eaLnBrk="0" fontAlgn="base" hangingPunct="0">
        <a:spcBef>
          <a:spcPct val="0"/>
        </a:spcBef>
        <a:spcAft>
          <a:spcPct val="0"/>
        </a:spcAft>
        <a:defRPr sz="4400" b="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400" b="1">
          <a:solidFill>
            <a:schemeClr val="tx1"/>
          </a:solidFill>
          <a:latin typeface="Trebuchet MS" pitchFamily="34" charset="0"/>
        </a:defRPr>
      </a:lvl2pPr>
      <a:lvl3pPr algn="l" rtl="0" eaLnBrk="0" fontAlgn="base" hangingPunct="0">
        <a:spcBef>
          <a:spcPct val="0"/>
        </a:spcBef>
        <a:spcAft>
          <a:spcPct val="0"/>
        </a:spcAft>
        <a:defRPr sz="4400" b="1">
          <a:solidFill>
            <a:schemeClr val="tx1"/>
          </a:solidFill>
          <a:latin typeface="Trebuchet MS" pitchFamily="34" charset="0"/>
        </a:defRPr>
      </a:lvl3pPr>
      <a:lvl4pPr algn="l" rtl="0" eaLnBrk="0" fontAlgn="base" hangingPunct="0">
        <a:spcBef>
          <a:spcPct val="0"/>
        </a:spcBef>
        <a:spcAft>
          <a:spcPct val="0"/>
        </a:spcAft>
        <a:defRPr sz="4400" b="1">
          <a:solidFill>
            <a:schemeClr val="tx1"/>
          </a:solidFill>
          <a:latin typeface="Trebuchet MS" pitchFamily="34" charset="0"/>
        </a:defRPr>
      </a:lvl4pPr>
      <a:lvl5pPr algn="l" rtl="0" eaLnBrk="0" fontAlgn="base" hangingPunct="0">
        <a:spcBef>
          <a:spcPct val="0"/>
        </a:spcBef>
        <a:spcAft>
          <a:spcPct val="0"/>
        </a:spcAft>
        <a:defRPr sz="44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00ADDC"/>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38AC8"/>
        </a:buClr>
        <a:buSzPct val="57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1AB39F"/>
        </a:buClr>
        <a:buSzPct val="5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p:txBody>
          <a:bodyPr>
            <a:normAutofit/>
          </a:bodyPr>
          <a:lstStyle/>
          <a:p>
            <a:r>
              <a:rPr lang="en-US" sz="3200" dirty="0">
                <a:effectLst/>
              </a:rPr>
              <a:t>“Post-Disaster Needs Assessment and Recovery in </a:t>
            </a:r>
            <a:r>
              <a:rPr lang="en-US" sz="3200" dirty="0" smtClean="0">
                <a:effectLst/>
              </a:rPr>
              <a:t>Myanmar”</a:t>
            </a:r>
            <a:endParaRPr lang="en-US" sz="3200" dirty="0">
              <a:effectLst/>
            </a:endParaRPr>
          </a:p>
        </p:txBody>
      </p:sp>
      <p:sp>
        <p:nvSpPr>
          <p:cNvPr id="3" name="Subtitle 2"/>
          <p:cNvSpPr>
            <a:spLocks noGrp="1"/>
          </p:cNvSpPr>
          <p:nvPr>
            <p:ph type="subTitle" idx="1"/>
          </p:nvPr>
        </p:nvSpPr>
        <p:spPr/>
        <p:txBody>
          <a:bodyPr/>
          <a:lstStyle/>
          <a:p>
            <a:r>
              <a:rPr lang="en-US" dirty="0" smtClean="0"/>
              <a:t>Post-Disaster Needs Assessment Steps 1-7</a:t>
            </a:r>
            <a:endParaRPr lang="en-US" dirty="0"/>
          </a:p>
        </p:txBody>
      </p:sp>
    </p:spTree>
    <p:extLst>
      <p:ext uri="{BB962C8B-B14F-4D97-AF65-F5344CB8AC3E}">
        <p14:creationId xmlns:p14="http://schemas.microsoft.com/office/powerpoint/2010/main" val="4022823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b="1" dirty="0"/>
              <a:t>Table 1. Baseline information of educational facilities in a </a:t>
            </a:r>
            <a:r>
              <a:rPr lang="en-US" sz="2400" b="1" dirty="0" smtClean="0"/>
              <a:t>Township</a:t>
            </a:r>
            <a:endParaRPr lang="en-US" sz="2400" dirty="0"/>
          </a:p>
          <a:p>
            <a:endParaRPr lang="en-US" sz="2400" dirty="0"/>
          </a:p>
        </p:txBody>
      </p:sp>
      <p:sp>
        <p:nvSpPr>
          <p:cNvPr id="3" name="Title 2"/>
          <p:cNvSpPr>
            <a:spLocks noGrp="1"/>
          </p:cNvSpPr>
          <p:nvPr>
            <p:ph type="title"/>
          </p:nvPr>
        </p:nvSpPr>
        <p:spPr/>
        <p:txBody>
          <a:bodyPr>
            <a:noAutofit/>
          </a:bodyPr>
          <a:lstStyle/>
          <a:p>
            <a:r>
              <a:rPr lang="en-US" sz="2400" i="1" dirty="0"/>
              <a:t>Step 1. Collect and/or validate the baseline data for each of the disaster-affected district</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4030217783"/>
              </p:ext>
            </p:extLst>
          </p:nvPr>
        </p:nvGraphicFramePr>
        <p:xfrm>
          <a:off x="457200" y="3024981"/>
          <a:ext cx="8435282" cy="2346960"/>
        </p:xfrm>
        <a:graphic>
          <a:graphicData uri="http://schemas.openxmlformats.org/drawingml/2006/table">
            <a:tbl>
              <a:tblPr firstRow="1" firstCol="1" bandRow="1" bandCol="1"/>
              <a:tblGrid>
                <a:gridCol w="2501904"/>
                <a:gridCol w="882330"/>
                <a:gridCol w="961622"/>
                <a:gridCol w="1042601"/>
                <a:gridCol w="801352"/>
                <a:gridCol w="801352"/>
                <a:gridCol w="724039"/>
                <a:gridCol w="720082"/>
              </a:tblGrid>
              <a:tr h="0">
                <a:tc gridSpan="8">
                  <a:txBody>
                    <a:bodyPr/>
                    <a:lstStyle/>
                    <a:p>
                      <a:pPr algn="just"/>
                      <a:r>
                        <a:rPr lang="en-US" sz="1400" dirty="0">
                          <a:effectLst/>
                          <a:latin typeface="Calibri" panose="020F0502020204030204" pitchFamily="34" charset="0"/>
                        </a:rPr>
                        <a:t>Name of </a:t>
                      </a:r>
                      <a:r>
                        <a:rPr lang="en-US" sz="1400" dirty="0" smtClean="0">
                          <a:effectLst/>
                          <a:latin typeface="Calibri" panose="020F0502020204030204" pitchFamily="34" charset="0"/>
                        </a:rPr>
                        <a:t>Township:</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ctr"/>
                      <a:r>
                        <a:rPr lang="en-US" sz="1400">
                          <a:effectLst/>
                          <a:latin typeface="Calibri" panose="020F0502020204030204" pitchFamily="34" charset="0"/>
                        </a:rPr>
                        <a:t>Type of facilities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400">
                          <a:effectLst/>
                          <a:latin typeface="Calibri" panose="020F0502020204030204" pitchFamily="34" charset="0"/>
                        </a:rPr>
                        <a:t>Number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3">
                  <a:txBody>
                    <a:bodyPr/>
                    <a:lstStyle/>
                    <a:p>
                      <a:pPr algn="ctr"/>
                      <a:r>
                        <a:rPr lang="en-US" sz="1400">
                          <a:effectLst/>
                          <a:latin typeface="Calibri" panose="020F0502020204030204" pitchFamily="34" charset="0"/>
                        </a:rPr>
                        <a:t>Total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r>
                        <a:rPr lang="en-US" sz="1400">
                          <a:effectLst/>
                          <a:latin typeface="Calibri" panose="020F0502020204030204" pitchFamily="34" charset="0"/>
                        </a:rPr>
                        <a:t>Average number of students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just"/>
                      <a:r>
                        <a:rPr lang="en-US" sz="1400">
                          <a:effectLst/>
                          <a:latin typeface="Calibri" panose="020F0502020204030204" pitchFamily="34" charset="0"/>
                        </a:rPr>
                        <a:t>Educational facilities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r>
                        <a:rPr lang="en-US" sz="1400">
                          <a:effectLst/>
                          <a:latin typeface="Calibri" panose="020F0502020204030204" pitchFamily="34" charset="0"/>
                        </a:rPr>
                        <a:t>Public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r>
                        <a:rPr lang="en-US" sz="1400">
                          <a:effectLst/>
                          <a:latin typeface="Calibri" panose="020F0502020204030204" pitchFamily="34" charset="0"/>
                        </a:rPr>
                        <a:t>Private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a:txBody>
                    <a:bodyPr/>
                    <a:lstStyle/>
                    <a:p>
                      <a:pPr algn="ctr"/>
                      <a:r>
                        <a:rPr lang="en-US" sz="1400">
                          <a:effectLst/>
                          <a:latin typeface="Calibri" panose="020F0502020204030204" pitchFamily="34" charset="0"/>
                        </a:rPr>
                        <a:t>Public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400">
                          <a:effectLst/>
                          <a:latin typeface="Calibri" panose="020F0502020204030204" pitchFamily="34" charset="0"/>
                        </a:rPr>
                        <a:t>Private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sz="1400">
                          <a:effectLst/>
                          <a:latin typeface="Calibri" panose="020F0502020204030204" pitchFamily="34" charset="0"/>
                        </a:rPr>
                        <a:t>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400">
                          <a:effectLst/>
                          <a:latin typeface="Calibri" panose="020F0502020204030204" pitchFamily="34" charset="0"/>
                        </a:rPr>
                        <a:t>Female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400">
                          <a:effectLst/>
                          <a:latin typeface="Calibri" panose="020F0502020204030204" pitchFamily="34" charset="0"/>
                        </a:rPr>
                        <a:t>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400">
                          <a:effectLst/>
                          <a:latin typeface="Calibri" panose="020F0502020204030204" pitchFamily="34" charset="0"/>
                        </a:rPr>
                        <a:t>Female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r>
                        <a:rPr lang="en-US" sz="1400">
                          <a:effectLst/>
                          <a:latin typeface="Calibri" panose="020F0502020204030204" pitchFamily="34" charset="0"/>
                        </a:rPr>
                        <a:t>Kindergarten/ pre-school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Calibri" panose="020F050202020403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400">
                          <a:effectLst/>
                          <a:latin typeface="Calibri" panose="020F0502020204030204" pitchFamily="34" charset="0"/>
                        </a:rPr>
                        <a:t>Primary School</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400">
                          <a:effectLst/>
                          <a:latin typeface="Calibri" panose="020F0502020204030204" pitchFamily="34" charset="0"/>
                        </a:rPr>
                        <a:t>Secondary School</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400">
                          <a:effectLst/>
                          <a:latin typeface="Calibri" panose="020F0502020204030204" pitchFamily="34" charset="0"/>
                        </a:rPr>
                        <a:t>University</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400">
                          <a:effectLst/>
                          <a:latin typeface="Calibri" panose="020F0502020204030204" pitchFamily="34" charset="0"/>
                        </a:rPr>
                        <a:t>Training institutes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400">
                          <a:effectLst/>
                          <a:latin typeface="Calibri" panose="020F0502020204030204" pitchFamily="34" charset="0"/>
                        </a:rPr>
                        <a:t>Others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400" b="1">
                          <a:effectLst/>
                          <a:latin typeface="Calibri" panose="020F0502020204030204" pitchFamily="34" charset="0"/>
                        </a:rPr>
                        <a:t>TOTAL</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dirty="0">
                          <a:effectLst/>
                          <a:latin typeface="Calibri" panose="020F0502020204030204" pitchFamily="34" charset="0"/>
                        </a:rPr>
                        <a:t> </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40019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88640"/>
            <a:ext cx="8568952" cy="400110"/>
          </a:xfrm>
          <a:prstGeom prst="rect">
            <a:avLst/>
          </a:prstGeom>
        </p:spPr>
        <p:txBody>
          <a:bodyPr wrap="square">
            <a:spAutoFit/>
          </a:bodyPr>
          <a:lstStyle/>
          <a:p>
            <a:pPr>
              <a:spcAft>
                <a:spcPts val="0"/>
              </a:spcAft>
            </a:pPr>
            <a:r>
              <a:rPr lang="en-US" b="1" dirty="0">
                <a:solidFill>
                  <a:srgbClr val="000000"/>
                </a:solidFill>
                <a:latin typeface="Calibri" panose="020F0502020204030204" pitchFamily="34" charset="0"/>
                <a:ea typeface="Times New Roman" panose="02020603050405020304" pitchFamily="18" charset="0"/>
                <a:cs typeface="Arial" panose="020B0604020202020204" pitchFamily="34" charset="0"/>
              </a:rPr>
              <a:t>Table 2. Baseline information of unit cost of educational facilities in a </a:t>
            </a:r>
            <a:r>
              <a:rPr lang="en-US" b="1" dirty="0" smtClean="0">
                <a:solidFill>
                  <a:srgbClr val="000000"/>
                </a:solidFill>
                <a:latin typeface="Calibri" panose="020F0502020204030204" pitchFamily="34" charset="0"/>
                <a:ea typeface="Times New Roman" panose="02020603050405020304" pitchFamily="18" charset="0"/>
                <a:cs typeface="Arial" panose="020B0604020202020204" pitchFamily="34" charset="0"/>
              </a:rPr>
              <a:t>Township</a:t>
            </a:r>
            <a:endParaRPr lang="en-US" sz="2000" dirty="0">
              <a:solidFill>
                <a:srgbClr val="000000"/>
              </a:solidFill>
              <a:effectLst/>
              <a:latin typeface="GEDAPE+TimesNewRoman"/>
              <a:ea typeface="Times New Roman" panose="02020603050405020304" pitchFamily="18" charset="0"/>
              <a:cs typeface="GEDAPE+TimesNewRoman"/>
            </a:endParaRPr>
          </a:p>
        </p:txBody>
      </p:sp>
      <p:graphicFrame>
        <p:nvGraphicFramePr>
          <p:cNvPr id="5" name="Table 4"/>
          <p:cNvGraphicFramePr>
            <a:graphicFrameLocks noGrp="1"/>
          </p:cNvGraphicFramePr>
          <p:nvPr>
            <p:extLst>
              <p:ext uri="{D42A27DB-BD31-4B8C-83A1-F6EECF244321}">
                <p14:modId xmlns:p14="http://schemas.microsoft.com/office/powerpoint/2010/main" val="1164502826"/>
              </p:ext>
            </p:extLst>
          </p:nvPr>
        </p:nvGraphicFramePr>
        <p:xfrm>
          <a:off x="630032" y="764704"/>
          <a:ext cx="7883935" cy="5669280"/>
        </p:xfrm>
        <a:graphic>
          <a:graphicData uri="http://schemas.openxmlformats.org/drawingml/2006/table">
            <a:tbl>
              <a:tblPr firstRow="1" firstCol="1" bandRow="1" bandCol="1"/>
              <a:tblGrid>
                <a:gridCol w="2423522"/>
                <a:gridCol w="936611"/>
                <a:gridCol w="933458"/>
                <a:gridCol w="933458"/>
                <a:gridCol w="933458"/>
                <a:gridCol w="938188"/>
                <a:gridCol w="785240"/>
              </a:tblGrid>
              <a:tr h="145999">
                <a:tc gridSpan="7">
                  <a:txBody>
                    <a:bodyPr/>
                    <a:lstStyle/>
                    <a:p>
                      <a:pPr>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GEDAPE+TimesNewRoman"/>
                        </a:rPr>
                        <a:t>Name of </a:t>
                      </a:r>
                      <a:r>
                        <a:rPr lang="en-US" sz="1200" dirty="0" smtClean="0">
                          <a:solidFill>
                            <a:srgbClr val="000000"/>
                          </a:solidFill>
                          <a:effectLst/>
                          <a:latin typeface="Calibri" panose="020F0502020204030204" pitchFamily="34" charset="0"/>
                          <a:ea typeface="Times New Roman" panose="02020603050405020304" pitchFamily="18" charset="0"/>
                          <a:cs typeface="GEDAPE+TimesNewRoman"/>
                        </a:rPr>
                        <a:t>Township:</a:t>
                      </a:r>
                      <a:endParaRPr lang="en-US" sz="1600" dirty="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5999">
                <a:tc rowSpan="2">
                  <a:txBody>
                    <a:bodyPr/>
                    <a:lstStyle/>
                    <a:p>
                      <a:pPr>
                        <a:spcAft>
                          <a:spcPts val="0"/>
                        </a:spcAft>
                        <a:tabLst>
                          <a:tab pos="161925" algn="l"/>
                          <a:tab pos="651510" algn="ctr"/>
                        </a:tabLs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Particulars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Values (in </a:t>
                      </a:r>
                      <a:r>
                        <a:rPr lang="en-US" sz="12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Kyats)</a:t>
                      </a:r>
                      <a:endParaRPr lang="en-US" sz="1600" dirty="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1998">
                <a:tc vMerge="1">
                  <a:txBody>
                    <a:bodyPr/>
                    <a:lstStyle/>
                    <a:p>
                      <a:endParaRPr lang="en-US"/>
                    </a:p>
                  </a:txBody>
                  <a:tcPr/>
                </a:tc>
                <a:tc>
                  <a:txBody>
                    <a:bodyPr/>
                    <a:lstStyle/>
                    <a:p>
                      <a:pPr algn="ctr">
                        <a:spcAft>
                          <a:spcPts val="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Pre-school</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Primary School</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Secondary School</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University</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Technical Institutes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Others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5999">
                <a:tc gridSpan="7">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Average replacement cost of: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5999">
                <a:tc>
                  <a:txBody>
                    <a:bodyPr/>
                    <a:lstStyle/>
                    <a:p>
                      <a:pPr marL="342900" lvl="0" indent="-342900">
                        <a:buFont typeface="+mj-lt"/>
                        <a:buAutoNum type="alphaLcPeriod"/>
                      </a:pPr>
                      <a:r>
                        <a:rPr lang="en-US" sz="1200">
                          <a:effectLst/>
                          <a:latin typeface="Calibri" panose="020F0502020204030204" pitchFamily="34" charset="0"/>
                          <a:cs typeface="Arial" panose="020B0604020202020204" pitchFamily="34" charset="0"/>
                        </a:rPr>
                        <a:t>Structures</a:t>
                      </a:r>
                      <a:endParaRPr lang="en-US" sz="1200">
                        <a:effectLst/>
                        <a:latin typeface="Calibri" panose="020F0502020204030204" pitchFamily="34" charset="0"/>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Roof per square meter</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Wall per square meter</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Floor per square meter</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Desks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Computers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Books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Chalk boards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998">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Other educational materials,  equipment and furnishings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gridSpan="7">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Average repair cost of: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Structures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Roof per square meter</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Wall per square meter</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Floor per square meter</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Desks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Computers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Books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Chalk boards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998">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Other educational materials,  equipment and furnishings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gridSpan="7">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Average fees/ revenue:</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Average revenue per month</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Construction/ repair period</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spcAft>
                          <a:spcPts val="0"/>
                        </a:spcAft>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In days</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Average construction period</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99">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Average repair period</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dirty="0">
                        <a:solidFill>
                          <a:srgbClr val="000000"/>
                        </a:solidFill>
                        <a:effectLst/>
                        <a:latin typeface="GEDAPE+TimesNewRoman"/>
                        <a:ea typeface="Times New Roman" panose="02020603050405020304" pitchFamily="18" charset="0"/>
                        <a:cs typeface="GEDAPE+TimesNewRoman"/>
                      </a:endParaRPr>
                    </a:p>
                  </a:txBody>
                  <a:tcPr marL="65699" marR="65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20898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1286243"/>
              </p:ext>
            </p:extLst>
          </p:nvPr>
        </p:nvGraphicFramePr>
        <p:xfrm>
          <a:off x="539552" y="1124744"/>
          <a:ext cx="8136904" cy="3332988"/>
        </p:xfrm>
        <a:graphic>
          <a:graphicData uri="http://schemas.openxmlformats.org/drawingml/2006/table">
            <a:tbl>
              <a:tblPr firstRow="1" firstCol="1" bandRow="1"/>
              <a:tblGrid>
                <a:gridCol w="8136904"/>
              </a:tblGrid>
              <a:tr h="0">
                <a:tc>
                  <a:txBody>
                    <a:bodyPr/>
                    <a:lstStyle/>
                    <a:p>
                      <a:pPr algn="just">
                        <a:lnSpc>
                          <a:spcPct val="115000"/>
                        </a:lnSpc>
                        <a:spcBef>
                          <a:spcPts val="1200"/>
                        </a:spcBef>
                        <a:spcAft>
                          <a:spcPts val="0"/>
                        </a:spcAft>
                      </a:pPr>
                      <a:r>
                        <a:rPr lang="en-US" sz="1800" dirty="0">
                          <a:effectLst/>
                          <a:latin typeface="+mj-lt"/>
                          <a:ea typeface="Times New Roman" panose="02020603050405020304" pitchFamily="18" charset="0"/>
                          <a:cs typeface="Arial" panose="020B0604020202020204" pitchFamily="34" charset="0"/>
                        </a:rPr>
                        <a:t>Notes in filling out Tables 1 and 2</a:t>
                      </a:r>
                      <a:endParaRPr lang="en-US" sz="2800" dirty="0">
                        <a:effectLst/>
                        <a:latin typeface="+mj-lt"/>
                        <a:ea typeface="Times New Roman" panose="02020603050405020304" pitchFamily="18" charset="0"/>
                        <a:cs typeface="Cordia New" panose="020B0304020202020204" pitchFamily="34" charset="-34"/>
                      </a:endParaRPr>
                    </a:p>
                    <a:p>
                      <a:pPr marL="285750" lvl="0" indent="-285750">
                        <a:buFont typeface="Arial" panose="020B0604020202020204" pitchFamily="34" charset="0"/>
                        <a:buChar char="•"/>
                      </a:pPr>
                      <a:r>
                        <a:rPr lang="en-US" sz="1800" kern="1200" dirty="0" smtClean="0">
                          <a:solidFill>
                            <a:schemeClr val="tx1"/>
                          </a:solidFill>
                          <a:effectLst/>
                          <a:latin typeface="+mj-lt"/>
                          <a:ea typeface="+mn-ea"/>
                          <a:cs typeface="+mn-cs"/>
                        </a:rPr>
                        <a:t>Other types of educational facilities like public libraries should be included.</a:t>
                      </a:r>
                    </a:p>
                    <a:p>
                      <a:pPr marL="285750" lvl="0" indent="-285750">
                        <a:buFont typeface="Arial" panose="020B0604020202020204" pitchFamily="34" charset="0"/>
                        <a:buChar char="•"/>
                      </a:pPr>
                      <a:r>
                        <a:rPr lang="en-US" sz="1800" kern="1200" dirty="0" smtClean="0">
                          <a:solidFill>
                            <a:schemeClr val="tx1"/>
                          </a:solidFill>
                          <a:effectLst/>
                          <a:latin typeface="+mj-lt"/>
                          <a:ea typeface="+mn-ea"/>
                          <a:cs typeface="+mn-cs"/>
                        </a:rPr>
                        <a:t>The replacement and repair costs of structure/s, values of books, equipment and furnishing/s should be per unit or per type in each educational facility.</a:t>
                      </a:r>
                    </a:p>
                    <a:p>
                      <a:pPr marL="285750" lvl="0" indent="-285750">
                        <a:buFont typeface="Arial" panose="020B0604020202020204" pitchFamily="34" charset="0"/>
                        <a:buChar char="•"/>
                      </a:pPr>
                      <a:r>
                        <a:rPr lang="en-US" sz="1800" kern="1200" dirty="0" smtClean="0">
                          <a:solidFill>
                            <a:schemeClr val="tx1"/>
                          </a:solidFill>
                          <a:effectLst/>
                          <a:latin typeface="+mj-lt"/>
                          <a:ea typeface="+mn-ea"/>
                          <a:cs typeface="+mn-cs"/>
                        </a:rPr>
                        <a:t>Replacement costs can be estimated by the considering the acquisition or construction costs less the depreciation of the asset/s. </a:t>
                      </a:r>
                    </a:p>
                    <a:p>
                      <a:pPr marL="285750" lvl="0" indent="-285750">
                        <a:buFont typeface="Arial" panose="020B0604020202020204" pitchFamily="34" charset="0"/>
                        <a:buChar char="•"/>
                      </a:pPr>
                      <a:r>
                        <a:rPr lang="en-US" sz="1800" kern="1200" dirty="0" smtClean="0">
                          <a:solidFill>
                            <a:schemeClr val="tx1"/>
                          </a:solidFill>
                          <a:effectLst/>
                          <a:latin typeface="+mj-lt"/>
                          <a:ea typeface="+mn-ea"/>
                          <a:cs typeface="+mn-cs"/>
                        </a:rPr>
                        <a:t>The average construction period refers to the number of days for a new building to be erected.</a:t>
                      </a:r>
                    </a:p>
                    <a:p>
                      <a:pPr marL="285750" indent="-285750">
                        <a:buFont typeface="Arial" panose="020B0604020202020204" pitchFamily="34" charset="0"/>
                        <a:buChar char="•"/>
                      </a:pPr>
                      <a:r>
                        <a:rPr lang="en-US" sz="1800" kern="1200" dirty="0" smtClean="0">
                          <a:solidFill>
                            <a:schemeClr val="tx1"/>
                          </a:solidFill>
                          <a:effectLst/>
                          <a:latin typeface="+mj-lt"/>
                          <a:ea typeface="+mn-ea"/>
                          <a:cs typeface="+mn-cs"/>
                        </a:rPr>
                        <a:t>The average repair period refers to the number of days required for the repair of the structures/buildings. This can be based on past experiences. </a:t>
                      </a:r>
                      <a:endParaRPr lang="en-US" sz="2800" dirty="0">
                        <a:solidFill>
                          <a:srgbClr val="000000"/>
                        </a:solidFill>
                        <a:effectLst/>
                        <a:latin typeface="+mj-lt"/>
                        <a:ea typeface="Times New Roman" panose="02020603050405020304" pitchFamily="18" charset="0"/>
                        <a:cs typeface="GEDAPE+TimesNewRoman"/>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BD4B4"/>
                    </a:solidFill>
                  </a:tcPr>
                </a:tc>
              </a:tr>
            </a:tbl>
          </a:graphicData>
        </a:graphic>
      </p:graphicFrame>
    </p:spTree>
    <p:extLst>
      <p:ext uri="{BB962C8B-B14F-4D97-AF65-F5344CB8AC3E}">
        <p14:creationId xmlns:p14="http://schemas.microsoft.com/office/powerpoint/2010/main" val="11716335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sz="3000" dirty="0" smtClean="0"/>
              <a:t>Each group chooses 1 sector</a:t>
            </a:r>
          </a:p>
          <a:p>
            <a:r>
              <a:rPr lang="en-US" sz="3000" dirty="0" smtClean="0"/>
              <a:t>In your sector groups, examine Step 1 (baseline data) carefully.</a:t>
            </a:r>
          </a:p>
          <a:p>
            <a:r>
              <a:rPr lang="en-US" sz="3000" dirty="0" smtClean="0"/>
              <a:t> For each piece of required data, write down the </a:t>
            </a:r>
            <a:r>
              <a:rPr lang="en-US" sz="3000" u="sng" dirty="0" smtClean="0"/>
              <a:t>source of the data </a:t>
            </a:r>
            <a:r>
              <a:rPr lang="en-US" sz="3000" dirty="0" smtClean="0"/>
              <a:t>e.g. State/Region office of education</a:t>
            </a:r>
          </a:p>
          <a:p>
            <a:r>
              <a:rPr lang="en-US" sz="3000" dirty="0" smtClean="0"/>
              <a:t>Consider which data is easy to obtain, and which is difficult. Why is it easy or difficult?</a:t>
            </a:r>
          </a:p>
          <a:p>
            <a:r>
              <a:rPr lang="en-US" sz="3000" dirty="0" smtClean="0"/>
              <a:t>The 3 groups will be requested to make a short presentation.</a:t>
            </a:r>
            <a:endParaRPr lang="en-US" sz="3000" dirty="0"/>
          </a:p>
        </p:txBody>
      </p:sp>
      <p:sp>
        <p:nvSpPr>
          <p:cNvPr id="4" name="Title 3"/>
          <p:cNvSpPr>
            <a:spLocks noGrp="1"/>
          </p:cNvSpPr>
          <p:nvPr>
            <p:ph type="title"/>
          </p:nvPr>
        </p:nvSpPr>
        <p:spPr/>
        <p:txBody>
          <a:bodyPr>
            <a:normAutofit/>
          </a:bodyPr>
          <a:lstStyle/>
          <a:p>
            <a:pPr algn="ctr"/>
            <a:r>
              <a:rPr lang="en-US" dirty="0" smtClean="0"/>
              <a:t>Group Exercise</a:t>
            </a:r>
            <a:endParaRPr lang="en-US" dirty="0"/>
          </a:p>
        </p:txBody>
      </p:sp>
    </p:spTree>
    <p:extLst>
      <p:ext uri="{BB962C8B-B14F-4D97-AF65-F5344CB8AC3E}">
        <p14:creationId xmlns:p14="http://schemas.microsoft.com/office/powerpoint/2010/main" val="643362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S2.3 Estimating Sector Damage and Losses (Step 2)</a:t>
            </a: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69709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practice estimation of damage and loss from the disaster scenario, for each sector (public and private)</a:t>
            </a:r>
          </a:p>
          <a:p>
            <a:pPr eaLnBrk="1" hangingPunct="1">
              <a:buFont typeface="Calibri" charset="0"/>
              <a:buAutoNum type="arabicPeriod"/>
            </a:pPr>
            <a:r>
              <a:rPr lang="en-US" dirty="0" smtClean="0"/>
              <a:t>To practice summarizing the damage and loss at the Township, District, and State/Region level.</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1476217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i="1" dirty="0">
                <a:solidFill>
                  <a:schemeClr val="bg1">
                    <a:lumMod val="65000"/>
                  </a:schemeClr>
                </a:solidFill>
              </a:rPr>
              <a:t>Step </a:t>
            </a:r>
            <a:r>
              <a:rPr lang="en-US" sz="1800" i="1" dirty="0" smtClean="0">
                <a:solidFill>
                  <a:schemeClr val="bg1">
                    <a:lumMod val="65000"/>
                  </a:schemeClr>
                </a:solidFill>
              </a:rPr>
              <a:t>1. Collect </a:t>
            </a:r>
            <a:r>
              <a:rPr lang="en-US" sz="1800" i="1" dirty="0">
                <a:solidFill>
                  <a:schemeClr val="bg1">
                    <a:lumMod val="65000"/>
                  </a:schemeClr>
                </a:solidFill>
              </a:rPr>
              <a:t>and/or validate the baseline data for each of the disaster-affected district</a:t>
            </a:r>
          </a:p>
          <a:p>
            <a:r>
              <a:rPr lang="en-US" sz="2400" i="1" dirty="0"/>
              <a:t>Step 2. Estimate damages and losses </a:t>
            </a:r>
            <a:r>
              <a:rPr lang="en-US" sz="2400" dirty="0" smtClean="0"/>
              <a:t>(Township &gt; District &gt; State/Region)</a:t>
            </a:r>
            <a:endParaRPr lang="en-US" sz="2400" i="1" dirty="0"/>
          </a:p>
          <a:p>
            <a:r>
              <a:rPr lang="en-US" sz="1800" i="1" dirty="0">
                <a:solidFill>
                  <a:schemeClr val="bg1">
                    <a:lumMod val="65000"/>
                  </a:schemeClr>
                </a:solidFill>
              </a:rPr>
              <a:t>Step 3. Validate the information on damages and losses </a:t>
            </a:r>
            <a:r>
              <a:rPr lang="en-US" sz="1800" dirty="0" smtClean="0">
                <a:solidFill>
                  <a:schemeClr val="bg1">
                    <a:lumMod val="65000"/>
                  </a:schemeClr>
                </a:solidFill>
              </a:rPr>
              <a:t>(State/Region &gt; National)</a:t>
            </a:r>
            <a:endParaRPr lang="en-US" sz="1800" i="1" dirty="0">
              <a:solidFill>
                <a:schemeClr val="bg1">
                  <a:lumMod val="65000"/>
                </a:schemeClr>
              </a:solidFill>
            </a:endParaRPr>
          </a:p>
          <a:p>
            <a:r>
              <a:rPr lang="en-US" sz="1800" i="1" dirty="0">
                <a:solidFill>
                  <a:schemeClr val="bg1">
                    <a:lumMod val="65000"/>
                  </a:schemeClr>
                </a:solidFill>
              </a:rPr>
              <a:t>Step 4. Analyze the impacts of the damages and losses to affected population</a:t>
            </a:r>
          </a:p>
          <a:p>
            <a:r>
              <a:rPr lang="en-US" sz="1800" i="1" dirty="0">
                <a:solidFill>
                  <a:schemeClr val="bg1">
                    <a:lumMod val="65000"/>
                  </a:schemeClr>
                </a:solidFill>
              </a:rPr>
              <a:t>Step 5. Identify the recovery strategies and estimate recovery and reconstruction needs</a:t>
            </a:r>
          </a:p>
          <a:p>
            <a:r>
              <a:rPr lang="en-US" sz="1800" i="1" dirty="0">
                <a:solidFill>
                  <a:schemeClr val="bg1">
                    <a:lumMod val="65000"/>
                  </a:schemeClr>
                </a:solidFill>
              </a:rPr>
              <a:t>Step 6. Draft the implementation plan of the identified programs and projects</a:t>
            </a:r>
          </a:p>
          <a:p>
            <a:r>
              <a:rPr lang="en-US" sz="1800" i="1" dirty="0">
                <a:solidFill>
                  <a:schemeClr val="bg1">
                    <a:lumMod val="65000"/>
                  </a:schemeClr>
                </a:solidFill>
              </a:rPr>
              <a:t>Step 7. Draft the post-disaster damages, losses and needs (PDNA) of the </a:t>
            </a:r>
            <a:r>
              <a:rPr lang="en-US" sz="1800" i="1" dirty="0" smtClean="0">
                <a:solidFill>
                  <a:schemeClr val="bg1">
                    <a:lumMod val="65000"/>
                  </a:schemeClr>
                </a:solidFill>
              </a:rPr>
              <a:t>sector </a:t>
            </a:r>
            <a:r>
              <a:rPr lang="en-US" sz="1800" dirty="0" smtClean="0">
                <a:solidFill>
                  <a:schemeClr val="bg1">
                    <a:lumMod val="65000"/>
                  </a:schemeClr>
                </a:solidFill>
              </a:rPr>
              <a:t>(&gt; multi-sector summary report)</a:t>
            </a:r>
            <a:endParaRPr lang="en-US" sz="1800" i="1"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4095062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education sector</a:t>
            </a:r>
            <a:endParaRPr lang="en-US" dirty="0"/>
          </a:p>
        </p:txBody>
      </p:sp>
      <p:sp>
        <p:nvSpPr>
          <p:cNvPr id="5" name="Text Placeholder 4"/>
          <p:cNvSpPr>
            <a:spLocks noGrp="1"/>
          </p:cNvSpPr>
          <p:nvPr>
            <p:ph type="body" idx="1"/>
          </p:nvPr>
        </p:nvSpPr>
        <p:spPr/>
        <p:txBody>
          <a:bodyPr/>
          <a:lstStyle/>
          <a:p>
            <a:endParaRPr lang="en-US" dirty="0"/>
          </a:p>
        </p:txBody>
      </p:sp>
      <p:pic>
        <p:nvPicPr>
          <p:cNvPr id="7" name="Picture 2" descr="C:\Users\user\AppData\Local\Microsoft\Windows\Temporary Internet Files\Content.IE5\DRW714PQ\MC900434217[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2200" y="2132856"/>
            <a:ext cx="2499123" cy="149516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stretch>
            <a:fillRect/>
          </a:stretch>
        </p:blipFill>
        <p:spPr>
          <a:xfrm>
            <a:off x="1763688" y="203684"/>
            <a:ext cx="2727148" cy="3858344"/>
          </a:xfrm>
          <a:prstGeom prst="rect">
            <a:avLst/>
          </a:prstGeom>
        </p:spPr>
      </p:pic>
    </p:spTree>
    <p:extLst>
      <p:ext uri="{BB962C8B-B14F-4D97-AF65-F5344CB8AC3E}">
        <p14:creationId xmlns:p14="http://schemas.microsoft.com/office/powerpoint/2010/main" val="34630194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i="1" u="sng" dirty="0"/>
              <a:t>Step 2.1. Estimate the damages and losses to government education facilities</a:t>
            </a:r>
            <a:endParaRPr lang="en-US" sz="2400" dirty="0"/>
          </a:p>
          <a:p>
            <a:r>
              <a:rPr lang="en-US" sz="2400" dirty="0"/>
              <a:t>The post disaster assessments of government-owned education facilities are the primary concerns of the Ministry of Education. </a:t>
            </a:r>
            <a:endParaRPr lang="en-US" sz="2400" dirty="0" smtClean="0"/>
          </a:p>
          <a:p>
            <a:r>
              <a:rPr lang="en-US" sz="2400" dirty="0"/>
              <a:t>Assessment should be done on a per Township basis which can be totaled to create a District assessment. </a:t>
            </a:r>
            <a:endParaRPr lang="en-US" sz="2400" dirty="0" smtClean="0"/>
          </a:p>
          <a:p>
            <a:pPr lvl="1"/>
            <a:r>
              <a:rPr lang="en-US" sz="2000" dirty="0"/>
              <a:t>Each of the affected schools or educational facilities can be assessed individually. </a:t>
            </a:r>
            <a:endParaRPr lang="en-US" sz="2000" dirty="0" smtClean="0"/>
          </a:p>
          <a:p>
            <a:pPr lvl="1"/>
            <a:r>
              <a:rPr lang="en-US" sz="2000" dirty="0" smtClean="0"/>
              <a:t>The </a:t>
            </a:r>
            <a:r>
              <a:rPr lang="en-US" sz="2000" dirty="0"/>
              <a:t>individual assessments can be summarized later to cover the whole Township. </a:t>
            </a:r>
            <a:endParaRPr lang="en-US" sz="2000" dirty="0" smtClean="0"/>
          </a:p>
          <a:p>
            <a:endParaRPr lang="en-US" sz="2400" dirty="0"/>
          </a:p>
        </p:txBody>
      </p:sp>
      <p:sp>
        <p:nvSpPr>
          <p:cNvPr id="4" name="Title 3"/>
          <p:cNvSpPr>
            <a:spLocks noGrp="1"/>
          </p:cNvSpPr>
          <p:nvPr>
            <p:ph type="title"/>
          </p:nvPr>
        </p:nvSpPr>
        <p:spPr/>
        <p:txBody>
          <a:bodyPr>
            <a:normAutofit/>
          </a:bodyPr>
          <a:lstStyle/>
          <a:p>
            <a:r>
              <a:rPr lang="en-US" i="1" dirty="0">
                <a:effectLst/>
              </a:rPr>
              <a:t>Step 2. Estimate damages and losses </a:t>
            </a:r>
            <a:endParaRPr lang="en-US" dirty="0"/>
          </a:p>
        </p:txBody>
      </p:sp>
    </p:spTree>
    <p:extLst>
      <p:ext uri="{BB962C8B-B14F-4D97-AF65-F5344CB8AC3E}">
        <p14:creationId xmlns:p14="http://schemas.microsoft.com/office/powerpoint/2010/main" val="142038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07504" y="206733"/>
            <a:ext cx="51845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Table 3. Damage and loss assessment of government education facility </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2" name="Table 1"/>
          <p:cNvGraphicFramePr>
            <a:graphicFrameLocks noGrp="1"/>
          </p:cNvGraphicFramePr>
          <p:nvPr>
            <p:extLst/>
          </p:nvPr>
        </p:nvGraphicFramePr>
        <p:xfrm>
          <a:off x="107504" y="447288"/>
          <a:ext cx="8568954" cy="6366088"/>
        </p:xfrm>
        <a:graphic>
          <a:graphicData uri="http://schemas.openxmlformats.org/drawingml/2006/table">
            <a:tbl>
              <a:tblPr firstRow="1" firstCol="1" bandRow="1" bandCol="1"/>
              <a:tblGrid>
                <a:gridCol w="2025085"/>
                <a:gridCol w="941547"/>
                <a:gridCol w="125771"/>
                <a:gridCol w="941547"/>
                <a:gridCol w="1046350"/>
                <a:gridCol w="125771"/>
                <a:gridCol w="125771"/>
                <a:gridCol w="1446974"/>
                <a:gridCol w="998048"/>
                <a:gridCol w="144016"/>
                <a:gridCol w="648074"/>
              </a:tblGrid>
              <a:tr h="86209">
                <a:tc gridSpan="11">
                  <a:txBody>
                    <a:bodyPr/>
                    <a:lstStyle/>
                    <a:p>
                      <a:pPr>
                        <a:spcAft>
                          <a:spcPts val="0"/>
                        </a:spcAft>
                      </a:pPr>
                      <a:r>
                        <a:rPr lang="en-US" sz="1400">
                          <a:effectLst/>
                          <a:latin typeface="Calibri" panose="020F0502020204030204" pitchFamily="34" charset="0"/>
                          <a:cs typeface="Arial" panose="020B0604020202020204" pitchFamily="34" charset="0"/>
                        </a:rPr>
                        <a:t>Name of Township:</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6209">
                <a:tc gridSpan="11">
                  <a:txBody>
                    <a:bodyPr/>
                    <a:lstStyle/>
                    <a:p>
                      <a:pPr>
                        <a:spcAft>
                          <a:spcPts val="0"/>
                        </a:spcAft>
                      </a:pPr>
                      <a:r>
                        <a:rPr lang="en-US" sz="1400">
                          <a:effectLst/>
                          <a:latin typeface="Calibri" panose="020F0502020204030204" pitchFamily="34" charset="0"/>
                          <a:cs typeface="Arial" panose="020B0604020202020204" pitchFamily="34" charset="0"/>
                        </a:rPr>
                        <a:t>Type of educational facility: (Pre-school; primary school; secondary school; university; technical college; etc.)</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3681">
                <a:tc rowSpan="2" gridSpan="2">
                  <a:txBody>
                    <a:bodyPr/>
                    <a:lstStyle/>
                    <a:p>
                      <a:pPr>
                        <a:spcAft>
                          <a:spcPts val="0"/>
                        </a:spcAft>
                      </a:pPr>
                      <a:r>
                        <a:rPr lang="en-US" sz="1400">
                          <a:effectLst/>
                          <a:latin typeface="Calibri" panose="020F0502020204030204" pitchFamily="34" charset="0"/>
                          <a:cs typeface="Arial" panose="020B0604020202020204" pitchFamily="34" charset="0"/>
                        </a:rPr>
                        <a:t>Number of affected students</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c gridSpan="3">
                  <a:txBody>
                    <a:bodyPr/>
                    <a:lstStyle/>
                    <a:p>
                      <a:pPr algn="ctr">
                        <a:spcAft>
                          <a:spcPts val="0"/>
                        </a:spcAft>
                      </a:pPr>
                      <a:r>
                        <a:rPr lang="en-US" sz="1400">
                          <a:effectLst/>
                          <a:latin typeface="Calibri" panose="020F0502020204030204" pitchFamily="34" charset="0"/>
                          <a:cs typeface="Arial" panose="020B0604020202020204" pitchFamily="34" charset="0"/>
                        </a:rPr>
                        <a:t>Male</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400">
                          <a:effectLst/>
                          <a:latin typeface="Calibri" panose="020F0502020204030204" pitchFamily="34" charset="0"/>
                          <a:cs typeface="Arial" panose="020B0604020202020204" pitchFamily="34" charset="0"/>
                        </a:rPr>
                        <a:t>Female</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Total</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71841">
                <a:tc gridSpan="2" vMerge="1">
                  <a:txBody>
                    <a:bodyPr/>
                    <a:lstStyle/>
                    <a:p>
                      <a:endParaRPr lang="en-US"/>
                    </a:p>
                  </a:txBody>
                  <a:tcPr/>
                </a:tc>
                <a:tc hMerge="1" vMerge="1">
                  <a:txBody>
                    <a:bodyPr/>
                    <a:lstStyle/>
                    <a:p>
                      <a:endParaRPr lang="en-US"/>
                    </a:p>
                  </a:txBody>
                  <a:tcPr/>
                </a:tc>
                <a:tc gridSpan="3">
                  <a:txBody>
                    <a:bodyPr/>
                    <a:lstStyle/>
                    <a:p>
                      <a:pPr>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4">
                  <a:txBody>
                    <a:bodyPr/>
                    <a:lstStyle/>
                    <a:p>
                      <a:pPr>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spcAft>
                          <a:spcPts val="0"/>
                        </a:spcAft>
                      </a:pPr>
                      <a:r>
                        <a:rPr lang="en-US" sz="1400" dirty="0">
                          <a:effectLst/>
                          <a:latin typeface="Calibri" panose="020F0502020204030204" pitchFamily="34" charset="0"/>
                          <a:cs typeface="Arial" panose="020B0604020202020204" pitchFamily="34" charset="0"/>
                        </a:rPr>
                        <a:t> </a:t>
                      </a:r>
                      <a:endParaRPr lang="en-US" sz="1400" dirty="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1841">
                <a:tc gridSpan="11">
                  <a:txBody>
                    <a:bodyPr/>
                    <a:lstStyle/>
                    <a:p>
                      <a:pPr algn="ctr">
                        <a:spcAft>
                          <a:spcPts val="0"/>
                        </a:spcAft>
                      </a:pPr>
                      <a:r>
                        <a:rPr lang="en-US" sz="1400" b="1">
                          <a:effectLst/>
                          <a:latin typeface="Calibri" panose="020F0502020204030204" pitchFamily="34" charset="0"/>
                          <a:cs typeface="Arial" panose="020B0604020202020204" pitchFamily="34" charset="0"/>
                        </a:rPr>
                        <a:t>Estimated Damages </a:t>
                      </a:r>
                      <a:r>
                        <a:rPr lang="en-US" sz="1400">
                          <a:effectLst/>
                          <a:latin typeface="Calibri" panose="020F0502020204030204" pitchFamily="34" charset="0"/>
                          <a:cs typeface="Arial" panose="020B0604020202020204" pitchFamily="34" charset="0"/>
                        </a:rPr>
                        <a:t>(Kyats)</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78336">
                <a:tc rowSpan="3">
                  <a:txBody>
                    <a:bodyPr/>
                    <a:lstStyle/>
                    <a:p>
                      <a:pPr algn="ctr">
                        <a:spcAft>
                          <a:spcPts val="0"/>
                        </a:spcAft>
                      </a:pPr>
                      <a:r>
                        <a:rPr lang="en-US" sz="1400">
                          <a:effectLst/>
                          <a:latin typeface="Calibri" panose="020F0502020204030204" pitchFamily="34" charset="0"/>
                          <a:cs typeface="Arial" panose="020B0604020202020204" pitchFamily="34" charset="0"/>
                        </a:rPr>
                        <a:t>Damaged Assets</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Arial" panose="020B0604020202020204" pitchFamily="34" charset="0"/>
                        </a:rPr>
                        <a:t>Totally Destroyed</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400">
                          <a:effectLst/>
                          <a:latin typeface="Calibri" panose="020F0502020204030204" pitchFamily="34" charset="0"/>
                          <a:cs typeface="Arial" panose="020B0604020202020204" pitchFamily="34" charset="0"/>
                        </a:rPr>
                        <a:t>Partially Damaged</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a:effectLst/>
                          <a:latin typeface="Calibri" panose="020F0502020204030204" pitchFamily="34" charset="0"/>
                          <a:cs typeface="Arial" panose="020B0604020202020204" pitchFamily="34" charset="0"/>
                        </a:rPr>
                        <a:t>Total</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Average Time to Repair</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8032">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Quantity</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Arial" panose="020B0604020202020204" pitchFamily="34" charset="0"/>
                        </a:rPr>
                        <a:t>Total</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Arial" panose="020B0604020202020204" pitchFamily="34" charset="0"/>
                        </a:rPr>
                        <a:t>Quantity</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Arial" panose="020B0604020202020204" pitchFamily="34" charset="0"/>
                        </a:rPr>
                        <a:t>Total</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Days</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1841">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A</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Arial" panose="020B0604020202020204" pitchFamily="34" charset="0"/>
                        </a:rPr>
                        <a:t>B</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Arial" panose="020B0604020202020204" pitchFamily="34" charset="0"/>
                        </a:rPr>
                        <a:t>C</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Arial" panose="020B0604020202020204" pitchFamily="34" charset="0"/>
                        </a:rPr>
                        <a:t>D</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Arial" panose="020B0604020202020204" pitchFamily="34" charset="0"/>
                        </a:rPr>
                        <a:t>E</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F</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Buildings/ structures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Desks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Books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Boards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Computers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Furniture</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Appliances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Other assets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363">
                <a:tc gridSpan="8">
                  <a:txBody>
                    <a:bodyPr/>
                    <a:lstStyle/>
                    <a:p>
                      <a:pPr>
                        <a:spcAft>
                          <a:spcPts val="0"/>
                        </a:spcAft>
                      </a:pPr>
                      <a:r>
                        <a:rPr lang="en-US" sz="1400" b="1">
                          <a:effectLst/>
                          <a:latin typeface="Calibri" panose="020F0502020204030204" pitchFamily="34" charset="0"/>
                          <a:cs typeface="Arial" panose="020B0604020202020204" pitchFamily="34" charset="0"/>
                        </a:rPr>
                        <a:t>TOTAL</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Arial" panose="020B0604020202020204" pitchFamily="34" charset="0"/>
                        </a:rPr>
                        <a:t>N.A.</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1841">
                <a:tc gridSpan="11">
                  <a:txBody>
                    <a:bodyPr/>
                    <a:lstStyle/>
                    <a:p>
                      <a:pPr algn="ctr">
                        <a:spcAft>
                          <a:spcPts val="0"/>
                        </a:spcAft>
                      </a:pPr>
                      <a:r>
                        <a:rPr lang="en-US" sz="1400" b="1">
                          <a:effectLst/>
                          <a:latin typeface="Calibri" panose="020F0502020204030204" pitchFamily="34" charset="0"/>
                          <a:cs typeface="Arial" panose="020B0604020202020204" pitchFamily="34" charset="0"/>
                        </a:rPr>
                        <a:t>Estimated Losses </a:t>
                      </a:r>
                      <a:r>
                        <a:rPr lang="en-US" sz="1400">
                          <a:effectLst/>
                          <a:latin typeface="Calibri" panose="020F0502020204030204" pitchFamily="34" charset="0"/>
                          <a:cs typeface="Arial" panose="020B0604020202020204" pitchFamily="34" charset="0"/>
                        </a:rPr>
                        <a:t>(Kyats)</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9365">
                <a:tc gridSpan="3">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Type of Losses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Disaster Year</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Year 1</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Year 2</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15000"/>
                        </a:lnSpc>
                        <a:spcAft>
                          <a:spcPts val="1000"/>
                        </a:spcAft>
                      </a:pPr>
                      <a:r>
                        <a:rPr lang="en-US" sz="1400" dirty="0">
                          <a:effectLst/>
                          <a:latin typeface="Calibri" panose="020F0502020204030204" pitchFamily="34" charset="0"/>
                          <a:ea typeface="Calibri" panose="020F0502020204030204" pitchFamily="34" charset="0"/>
                          <a:cs typeface="Arial" panose="020B0604020202020204" pitchFamily="34" charset="0"/>
                        </a:rPr>
                        <a:t>Total (Kyats)</a:t>
                      </a:r>
                      <a:endParaRPr lang="en-US" sz="1400" dirty="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2617">
                <a:tc gridSpan="3">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Foregone income</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gridSpan="3">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Cleaning up of debris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gridSpan="3">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Higher operating costs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17">
                <a:tc gridSpan="3">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Other unexpected expenses</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15000"/>
                        </a:lnSpc>
                        <a:spcAft>
                          <a:spcPts val="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lnSpc>
                          <a:spcPct val="115000"/>
                        </a:lnSpc>
                        <a:spcAft>
                          <a:spcPts val="1000"/>
                        </a:spcAft>
                      </a:pPr>
                      <a:r>
                        <a:rPr lang="en-US" sz="1400">
                          <a:effectLst/>
                          <a:latin typeface="Calibri" panose="020F0502020204030204" pitchFamily="34" charset="0"/>
                          <a:ea typeface="Calibri" panose="020F0502020204030204" pitchFamily="34"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841">
                <a:tc gridSpan="3">
                  <a:txBody>
                    <a:bodyPr/>
                    <a:lstStyle/>
                    <a:p>
                      <a:r>
                        <a:rPr lang="en-US" sz="1400" b="1">
                          <a:effectLst/>
                          <a:latin typeface="Calibri" panose="020F0502020204030204" pitchFamily="34" charset="0"/>
                          <a:cs typeface="Arial" panose="020B0604020202020204" pitchFamily="34" charset="0"/>
                        </a:rPr>
                        <a:t>TOTAL</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r>
                        <a:rPr lang="en-US" sz="1400">
                          <a:effectLst/>
                          <a:latin typeface="Calibri" panose="020F0502020204030204" pitchFamily="34" charset="0"/>
                          <a:cs typeface="Arial" panose="020B0604020202020204" pitchFamily="34" charset="0"/>
                        </a:rPr>
                        <a:t> </a:t>
                      </a:r>
                      <a:endParaRPr lang="en-US" sz="140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400" dirty="0">
                          <a:effectLst/>
                          <a:latin typeface="Calibri" panose="020F0502020204030204" pitchFamily="34" charset="0"/>
                          <a:cs typeface="Arial" panose="020B0604020202020204" pitchFamily="34" charset="0"/>
                        </a:rPr>
                        <a:t> </a:t>
                      </a:r>
                      <a:endParaRPr lang="en-US" sz="1400" dirty="0">
                        <a:effectLst/>
                        <a:latin typeface="Calibri" panose="020F0502020204030204" pitchFamily="34" charset="0"/>
                      </a:endParaRPr>
                    </a:p>
                  </a:txBody>
                  <a:tcPr marL="32328" marR="323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578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S2.1 Disaster Scenario</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1358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539552" y="1124744"/>
          <a:ext cx="8229600" cy="4943856"/>
        </p:xfrm>
        <a:graphic>
          <a:graphicData uri="http://schemas.openxmlformats.org/drawingml/2006/table">
            <a:tbl>
              <a:tblPr firstRow="1" firstCol="1" bandRow="1"/>
              <a:tblGrid>
                <a:gridCol w="8229600"/>
              </a:tblGrid>
              <a:tr h="0">
                <a:tc>
                  <a:txBody>
                    <a:bodyPr/>
                    <a:lstStyle/>
                    <a:p>
                      <a:pPr marL="228600" algn="just">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Notes in filling out Table 3.</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p>
                      <a:pPr marL="742950" lvl="1" indent="-285750">
                        <a:buFont typeface="Arial" panose="020B0604020202020204" pitchFamily="34" charset="0"/>
                        <a:buChar char="•"/>
                      </a:pPr>
                      <a:r>
                        <a:rPr lang="en-US" sz="1800" kern="1200" dirty="0" smtClean="0">
                          <a:solidFill>
                            <a:schemeClr val="tx1"/>
                          </a:solidFill>
                          <a:effectLst/>
                          <a:latin typeface="+mn-lt"/>
                          <a:ea typeface="+mn-ea"/>
                          <a:cs typeface="+mn-cs"/>
                        </a:rPr>
                        <a:t>The values in the baseline information should be used in estimating damages. For example, if 20 square meters of the roof are damaged, the repair cost will be the cost of roofing per square meter multiplied by 20 square meters. On the other hand, if the whole classroom is totally destroyed, the value of damage will be its replacement cost at post-disaster prices.   </a:t>
                      </a:r>
                    </a:p>
                    <a:p>
                      <a:pPr marL="742950" lvl="1" indent="-285750">
                        <a:buFont typeface="Arial" panose="020B0604020202020204" pitchFamily="34" charset="0"/>
                        <a:buChar char="•"/>
                      </a:pPr>
                      <a:r>
                        <a:rPr lang="en-US" sz="1800" kern="1200" dirty="0" smtClean="0">
                          <a:solidFill>
                            <a:schemeClr val="tx1"/>
                          </a:solidFill>
                          <a:effectLst/>
                          <a:latin typeface="+mn-lt"/>
                          <a:ea typeface="+mn-ea"/>
                          <a:cs typeface="+mn-cs"/>
                        </a:rPr>
                        <a:t>The total for the totally destroyed (or partially damaged) assets will be the total number multiplied by the replacement cost (or average repair cost). The average replacement and repair costs are in the baseline information.</a:t>
                      </a:r>
                    </a:p>
                    <a:p>
                      <a:pPr marL="742950" lvl="1" indent="-285750">
                        <a:buFont typeface="Arial" panose="020B0604020202020204" pitchFamily="34" charset="0"/>
                        <a:buChar char="•"/>
                      </a:pPr>
                      <a:r>
                        <a:rPr lang="en-US" sz="1800" kern="1200" dirty="0" smtClean="0">
                          <a:solidFill>
                            <a:schemeClr val="tx1"/>
                          </a:solidFill>
                          <a:effectLst/>
                          <a:latin typeface="+mn-lt"/>
                          <a:ea typeface="+mn-ea"/>
                          <a:cs typeface="+mn-cs"/>
                        </a:rPr>
                        <a:t>Column B = (Column A) x replacement cost</a:t>
                      </a:r>
                    </a:p>
                    <a:p>
                      <a:pPr marL="742950" lvl="1" indent="-285750">
                        <a:buFont typeface="Arial" panose="020B0604020202020204" pitchFamily="34" charset="0"/>
                        <a:buChar char="•"/>
                      </a:pPr>
                      <a:r>
                        <a:rPr lang="en-US" sz="1800" kern="1200" dirty="0" smtClean="0">
                          <a:solidFill>
                            <a:schemeClr val="tx1"/>
                          </a:solidFill>
                          <a:effectLst/>
                          <a:latin typeface="+mn-lt"/>
                          <a:ea typeface="+mn-ea"/>
                          <a:cs typeface="+mn-cs"/>
                        </a:rPr>
                        <a:t>Column D = (Column C) x repair cost</a:t>
                      </a:r>
                    </a:p>
                    <a:p>
                      <a:pPr marL="742950" lvl="1" indent="-285750">
                        <a:buFont typeface="Arial" panose="020B0604020202020204" pitchFamily="34" charset="0"/>
                        <a:buChar char="•"/>
                      </a:pPr>
                      <a:r>
                        <a:rPr lang="en-US" sz="1800" kern="1200" dirty="0" smtClean="0">
                          <a:solidFill>
                            <a:schemeClr val="tx1"/>
                          </a:solidFill>
                          <a:effectLst/>
                          <a:latin typeface="+mn-lt"/>
                          <a:ea typeface="+mn-ea"/>
                          <a:cs typeface="+mn-cs"/>
                        </a:rPr>
                        <a:t>In formula, ‘Total damages’ Column E will be: = (Column B) + (Column D) </a:t>
                      </a:r>
                    </a:p>
                    <a:p>
                      <a:pPr marL="742950" lvl="1" indent="-285750">
                        <a:buFont typeface="Arial" panose="020B0604020202020204" pitchFamily="34" charset="0"/>
                        <a:buChar char="•"/>
                      </a:pPr>
                      <a:r>
                        <a:rPr lang="en-US" sz="1800" kern="1200" dirty="0" smtClean="0">
                          <a:solidFill>
                            <a:schemeClr val="tx1"/>
                          </a:solidFill>
                          <a:effectLst/>
                          <a:latin typeface="+mn-lt"/>
                          <a:ea typeface="+mn-ea"/>
                          <a:cs typeface="+mn-cs"/>
                        </a:rPr>
                        <a:t>The average time to repair refers to the time to restore the affected structures to their pre-disaster levels. This will give an indication on the number of days before normal services will be restored. </a:t>
                      </a:r>
                      <a:endParaRPr lang="en-US" sz="12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BD4B4"/>
                    </a:solidFill>
                  </a:tcPr>
                </a:tc>
              </a:tr>
            </a:tbl>
          </a:graphicData>
        </a:graphic>
      </p:graphicFrame>
    </p:spTree>
    <p:extLst>
      <p:ext uri="{BB962C8B-B14F-4D97-AF65-F5344CB8AC3E}">
        <p14:creationId xmlns:p14="http://schemas.microsoft.com/office/powerpoint/2010/main" val="3374912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30338"/>
            <a:ext cx="4572000" cy="729430"/>
          </a:xfrm>
          <a:prstGeom prst="rect">
            <a:avLst/>
          </a:prstGeom>
        </p:spPr>
        <p:txBody>
          <a:bodyPr>
            <a:spAutoFit/>
          </a:bodyPr>
          <a:lstStyle/>
          <a:p>
            <a:pPr algn="just">
              <a:lnSpc>
                <a:spcPct val="115000"/>
              </a:lnSpc>
              <a:spcAft>
                <a:spcPts val="1000"/>
              </a:spcAft>
            </a:pPr>
            <a:r>
              <a:rPr lang="en-US" i="1" u="sng" dirty="0">
                <a:latin typeface="Calibri" panose="020F0502020204030204" pitchFamily="34" charset="0"/>
                <a:ea typeface="Calibri" panose="020F0502020204030204" pitchFamily="34" charset="0"/>
                <a:cs typeface="Arial" panose="020B0604020202020204" pitchFamily="34" charset="0"/>
              </a:rPr>
              <a:t>Step 2.2 Estimate the damages and losses to private facilities</a:t>
            </a:r>
            <a:endParaRPr lang="en-US" dirty="0">
              <a:effectLst/>
              <a:latin typeface="Calibri" panose="020F0502020204030204" pitchFamily="34" charset="0"/>
              <a:ea typeface="Calibri" panose="020F0502020204030204" pitchFamily="34" charset="0"/>
            </a:endParaRPr>
          </a:p>
        </p:txBody>
      </p:sp>
      <p:sp>
        <p:nvSpPr>
          <p:cNvPr id="4" name="Rectangle 1"/>
          <p:cNvSpPr>
            <a:spLocks noChangeArrowheads="1"/>
          </p:cNvSpPr>
          <p:nvPr/>
        </p:nvSpPr>
        <p:spPr bwMode="auto">
          <a:xfrm>
            <a:off x="5004048" y="142474"/>
            <a:ext cx="39604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Table 4. Damage and loss assessment of a private education facility (Questionnaire)</a:t>
            </a:r>
            <a:endParaRPr kumimoji="0" lang="en-US" altLang="en-US" sz="24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3" name="Table 2"/>
          <p:cNvGraphicFramePr>
            <a:graphicFrameLocks noGrp="1"/>
          </p:cNvGraphicFramePr>
          <p:nvPr>
            <p:extLst/>
          </p:nvPr>
        </p:nvGraphicFramePr>
        <p:xfrm>
          <a:off x="35496" y="836712"/>
          <a:ext cx="9108504" cy="5857251"/>
        </p:xfrm>
        <a:graphic>
          <a:graphicData uri="http://schemas.openxmlformats.org/drawingml/2006/table">
            <a:tbl>
              <a:tblPr firstRow="1" firstCol="1" bandRow="1" bandCol="1"/>
              <a:tblGrid>
                <a:gridCol w="1583393"/>
                <a:gridCol w="828367"/>
                <a:gridCol w="1335788"/>
                <a:gridCol w="107236"/>
                <a:gridCol w="107236"/>
                <a:gridCol w="1492079"/>
                <a:gridCol w="1492079"/>
                <a:gridCol w="1119515"/>
                <a:gridCol w="1042811"/>
              </a:tblGrid>
              <a:tr h="163733">
                <a:tc gridSpan="9">
                  <a:txBody>
                    <a:bodyPr/>
                    <a:lstStyle/>
                    <a:p>
                      <a:pPr>
                        <a:spcAft>
                          <a:spcPts val="0"/>
                        </a:spcAft>
                      </a:pPr>
                      <a:r>
                        <a:rPr lang="en-US" sz="1300" dirty="0">
                          <a:effectLst/>
                          <a:latin typeface="Calibri" panose="020F0502020204030204" pitchFamily="34" charset="0"/>
                          <a:cs typeface="Arial" panose="020B0604020202020204" pitchFamily="34" charset="0"/>
                        </a:rPr>
                        <a:t>Name of Township:</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3733">
                <a:tc gridSpan="9">
                  <a:txBody>
                    <a:bodyPr/>
                    <a:lstStyle/>
                    <a:p>
                      <a:pPr>
                        <a:spcAft>
                          <a:spcPts val="0"/>
                        </a:spcAft>
                      </a:pPr>
                      <a:r>
                        <a:rPr lang="en-US" sz="1300">
                          <a:effectLst/>
                          <a:latin typeface="Calibri" panose="020F0502020204030204" pitchFamily="34" charset="0"/>
                          <a:cs typeface="Arial" panose="020B0604020202020204" pitchFamily="34" charset="0"/>
                        </a:rPr>
                        <a:t>Type of educational facility: (Pre-school; primary school; secondary school; university; technical college; etc.)</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0079">
                <a:tc rowSpan="2" gridSpan="3">
                  <a:txBody>
                    <a:bodyPr/>
                    <a:lstStyle/>
                    <a:p>
                      <a:pPr>
                        <a:spcAft>
                          <a:spcPts val="0"/>
                        </a:spcAft>
                      </a:pPr>
                      <a:r>
                        <a:rPr lang="en-US" sz="1300">
                          <a:effectLst/>
                          <a:latin typeface="Calibri" panose="020F0502020204030204" pitchFamily="34" charset="0"/>
                          <a:cs typeface="Arial" panose="020B0604020202020204" pitchFamily="34" charset="0"/>
                        </a:rPr>
                        <a:t>Number of affected students</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c rowSpan="2" hMerge="1">
                  <a:txBody>
                    <a:bodyPr/>
                    <a:lstStyle/>
                    <a:p>
                      <a:endParaRPr lang="en-US"/>
                    </a:p>
                  </a:txBody>
                  <a:tcPr/>
                </a:tc>
                <a:tc gridSpan="3">
                  <a:txBody>
                    <a:bodyPr/>
                    <a:lstStyle/>
                    <a:p>
                      <a:pPr algn="ctr">
                        <a:spcAft>
                          <a:spcPts val="0"/>
                        </a:spcAft>
                      </a:pPr>
                      <a:r>
                        <a:rPr lang="en-US" sz="1300" dirty="0">
                          <a:effectLst/>
                          <a:latin typeface="Calibri" panose="020F0502020204030204" pitchFamily="34" charset="0"/>
                          <a:cs typeface="Arial" panose="020B0604020202020204" pitchFamily="34" charset="0"/>
                        </a:rPr>
                        <a:t>Male</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pPr algn="ctr">
                        <a:spcAft>
                          <a:spcPts val="0"/>
                        </a:spcAft>
                      </a:pP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dirty="0">
                          <a:effectLst/>
                          <a:latin typeface="Calibri" panose="020F0502020204030204" pitchFamily="34" charset="0"/>
                          <a:cs typeface="Arial" panose="020B0604020202020204" pitchFamily="34" charset="0"/>
                        </a:rPr>
                        <a:t>Female</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300">
                          <a:effectLst/>
                          <a:latin typeface="Calibri" panose="020F0502020204030204" pitchFamily="34" charset="0"/>
                          <a:cs typeface="Arial" panose="020B0604020202020204" pitchFamily="34" charset="0"/>
                        </a:rPr>
                        <a:t>Total</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36444">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a:txBody>
                    <a:bodyPr/>
                    <a:lstStyle/>
                    <a:p>
                      <a:pPr>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spcAft>
                          <a:spcPts val="0"/>
                        </a:spcAft>
                      </a:pP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6444">
                <a:tc gridSpan="9">
                  <a:txBody>
                    <a:bodyPr/>
                    <a:lstStyle/>
                    <a:p>
                      <a:pPr algn="ctr">
                        <a:spcAft>
                          <a:spcPts val="0"/>
                        </a:spcAft>
                      </a:pPr>
                      <a:r>
                        <a:rPr lang="en-US" sz="1300" b="1">
                          <a:effectLst/>
                          <a:latin typeface="Calibri" panose="020F0502020204030204" pitchFamily="34" charset="0"/>
                          <a:cs typeface="Arial" panose="020B0604020202020204" pitchFamily="34" charset="0"/>
                        </a:rPr>
                        <a:t>Estimated Damages </a:t>
                      </a:r>
                      <a:r>
                        <a:rPr lang="en-US" sz="1300">
                          <a:effectLst/>
                          <a:latin typeface="Calibri" panose="020F0502020204030204" pitchFamily="34" charset="0"/>
                          <a:cs typeface="Arial" panose="020B0604020202020204" pitchFamily="34" charset="0"/>
                        </a:rPr>
                        <a:t>(Kyats)</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52480">
                <a:tc rowSpan="3">
                  <a:txBody>
                    <a:bodyPr/>
                    <a:lstStyle/>
                    <a:p>
                      <a:pPr algn="ctr">
                        <a:spcAft>
                          <a:spcPts val="0"/>
                        </a:spcAft>
                      </a:pPr>
                      <a:r>
                        <a:rPr lang="en-US" sz="1300">
                          <a:effectLst/>
                          <a:latin typeface="Calibri" panose="020F0502020204030204" pitchFamily="34" charset="0"/>
                          <a:cs typeface="Arial" panose="020B0604020202020204" pitchFamily="34" charset="0"/>
                        </a:rPr>
                        <a:t>Damaged Assets</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300">
                          <a:effectLst/>
                          <a:latin typeface="Calibri" panose="020F0502020204030204" pitchFamily="34" charset="0"/>
                          <a:cs typeface="Arial" panose="020B0604020202020204" pitchFamily="34" charset="0"/>
                        </a:rPr>
                        <a:t>Totally Destroyed</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300">
                          <a:effectLst/>
                          <a:latin typeface="Calibri" panose="020F0502020204030204" pitchFamily="34" charset="0"/>
                          <a:cs typeface="Arial" panose="020B0604020202020204" pitchFamily="34" charset="0"/>
                        </a:rPr>
                        <a:t>Partially Damaged</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300" dirty="0">
                          <a:effectLst/>
                          <a:latin typeface="Calibri" panose="020F0502020204030204" pitchFamily="34" charset="0"/>
                          <a:cs typeface="Arial" panose="020B0604020202020204" pitchFamily="34" charset="0"/>
                        </a:rPr>
                        <a:t>Total</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effectLst/>
                          <a:latin typeface="Calibri" panose="020F0502020204030204" pitchFamily="34" charset="0"/>
                          <a:cs typeface="Arial" panose="020B0604020202020204" pitchFamily="34" charset="0"/>
                        </a:rPr>
                        <a:t>Average Time to Repair</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72888">
                <a:tc vMerge="1">
                  <a:txBody>
                    <a:bodyPr/>
                    <a:lstStyle/>
                    <a:p>
                      <a:endParaRPr lang="en-US"/>
                    </a:p>
                  </a:txBody>
                  <a:tcPr/>
                </a:tc>
                <a:tc>
                  <a:txBody>
                    <a:bodyPr/>
                    <a:lstStyle/>
                    <a:p>
                      <a:pPr algn="ctr">
                        <a:spcAft>
                          <a:spcPts val="0"/>
                        </a:spcAft>
                      </a:pPr>
                      <a:r>
                        <a:rPr lang="en-US" sz="1300">
                          <a:effectLst/>
                          <a:latin typeface="Calibri" panose="020F0502020204030204" pitchFamily="34" charset="0"/>
                          <a:cs typeface="Arial" panose="020B0604020202020204" pitchFamily="34" charset="0"/>
                        </a:rPr>
                        <a:t>Quantity</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300">
                          <a:effectLst/>
                          <a:latin typeface="Calibri" panose="020F0502020204030204" pitchFamily="34" charset="0"/>
                          <a:cs typeface="Arial" panose="020B0604020202020204" pitchFamily="34" charset="0"/>
                        </a:rPr>
                        <a:t>Total Estimated Replacement Cost</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spcAft>
                          <a:spcPts val="0"/>
                        </a:spcAft>
                      </a:pPr>
                      <a:r>
                        <a:rPr lang="en-US" sz="1300">
                          <a:effectLst/>
                          <a:latin typeface="Calibri" panose="020F0502020204030204" pitchFamily="34" charset="0"/>
                          <a:cs typeface="Arial" panose="020B0604020202020204" pitchFamily="34" charset="0"/>
                        </a:rPr>
                        <a:t>Quantity</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effectLst/>
                          <a:latin typeface="Calibri" panose="020F0502020204030204" pitchFamily="34" charset="0"/>
                          <a:cs typeface="Arial" panose="020B0604020202020204" pitchFamily="34" charset="0"/>
                        </a:rPr>
                        <a:t>Total Estimated Repair Cost</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300" dirty="0">
                          <a:effectLst/>
                          <a:latin typeface="Calibri" panose="020F0502020204030204" pitchFamily="34" charset="0"/>
                          <a:cs typeface="Arial" panose="020B0604020202020204" pitchFamily="34" charset="0"/>
                        </a:rPr>
                        <a:t> </a:t>
                      </a:r>
                      <a:endParaRPr lang="en-US" sz="1300" dirty="0">
                        <a:effectLst/>
                        <a:latin typeface="Calibri" panose="020F0502020204030204" pitchFamily="34" charset="0"/>
                      </a:endParaRPr>
                    </a:p>
                    <a:p>
                      <a:pPr>
                        <a:spcAft>
                          <a:spcPts val="0"/>
                        </a:spcAft>
                      </a:pPr>
                      <a:r>
                        <a:rPr lang="en-US" sz="1300" dirty="0">
                          <a:effectLst/>
                          <a:latin typeface="Calibri" panose="020F0502020204030204" pitchFamily="34" charset="0"/>
                          <a:cs typeface="Arial" panose="020B0604020202020204" pitchFamily="34" charset="0"/>
                        </a:rPr>
                        <a:t> </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effectLst/>
                          <a:latin typeface="Calibri" panose="020F0502020204030204" pitchFamily="34" charset="0"/>
                          <a:cs typeface="Arial" panose="020B0604020202020204" pitchFamily="34" charset="0"/>
                        </a:rPr>
                        <a:t>Days</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6444">
                <a:tc vMerge="1">
                  <a:txBody>
                    <a:bodyPr/>
                    <a:lstStyle/>
                    <a:p>
                      <a:endParaRPr lang="en-US"/>
                    </a:p>
                  </a:txBody>
                  <a:tcPr/>
                </a:tc>
                <a:tc>
                  <a:txBody>
                    <a:bodyPr/>
                    <a:lstStyle/>
                    <a:p>
                      <a:pPr algn="ctr">
                        <a:spcAft>
                          <a:spcPts val="0"/>
                        </a:spcAft>
                      </a:pPr>
                      <a:r>
                        <a:rPr lang="en-US" sz="1300">
                          <a:effectLst/>
                          <a:latin typeface="Calibri" panose="020F0502020204030204" pitchFamily="34" charset="0"/>
                          <a:cs typeface="Arial" panose="020B0604020202020204" pitchFamily="34" charset="0"/>
                        </a:rPr>
                        <a:t>A</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300">
                          <a:effectLst/>
                          <a:latin typeface="Calibri" panose="020F0502020204030204" pitchFamily="34" charset="0"/>
                          <a:cs typeface="Arial" panose="020B0604020202020204" pitchFamily="34" charset="0"/>
                        </a:rPr>
                        <a:t>B</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spcAft>
                          <a:spcPts val="0"/>
                        </a:spcAft>
                      </a:pPr>
                      <a:r>
                        <a:rPr lang="en-US" sz="1300">
                          <a:effectLst/>
                          <a:latin typeface="Calibri" panose="020F0502020204030204" pitchFamily="34" charset="0"/>
                          <a:cs typeface="Arial" panose="020B0604020202020204" pitchFamily="34" charset="0"/>
                        </a:rPr>
                        <a:t>C</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effectLst/>
                          <a:latin typeface="Calibri" panose="020F0502020204030204" pitchFamily="34" charset="0"/>
                          <a:cs typeface="Arial" panose="020B0604020202020204" pitchFamily="34" charset="0"/>
                        </a:rPr>
                        <a:t>D</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effectLst/>
                          <a:latin typeface="Calibri" panose="020F0502020204030204" pitchFamily="34" charset="0"/>
                          <a:cs typeface="Arial" panose="020B0604020202020204" pitchFamily="34" charset="0"/>
                        </a:rPr>
                        <a:t>E</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effectLst/>
                          <a:latin typeface="Calibri" panose="020F0502020204030204" pitchFamily="34" charset="0"/>
                          <a:cs typeface="Arial" panose="020B0604020202020204" pitchFamily="34" charset="0"/>
                        </a:rPr>
                        <a:t>F</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1382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Buildings/ structures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dirty="0">
                          <a:effectLst/>
                          <a:latin typeface="Calibri" panose="020F0502020204030204" pitchFamily="34" charset="0"/>
                          <a:cs typeface="Arial" panose="020B0604020202020204" pitchFamily="34" charset="0"/>
                        </a:rPr>
                        <a:t> </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Desks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Books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Boards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Computers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Furniture</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Appliances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a:txBody>
                    <a:bodyPr/>
                    <a:lstStyle/>
                    <a:p>
                      <a:pPr marL="342900" lvl="0" indent="-342900" algn="just">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Others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444">
                <a:tc gridSpan="7">
                  <a:txBody>
                    <a:bodyPr/>
                    <a:lstStyle/>
                    <a:p>
                      <a:pPr>
                        <a:spcAft>
                          <a:spcPts val="0"/>
                        </a:spcAft>
                      </a:pPr>
                      <a:r>
                        <a:rPr lang="en-US" sz="1300" b="1">
                          <a:effectLst/>
                          <a:latin typeface="Calibri" panose="020F0502020204030204" pitchFamily="34" charset="0"/>
                          <a:cs typeface="Arial" panose="020B0604020202020204" pitchFamily="34" charset="0"/>
                        </a:rPr>
                        <a:t>TOTAL</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a:effectLst/>
                          <a:latin typeface="Calibri" panose="020F0502020204030204" pitchFamily="34" charset="0"/>
                          <a:cs typeface="Arial" panose="020B0604020202020204" pitchFamily="34" charset="0"/>
                        </a:rPr>
                        <a:t>N.A.</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6444">
                <a:tc gridSpan="9">
                  <a:txBody>
                    <a:bodyPr/>
                    <a:lstStyle/>
                    <a:p>
                      <a:pPr algn="ctr">
                        <a:spcAft>
                          <a:spcPts val="0"/>
                        </a:spcAft>
                      </a:pPr>
                      <a:r>
                        <a:rPr lang="en-US" sz="1300" b="1">
                          <a:effectLst/>
                          <a:latin typeface="Calibri" panose="020F0502020204030204" pitchFamily="34" charset="0"/>
                          <a:cs typeface="Arial" panose="020B0604020202020204" pitchFamily="34" charset="0"/>
                        </a:rPr>
                        <a:t>Estimated Losses </a:t>
                      </a:r>
                      <a:r>
                        <a:rPr lang="en-US" sz="1300">
                          <a:effectLst/>
                          <a:latin typeface="Calibri" panose="020F0502020204030204" pitchFamily="34" charset="0"/>
                          <a:cs typeface="Arial" panose="020B0604020202020204" pitchFamily="34" charset="0"/>
                        </a:rPr>
                        <a:t>(Kyats)</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8850">
                <a:tc gridSpan="4">
                  <a:txBody>
                    <a:bodyPr/>
                    <a:lstStyle/>
                    <a:p>
                      <a:pPr marL="201930">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Types of Losses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Disaster Year</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Year 1</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Year 2</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Total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6911">
                <a:tc gridSpan="4">
                  <a:txBody>
                    <a:bodyPr/>
                    <a:lstStyle/>
                    <a:p>
                      <a:pPr marL="342900" lvl="0" indent="-342900">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Foregone income</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gridSpan="4">
                  <a:txBody>
                    <a:bodyPr/>
                    <a:lstStyle/>
                    <a:p>
                      <a:pPr marL="342900" lvl="0" indent="-342900">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Cleaning up of debris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gridSpan="4">
                  <a:txBody>
                    <a:bodyPr/>
                    <a:lstStyle/>
                    <a:p>
                      <a:pPr marL="342900" lvl="0" indent="-342900">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Higher operating costs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911">
                <a:tc gridSpan="4">
                  <a:txBody>
                    <a:bodyPr/>
                    <a:lstStyle/>
                    <a:p>
                      <a:pPr marL="342900" lvl="0" indent="-342900">
                        <a:lnSpc>
                          <a:spcPct val="115000"/>
                        </a:lnSpc>
                        <a:spcAft>
                          <a:spcPts val="0"/>
                        </a:spcAft>
                        <a:buFont typeface="+mj-lt"/>
                        <a:buAutoNum type="alphaLcPeriod"/>
                      </a:pPr>
                      <a:r>
                        <a:rPr lang="en-US" sz="1300">
                          <a:effectLst/>
                          <a:latin typeface="Calibri" panose="020F0502020204030204" pitchFamily="34" charset="0"/>
                          <a:ea typeface="Calibri" panose="020F0502020204030204" pitchFamily="34" charset="0"/>
                          <a:cs typeface="Arial" panose="020B0604020202020204" pitchFamily="34" charset="0"/>
                        </a:rPr>
                        <a:t>Other unexpected expenses</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15000"/>
                        </a:lnSpc>
                        <a:spcAft>
                          <a:spcPts val="1000"/>
                        </a:spcAft>
                      </a:pPr>
                      <a:r>
                        <a:rPr lang="en-US" sz="1300">
                          <a:effectLst/>
                          <a:latin typeface="Calibri" panose="020F0502020204030204" pitchFamily="34" charset="0"/>
                          <a:ea typeface="Calibri" panose="020F0502020204030204" pitchFamily="34" charset="0"/>
                          <a:cs typeface="Arial" panose="020B0604020202020204" pitchFamily="34" charset="0"/>
                        </a:rPr>
                        <a:t> </a:t>
                      </a:r>
                      <a:endParaRPr lang="en-US" sz="1300">
                        <a:effectLst/>
                        <a:latin typeface="Calibri" panose="020F0502020204030204" pitchFamily="34" charset="0"/>
                        <a:ea typeface="Calibri" panose="020F0502020204030204" pitchFamily="34" charset="0"/>
                        <a:cs typeface="Angsana New" panose="02020603050405020304" pitchFamily="18" charset="-34"/>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444">
                <a:tc gridSpan="4">
                  <a:txBody>
                    <a:bodyPr/>
                    <a:lstStyle/>
                    <a:p>
                      <a:r>
                        <a:rPr lang="en-US" sz="1300" b="1" dirty="0">
                          <a:effectLst/>
                          <a:latin typeface="Calibri" panose="020F0502020204030204" pitchFamily="34" charset="0"/>
                          <a:cs typeface="Arial" panose="020B0604020202020204" pitchFamily="34" charset="0"/>
                        </a:rPr>
                        <a:t>TOTAL</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a:effectLst/>
                          <a:latin typeface="Calibri" panose="020F0502020204030204" pitchFamily="34" charset="0"/>
                          <a:cs typeface="Arial" panose="020B0604020202020204" pitchFamily="34" charset="0"/>
                        </a:rPr>
                        <a:t> </a:t>
                      </a:r>
                      <a:endParaRPr lang="en-US" sz="130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a:effectLst/>
                          <a:latin typeface="Calibri" panose="020F0502020204030204" pitchFamily="34" charset="0"/>
                          <a:cs typeface="Arial" panose="020B0604020202020204" pitchFamily="34" charset="0"/>
                        </a:rPr>
                        <a:t> </a:t>
                      </a:r>
                      <a:endParaRPr lang="en-US" sz="1300" dirty="0">
                        <a:effectLst/>
                        <a:latin typeface="Calibri" panose="020F0502020204030204" pitchFamily="34" charset="0"/>
                      </a:endParaRPr>
                    </a:p>
                  </a:txBody>
                  <a:tcPr marL="61400" marR="61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56979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512" y="65790"/>
            <a:ext cx="6840760" cy="410882"/>
          </a:xfrm>
          <a:prstGeom prst="rect">
            <a:avLst/>
          </a:prstGeom>
        </p:spPr>
        <p:txBody>
          <a:bodyPr wrap="square">
            <a:spAutoFit/>
          </a:bodyPr>
          <a:lstStyle/>
          <a:p>
            <a:pPr algn="just">
              <a:lnSpc>
                <a:spcPct val="115000"/>
              </a:lnSpc>
              <a:spcAft>
                <a:spcPts val="1000"/>
              </a:spcAft>
            </a:pPr>
            <a:r>
              <a:rPr lang="en-US" i="1" u="sng" dirty="0">
                <a:latin typeface="Calibri" panose="020F0502020204030204" pitchFamily="34" charset="0"/>
                <a:ea typeface="Calibri" panose="020F0502020204030204" pitchFamily="34" charset="0"/>
                <a:cs typeface="Arial" panose="020B0604020202020204" pitchFamily="34" charset="0"/>
              </a:rPr>
              <a:t>Step 2.3. Summarize the damages and losses in the sector in a </a:t>
            </a:r>
            <a:r>
              <a:rPr lang="en-US" i="1" u="sng" dirty="0" smtClean="0">
                <a:latin typeface="Calibri" panose="020F0502020204030204" pitchFamily="34" charset="0"/>
                <a:ea typeface="Calibri" panose="020F0502020204030204" pitchFamily="34" charset="0"/>
                <a:cs typeface="Arial" panose="020B0604020202020204" pitchFamily="34" charset="0"/>
              </a:rPr>
              <a:t>Township </a:t>
            </a:r>
            <a:endParaRPr lang="en-US" dirty="0">
              <a:effectLst/>
              <a:latin typeface="Calibri" panose="020F0502020204030204" pitchFamily="34" charset="0"/>
              <a:ea typeface="Calibri" panose="020F0502020204030204" pitchFamily="34" charset="0"/>
            </a:endParaRPr>
          </a:p>
        </p:txBody>
      </p:sp>
      <p:graphicFrame>
        <p:nvGraphicFramePr>
          <p:cNvPr id="4" name="Table 3"/>
          <p:cNvGraphicFramePr>
            <a:graphicFrameLocks noGrp="1"/>
          </p:cNvGraphicFramePr>
          <p:nvPr>
            <p:extLst/>
          </p:nvPr>
        </p:nvGraphicFramePr>
        <p:xfrm>
          <a:off x="107504" y="620688"/>
          <a:ext cx="8892480" cy="6320790"/>
        </p:xfrm>
        <a:graphic>
          <a:graphicData uri="http://schemas.openxmlformats.org/drawingml/2006/table">
            <a:tbl>
              <a:tblPr firstRow="1" firstCol="1" bandRow="1"/>
              <a:tblGrid>
                <a:gridCol w="1728192"/>
                <a:gridCol w="573183"/>
                <a:gridCol w="1013742"/>
                <a:gridCol w="1013742"/>
                <a:gridCol w="1013742"/>
                <a:gridCol w="915925"/>
                <a:gridCol w="1118675"/>
                <a:gridCol w="831711"/>
                <a:gridCol w="286964"/>
                <a:gridCol w="396604"/>
              </a:tblGrid>
              <a:tr h="128546">
                <a:tc gridSpan="10">
                  <a:txBody>
                    <a:bodyPr/>
                    <a:lstStyle/>
                    <a:p>
                      <a:pP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Name of </a:t>
                      </a:r>
                      <a:r>
                        <a:rPr lang="en-US" sz="1050" dirty="0" smtClean="0">
                          <a:effectLst/>
                          <a:latin typeface="Calibri" panose="020F0502020204030204" pitchFamily="34" charset="0"/>
                          <a:ea typeface="Calibri" panose="020F0502020204030204" pitchFamily="34" charset="0"/>
                          <a:cs typeface="Angsana New" panose="02020603050405020304" pitchFamily="18" charset="-34"/>
                        </a:rPr>
                        <a:t>Township: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rowSpan="2" gridSpan="2">
                  <a:txBody>
                    <a:bodyPr/>
                    <a:lstStyle/>
                    <a:p>
                      <a:pP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Number of Students Affected</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Male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Female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4">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Total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gridSpan="2" vMerge="1">
                  <a:txBody>
                    <a:bodyPr/>
                    <a:lstStyle/>
                    <a:p>
                      <a:endParaRPr lang="en-US"/>
                    </a:p>
                  </a:txBody>
                  <a:tcPr/>
                </a:tc>
                <a:tc hMerge="1" vMerge="1">
                  <a:txBody>
                    <a:bodyPr/>
                    <a:lstStyle/>
                    <a:p>
                      <a:endParaRPr lang="en-US"/>
                    </a:p>
                  </a:txBody>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4">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gridSpan="10">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Estimated Damages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rowSpan="5">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Types of Assets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7">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Types  of Damages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4" gridSpan="2">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Total Value of </a:t>
                      </a:r>
                      <a:r>
                        <a:rPr lang="en-US" sz="1050" dirty="0" smtClean="0">
                          <a:effectLst/>
                          <a:latin typeface="Calibri" panose="020F0502020204030204" pitchFamily="34" charset="0"/>
                          <a:ea typeface="Calibri" panose="020F0502020204030204" pitchFamily="34" charset="0"/>
                          <a:cs typeface="Angsana New" panose="02020603050405020304" pitchFamily="18" charset="-34"/>
                        </a:rPr>
                        <a:t>Damages</a:t>
                      </a:r>
                      <a:r>
                        <a:rPr lang="en-US" sz="1050" dirty="0">
                          <a:effectLst/>
                          <a:latin typeface="Calibri" panose="020F0502020204030204" pitchFamily="34" charset="0"/>
                          <a:ea typeface="Calibri" panose="020F0502020204030204" pitchFamily="34" charset="0"/>
                          <a:cs typeface="Angsana New" panose="02020603050405020304" pitchFamily="18" charset="-34"/>
                        </a:rPr>
                        <a:t>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Aft>
                          <a:spcPts val="0"/>
                        </a:spcAft>
                      </a:pP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4" hMerge="1">
                  <a:txBody>
                    <a:bodyPr/>
                    <a:lstStyle/>
                    <a:p>
                      <a:pPr algn="ctr">
                        <a:lnSpc>
                          <a:spcPct val="115000"/>
                        </a:lnSpc>
                        <a:spcAft>
                          <a:spcPts val="0"/>
                        </a:spcAft>
                      </a:pPr>
                      <a:endParaRPr lang="en-US" sz="10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8546">
                <a:tc vMerge="1">
                  <a:txBody>
                    <a:bodyPr/>
                    <a:lstStyle/>
                    <a:p>
                      <a:endParaRPr lang="en-US"/>
                    </a:p>
                  </a:txBody>
                  <a:tcPr/>
                </a:tc>
                <a:tc gridSpan="4">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Totally destroyed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Partially damaged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r>
              <a:tr h="128546">
                <a:tc vMerge="1">
                  <a:txBody>
                    <a:bodyPr/>
                    <a:lstStyle/>
                    <a:p>
                      <a:endParaRPr lang="en-US"/>
                    </a:p>
                  </a:txBody>
                  <a:tcPr/>
                </a:tc>
                <a:tc gridSpan="3">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Number of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Total Value</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Aft>
                          <a:spcPts val="0"/>
                        </a:spcAft>
                      </a:pP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Number of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Total Value</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Aft>
                          <a:spcPts val="0"/>
                        </a:spcAft>
                      </a:pP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vMerge="1">
                  <a:txBody>
                    <a:bodyPr/>
                    <a:lstStyle/>
                    <a:p>
                      <a:endParaRPr lang="en-US"/>
                    </a:p>
                  </a:txBody>
                  <a:tcPr/>
                </a:tc>
                <a:tc hMerge="1" vMerge="1">
                  <a:txBody>
                    <a:bodyPr/>
                    <a:lstStyle/>
                    <a:p>
                      <a:endParaRPr lang="en-US"/>
                    </a:p>
                  </a:txBody>
                  <a:tcPr/>
                </a:tc>
              </a:tr>
              <a:tr h="108290">
                <a:tc vMerge="1">
                  <a:txBody>
                    <a:bodyPr/>
                    <a:lstStyle/>
                    <a:p>
                      <a:endParaRPr lang="en-US"/>
                    </a:p>
                  </a:txBody>
                  <a:tcPr/>
                </a:tc>
                <a:tc gridSpan="2">
                  <a:txBody>
                    <a:bodyPr/>
                    <a:lstStyle/>
                    <a:p>
                      <a:pPr algn="ctr">
                        <a:lnSpc>
                          <a:spcPct val="115000"/>
                        </a:lnSpc>
                        <a:spcAft>
                          <a:spcPts val="1000"/>
                        </a:spcAft>
                      </a:pPr>
                      <a:r>
                        <a:rPr lang="en-US" sz="1050">
                          <a:effectLst/>
                          <a:latin typeface="Calibri" panose="020F0502020204030204" pitchFamily="34" charset="0"/>
                          <a:ea typeface="Calibri" panose="020F0502020204030204" pitchFamily="34" charset="0"/>
                          <a:cs typeface="Angsana New" panose="02020603050405020304" pitchFamily="18" charset="-34"/>
                        </a:rPr>
                        <a:t>Public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100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050">
                          <a:effectLst/>
                          <a:latin typeface="Calibri" panose="020F0502020204030204" pitchFamily="34" charset="0"/>
                          <a:ea typeface="Calibri" panose="020F0502020204030204" pitchFamily="34" charset="0"/>
                          <a:cs typeface="Angsana New" panose="02020603050405020304" pitchFamily="18" charset="-34"/>
                        </a:rPr>
                        <a:t>Private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lgn="ctr">
                        <a:lnSpc>
                          <a:spcPct val="115000"/>
                        </a:lnSpc>
                        <a:spcAft>
                          <a:spcPts val="1000"/>
                        </a:spcAft>
                      </a:pPr>
                      <a:r>
                        <a:rPr lang="en-US" sz="1050">
                          <a:effectLst/>
                          <a:latin typeface="Calibri" panose="020F0502020204030204" pitchFamily="34" charset="0"/>
                          <a:ea typeface="Calibri" panose="020F0502020204030204" pitchFamily="34" charset="0"/>
                          <a:cs typeface="Angsana New" panose="02020603050405020304" pitchFamily="18" charset="-34"/>
                        </a:rPr>
                        <a:t>Public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050">
                          <a:effectLst/>
                          <a:latin typeface="Calibri" panose="020F0502020204030204" pitchFamily="34" charset="0"/>
                          <a:ea typeface="Calibri" panose="020F0502020204030204" pitchFamily="34" charset="0"/>
                          <a:cs typeface="Angsana New" panose="02020603050405020304" pitchFamily="18" charset="-34"/>
                        </a:rPr>
                        <a:t>Private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28546">
                <a:tc vMerge="1">
                  <a:txBody>
                    <a:bodyPr/>
                    <a:lstStyle/>
                    <a:p>
                      <a:endParaRPr lang="en-US"/>
                    </a:p>
                  </a:txBody>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A</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B</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C</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F</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G</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2052">
                <a:tc>
                  <a:txBody>
                    <a:bodyPr/>
                    <a:lstStyle/>
                    <a:p>
                      <a:pPr marL="342900" lvl="0" indent="-342900" algn="just">
                        <a:lnSpc>
                          <a:spcPct val="115000"/>
                        </a:lnSpc>
                        <a:spcAft>
                          <a:spcPts val="0"/>
                        </a:spcAft>
                        <a:buFont typeface="+mj-lt"/>
                        <a:buAutoNum type="arabicPeriod"/>
                      </a:pPr>
                      <a:r>
                        <a:rPr lang="en-US" sz="1050">
                          <a:effectLst/>
                          <a:latin typeface="Calibri" panose="020F0502020204030204" pitchFamily="34" charset="0"/>
                          <a:ea typeface="Calibri" panose="020F0502020204030204" pitchFamily="34" charset="0"/>
                          <a:cs typeface="Angsana New" panose="02020603050405020304" pitchFamily="18" charset="-34"/>
                        </a:rPr>
                        <a:t>Structures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Pre-schools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Primary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Secondary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Training institutes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Universities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Others (enumerate)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nSpc>
                          <a:spcPct val="115000"/>
                        </a:lnSpc>
                        <a:spcAft>
                          <a:spcPts val="0"/>
                        </a:spcAft>
                        <a:buFont typeface="+mj-lt"/>
                        <a:buAutoNum type="arabicPeriod"/>
                      </a:pPr>
                      <a:r>
                        <a:rPr lang="en-US" sz="1050">
                          <a:effectLst/>
                          <a:latin typeface="Calibri" panose="020F0502020204030204" pitchFamily="34" charset="0"/>
                          <a:ea typeface="Calibri" panose="020F0502020204030204" pitchFamily="34" charset="0"/>
                          <a:cs typeface="Angsana New" panose="02020603050405020304" pitchFamily="18" charset="-34"/>
                        </a:rPr>
                        <a:t>Equipment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Desks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Books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Computers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Furniture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Supplies</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Others (enumerate)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 DAMAGES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779">
                <a:tc gridSpan="10">
                  <a:txBody>
                    <a:bodyPr/>
                    <a:lstStyle/>
                    <a:p>
                      <a:pPr algn="ctr">
                        <a:spcAft>
                          <a:spcPts val="0"/>
                        </a:spcAft>
                      </a:pPr>
                      <a:r>
                        <a:rPr lang="en-US" sz="1050" b="1">
                          <a:solidFill>
                            <a:srgbClr val="000000"/>
                          </a:solidFill>
                          <a:effectLst/>
                          <a:latin typeface="Calibri" panose="020F0502020204030204" pitchFamily="34" charset="0"/>
                          <a:ea typeface="Times New Roman" panose="02020603050405020304" pitchFamily="18" charset="0"/>
                          <a:cs typeface="GEDAPE+TimesNewRoman"/>
                        </a:rPr>
                        <a:t>Estimated Losses</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1779">
                <a:tc rowSpan="3">
                  <a:txBody>
                    <a:bodyPr/>
                    <a:lstStyle/>
                    <a:p>
                      <a:pPr algn="ctr"/>
                      <a:r>
                        <a:rPr lang="en-US" sz="1050">
                          <a:effectLst/>
                          <a:latin typeface="Calibri" panose="020F0502020204030204" pitchFamily="34" charset="0"/>
                        </a:rPr>
                        <a:t>Type of Losses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r>
                        <a:rPr lang="en-US" sz="1050" dirty="0">
                          <a:effectLst/>
                          <a:latin typeface="Calibri" panose="020F0502020204030204" pitchFamily="34" charset="0"/>
                        </a:rPr>
                        <a:t>Losses </a:t>
                      </a: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a:t>
                      </a:r>
                      <a:endParaRPr lang="en-US" sz="1050" dirty="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1779">
                <a:tc vMerge="1">
                  <a:txBody>
                    <a:bodyPr/>
                    <a:lstStyle/>
                    <a:p>
                      <a:endParaRPr lang="en-US"/>
                    </a:p>
                  </a:txBody>
                  <a:tcPr/>
                </a:tc>
                <a:tc gridSpan="3">
                  <a:txBody>
                    <a:bodyPr/>
                    <a:lstStyle/>
                    <a:p>
                      <a:pPr algn="ctr"/>
                      <a:r>
                        <a:rPr lang="en-US" sz="1050">
                          <a:effectLst/>
                          <a:latin typeface="Calibri" panose="020F0502020204030204" pitchFamily="34" charset="0"/>
                        </a:rPr>
                        <a:t>Within disaster year</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050">
                          <a:effectLst/>
                          <a:latin typeface="Calibri" panose="020F0502020204030204" pitchFamily="34" charset="0"/>
                        </a:rPr>
                        <a:t>Year 1</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lgn="ctr"/>
                      <a:r>
                        <a:rPr lang="en-US" sz="1050">
                          <a:effectLst/>
                          <a:latin typeface="Calibri" panose="020F0502020204030204" pitchFamily="34" charset="0"/>
                        </a:rPr>
                        <a:t>Year 2</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r>
                        <a:rPr lang="en-US" sz="1050">
                          <a:effectLst/>
                          <a:latin typeface="Calibri" panose="020F0502020204030204" pitchFamily="34" charset="0"/>
                        </a:rPr>
                        <a:t>Total</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1779">
                <a:tc vMerge="1">
                  <a:txBody>
                    <a:bodyPr/>
                    <a:lstStyle/>
                    <a:p>
                      <a:endParaRPr lang="en-US"/>
                    </a:p>
                  </a:txBody>
                  <a:tcPr/>
                </a:tc>
                <a:tc gridSpan="2">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Public</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7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Private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Public</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Private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Public</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Private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vMerge="1">
                  <a:txBody>
                    <a:bodyPr/>
                    <a:lstStyle/>
                    <a:p>
                      <a:endParaRPr lang="en-US"/>
                    </a:p>
                  </a:txBody>
                  <a:tcPr/>
                </a:tc>
              </a:tr>
              <a:tr h="111779">
                <a:tc>
                  <a:txBody>
                    <a:bodyPr/>
                    <a:lstStyle/>
                    <a:p>
                      <a:pPr>
                        <a:spcAft>
                          <a:spcPts val="0"/>
                        </a:spcAft>
                      </a:pPr>
                      <a:r>
                        <a:rPr lang="en-US" sz="1050">
                          <a:effectLst/>
                          <a:latin typeface="Calibri" panose="020F0502020204030204" pitchFamily="34" charset="0"/>
                          <a:cs typeface="Arial" panose="020B0604020202020204" pitchFamily="34" charset="0"/>
                        </a:rPr>
                        <a:t>Foregone income</a:t>
                      </a:r>
                      <a:endParaRPr lang="en-US" sz="105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Cleaning up of debris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Higher operating costs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Other unexpected expenses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1000"/>
                        </a:spcAft>
                      </a:pPr>
                      <a:r>
                        <a:rPr lang="en-US" sz="1050" b="1">
                          <a:effectLst/>
                          <a:latin typeface="Calibri" panose="020F0502020204030204" pitchFamily="34" charset="0"/>
                          <a:ea typeface="Calibri" panose="020F0502020204030204" pitchFamily="34" charset="0"/>
                          <a:cs typeface="Arial" panose="020B0604020202020204" pitchFamily="34" charset="0"/>
                        </a:rPr>
                        <a:t>TOTAL LOSSES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dirty="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6693835" y="98048"/>
            <a:ext cx="2486677"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ngsana New" panose="02020603050405020304" pitchFamily="18" charset="-34"/>
              </a:rPr>
              <a:t>Table 5. Summary of damages and losses in the education sector in a Township</a:t>
            </a:r>
            <a:endParaRPr kumimoji="0" lang="en-US" altLang="en-US"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77580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35274"/>
            <a:ext cx="8640960" cy="410882"/>
          </a:xfrm>
          <a:prstGeom prst="rect">
            <a:avLst/>
          </a:prstGeom>
        </p:spPr>
        <p:txBody>
          <a:bodyPr wrap="square">
            <a:spAutoFit/>
          </a:bodyPr>
          <a:lstStyle/>
          <a:p>
            <a:pPr algn="just">
              <a:lnSpc>
                <a:spcPct val="115000"/>
              </a:lnSpc>
              <a:spcAft>
                <a:spcPts val="1000"/>
              </a:spcAft>
            </a:pPr>
            <a:r>
              <a:rPr lang="en-US" i="1" u="sng" dirty="0">
                <a:latin typeface="Calibri" panose="020F0502020204030204" pitchFamily="34" charset="0"/>
                <a:ea typeface="Calibri" panose="020F0502020204030204" pitchFamily="34" charset="0"/>
                <a:cs typeface="Arial" panose="020B0604020202020204" pitchFamily="34" charset="0"/>
              </a:rPr>
              <a:t>Step 2.4. Summarize damages and losses in the education sector in the district </a:t>
            </a:r>
            <a:endParaRPr lang="en-US" dirty="0">
              <a:effectLst/>
              <a:latin typeface="Calibri" panose="020F0502020204030204" pitchFamily="34" charset="0"/>
              <a:ea typeface="Calibri" panose="020F0502020204030204" pitchFamily="34" charset="0"/>
            </a:endParaRPr>
          </a:p>
        </p:txBody>
      </p:sp>
      <p:graphicFrame>
        <p:nvGraphicFramePr>
          <p:cNvPr id="3" name="Table 2"/>
          <p:cNvGraphicFramePr>
            <a:graphicFrameLocks noGrp="1"/>
          </p:cNvGraphicFramePr>
          <p:nvPr>
            <p:extLst/>
          </p:nvPr>
        </p:nvGraphicFramePr>
        <p:xfrm>
          <a:off x="107504" y="420578"/>
          <a:ext cx="8892480" cy="6320790"/>
        </p:xfrm>
        <a:graphic>
          <a:graphicData uri="http://schemas.openxmlformats.org/drawingml/2006/table">
            <a:tbl>
              <a:tblPr firstRow="1" firstCol="1" bandRow="1"/>
              <a:tblGrid>
                <a:gridCol w="1728192"/>
                <a:gridCol w="573183"/>
                <a:gridCol w="1013742"/>
                <a:gridCol w="1013742"/>
                <a:gridCol w="1013742"/>
                <a:gridCol w="915925"/>
                <a:gridCol w="1118675"/>
                <a:gridCol w="831711"/>
                <a:gridCol w="286964"/>
                <a:gridCol w="396604"/>
              </a:tblGrid>
              <a:tr h="128546">
                <a:tc gridSpan="10">
                  <a:txBody>
                    <a:bodyPr/>
                    <a:lstStyle/>
                    <a:p>
                      <a:pP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Name of </a:t>
                      </a:r>
                      <a:r>
                        <a:rPr lang="en-US" sz="1050" dirty="0" smtClean="0">
                          <a:effectLst/>
                          <a:latin typeface="Calibri" panose="020F0502020204030204" pitchFamily="34" charset="0"/>
                          <a:ea typeface="Calibri" panose="020F0502020204030204" pitchFamily="34" charset="0"/>
                          <a:cs typeface="Angsana New" panose="02020603050405020304" pitchFamily="18" charset="-34"/>
                        </a:rPr>
                        <a:t>District: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rowSpan="2" gridSpan="2">
                  <a:txBody>
                    <a:bodyPr/>
                    <a:lstStyle/>
                    <a:p>
                      <a:pP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Number of Students Affected</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Male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Female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4">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Total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gridSpan="2" vMerge="1">
                  <a:txBody>
                    <a:bodyPr/>
                    <a:lstStyle/>
                    <a:p>
                      <a:endParaRPr lang="en-US"/>
                    </a:p>
                  </a:txBody>
                  <a:tcPr/>
                </a:tc>
                <a:tc hMerge="1" vMerge="1">
                  <a:txBody>
                    <a:bodyPr/>
                    <a:lstStyle/>
                    <a:p>
                      <a:endParaRPr lang="en-US"/>
                    </a:p>
                  </a:txBody>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4">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gridSpan="10">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Estimated Damages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8546">
                <a:tc rowSpan="5">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Types of Assets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7">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Types  of Damages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4" gridSpan="2">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Total Value of </a:t>
                      </a:r>
                      <a:r>
                        <a:rPr lang="en-US" sz="1050" dirty="0" smtClean="0">
                          <a:effectLst/>
                          <a:latin typeface="Calibri" panose="020F0502020204030204" pitchFamily="34" charset="0"/>
                          <a:ea typeface="Calibri" panose="020F0502020204030204" pitchFamily="34" charset="0"/>
                          <a:cs typeface="Angsana New" panose="02020603050405020304" pitchFamily="18" charset="-34"/>
                        </a:rPr>
                        <a:t>Damages</a:t>
                      </a:r>
                      <a:r>
                        <a:rPr lang="en-US" sz="1050" dirty="0">
                          <a:effectLst/>
                          <a:latin typeface="Calibri" panose="020F0502020204030204" pitchFamily="34" charset="0"/>
                          <a:ea typeface="Calibri" panose="020F0502020204030204" pitchFamily="34" charset="0"/>
                          <a:cs typeface="Angsana New" panose="02020603050405020304" pitchFamily="18" charset="-34"/>
                        </a:rPr>
                        <a:t>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Aft>
                          <a:spcPts val="0"/>
                        </a:spcAft>
                      </a:pP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4" hMerge="1">
                  <a:txBody>
                    <a:bodyPr/>
                    <a:lstStyle/>
                    <a:p>
                      <a:pPr algn="ctr">
                        <a:lnSpc>
                          <a:spcPct val="115000"/>
                        </a:lnSpc>
                        <a:spcAft>
                          <a:spcPts val="0"/>
                        </a:spcAft>
                      </a:pPr>
                      <a:endParaRPr lang="en-US" sz="10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8546">
                <a:tc vMerge="1">
                  <a:txBody>
                    <a:bodyPr/>
                    <a:lstStyle/>
                    <a:p>
                      <a:endParaRPr lang="en-US"/>
                    </a:p>
                  </a:txBody>
                  <a:tcPr/>
                </a:tc>
                <a:tc gridSpan="4">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Totally destroyed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Partially damaged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r>
              <a:tr h="128546">
                <a:tc vMerge="1">
                  <a:txBody>
                    <a:bodyPr/>
                    <a:lstStyle/>
                    <a:p>
                      <a:endParaRPr lang="en-US"/>
                    </a:p>
                  </a:txBody>
                  <a:tcPr/>
                </a:tc>
                <a:tc gridSpan="3">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Number of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Total Value</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Aft>
                          <a:spcPts val="0"/>
                        </a:spcAft>
                      </a:pP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Number of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lnSpc>
                          <a:spcPct val="115000"/>
                        </a:lnSpc>
                        <a:spcAft>
                          <a:spcPts val="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Total Value</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Aft>
                          <a:spcPts val="0"/>
                        </a:spcAft>
                      </a:pPr>
                      <a:r>
                        <a:rPr lang="en-US" sz="1050" dirty="0" smtClean="0">
                          <a:effectLst/>
                          <a:latin typeface="Calibri" panose="020F0502020204030204" pitchFamily="34" charset="0"/>
                          <a:ea typeface="Calibri" panose="020F0502020204030204" pitchFamily="34" charset="0"/>
                          <a:cs typeface="Angsana New" panose="02020603050405020304" pitchFamily="18" charset="-34"/>
                        </a:rPr>
                        <a:t>(Kyats)</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vMerge="1">
                  <a:txBody>
                    <a:bodyPr/>
                    <a:lstStyle/>
                    <a:p>
                      <a:endParaRPr lang="en-US"/>
                    </a:p>
                  </a:txBody>
                  <a:tcPr/>
                </a:tc>
                <a:tc hMerge="1" vMerge="1">
                  <a:txBody>
                    <a:bodyPr/>
                    <a:lstStyle/>
                    <a:p>
                      <a:endParaRPr lang="en-US"/>
                    </a:p>
                  </a:txBody>
                  <a:tcPr/>
                </a:tc>
              </a:tr>
              <a:tr h="108290">
                <a:tc vMerge="1">
                  <a:txBody>
                    <a:bodyPr/>
                    <a:lstStyle/>
                    <a:p>
                      <a:endParaRPr lang="en-US"/>
                    </a:p>
                  </a:txBody>
                  <a:tcPr/>
                </a:tc>
                <a:tc gridSpan="2">
                  <a:txBody>
                    <a:bodyPr/>
                    <a:lstStyle/>
                    <a:p>
                      <a:pPr algn="ctr">
                        <a:lnSpc>
                          <a:spcPct val="115000"/>
                        </a:lnSpc>
                        <a:spcAft>
                          <a:spcPts val="1000"/>
                        </a:spcAft>
                      </a:pPr>
                      <a:r>
                        <a:rPr lang="en-US" sz="1050">
                          <a:effectLst/>
                          <a:latin typeface="Calibri" panose="020F0502020204030204" pitchFamily="34" charset="0"/>
                          <a:ea typeface="Calibri" panose="020F0502020204030204" pitchFamily="34" charset="0"/>
                          <a:cs typeface="Angsana New" panose="02020603050405020304" pitchFamily="18" charset="-34"/>
                        </a:rPr>
                        <a:t>Public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100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050">
                          <a:effectLst/>
                          <a:latin typeface="Calibri" panose="020F0502020204030204" pitchFamily="34" charset="0"/>
                          <a:ea typeface="Calibri" panose="020F0502020204030204" pitchFamily="34" charset="0"/>
                          <a:cs typeface="Angsana New" panose="02020603050405020304" pitchFamily="18" charset="-34"/>
                        </a:rPr>
                        <a:t>Private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lgn="ctr">
                        <a:lnSpc>
                          <a:spcPct val="115000"/>
                        </a:lnSpc>
                        <a:spcAft>
                          <a:spcPts val="100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Public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050" dirty="0">
                          <a:effectLst/>
                          <a:latin typeface="Calibri" panose="020F0502020204030204" pitchFamily="34" charset="0"/>
                          <a:ea typeface="Calibri" panose="020F0502020204030204" pitchFamily="34" charset="0"/>
                          <a:cs typeface="Angsana New" panose="02020603050405020304" pitchFamily="18" charset="-34"/>
                        </a:rPr>
                        <a:t>Private</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28546">
                <a:tc vMerge="1">
                  <a:txBody>
                    <a:bodyPr/>
                    <a:lstStyle/>
                    <a:p>
                      <a:endParaRPr lang="en-US"/>
                    </a:p>
                  </a:txBody>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A</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B</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C</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F</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G</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2052">
                <a:tc>
                  <a:txBody>
                    <a:bodyPr/>
                    <a:lstStyle/>
                    <a:p>
                      <a:pPr marL="342900" lvl="0" indent="-342900" algn="just">
                        <a:lnSpc>
                          <a:spcPct val="115000"/>
                        </a:lnSpc>
                        <a:spcAft>
                          <a:spcPts val="0"/>
                        </a:spcAft>
                        <a:buFont typeface="+mj-lt"/>
                        <a:buAutoNum type="arabicPeriod"/>
                      </a:pPr>
                      <a:r>
                        <a:rPr lang="en-US" sz="1050">
                          <a:effectLst/>
                          <a:latin typeface="Calibri" panose="020F0502020204030204" pitchFamily="34" charset="0"/>
                          <a:ea typeface="Calibri" panose="020F0502020204030204" pitchFamily="34" charset="0"/>
                          <a:cs typeface="Angsana New" panose="02020603050405020304" pitchFamily="18" charset="-34"/>
                        </a:rPr>
                        <a:t>Structures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Pre-schools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Primary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Secondary schools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Training institutes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Universities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50" b="1">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ngsana New" panose="02020603050405020304" pitchFamily="18" charset="-34"/>
                        </a:rPr>
                        <a:t>Others (enumerate)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nSpc>
                          <a:spcPct val="115000"/>
                        </a:lnSpc>
                        <a:spcAft>
                          <a:spcPts val="0"/>
                        </a:spcAft>
                        <a:buFont typeface="+mj-lt"/>
                        <a:buAutoNum type="arabicPeriod"/>
                      </a:pPr>
                      <a:r>
                        <a:rPr lang="en-US" sz="1050">
                          <a:effectLst/>
                          <a:latin typeface="Calibri" panose="020F0502020204030204" pitchFamily="34" charset="0"/>
                          <a:ea typeface="Calibri" panose="020F0502020204030204" pitchFamily="34" charset="0"/>
                          <a:cs typeface="Angsana New" panose="02020603050405020304" pitchFamily="18" charset="-34"/>
                        </a:rPr>
                        <a:t>Equipment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Desks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Books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Computers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Arial" panose="020B0604020202020204" pitchFamily="34" charset="0"/>
                        </a:rPr>
                        <a:t>Furniture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Supplies</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Others (enumerate)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 DAMAGES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7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ngsana New" panose="02020603050405020304" pitchFamily="18" charset="-34"/>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779">
                <a:tc gridSpan="10">
                  <a:txBody>
                    <a:bodyPr/>
                    <a:lstStyle/>
                    <a:p>
                      <a:pPr algn="ctr">
                        <a:spcAft>
                          <a:spcPts val="0"/>
                        </a:spcAft>
                      </a:pPr>
                      <a:r>
                        <a:rPr lang="en-US" sz="1050" b="1">
                          <a:solidFill>
                            <a:srgbClr val="000000"/>
                          </a:solidFill>
                          <a:effectLst/>
                          <a:latin typeface="Calibri" panose="020F0502020204030204" pitchFamily="34" charset="0"/>
                          <a:ea typeface="Times New Roman" panose="02020603050405020304" pitchFamily="18" charset="0"/>
                          <a:cs typeface="GEDAPE+TimesNewRoman"/>
                        </a:rPr>
                        <a:t>Estimated Losses</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1779">
                <a:tc rowSpan="3">
                  <a:txBody>
                    <a:bodyPr/>
                    <a:lstStyle/>
                    <a:p>
                      <a:pPr algn="ctr"/>
                      <a:r>
                        <a:rPr lang="en-US" sz="1050">
                          <a:effectLst/>
                          <a:latin typeface="Calibri" panose="020F0502020204030204" pitchFamily="34" charset="0"/>
                        </a:rPr>
                        <a:t>Type of Losses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r>
                        <a:rPr lang="en-US" sz="1050" dirty="0">
                          <a:effectLst/>
                          <a:latin typeface="Calibri" panose="020F0502020204030204" pitchFamily="34" charset="0"/>
                        </a:rPr>
                        <a:t>Losses (in </a:t>
                      </a:r>
                      <a:r>
                        <a:rPr lang="en-US" sz="1050" dirty="0" smtClean="0">
                          <a:effectLst/>
                          <a:latin typeface="Calibri" panose="020F0502020204030204" pitchFamily="34" charset="0"/>
                        </a:rPr>
                        <a:t>Kyats)</a:t>
                      </a:r>
                      <a:endParaRPr lang="en-US" sz="1050" dirty="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1779">
                <a:tc vMerge="1">
                  <a:txBody>
                    <a:bodyPr/>
                    <a:lstStyle/>
                    <a:p>
                      <a:endParaRPr lang="en-US"/>
                    </a:p>
                  </a:txBody>
                  <a:tcPr/>
                </a:tc>
                <a:tc gridSpan="3">
                  <a:txBody>
                    <a:bodyPr/>
                    <a:lstStyle/>
                    <a:p>
                      <a:pPr algn="ctr"/>
                      <a:r>
                        <a:rPr lang="en-US" sz="1050">
                          <a:effectLst/>
                          <a:latin typeface="Calibri" panose="020F0502020204030204" pitchFamily="34" charset="0"/>
                        </a:rPr>
                        <a:t>Within disaster year</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050">
                          <a:effectLst/>
                          <a:latin typeface="Calibri" panose="020F0502020204030204" pitchFamily="34" charset="0"/>
                        </a:rPr>
                        <a:t>Year 1</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lgn="ctr"/>
                      <a:r>
                        <a:rPr lang="en-US" sz="1050">
                          <a:effectLst/>
                          <a:latin typeface="Calibri" panose="020F0502020204030204" pitchFamily="34" charset="0"/>
                        </a:rPr>
                        <a:t>Year 2</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r>
                        <a:rPr lang="en-US" sz="1050">
                          <a:effectLst/>
                          <a:latin typeface="Calibri" panose="020F0502020204030204" pitchFamily="34" charset="0"/>
                        </a:rPr>
                        <a:t>Total</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1779">
                <a:tc vMerge="1">
                  <a:txBody>
                    <a:bodyPr/>
                    <a:lstStyle/>
                    <a:p>
                      <a:endParaRPr lang="en-US"/>
                    </a:p>
                  </a:txBody>
                  <a:tcPr/>
                </a:tc>
                <a:tc gridSpan="2">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Public</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7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Private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Public</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Private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Public</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050">
                          <a:solidFill>
                            <a:srgbClr val="000000"/>
                          </a:solidFill>
                          <a:effectLst/>
                          <a:latin typeface="Calibri" panose="020F0502020204030204" pitchFamily="34" charset="0"/>
                          <a:ea typeface="Times New Roman" panose="02020603050405020304" pitchFamily="18" charset="0"/>
                          <a:cs typeface="GEDAPE+TimesNewRoman"/>
                        </a:rPr>
                        <a:t>Private</a:t>
                      </a:r>
                      <a:endParaRPr lang="en-US" sz="1100">
                        <a:solidFill>
                          <a:srgbClr val="000000"/>
                        </a:solidFill>
                        <a:effectLst/>
                        <a:latin typeface="GEDAPE+TimesNewRoman"/>
                        <a:ea typeface="Times New Roman" panose="02020603050405020304" pitchFamily="18" charset="0"/>
                        <a:cs typeface="GEDAPE+TimesNewRoman"/>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vMerge="1">
                  <a:txBody>
                    <a:bodyPr/>
                    <a:lstStyle/>
                    <a:p>
                      <a:endParaRPr lang="en-US"/>
                    </a:p>
                  </a:txBody>
                  <a:tcPr/>
                </a:tc>
              </a:tr>
              <a:tr h="111779">
                <a:tc>
                  <a:txBody>
                    <a:bodyPr/>
                    <a:lstStyle/>
                    <a:p>
                      <a:pPr>
                        <a:spcAft>
                          <a:spcPts val="0"/>
                        </a:spcAft>
                      </a:pPr>
                      <a:r>
                        <a:rPr lang="en-US" sz="1050">
                          <a:effectLst/>
                          <a:latin typeface="Calibri" panose="020F0502020204030204" pitchFamily="34" charset="0"/>
                          <a:cs typeface="Arial" panose="020B0604020202020204" pitchFamily="34" charset="0"/>
                        </a:rPr>
                        <a:t>Foregone income</a:t>
                      </a:r>
                      <a:endParaRPr lang="en-US" sz="105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Cleaning up of debris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Higher operating costs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Other unexpected expenses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46">
                <a:tc>
                  <a:txBody>
                    <a:bodyPr/>
                    <a:lstStyle/>
                    <a:p>
                      <a:pPr>
                        <a:lnSpc>
                          <a:spcPct val="115000"/>
                        </a:lnSpc>
                        <a:spcAft>
                          <a:spcPts val="1000"/>
                        </a:spcAft>
                      </a:pPr>
                      <a:r>
                        <a:rPr lang="en-US" sz="1050" b="1">
                          <a:effectLst/>
                          <a:latin typeface="Calibri" panose="020F0502020204030204" pitchFamily="34" charset="0"/>
                          <a:ea typeface="Calibri" panose="020F0502020204030204" pitchFamily="34" charset="0"/>
                          <a:cs typeface="Arial" panose="020B0604020202020204" pitchFamily="34" charset="0"/>
                        </a:rPr>
                        <a:t>TOTAL LOSSES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endParaRPr lang="en-US" sz="600">
                        <a:effectLst/>
                        <a:latin typeface="Calibri" panose="020F0502020204030204" pitchFamily="34" charset="0"/>
                      </a:endParaRP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05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dirty="0">
                          <a:effectLst/>
                          <a:latin typeface="Calibri" panose="020F0502020204030204" pitchFamily="34" charset="0"/>
                        </a:rPr>
                        <a:t> </a:t>
                      </a:r>
                    </a:p>
                  </a:txBody>
                  <a:tcPr marL="42724" marR="42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016633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38" y="116632"/>
            <a:ext cx="4572000" cy="729430"/>
          </a:xfrm>
          <a:prstGeom prst="rect">
            <a:avLst/>
          </a:prstGeom>
        </p:spPr>
        <p:txBody>
          <a:bodyPr>
            <a:spAutoFit/>
          </a:bodyPr>
          <a:lstStyle/>
          <a:p>
            <a:pPr algn="just">
              <a:lnSpc>
                <a:spcPct val="115000"/>
              </a:lnSpc>
              <a:spcAft>
                <a:spcPts val="1000"/>
              </a:spcAft>
            </a:pPr>
            <a:r>
              <a:rPr lang="en-US" i="1" u="sng" dirty="0">
                <a:latin typeface="Calibri" panose="020F0502020204030204" pitchFamily="34" charset="0"/>
                <a:ea typeface="Calibri" panose="020F0502020204030204" pitchFamily="34" charset="0"/>
                <a:cs typeface="Phetsarath OT" panose="02000500000000000000" pitchFamily="2" charset="0"/>
              </a:rPr>
              <a:t>Step 2.5 Summarize damages and losses of the sector at the State/Region level  </a:t>
            </a:r>
            <a:endParaRPr lang="en-US" dirty="0">
              <a:effectLst/>
              <a:latin typeface="Calibri" panose="020F0502020204030204" pitchFamily="34" charset="0"/>
              <a:ea typeface="Calibri" panose="020F0502020204030204" pitchFamily="34" charset="0"/>
            </a:endParaRPr>
          </a:p>
        </p:txBody>
      </p:sp>
      <p:sp>
        <p:nvSpPr>
          <p:cNvPr id="3" name="Rectangle 2"/>
          <p:cNvSpPr/>
          <p:nvPr/>
        </p:nvSpPr>
        <p:spPr>
          <a:xfrm>
            <a:off x="4758930" y="116632"/>
            <a:ext cx="4277566" cy="708912"/>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Times New Roman" panose="02020603050405020304" pitchFamily="18" charset="0"/>
                <a:cs typeface="Phetsarath OT" panose="02000500000000000000" pitchFamily="2" charset="0"/>
              </a:rPr>
              <a:t>Table 7. Summary of damage and losses in the education sector at the state or region</a:t>
            </a:r>
            <a:endParaRPr lang="en-US" dirty="0">
              <a:effectLst/>
              <a:latin typeface="GEDAPE+TimesNewRoman"/>
              <a:ea typeface="Times New Roman" panose="02020603050405020304" pitchFamily="18" charset="0"/>
              <a:cs typeface="Cordia New" panose="020B0304020202020204" pitchFamily="34" charset="-34"/>
            </a:endParaRPr>
          </a:p>
        </p:txBody>
      </p:sp>
      <p:graphicFrame>
        <p:nvGraphicFramePr>
          <p:cNvPr id="4" name="Table 3"/>
          <p:cNvGraphicFramePr>
            <a:graphicFrameLocks noGrp="1"/>
          </p:cNvGraphicFramePr>
          <p:nvPr>
            <p:extLst/>
          </p:nvPr>
        </p:nvGraphicFramePr>
        <p:xfrm>
          <a:off x="251520" y="1196752"/>
          <a:ext cx="8579297" cy="5152644"/>
        </p:xfrm>
        <a:graphic>
          <a:graphicData uri="http://schemas.openxmlformats.org/drawingml/2006/table">
            <a:tbl>
              <a:tblPr firstRow="1" firstCol="1" bandRow="1"/>
              <a:tblGrid>
                <a:gridCol w="2282093"/>
                <a:gridCol w="1158205"/>
                <a:gridCol w="1158205"/>
                <a:gridCol w="1163353"/>
                <a:gridCol w="1163353"/>
                <a:gridCol w="1029515"/>
                <a:gridCol w="624573"/>
              </a:tblGrid>
              <a:tr h="175260">
                <a:tc gridSpan="7">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Name of Region or State: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row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Number of Students Affected</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Male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Female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Total</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75260">
                <a:tc vMerge="1">
                  <a:txBody>
                    <a:bodyPr/>
                    <a:lstStyle/>
                    <a:p>
                      <a:endParaRPr lang="en-US"/>
                    </a:p>
                  </a:txBody>
                  <a:tcPr/>
                </a:tc>
                <a:tc grid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75260">
                <a:tc row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Name of Districts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Types  of Damages to Facilities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Damages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Losses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260">
                <a:tc v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Totally destroyed</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Partially damaged</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vMerge="1">
                  <a:txBody>
                    <a:bodyPr/>
                    <a:lstStyle/>
                    <a:p>
                      <a:endParaRPr lang="en-US"/>
                    </a:p>
                  </a:txBody>
                  <a:tcPr/>
                </a:tc>
                <a:tc vMerge="1">
                  <a:txBody>
                    <a:bodyPr/>
                    <a:lstStyle/>
                    <a:p>
                      <a:endParaRPr lang="en-US"/>
                    </a:p>
                  </a:txBody>
                  <a:tcPr/>
                </a:tc>
              </a:tr>
              <a:tr h="180975">
                <a:tc vMerge="1">
                  <a:txBody>
                    <a:bodyPr/>
                    <a:lstStyle/>
                    <a:p>
                      <a:endParaRPr lang="en-US"/>
                    </a:p>
                  </a:txBody>
                  <a:tcPr/>
                </a:tc>
                <a:tc>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Phetsarath OT" panose="02000500000000000000" pitchFamily="2" charset="0"/>
                        </a:rPr>
                        <a:t>Quantity</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Value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Phetsarath OT" panose="02000500000000000000" pitchFamily="2" charset="0"/>
                        </a:rPr>
                        <a:t>Quantity</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Value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175260">
                <a:tc gridSpan="7">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District A</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Pre-schools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Primary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Secondary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Training institutes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Universities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Others (enumerate)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gridSpan="7">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District B</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Pre-schools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Primary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Secondary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Training institutes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Universities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Others (enumerate)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gridSpan="7">
                  <a:txBody>
                    <a:bodyPr/>
                    <a:lstStyle/>
                    <a:p>
                      <a:pPr>
                        <a:lnSpc>
                          <a:spcPct val="115000"/>
                        </a:lnSpc>
                        <a:spcAft>
                          <a:spcPts val="0"/>
                        </a:spcAft>
                      </a:pPr>
                      <a:r>
                        <a:rPr lang="en-US" sz="1400" dirty="0">
                          <a:effectLst/>
                          <a:latin typeface="Calibri" panose="020F0502020204030204" pitchFamily="34" charset="0"/>
                          <a:ea typeface="Calibri" panose="020F0502020204030204" pitchFamily="34" charset="0"/>
                          <a:cs typeface="Angsana New" panose="02020603050405020304" pitchFamily="18" charset="-34"/>
                        </a:rPr>
                        <a:t>District N</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6344152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Role-play</a:t>
            </a:r>
          </a:p>
          <a:p>
            <a:r>
              <a:rPr lang="en-US" sz="2800" dirty="0"/>
              <a:t>Each main sector group to divide into 2 sub-groups.</a:t>
            </a:r>
          </a:p>
          <a:p>
            <a:pPr lvl="1"/>
            <a:r>
              <a:rPr lang="en-US" sz="2400" dirty="0"/>
              <a:t>1 sub-group is a sector assessment team from the national level</a:t>
            </a:r>
          </a:p>
          <a:p>
            <a:pPr lvl="1"/>
            <a:r>
              <a:rPr lang="en-US" sz="2400" dirty="0"/>
              <a:t>The other sub-group are the local officials in the disaster-affected Township(s)</a:t>
            </a:r>
          </a:p>
          <a:p>
            <a:r>
              <a:rPr lang="en-US" sz="2800" dirty="0"/>
              <a:t>Based on the disaster scenario, the sector assessment team must </a:t>
            </a:r>
            <a:r>
              <a:rPr lang="en-US" sz="2800" u="sng" dirty="0" smtClean="0"/>
              <a:t>estimate damages and losses in </a:t>
            </a:r>
            <a:r>
              <a:rPr lang="en-US" sz="2800" u="sng" dirty="0"/>
              <a:t>the Township sector</a:t>
            </a:r>
          </a:p>
          <a:p>
            <a:pPr lvl="1"/>
            <a:r>
              <a:rPr lang="en-US" sz="2400" dirty="0"/>
              <a:t>Easy or difficult to obtain?</a:t>
            </a:r>
          </a:p>
          <a:p>
            <a:endParaRPr lang="en-US" dirty="0"/>
          </a:p>
        </p:txBody>
      </p:sp>
      <p:sp>
        <p:nvSpPr>
          <p:cNvPr id="3" name="Title 2"/>
          <p:cNvSpPr>
            <a:spLocks noGrp="1"/>
          </p:cNvSpPr>
          <p:nvPr>
            <p:ph type="title"/>
          </p:nvPr>
        </p:nvSpPr>
        <p:spPr/>
        <p:txBody>
          <a:bodyPr/>
          <a:lstStyle/>
          <a:p>
            <a:r>
              <a:rPr lang="en-US" dirty="0" smtClean="0"/>
              <a:t>Group Exercise</a:t>
            </a:r>
            <a:endParaRPr lang="en-US" dirty="0"/>
          </a:p>
        </p:txBody>
      </p:sp>
    </p:spTree>
    <p:extLst>
      <p:ext uri="{BB962C8B-B14F-4D97-AF65-F5344CB8AC3E}">
        <p14:creationId xmlns:p14="http://schemas.microsoft.com/office/powerpoint/2010/main" val="22320367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National sector team</a:t>
            </a:r>
          </a:p>
          <a:p>
            <a:pPr lvl="1"/>
            <a:r>
              <a:rPr lang="en-US" dirty="0" smtClean="0"/>
              <a:t>How was the damage and loss estimation?</a:t>
            </a:r>
          </a:p>
          <a:p>
            <a:pPr lvl="1"/>
            <a:r>
              <a:rPr lang="en-US" dirty="0" smtClean="0"/>
              <a:t>Information available?</a:t>
            </a:r>
          </a:p>
          <a:p>
            <a:pPr lvl="1"/>
            <a:endParaRPr lang="en-US" dirty="0"/>
          </a:p>
          <a:p>
            <a:r>
              <a:rPr lang="en-US" dirty="0" smtClean="0"/>
              <a:t>Local officials</a:t>
            </a:r>
          </a:p>
          <a:p>
            <a:pPr lvl="1"/>
            <a:r>
              <a:rPr lang="en-US" dirty="0" smtClean="0"/>
              <a:t>Did the national sector team ask good questions?</a:t>
            </a:r>
          </a:p>
          <a:p>
            <a:pPr lvl="1"/>
            <a:endParaRPr lang="en-US" dirty="0"/>
          </a:p>
        </p:txBody>
      </p:sp>
      <p:sp>
        <p:nvSpPr>
          <p:cNvPr id="3" name="Title 2"/>
          <p:cNvSpPr>
            <a:spLocks noGrp="1"/>
          </p:cNvSpPr>
          <p:nvPr>
            <p:ph type="title"/>
          </p:nvPr>
        </p:nvSpPr>
        <p:spPr/>
        <p:txBody>
          <a:bodyPr/>
          <a:lstStyle/>
          <a:p>
            <a:r>
              <a:rPr lang="en-US" dirty="0" smtClean="0"/>
              <a:t>Questions on damage and loss</a:t>
            </a:r>
            <a:endParaRPr lang="en-US" dirty="0"/>
          </a:p>
        </p:txBody>
      </p:sp>
    </p:spTree>
    <p:extLst>
      <p:ext uri="{BB962C8B-B14F-4D97-AF65-F5344CB8AC3E}">
        <p14:creationId xmlns:p14="http://schemas.microsoft.com/office/powerpoint/2010/main" val="40792903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S2.4 Validating the Damage and Loss Information (Step 3)</a:t>
            </a: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40932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practice validation/checking each sector’s damage and loss estimates are accurate, and there is no double-counting.</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3321848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i="1" dirty="0">
                <a:solidFill>
                  <a:schemeClr val="bg1">
                    <a:lumMod val="65000"/>
                  </a:schemeClr>
                </a:solidFill>
              </a:rPr>
              <a:t>Step </a:t>
            </a:r>
            <a:r>
              <a:rPr lang="en-US" sz="1800" i="1" dirty="0" smtClean="0">
                <a:solidFill>
                  <a:schemeClr val="bg1">
                    <a:lumMod val="65000"/>
                  </a:schemeClr>
                </a:solidFill>
              </a:rPr>
              <a:t>1. Collect </a:t>
            </a:r>
            <a:r>
              <a:rPr lang="en-US" sz="1800" i="1" dirty="0">
                <a:solidFill>
                  <a:schemeClr val="bg1">
                    <a:lumMod val="65000"/>
                  </a:schemeClr>
                </a:solidFill>
              </a:rPr>
              <a:t>and/or validate the baseline data for each of the disaster-affected district</a:t>
            </a:r>
          </a:p>
          <a:p>
            <a:r>
              <a:rPr lang="en-US" sz="1800" i="1" dirty="0">
                <a:solidFill>
                  <a:schemeClr val="bg1">
                    <a:lumMod val="65000"/>
                  </a:schemeClr>
                </a:solidFill>
              </a:rPr>
              <a:t>Step 2. Estimate damages and losses </a:t>
            </a:r>
            <a:r>
              <a:rPr lang="en-US" sz="1800" dirty="0" smtClean="0">
                <a:solidFill>
                  <a:schemeClr val="bg1">
                    <a:lumMod val="65000"/>
                  </a:schemeClr>
                </a:solidFill>
              </a:rPr>
              <a:t>(Township &gt; District &gt; State/Region)</a:t>
            </a:r>
            <a:endParaRPr lang="en-US" sz="1800" i="1" dirty="0">
              <a:solidFill>
                <a:schemeClr val="bg1">
                  <a:lumMod val="65000"/>
                </a:schemeClr>
              </a:solidFill>
            </a:endParaRPr>
          </a:p>
          <a:p>
            <a:r>
              <a:rPr lang="en-US" sz="2400" i="1" dirty="0"/>
              <a:t>Step 3. Validate the information on damages and losses </a:t>
            </a:r>
            <a:r>
              <a:rPr lang="en-US" sz="2400" dirty="0" smtClean="0"/>
              <a:t>(State/Region &gt; National)</a:t>
            </a:r>
            <a:endParaRPr lang="en-US" sz="2400" i="1" dirty="0"/>
          </a:p>
          <a:p>
            <a:r>
              <a:rPr lang="en-US" sz="1800" i="1" dirty="0">
                <a:solidFill>
                  <a:schemeClr val="bg1">
                    <a:lumMod val="65000"/>
                  </a:schemeClr>
                </a:solidFill>
              </a:rPr>
              <a:t>Step 4. Analyze the impacts of the damages and losses to affected population</a:t>
            </a:r>
          </a:p>
          <a:p>
            <a:r>
              <a:rPr lang="en-US" sz="1800" i="1" dirty="0">
                <a:solidFill>
                  <a:schemeClr val="bg1">
                    <a:lumMod val="65000"/>
                  </a:schemeClr>
                </a:solidFill>
              </a:rPr>
              <a:t>Step 5. Identify the recovery strategies and estimate recovery and reconstruction needs</a:t>
            </a:r>
          </a:p>
          <a:p>
            <a:r>
              <a:rPr lang="en-US" sz="1800" i="1" dirty="0">
                <a:solidFill>
                  <a:schemeClr val="bg1">
                    <a:lumMod val="65000"/>
                  </a:schemeClr>
                </a:solidFill>
              </a:rPr>
              <a:t>Step 6. Draft the implementation plan of the identified programs and projects</a:t>
            </a:r>
          </a:p>
          <a:p>
            <a:r>
              <a:rPr lang="en-US" sz="1800" i="1" dirty="0">
                <a:solidFill>
                  <a:schemeClr val="bg1">
                    <a:lumMod val="65000"/>
                  </a:schemeClr>
                </a:solidFill>
              </a:rPr>
              <a:t>Step 7. Draft the post-disaster damages, losses and needs (PDNA) of the </a:t>
            </a:r>
            <a:r>
              <a:rPr lang="en-US" sz="1800" i="1" dirty="0" smtClean="0">
                <a:solidFill>
                  <a:schemeClr val="bg1">
                    <a:lumMod val="65000"/>
                  </a:schemeClr>
                </a:solidFill>
              </a:rPr>
              <a:t>sector </a:t>
            </a:r>
            <a:r>
              <a:rPr lang="en-US" sz="1800" dirty="0" smtClean="0">
                <a:solidFill>
                  <a:schemeClr val="bg1">
                    <a:lumMod val="65000"/>
                  </a:schemeClr>
                </a:solidFill>
              </a:rPr>
              <a:t>(&gt; multi-sector summary report)</a:t>
            </a:r>
            <a:endParaRPr lang="en-US" sz="1800" i="1"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3466281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agree on a disaster scenario which all training participants are aware of. </a:t>
            </a:r>
          </a:p>
          <a:p>
            <a:pPr marL="0" indent="0" eaLnBrk="1" hangingPunct="1">
              <a:buNone/>
            </a:pPr>
            <a:r>
              <a:rPr lang="en-US" dirty="0" smtClean="0"/>
              <a:t>This will be the basis of the next training sessions.</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
        <p:nvSpPr>
          <p:cNvPr id="14339" name="TextBox 1"/>
          <p:cNvSpPr txBox="1">
            <a:spLocks noChangeArrowheads="1"/>
          </p:cNvSpPr>
          <p:nvPr/>
        </p:nvSpPr>
        <p:spPr bwMode="auto">
          <a:xfrm>
            <a:off x="-2024062" y="3583781"/>
            <a:ext cx="184731" cy="3000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350"/>
          </a:p>
        </p:txBody>
      </p:sp>
    </p:spTree>
    <p:extLst>
      <p:ext uri="{BB962C8B-B14F-4D97-AF65-F5344CB8AC3E}">
        <p14:creationId xmlns:p14="http://schemas.microsoft.com/office/powerpoint/2010/main" val="1604207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education sector</a:t>
            </a:r>
            <a:endParaRPr lang="en-US" dirty="0"/>
          </a:p>
        </p:txBody>
      </p:sp>
      <p:sp>
        <p:nvSpPr>
          <p:cNvPr id="5" name="Text Placeholder 4"/>
          <p:cNvSpPr>
            <a:spLocks noGrp="1"/>
          </p:cNvSpPr>
          <p:nvPr>
            <p:ph type="body" idx="1"/>
          </p:nvPr>
        </p:nvSpPr>
        <p:spPr/>
        <p:txBody>
          <a:bodyPr/>
          <a:lstStyle/>
          <a:p>
            <a:endParaRPr lang="en-US"/>
          </a:p>
        </p:txBody>
      </p:sp>
      <p:pic>
        <p:nvPicPr>
          <p:cNvPr id="7" name="Picture 2" descr="C:\Users\user\AppData\Local\Microsoft\Windows\Temporary Internet Files\Content.IE5\DRW714PQ\MC900434217[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2200" y="2132856"/>
            <a:ext cx="2499123" cy="149516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1763688" y="203684"/>
            <a:ext cx="2727148" cy="3858344"/>
          </a:xfrm>
          <a:prstGeom prst="rect">
            <a:avLst/>
          </a:prstGeom>
        </p:spPr>
      </p:pic>
    </p:spTree>
    <p:extLst>
      <p:ext uri="{BB962C8B-B14F-4D97-AF65-F5344CB8AC3E}">
        <p14:creationId xmlns:p14="http://schemas.microsoft.com/office/powerpoint/2010/main" val="6488155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i="1" u="sng" dirty="0"/>
              <a:t>Step 3.1. Organize a workshop to validate the data gathered from the field </a:t>
            </a:r>
            <a:endParaRPr lang="en-US" sz="2400" i="1" u="sng" dirty="0" smtClean="0"/>
          </a:p>
          <a:p>
            <a:r>
              <a:rPr lang="en-US" sz="2400" dirty="0"/>
              <a:t>In order to ensure the integrity of the data collected and that there is no double-counting, the Central Statistical Organization, as Secretary of the national “Confirmation of Damages and Losses Subcommittee”, will organize a national meeting/workshop with participation from the sector assessment teams in the disaster-affected areas. </a:t>
            </a:r>
            <a:endParaRPr lang="en-US" sz="2400" dirty="0" smtClean="0"/>
          </a:p>
          <a:p>
            <a:r>
              <a:rPr lang="en-US" sz="2400" dirty="0"/>
              <a:t>At the end of this meeting/workshop, all </a:t>
            </a:r>
            <a:r>
              <a:rPr lang="en-US" sz="2400" dirty="0" err="1"/>
              <a:t>sectoral</a:t>
            </a:r>
            <a:r>
              <a:rPr lang="en-US" sz="2400" dirty="0"/>
              <a:t> teams must have validated and reconciled their data collected from the field which will be the basis of the final value of damages and losses at the region or state level.</a:t>
            </a:r>
          </a:p>
        </p:txBody>
      </p:sp>
      <p:sp>
        <p:nvSpPr>
          <p:cNvPr id="4" name="Title 3"/>
          <p:cNvSpPr>
            <a:spLocks noGrp="1"/>
          </p:cNvSpPr>
          <p:nvPr>
            <p:ph type="title"/>
          </p:nvPr>
        </p:nvSpPr>
        <p:spPr/>
        <p:txBody>
          <a:bodyPr>
            <a:normAutofit/>
          </a:bodyPr>
          <a:lstStyle/>
          <a:p>
            <a:r>
              <a:rPr lang="en-US" sz="2400" i="1" dirty="0">
                <a:effectLst/>
              </a:rPr>
              <a:t>Step 3. Validate the information on damages and losses and draft the summary </a:t>
            </a:r>
            <a:endParaRPr lang="en-US" sz="2400" dirty="0">
              <a:effectLst/>
            </a:endParaRPr>
          </a:p>
        </p:txBody>
      </p:sp>
    </p:spTree>
    <p:extLst>
      <p:ext uri="{BB962C8B-B14F-4D97-AF65-F5344CB8AC3E}">
        <p14:creationId xmlns:p14="http://schemas.microsoft.com/office/powerpoint/2010/main" val="16416097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71400"/>
            <a:ext cx="4716016" cy="1143000"/>
          </a:xfrm>
        </p:spPr>
        <p:txBody>
          <a:bodyPr>
            <a:noAutofit/>
          </a:bodyPr>
          <a:lstStyle/>
          <a:p>
            <a:r>
              <a:rPr lang="en-US" sz="1800" i="1" u="sng" dirty="0">
                <a:effectLst/>
              </a:rPr>
              <a:t>Step 3.2 Summarize damages and losses of the sector at the </a:t>
            </a:r>
            <a:r>
              <a:rPr lang="en-US" sz="1800" i="1" u="sng" dirty="0" smtClean="0">
                <a:effectLst/>
              </a:rPr>
              <a:t>national </a:t>
            </a:r>
            <a:r>
              <a:rPr lang="en-US" sz="1800" i="1" u="sng" dirty="0">
                <a:effectLst/>
              </a:rPr>
              <a:t>level </a:t>
            </a:r>
            <a:endParaRPr lang="en-US" sz="1800" dirty="0"/>
          </a:p>
        </p:txBody>
      </p:sp>
      <p:sp>
        <p:nvSpPr>
          <p:cNvPr id="2" name="Rectangle 1"/>
          <p:cNvSpPr/>
          <p:nvPr/>
        </p:nvSpPr>
        <p:spPr>
          <a:xfrm>
            <a:off x="5057800" y="35385"/>
            <a:ext cx="4086200" cy="729430"/>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Times New Roman" panose="02020603050405020304" pitchFamily="18" charset="0"/>
                <a:cs typeface="Phetsarath OT" panose="02000500000000000000" pitchFamily="2" charset="0"/>
              </a:rPr>
              <a:t>Table 8. Summary of damage and losses in the education sector nationwide</a:t>
            </a:r>
            <a:endParaRPr lang="en-US" dirty="0">
              <a:effectLst/>
              <a:latin typeface="GEDAPE+TimesNewRoman"/>
              <a:ea typeface="Times New Roman" panose="02020603050405020304" pitchFamily="18" charset="0"/>
              <a:cs typeface="Cordia New" panose="020B0304020202020204" pitchFamily="34" charset="-34"/>
            </a:endParaRPr>
          </a:p>
        </p:txBody>
      </p:sp>
      <p:graphicFrame>
        <p:nvGraphicFramePr>
          <p:cNvPr id="5" name="Table 4"/>
          <p:cNvGraphicFramePr>
            <a:graphicFrameLocks noGrp="1"/>
          </p:cNvGraphicFramePr>
          <p:nvPr>
            <p:extLst/>
          </p:nvPr>
        </p:nvGraphicFramePr>
        <p:xfrm>
          <a:off x="158822" y="1156676"/>
          <a:ext cx="8733658" cy="5152644"/>
        </p:xfrm>
        <a:graphic>
          <a:graphicData uri="http://schemas.openxmlformats.org/drawingml/2006/table">
            <a:tbl>
              <a:tblPr firstRow="1" firstCol="1" bandRow="1"/>
              <a:tblGrid>
                <a:gridCol w="2323153"/>
                <a:gridCol w="1179044"/>
                <a:gridCol w="1179044"/>
                <a:gridCol w="1184284"/>
                <a:gridCol w="1184284"/>
                <a:gridCol w="1048039"/>
                <a:gridCol w="635810"/>
              </a:tblGrid>
              <a:tr h="175260">
                <a:tc row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Number of Students Affected</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Male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Female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Total</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75260">
                <a:tc vMerge="1">
                  <a:txBody>
                    <a:bodyPr/>
                    <a:lstStyle/>
                    <a:p>
                      <a:endParaRPr lang="en-US"/>
                    </a:p>
                  </a:txBody>
                  <a:tcPr/>
                </a:tc>
                <a:tc grid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75260">
                <a:tc row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Name of States or Regions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Types  of Damages to Educational Facilities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Damages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Losses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260">
                <a:tc v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Totally destroyed</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Partially damaged</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vMerge="1">
                  <a:txBody>
                    <a:bodyPr/>
                    <a:lstStyle/>
                    <a:p>
                      <a:endParaRPr lang="en-US"/>
                    </a:p>
                  </a:txBody>
                  <a:tcPr/>
                </a:tc>
                <a:tc vMerge="1">
                  <a:txBody>
                    <a:bodyPr/>
                    <a:lstStyle/>
                    <a:p>
                      <a:endParaRPr lang="en-US"/>
                    </a:p>
                  </a:txBody>
                  <a:tcPr/>
                </a:tc>
              </a:tr>
              <a:tr h="233680">
                <a:tc vMerge="1">
                  <a:txBody>
                    <a:bodyPr/>
                    <a:lstStyle/>
                    <a:p>
                      <a:endParaRPr lang="en-US"/>
                    </a:p>
                  </a:txBody>
                  <a:tcPr/>
                </a:tc>
                <a:tc>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Phetsarath OT" panose="02000500000000000000" pitchFamily="2" charset="0"/>
                        </a:rPr>
                        <a:t>Quantity</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Value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400">
                          <a:effectLst/>
                          <a:latin typeface="Calibri" panose="020F0502020204030204" pitchFamily="34" charset="0"/>
                          <a:ea typeface="Calibri" panose="020F0502020204030204" pitchFamily="34" charset="0"/>
                          <a:cs typeface="Phetsarath OT" panose="02000500000000000000" pitchFamily="2" charset="0"/>
                        </a:rPr>
                        <a:t>Quantity</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Total Value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175260">
                <a:tc gridSpan="7">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State A</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Pre-schools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Primary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Secondary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Training institutes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Universities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Others (enumerate)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gridSpan="7">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State B</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Pre-schools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Primary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Secondary schools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Training institutes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Universities</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ngsana New" panose="02020603050405020304" pitchFamily="18" charset="-34"/>
                        </a:rPr>
                        <a:t>Others (enumerate)</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gridSpan="7">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Angsana New" panose="02020603050405020304" pitchFamily="18" charset="-34"/>
                        </a:rPr>
                        <a:t>State N</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TOTAL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Phetsarath OT" panose="02000500000000000000" pitchFamily="2" charset="0"/>
                        </a:rPr>
                        <a:t> </a:t>
                      </a:r>
                      <a:endParaRPr lang="en-US" sz="18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effectLst/>
                          <a:latin typeface="Calibri" panose="020F0502020204030204" pitchFamily="34" charset="0"/>
                          <a:ea typeface="Calibri" panose="020F0502020204030204" pitchFamily="34" charset="0"/>
                          <a:cs typeface="Phetsarath OT" panose="02000500000000000000" pitchFamily="2" charset="0"/>
                        </a:rPr>
                        <a:t> </a:t>
                      </a:r>
                      <a:endParaRPr lang="en-US" sz="18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78624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Discussion</a:t>
            </a:r>
            <a:endParaRPr lang="en-US" dirty="0"/>
          </a:p>
        </p:txBody>
      </p:sp>
      <p:sp>
        <p:nvSpPr>
          <p:cNvPr id="3" name="Content Placeholder 2"/>
          <p:cNvSpPr>
            <a:spLocks noGrp="1"/>
          </p:cNvSpPr>
          <p:nvPr>
            <p:ph idx="1"/>
          </p:nvPr>
        </p:nvSpPr>
        <p:spPr/>
        <p:txBody>
          <a:bodyPr/>
          <a:lstStyle/>
          <a:p>
            <a:r>
              <a:rPr lang="en-US" dirty="0" smtClean="0"/>
              <a:t>What is the best way to conduct a validation meeting?</a:t>
            </a:r>
          </a:p>
          <a:p>
            <a:endParaRPr lang="en-US" dirty="0"/>
          </a:p>
          <a:p>
            <a:endParaRPr lang="en-US" dirty="0" smtClean="0"/>
          </a:p>
          <a:p>
            <a:r>
              <a:rPr lang="en-US" dirty="0" smtClean="0"/>
              <a:t>What are the sectors that may overlap/ duplicate?</a:t>
            </a:r>
            <a:endParaRPr lang="en-US" dirty="0"/>
          </a:p>
        </p:txBody>
      </p:sp>
    </p:spTree>
    <p:extLst>
      <p:ext uri="{BB962C8B-B14F-4D97-AF65-F5344CB8AC3E}">
        <p14:creationId xmlns:p14="http://schemas.microsoft.com/office/powerpoint/2010/main" val="31431842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Exercise</a:t>
            </a:r>
            <a:endParaRPr lang="en-US" dirty="0"/>
          </a:p>
        </p:txBody>
      </p:sp>
      <p:sp>
        <p:nvSpPr>
          <p:cNvPr id="3" name="Content Placeholder 2"/>
          <p:cNvSpPr>
            <a:spLocks noGrp="1"/>
          </p:cNvSpPr>
          <p:nvPr>
            <p:ph idx="1"/>
          </p:nvPr>
        </p:nvSpPr>
        <p:spPr/>
        <p:txBody>
          <a:bodyPr/>
          <a:lstStyle/>
          <a:p>
            <a:r>
              <a:rPr lang="en-US" dirty="0" smtClean="0"/>
              <a:t>Let us act as the national “Confirmation of Damages and Losses Subcommittee”</a:t>
            </a:r>
          </a:p>
          <a:p>
            <a:r>
              <a:rPr lang="en-US" dirty="0" smtClean="0"/>
              <a:t>Each sector has already collected baseline data and estimated damage and loss</a:t>
            </a:r>
          </a:p>
          <a:p>
            <a:r>
              <a:rPr lang="en-US" dirty="0" smtClean="0"/>
              <a:t>2-3 sector groups present to the Subcommittee, and other Subcommittee members should ask questions</a:t>
            </a:r>
            <a:endParaRPr lang="en-US" dirty="0"/>
          </a:p>
        </p:txBody>
      </p:sp>
    </p:spTree>
    <p:extLst>
      <p:ext uri="{BB962C8B-B14F-4D97-AF65-F5344CB8AC3E}">
        <p14:creationId xmlns:p14="http://schemas.microsoft.com/office/powerpoint/2010/main" val="1426848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S2.5 Analyzing the Disaster Impacts (Step 4)</a:t>
            </a: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86499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assess the impacts of the damage and loss in each sector</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3527403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i="1" dirty="0">
                <a:solidFill>
                  <a:schemeClr val="bg1">
                    <a:lumMod val="65000"/>
                  </a:schemeClr>
                </a:solidFill>
              </a:rPr>
              <a:t>Step </a:t>
            </a:r>
            <a:r>
              <a:rPr lang="en-US" sz="1800" i="1" dirty="0" smtClean="0">
                <a:solidFill>
                  <a:schemeClr val="bg1">
                    <a:lumMod val="65000"/>
                  </a:schemeClr>
                </a:solidFill>
              </a:rPr>
              <a:t>1. Collect </a:t>
            </a:r>
            <a:r>
              <a:rPr lang="en-US" sz="1800" i="1" dirty="0">
                <a:solidFill>
                  <a:schemeClr val="bg1">
                    <a:lumMod val="65000"/>
                  </a:schemeClr>
                </a:solidFill>
              </a:rPr>
              <a:t>and/or validate the baseline data for each of the disaster-affected district</a:t>
            </a:r>
          </a:p>
          <a:p>
            <a:r>
              <a:rPr lang="en-US" sz="1800" i="1" dirty="0">
                <a:solidFill>
                  <a:schemeClr val="bg1">
                    <a:lumMod val="65000"/>
                  </a:schemeClr>
                </a:solidFill>
              </a:rPr>
              <a:t>Step 2. Estimate damages and losses </a:t>
            </a:r>
            <a:r>
              <a:rPr lang="en-US" sz="1800" dirty="0" smtClean="0">
                <a:solidFill>
                  <a:schemeClr val="bg1">
                    <a:lumMod val="65000"/>
                  </a:schemeClr>
                </a:solidFill>
              </a:rPr>
              <a:t>(Township &gt; District &gt; State/Region)</a:t>
            </a:r>
            <a:endParaRPr lang="en-US" sz="1800" i="1" dirty="0">
              <a:solidFill>
                <a:schemeClr val="bg1">
                  <a:lumMod val="65000"/>
                </a:schemeClr>
              </a:solidFill>
            </a:endParaRPr>
          </a:p>
          <a:p>
            <a:r>
              <a:rPr lang="en-US" sz="1800" i="1" dirty="0">
                <a:solidFill>
                  <a:schemeClr val="bg1">
                    <a:lumMod val="65000"/>
                  </a:schemeClr>
                </a:solidFill>
              </a:rPr>
              <a:t>Step 3. Validate the information on damages and losses </a:t>
            </a:r>
            <a:r>
              <a:rPr lang="en-US" sz="1800" dirty="0" smtClean="0">
                <a:solidFill>
                  <a:schemeClr val="bg1">
                    <a:lumMod val="65000"/>
                  </a:schemeClr>
                </a:solidFill>
              </a:rPr>
              <a:t>(State/Region &gt; National)</a:t>
            </a:r>
            <a:endParaRPr lang="en-US" sz="1800" i="1" dirty="0">
              <a:solidFill>
                <a:schemeClr val="bg1">
                  <a:lumMod val="65000"/>
                </a:schemeClr>
              </a:solidFill>
            </a:endParaRPr>
          </a:p>
          <a:p>
            <a:r>
              <a:rPr lang="en-US" sz="2400" i="1" dirty="0"/>
              <a:t>Step 4. Analyze the impacts of the damages and losses to affected population</a:t>
            </a:r>
          </a:p>
          <a:p>
            <a:r>
              <a:rPr lang="en-US" sz="1800" i="1" dirty="0">
                <a:solidFill>
                  <a:schemeClr val="bg1">
                    <a:lumMod val="65000"/>
                  </a:schemeClr>
                </a:solidFill>
              </a:rPr>
              <a:t>Step 5. Identify the recovery strategies and estimate recovery and reconstruction needs</a:t>
            </a:r>
          </a:p>
          <a:p>
            <a:r>
              <a:rPr lang="en-US" sz="1800" i="1" dirty="0">
                <a:solidFill>
                  <a:schemeClr val="bg1">
                    <a:lumMod val="65000"/>
                  </a:schemeClr>
                </a:solidFill>
              </a:rPr>
              <a:t>Step 6. Draft the implementation plan of the identified programs and projects</a:t>
            </a:r>
          </a:p>
          <a:p>
            <a:r>
              <a:rPr lang="en-US" sz="1800" i="1" dirty="0">
                <a:solidFill>
                  <a:schemeClr val="bg1">
                    <a:lumMod val="65000"/>
                  </a:schemeClr>
                </a:solidFill>
              </a:rPr>
              <a:t>Step 7. Draft the post-disaster damages, losses and needs (PDNA) of the </a:t>
            </a:r>
            <a:r>
              <a:rPr lang="en-US" sz="1800" i="1" dirty="0" smtClean="0">
                <a:solidFill>
                  <a:schemeClr val="bg1">
                    <a:lumMod val="65000"/>
                  </a:schemeClr>
                </a:solidFill>
              </a:rPr>
              <a:t>sector </a:t>
            </a:r>
            <a:r>
              <a:rPr lang="en-US" sz="1800" dirty="0" smtClean="0">
                <a:solidFill>
                  <a:schemeClr val="bg1">
                    <a:lumMod val="65000"/>
                  </a:schemeClr>
                </a:solidFill>
              </a:rPr>
              <a:t>(&gt; multi-sector summary report)</a:t>
            </a:r>
            <a:endParaRPr lang="en-US" sz="1800" i="1"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21590041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education sector</a:t>
            </a:r>
            <a:endParaRPr lang="en-US" dirty="0"/>
          </a:p>
        </p:txBody>
      </p:sp>
      <p:sp>
        <p:nvSpPr>
          <p:cNvPr id="5" name="Text Placeholder 4"/>
          <p:cNvSpPr>
            <a:spLocks noGrp="1"/>
          </p:cNvSpPr>
          <p:nvPr>
            <p:ph type="body" idx="1"/>
          </p:nvPr>
        </p:nvSpPr>
        <p:spPr/>
        <p:txBody>
          <a:bodyPr/>
          <a:lstStyle/>
          <a:p>
            <a:endParaRPr lang="en-US"/>
          </a:p>
        </p:txBody>
      </p:sp>
      <p:pic>
        <p:nvPicPr>
          <p:cNvPr id="7" name="Picture 2" descr="C:\Users\user\AppData\Local\Microsoft\Windows\Temporary Internet Files\Content.IE5\DRW714PQ\MC900434217[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2200" y="2132856"/>
            <a:ext cx="2499123" cy="149516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1763688" y="203684"/>
            <a:ext cx="2727148" cy="3858344"/>
          </a:xfrm>
          <a:prstGeom prst="rect">
            <a:avLst/>
          </a:prstGeom>
        </p:spPr>
      </p:pic>
    </p:spTree>
    <p:extLst>
      <p:ext uri="{BB962C8B-B14F-4D97-AF65-F5344CB8AC3E}">
        <p14:creationId xmlns:p14="http://schemas.microsoft.com/office/powerpoint/2010/main" val="23550095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t>The assessment team of the education sector must be able to analyze potential impacts of the damages and losses to education facilities in relation to, among others:</a:t>
            </a:r>
          </a:p>
          <a:p>
            <a:pPr lvl="1"/>
            <a:r>
              <a:rPr lang="en-US" sz="2000" dirty="0"/>
              <a:t>The future education of the youth especially the girls. This will provide an indication on the potential vulnerability of the youth, especially girls, who may end up uneducated and/or be forced to seek lower levels of employment outside their own villages.</a:t>
            </a:r>
          </a:p>
          <a:p>
            <a:pPr lvl="1"/>
            <a:r>
              <a:rPr lang="en-US" sz="2000" dirty="0"/>
              <a:t>The additional costs to families if classes will be extended beyond the normal school year.</a:t>
            </a:r>
          </a:p>
          <a:p>
            <a:pPr lvl="1"/>
            <a:r>
              <a:rPr lang="en-US" sz="2000" dirty="0"/>
              <a:t>The potential increase in school drop outs.</a:t>
            </a:r>
          </a:p>
          <a:p>
            <a:pPr lvl="1"/>
            <a:r>
              <a:rPr lang="en-US" sz="2000" dirty="0"/>
              <a:t>Possible losses of teaching jobs (in the private sector) if school buildings are totally destroyed.</a:t>
            </a:r>
          </a:p>
          <a:p>
            <a:endParaRPr lang="en-US" sz="2400" dirty="0"/>
          </a:p>
        </p:txBody>
      </p:sp>
      <p:sp>
        <p:nvSpPr>
          <p:cNvPr id="4" name="Title 3"/>
          <p:cNvSpPr>
            <a:spLocks noGrp="1"/>
          </p:cNvSpPr>
          <p:nvPr>
            <p:ph type="title"/>
          </p:nvPr>
        </p:nvSpPr>
        <p:spPr/>
        <p:txBody>
          <a:bodyPr>
            <a:normAutofit/>
          </a:bodyPr>
          <a:lstStyle/>
          <a:p>
            <a:r>
              <a:rPr lang="en-US" sz="2400" i="1" dirty="0">
                <a:effectLst/>
              </a:rPr>
              <a:t>Step 4. Analyze the impacts of the damages and losses to affected population. </a:t>
            </a:r>
            <a:endParaRPr lang="en-US" sz="2400" dirty="0">
              <a:effectLst/>
            </a:endParaRPr>
          </a:p>
        </p:txBody>
      </p:sp>
    </p:spTree>
    <p:extLst>
      <p:ext uri="{BB962C8B-B14F-4D97-AF65-F5344CB8AC3E}">
        <p14:creationId xmlns:p14="http://schemas.microsoft.com/office/powerpoint/2010/main" val="2931887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323528" y="2492896"/>
          <a:ext cx="8579296" cy="3383280"/>
        </p:xfrm>
        <a:graphic>
          <a:graphicData uri="http://schemas.openxmlformats.org/drawingml/2006/table">
            <a:tbl>
              <a:tblPr firstRow="1" bandRow="1">
                <a:tableStyleId>{5940675A-B579-460E-94D1-54222C63F5DA}</a:tableStyleId>
              </a:tblPr>
              <a:tblGrid>
                <a:gridCol w="3600400"/>
                <a:gridCol w="4978896"/>
              </a:tblGrid>
              <a:tr h="548640">
                <a:tc>
                  <a:txBody>
                    <a:bodyPr/>
                    <a:lstStyle/>
                    <a:p>
                      <a:r>
                        <a:rPr lang="en-US" b="1" dirty="0" smtClean="0"/>
                        <a:t>Type of disaster</a:t>
                      </a:r>
                      <a:endParaRPr lang="en-US" b="1" dirty="0"/>
                    </a:p>
                  </a:txBody>
                  <a:tcPr/>
                </a:tc>
                <a:tc>
                  <a:txBody>
                    <a:bodyPr/>
                    <a:lstStyle/>
                    <a:p>
                      <a:endParaRPr lang="en-US"/>
                    </a:p>
                  </a:txBody>
                  <a:tcPr/>
                </a:tc>
              </a:tr>
              <a:tr h="548640">
                <a:tc>
                  <a:txBody>
                    <a:bodyPr/>
                    <a:lstStyle/>
                    <a:p>
                      <a:r>
                        <a:rPr lang="en-US" b="1" dirty="0" smtClean="0"/>
                        <a:t>Secondary</a:t>
                      </a:r>
                      <a:r>
                        <a:rPr lang="en-US" b="1" baseline="0" dirty="0" smtClean="0"/>
                        <a:t> hazards</a:t>
                      </a:r>
                      <a:endParaRPr lang="en-US" b="1" dirty="0"/>
                    </a:p>
                  </a:txBody>
                  <a:tcPr/>
                </a:tc>
                <a:tc>
                  <a:txBody>
                    <a:bodyPr/>
                    <a:lstStyle/>
                    <a:p>
                      <a:endParaRPr lang="en-US" dirty="0"/>
                    </a:p>
                  </a:txBody>
                  <a:tcPr/>
                </a:tc>
              </a:tr>
              <a:tr h="548640">
                <a:tc>
                  <a:txBody>
                    <a:bodyPr/>
                    <a:lstStyle/>
                    <a:p>
                      <a:r>
                        <a:rPr lang="en-US" b="1" dirty="0" smtClean="0"/>
                        <a:t>When (month</a:t>
                      </a:r>
                      <a:r>
                        <a:rPr lang="en-US" b="1" baseline="0" dirty="0" smtClean="0"/>
                        <a:t> / year)</a:t>
                      </a:r>
                      <a:endParaRPr lang="en-US" b="1" dirty="0"/>
                    </a:p>
                  </a:txBody>
                  <a:tcPr/>
                </a:tc>
                <a:tc>
                  <a:txBody>
                    <a:bodyPr/>
                    <a:lstStyle/>
                    <a:p>
                      <a:endParaRPr lang="en-US"/>
                    </a:p>
                  </a:txBody>
                  <a:tcPr/>
                </a:tc>
              </a:tr>
              <a:tr h="548640">
                <a:tc>
                  <a:txBody>
                    <a:bodyPr/>
                    <a:lstStyle/>
                    <a:p>
                      <a:r>
                        <a:rPr lang="en-US" b="1" dirty="0" smtClean="0"/>
                        <a:t>Where (townships / districts)</a:t>
                      </a:r>
                      <a:endParaRPr lang="en-US" b="1" dirty="0"/>
                    </a:p>
                  </a:txBody>
                  <a:tcPr/>
                </a:tc>
                <a:tc>
                  <a:txBody>
                    <a:bodyPr/>
                    <a:lstStyle/>
                    <a:p>
                      <a:endParaRPr lang="en-US"/>
                    </a:p>
                  </a:txBody>
                  <a:tcPr/>
                </a:tc>
              </a:tr>
              <a:tr h="548640">
                <a:tc>
                  <a:txBody>
                    <a:bodyPr/>
                    <a:lstStyle/>
                    <a:p>
                      <a:r>
                        <a:rPr lang="en-US" b="1" dirty="0" smtClean="0"/>
                        <a:t>Immediate impacts (deaths,</a:t>
                      </a:r>
                      <a:r>
                        <a:rPr lang="en-US" b="1" baseline="0" dirty="0" smtClean="0"/>
                        <a:t> injuries etc.)</a:t>
                      </a:r>
                      <a:endParaRPr lang="en-US" b="1" dirty="0"/>
                    </a:p>
                  </a:txBody>
                  <a:tcPr/>
                </a:tc>
                <a:tc>
                  <a:txBody>
                    <a:bodyPr/>
                    <a:lstStyle/>
                    <a:p>
                      <a:endParaRPr lang="en-US" dirty="0"/>
                    </a:p>
                  </a:txBody>
                  <a:tcPr/>
                </a:tc>
              </a:tr>
              <a:tr h="548640">
                <a:tc>
                  <a:txBody>
                    <a:bodyPr/>
                    <a:lstStyle/>
                    <a:p>
                      <a:r>
                        <a:rPr lang="en-US" b="1" dirty="0" smtClean="0"/>
                        <a:t>Disaster response actions</a:t>
                      </a:r>
                      <a:endParaRPr lang="en-US" b="1" dirty="0"/>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Group Discussion: Disaster Scenario</a:t>
            </a:r>
            <a:endParaRPr lang="en-US" dirty="0"/>
          </a:p>
        </p:txBody>
      </p:sp>
      <p:sp>
        <p:nvSpPr>
          <p:cNvPr id="2" name="TextBox 1"/>
          <p:cNvSpPr txBox="1"/>
          <p:nvPr/>
        </p:nvSpPr>
        <p:spPr>
          <a:xfrm>
            <a:off x="457200" y="1628800"/>
            <a:ext cx="8075240" cy="369332"/>
          </a:xfrm>
          <a:prstGeom prst="rect">
            <a:avLst/>
          </a:prstGeom>
          <a:noFill/>
        </p:spPr>
        <p:txBody>
          <a:bodyPr wrap="square" rtlCol="0">
            <a:spAutoFit/>
          </a:bodyPr>
          <a:lstStyle/>
          <a:p>
            <a:r>
              <a:rPr lang="en-US" dirty="0" smtClean="0"/>
              <a:t>Each of the 3 groups to decide on the Disaster Scenario</a:t>
            </a:r>
            <a:endParaRPr lang="en-US" dirty="0"/>
          </a:p>
        </p:txBody>
      </p:sp>
    </p:spTree>
    <p:extLst>
      <p:ext uri="{BB962C8B-B14F-4D97-AF65-F5344CB8AC3E}">
        <p14:creationId xmlns:p14="http://schemas.microsoft.com/office/powerpoint/2010/main" val="18483328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Power supply sector</a:t>
            </a:r>
            <a:endParaRPr lang="en-US" dirty="0"/>
          </a:p>
        </p:txBody>
      </p:sp>
      <p:sp>
        <p:nvSpPr>
          <p:cNvPr id="5" name="Text Placeholder 4"/>
          <p:cNvSpPr>
            <a:spLocks noGrp="1"/>
          </p:cNvSpPr>
          <p:nvPr>
            <p:ph type="body" idx="1"/>
          </p:nvPr>
        </p:nvSpPr>
        <p:spPr/>
        <p:txBody>
          <a:bodyPr/>
          <a:lstStyle/>
          <a:p>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50807" y="1273732"/>
            <a:ext cx="2232248" cy="2307109"/>
          </a:xfrm>
          <a:prstGeom prst="rect">
            <a:avLst/>
          </a:prstGeom>
        </p:spPr>
      </p:pic>
    </p:spTree>
    <p:extLst>
      <p:ext uri="{BB962C8B-B14F-4D97-AF65-F5344CB8AC3E}">
        <p14:creationId xmlns:p14="http://schemas.microsoft.com/office/powerpoint/2010/main" val="8271547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The assessment team of the power sector should analyze all potential impacts of the shut-down of electricity supply in relation to, among others:</a:t>
            </a:r>
          </a:p>
          <a:p>
            <a:pPr lvl="1"/>
            <a:r>
              <a:rPr lang="en-US" sz="2000" dirty="0"/>
              <a:t>The possible effects on hospital operations, productivity, government services, </a:t>
            </a:r>
            <a:r>
              <a:rPr lang="en-US" sz="2000" dirty="0" err="1"/>
              <a:t>etc</a:t>
            </a:r>
            <a:r>
              <a:rPr lang="en-US" sz="2000" dirty="0"/>
              <a:t>, if power supply is not restored immediately. </a:t>
            </a:r>
          </a:p>
          <a:p>
            <a:pPr lvl="1"/>
            <a:r>
              <a:rPr lang="en-US" sz="2000" dirty="0"/>
              <a:t>The additional costs to families if they will have to procure other sources of power.</a:t>
            </a:r>
          </a:p>
          <a:p>
            <a:pPr lvl="1"/>
            <a:r>
              <a:rPr lang="en-US" sz="2000" dirty="0"/>
              <a:t>Possible losses of employment if the power sector will have to lay off workers.</a:t>
            </a:r>
          </a:p>
          <a:p>
            <a:pPr lvl="1"/>
            <a:r>
              <a:rPr lang="en-US" sz="2000" dirty="0"/>
              <a:t>Potential adverse environmental impacts like if and when fuel leaks to ecologically sensitive areas. </a:t>
            </a:r>
          </a:p>
          <a:p>
            <a:endParaRPr lang="en-US" sz="2800" dirty="0"/>
          </a:p>
        </p:txBody>
      </p:sp>
      <p:sp>
        <p:nvSpPr>
          <p:cNvPr id="3" name="Title 2"/>
          <p:cNvSpPr>
            <a:spLocks noGrp="1"/>
          </p:cNvSpPr>
          <p:nvPr>
            <p:ph type="title"/>
          </p:nvPr>
        </p:nvSpPr>
        <p:spPr/>
        <p:txBody>
          <a:bodyPr>
            <a:normAutofit/>
          </a:bodyPr>
          <a:lstStyle/>
          <a:p>
            <a:r>
              <a:rPr lang="en-US" sz="2800" i="1" dirty="0">
                <a:effectLst/>
              </a:rPr>
              <a:t>Step 4. Analyze the impacts of the damages and losses to affected population. </a:t>
            </a:r>
            <a:endParaRPr lang="en-US" sz="2800" dirty="0"/>
          </a:p>
        </p:txBody>
      </p:sp>
    </p:spTree>
    <p:extLst>
      <p:ext uri="{BB962C8B-B14F-4D97-AF65-F5344CB8AC3E}">
        <p14:creationId xmlns:p14="http://schemas.microsoft.com/office/powerpoint/2010/main" val="13666976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Exercise</a:t>
            </a:r>
            <a:endParaRPr lang="en-US" dirty="0"/>
          </a:p>
        </p:txBody>
      </p:sp>
      <p:sp>
        <p:nvSpPr>
          <p:cNvPr id="3" name="Content Placeholder 2"/>
          <p:cNvSpPr>
            <a:spLocks noGrp="1"/>
          </p:cNvSpPr>
          <p:nvPr>
            <p:ph idx="1"/>
          </p:nvPr>
        </p:nvSpPr>
        <p:spPr/>
        <p:txBody>
          <a:bodyPr/>
          <a:lstStyle/>
          <a:p>
            <a:r>
              <a:rPr lang="en-US" dirty="0" smtClean="0"/>
              <a:t>Back to this morning’s Role-play exercise</a:t>
            </a:r>
          </a:p>
          <a:p>
            <a:endParaRPr lang="en-US" dirty="0" smtClean="0"/>
          </a:p>
          <a:p>
            <a:pPr lvl="1"/>
            <a:r>
              <a:rPr lang="en-US" dirty="0" smtClean="0"/>
              <a:t>Each sector group should discuss the impacts of the damage and loss on the local population.</a:t>
            </a:r>
          </a:p>
          <a:p>
            <a:pPr lvl="1"/>
            <a:r>
              <a:rPr lang="en-US" dirty="0" smtClean="0"/>
              <a:t>What are the biggest impacts?</a:t>
            </a:r>
          </a:p>
          <a:p>
            <a:pPr lvl="1"/>
            <a:r>
              <a:rPr lang="en-US" dirty="0" smtClean="0"/>
              <a:t>Use the flipchart, and make a short presentation.</a:t>
            </a:r>
            <a:endParaRPr lang="en-US" dirty="0"/>
          </a:p>
        </p:txBody>
      </p:sp>
    </p:spTree>
    <p:extLst>
      <p:ext uri="{BB962C8B-B14F-4D97-AF65-F5344CB8AC3E}">
        <p14:creationId xmlns:p14="http://schemas.microsoft.com/office/powerpoint/2010/main" val="9594491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S3.1 Sector Recovery Strategies and Needs (Step 5)</a:t>
            </a: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82441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identify the sector recovery and reconstruction strategies, needs and projects</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3185927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i="1" dirty="0">
                <a:solidFill>
                  <a:schemeClr val="bg1">
                    <a:lumMod val="65000"/>
                  </a:schemeClr>
                </a:solidFill>
              </a:rPr>
              <a:t>Step </a:t>
            </a:r>
            <a:r>
              <a:rPr lang="en-US" sz="1800" i="1" dirty="0" smtClean="0">
                <a:solidFill>
                  <a:schemeClr val="bg1">
                    <a:lumMod val="65000"/>
                  </a:schemeClr>
                </a:solidFill>
              </a:rPr>
              <a:t>1. Collect </a:t>
            </a:r>
            <a:r>
              <a:rPr lang="en-US" sz="1800" i="1" dirty="0">
                <a:solidFill>
                  <a:schemeClr val="bg1">
                    <a:lumMod val="65000"/>
                  </a:schemeClr>
                </a:solidFill>
              </a:rPr>
              <a:t>and/or validate the baseline data for each of the disaster-affected district</a:t>
            </a:r>
          </a:p>
          <a:p>
            <a:r>
              <a:rPr lang="en-US" sz="1800" i="1" dirty="0">
                <a:solidFill>
                  <a:schemeClr val="bg1">
                    <a:lumMod val="65000"/>
                  </a:schemeClr>
                </a:solidFill>
              </a:rPr>
              <a:t>Step 2. Estimate damages and losses </a:t>
            </a:r>
            <a:r>
              <a:rPr lang="en-US" sz="1800" dirty="0" smtClean="0">
                <a:solidFill>
                  <a:schemeClr val="bg1">
                    <a:lumMod val="65000"/>
                  </a:schemeClr>
                </a:solidFill>
              </a:rPr>
              <a:t>(Township &gt; District &gt; State/Region)</a:t>
            </a:r>
            <a:endParaRPr lang="en-US" sz="1800" i="1" dirty="0">
              <a:solidFill>
                <a:schemeClr val="bg1">
                  <a:lumMod val="65000"/>
                </a:schemeClr>
              </a:solidFill>
            </a:endParaRPr>
          </a:p>
          <a:p>
            <a:r>
              <a:rPr lang="en-US" sz="1800" i="1" dirty="0">
                <a:solidFill>
                  <a:schemeClr val="bg1">
                    <a:lumMod val="65000"/>
                  </a:schemeClr>
                </a:solidFill>
              </a:rPr>
              <a:t>Step 3. Validate the information on damages and losses </a:t>
            </a:r>
            <a:r>
              <a:rPr lang="en-US" sz="1800" dirty="0" smtClean="0">
                <a:solidFill>
                  <a:schemeClr val="bg1">
                    <a:lumMod val="65000"/>
                  </a:schemeClr>
                </a:solidFill>
              </a:rPr>
              <a:t>(State/Region &gt; National)</a:t>
            </a:r>
            <a:endParaRPr lang="en-US" sz="1800" i="1" dirty="0">
              <a:solidFill>
                <a:schemeClr val="bg1">
                  <a:lumMod val="65000"/>
                </a:schemeClr>
              </a:solidFill>
            </a:endParaRPr>
          </a:p>
          <a:p>
            <a:r>
              <a:rPr lang="en-US" sz="1800" i="1" dirty="0">
                <a:solidFill>
                  <a:schemeClr val="bg1">
                    <a:lumMod val="65000"/>
                  </a:schemeClr>
                </a:solidFill>
              </a:rPr>
              <a:t>Step 4. Analyze the impacts of the damages and losses to affected population</a:t>
            </a:r>
          </a:p>
          <a:p>
            <a:r>
              <a:rPr lang="en-US" sz="2400" i="1" dirty="0"/>
              <a:t>Step 5. Identify the recovery strategies and estimate recovery and reconstruction needs</a:t>
            </a:r>
          </a:p>
          <a:p>
            <a:r>
              <a:rPr lang="en-US" sz="1800" i="1" dirty="0">
                <a:solidFill>
                  <a:schemeClr val="bg1">
                    <a:lumMod val="65000"/>
                  </a:schemeClr>
                </a:solidFill>
              </a:rPr>
              <a:t>Step 6. Draft the implementation plan of the identified programs and projects</a:t>
            </a:r>
          </a:p>
          <a:p>
            <a:r>
              <a:rPr lang="en-US" sz="1800" i="1" dirty="0">
                <a:solidFill>
                  <a:schemeClr val="bg1">
                    <a:lumMod val="65000"/>
                  </a:schemeClr>
                </a:solidFill>
              </a:rPr>
              <a:t>Step 7. Draft the post-disaster damages, losses and needs (PDNA) of the </a:t>
            </a:r>
            <a:r>
              <a:rPr lang="en-US" sz="1800" i="1" dirty="0" smtClean="0">
                <a:solidFill>
                  <a:schemeClr val="bg1">
                    <a:lumMod val="65000"/>
                  </a:schemeClr>
                </a:solidFill>
              </a:rPr>
              <a:t>sector </a:t>
            </a:r>
            <a:r>
              <a:rPr lang="en-US" sz="1800" dirty="0" smtClean="0">
                <a:solidFill>
                  <a:schemeClr val="bg1">
                    <a:lumMod val="65000"/>
                  </a:schemeClr>
                </a:solidFill>
              </a:rPr>
              <a:t>(&gt; multi-sector summary report)</a:t>
            </a:r>
            <a:endParaRPr lang="en-US" sz="1800" i="1"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17049868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education sector</a:t>
            </a:r>
            <a:endParaRPr lang="en-US" dirty="0"/>
          </a:p>
        </p:txBody>
      </p:sp>
      <p:sp>
        <p:nvSpPr>
          <p:cNvPr id="5" name="Text Placeholder 4"/>
          <p:cNvSpPr>
            <a:spLocks noGrp="1"/>
          </p:cNvSpPr>
          <p:nvPr>
            <p:ph type="body" idx="1"/>
          </p:nvPr>
        </p:nvSpPr>
        <p:spPr/>
        <p:txBody>
          <a:bodyPr/>
          <a:lstStyle/>
          <a:p>
            <a:endParaRPr lang="en-US"/>
          </a:p>
        </p:txBody>
      </p:sp>
      <p:pic>
        <p:nvPicPr>
          <p:cNvPr id="7" name="Picture 2" descr="C:\Users\user\AppData\Local\Microsoft\Windows\Temporary Internet Files\Content.IE5\DRW714PQ\MC900434217[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2200" y="2132856"/>
            <a:ext cx="2499123" cy="149516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1763688" y="203684"/>
            <a:ext cx="2727148" cy="3858344"/>
          </a:xfrm>
          <a:prstGeom prst="rect">
            <a:avLst/>
          </a:prstGeom>
        </p:spPr>
      </p:pic>
    </p:spTree>
    <p:extLst>
      <p:ext uri="{BB962C8B-B14F-4D97-AF65-F5344CB8AC3E}">
        <p14:creationId xmlns:p14="http://schemas.microsoft.com/office/powerpoint/2010/main" val="37458771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lvl="0"/>
            <a:r>
              <a:rPr lang="en-US" sz="2400" i="1" u="sng" dirty="0"/>
              <a:t>Policy measures</a:t>
            </a:r>
            <a:endParaRPr lang="en-US" sz="2400" dirty="0"/>
          </a:p>
          <a:p>
            <a:r>
              <a:rPr lang="en-US" sz="2400" dirty="0"/>
              <a:t>There are certain policies that can be adopted which can provide incentives to the private sector to reconstruct damaged educational facilities with higher standards of resilience over a limited period. Among them are:</a:t>
            </a:r>
          </a:p>
          <a:p>
            <a:pPr lvl="1"/>
            <a:r>
              <a:rPr lang="en-US" sz="1800" dirty="0"/>
              <a:t>Tax breaks for private schools like real estate and other taxes;</a:t>
            </a:r>
          </a:p>
          <a:p>
            <a:pPr lvl="1"/>
            <a:r>
              <a:rPr lang="en-US" sz="1800" dirty="0"/>
              <a:t>Exemption from payment of building permits and other related fees;</a:t>
            </a:r>
          </a:p>
          <a:p>
            <a:pPr lvl="1"/>
            <a:r>
              <a:rPr lang="en-US" sz="1800" dirty="0"/>
              <a:t>Duty-free importation of construction materials and equipment during the recovery and reconstruction phase; and</a:t>
            </a:r>
          </a:p>
          <a:p>
            <a:pPr lvl="1"/>
            <a:r>
              <a:rPr lang="en-US" sz="1800" dirty="0"/>
              <a:t>Bank guarantees on loans may be extended by the government to enable the private sector to rebuild immediately.</a:t>
            </a:r>
          </a:p>
          <a:p>
            <a:endParaRPr lang="en-US" sz="2400" dirty="0"/>
          </a:p>
        </p:txBody>
      </p:sp>
      <p:sp>
        <p:nvSpPr>
          <p:cNvPr id="4" name="Title 3"/>
          <p:cNvSpPr>
            <a:spLocks noGrp="1"/>
          </p:cNvSpPr>
          <p:nvPr>
            <p:ph type="title"/>
          </p:nvPr>
        </p:nvSpPr>
        <p:spPr/>
        <p:txBody>
          <a:bodyPr>
            <a:normAutofit/>
          </a:bodyPr>
          <a:lstStyle/>
          <a:p>
            <a:r>
              <a:rPr lang="en-US" sz="2800" i="1" dirty="0">
                <a:effectLst/>
              </a:rPr>
              <a:t>Step 5. Identify the recovery strategies and estimate recovery and reconstruction </a:t>
            </a:r>
            <a:r>
              <a:rPr lang="en-US" sz="2800" i="1" dirty="0" smtClean="0">
                <a:effectLst/>
              </a:rPr>
              <a:t>needs</a:t>
            </a:r>
            <a:endParaRPr lang="en-US" sz="2800" dirty="0"/>
          </a:p>
        </p:txBody>
      </p:sp>
    </p:spTree>
    <p:extLst>
      <p:ext uri="{BB962C8B-B14F-4D97-AF65-F5344CB8AC3E}">
        <p14:creationId xmlns:p14="http://schemas.microsoft.com/office/powerpoint/2010/main" val="5449441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following general strategies should be considered for the education sector</a:t>
            </a:r>
            <a:r>
              <a:rPr lang="en-US" sz="2400" dirty="0" smtClean="0"/>
              <a:t>:</a:t>
            </a:r>
          </a:p>
          <a:p>
            <a:pPr lvl="1"/>
            <a:r>
              <a:rPr lang="en-US" sz="2000" i="1" dirty="0"/>
              <a:t>Building Back Better (BBB). </a:t>
            </a:r>
            <a:endParaRPr lang="en-US" sz="2000" dirty="0"/>
          </a:p>
          <a:p>
            <a:pPr lvl="1"/>
            <a:r>
              <a:rPr lang="en-US" sz="2000" i="1" dirty="0"/>
              <a:t>Focus on the most vulnerable and socially disadvantaged groups such as children, women, and the disabled. </a:t>
            </a:r>
            <a:endParaRPr lang="en-US" sz="2000" dirty="0" smtClean="0"/>
          </a:p>
          <a:p>
            <a:pPr lvl="1"/>
            <a:r>
              <a:rPr lang="en-US" sz="2000" i="1" dirty="0" smtClean="0"/>
              <a:t>Community </a:t>
            </a:r>
            <a:r>
              <a:rPr lang="en-US" sz="2000" i="1" dirty="0"/>
              <a:t>Participation and Use of Local Knowledge and Skills. </a:t>
            </a:r>
            <a:endParaRPr lang="en-US" sz="2000" dirty="0" smtClean="0"/>
          </a:p>
          <a:p>
            <a:pPr lvl="1"/>
            <a:r>
              <a:rPr lang="en-US" sz="2000" i="1" dirty="0" smtClean="0"/>
              <a:t>Secure </a:t>
            </a:r>
            <a:r>
              <a:rPr lang="en-US" sz="2000" i="1" dirty="0"/>
              <a:t>development gains. </a:t>
            </a:r>
            <a:endParaRPr lang="en-US" sz="2000" dirty="0" smtClean="0"/>
          </a:p>
          <a:p>
            <a:pPr lvl="1"/>
            <a:r>
              <a:rPr lang="en-US" sz="2000" i="1" dirty="0" smtClean="0"/>
              <a:t>Coordinated </a:t>
            </a:r>
            <a:r>
              <a:rPr lang="en-US" sz="2000" i="1" dirty="0"/>
              <a:t>and coherent approaches to recovery. </a:t>
            </a:r>
            <a:endParaRPr lang="en-US" sz="2000" dirty="0" smtClean="0"/>
          </a:p>
          <a:p>
            <a:pPr lvl="1"/>
            <a:r>
              <a:rPr lang="en-US" sz="2000" i="1" dirty="0" smtClean="0"/>
              <a:t>Efficient </a:t>
            </a:r>
            <a:r>
              <a:rPr lang="en-US" sz="2000" i="1" dirty="0"/>
              <a:t>use of financial resources. </a:t>
            </a:r>
            <a:endParaRPr lang="en-US" sz="2000" dirty="0" smtClean="0"/>
          </a:p>
          <a:p>
            <a:pPr lvl="1"/>
            <a:r>
              <a:rPr lang="en-US" sz="2000" i="1" dirty="0" smtClean="0"/>
              <a:t>Transparency </a:t>
            </a:r>
            <a:r>
              <a:rPr lang="en-US" sz="2000" i="1" dirty="0"/>
              <a:t>and accountability</a:t>
            </a:r>
            <a:r>
              <a:rPr lang="en-US" sz="2000" i="1" dirty="0" smtClean="0"/>
              <a:t>.</a:t>
            </a:r>
            <a:endParaRPr lang="en-US" sz="2000" dirty="0"/>
          </a:p>
        </p:txBody>
      </p:sp>
      <p:sp>
        <p:nvSpPr>
          <p:cNvPr id="3" name="Title 2"/>
          <p:cNvSpPr>
            <a:spLocks noGrp="1"/>
          </p:cNvSpPr>
          <p:nvPr>
            <p:ph type="title"/>
          </p:nvPr>
        </p:nvSpPr>
        <p:spPr/>
        <p:txBody>
          <a:bodyPr>
            <a:normAutofit/>
          </a:bodyPr>
          <a:lstStyle/>
          <a:p>
            <a:pPr lvl="0"/>
            <a:r>
              <a:rPr lang="en-US" i="1" u="sng" dirty="0" smtClean="0">
                <a:effectLst/>
              </a:rPr>
              <a:t>Strategies</a:t>
            </a:r>
            <a:endParaRPr lang="en-US" dirty="0"/>
          </a:p>
        </p:txBody>
      </p:sp>
    </p:spTree>
    <p:extLst>
      <p:ext uri="{BB962C8B-B14F-4D97-AF65-F5344CB8AC3E}">
        <p14:creationId xmlns:p14="http://schemas.microsoft.com/office/powerpoint/2010/main" val="2607107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Recovery needs are intended to bring back normalcy in the sector as quick as possible. In the education sector, quick recovery efforts must be undertaken to prevent the delay of classes of the affected </a:t>
            </a:r>
            <a:r>
              <a:rPr lang="en-US" sz="2400" dirty="0" smtClean="0"/>
              <a:t>students</a:t>
            </a:r>
            <a:r>
              <a:rPr lang="en-US" sz="2400" dirty="0"/>
              <a:t>. </a:t>
            </a:r>
          </a:p>
          <a:p>
            <a:pPr lvl="1"/>
            <a:r>
              <a:rPr lang="en-US" sz="2000" dirty="0"/>
              <a:t>Reactivation of education activities under special conditions </a:t>
            </a:r>
            <a:endParaRPr lang="en-US" sz="2000" dirty="0" smtClean="0"/>
          </a:p>
          <a:p>
            <a:pPr lvl="1"/>
            <a:r>
              <a:rPr lang="en-US" sz="2000" dirty="0" smtClean="0"/>
              <a:t>Repair </a:t>
            </a:r>
            <a:r>
              <a:rPr lang="en-US" sz="2000" dirty="0"/>
              <a:t>of schools used as temporary shelter and that may have sustained damage due to overuse. </a:t>
            </a:r>
          </a:p>
          <a:p>
            <a:pPr lvl="1"/>
            <a:r>
              <a:rPr lang="en-US" sz="2000" dirty="0"/>
              <a:t>Replacement of education materials and minimum vital equipment which cannot wait until reconstruction begins.</a:t>
            </a:r>
          </a:p>
          <a:p>
            <a:pPr lvl="1"/>
            <a:r>
              <a:rPr lang="en-US" sz="2000" dirty="0"/>
              <a:t>Accelerated training of teachers if a large number of teachers died in the disaster. </a:t>
            </a:r>
          </a:p>
          <a:p>
            <a:endParaRPr lang="en-US" sz="2400" dirty="0"/>
          </a:p>
        </p:txBody>
      </p:sp>
      <p:sp>
        <p:nvSpPr>
          <p:cNvPr id="3" name="Title 2"/>
          <p:cNvSpPr>
            <a:spLocks noGrp="1"/>
          </p:cNvSpPr>
          <p:nvPr>
            <p:ph type="title"/>
          </p:nvPr>
        </p:nvSpPr>
        <p:spPr/>
        <p:txBody>
          <a:bodyPr>
            <a:normAutofit/>
          </a:bodyPr>
          <a:lstStyle/>
          <a:p>
            <a:r>
              <a:rPr lang="en-US" i="1" u="sng" dirty="0">
                <a:effectLst/>
              </a:rPr>
              <a:t>Step 5.2. Estimate recovery </a:t>
            </a:r>
            <a:r>
              <a:rPr lang="en-US" i="1" u="sng" dirty="0" smtClean="0">
                <a:effectLst/>
              </a:rPr>
              <a:t>needs</a:t>
            </a:r>
            <a:endParaRPr lang="en-US" dirty="0"/>
          </a:p>
        </p:txBody>
      </p:sp>
    </p:spTree>
    <p:extLst>
      <p:ext uri="{BB962C8B-B14F-4D97-AF65-F5344CB8AC3E}">
        <p14:creationId xmlns:p14="http://schemas.microsoft.com/office/powerpoint/2010/main" val="2510724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Collect Baseline data (step 1)</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350624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Reconstruction needs are generally long-term in nature (3 years or more) and are intended to ‘build back better’ from the ruins of a disaster. </a:t>
            </a:r>
          </a:p>
          <a:p>
            <a:pPr lvl="1"/>
            <a:r>
              <a:rPr lang="en-US" sz="2000" dirty="0"/>
              <a:t>Reconstruction of public schools under a building-back-better strategy </a:t>
            </a:r>
            <a:endParaRPr lang="en-US" sz="2000" dirty="0" smtClean="0"/>
          </a:p>
          <a:p>
            <a:pPr lvl="1"/>
            <a:r>
              <a:rPr lang="en-US" sz="2000" dirty="0" smtClean="0"/>
              <a:t>Relocation </a:t>
            </a:r>
            <a:r>
              <a:rPr lang="en-US" sz="2000" dirty="0"/>
              <a:t>of schools to safe areas, as necessary. </a:t>
            </a:r>
            <a:endParaRPr lang="en-US" sz="2000" dirty="0" smtClean="0"/>
          </a:p>
          <a:p>
            <a:pPr lvl="1"/>
            <a:r>
              <a:rPr lang="en-US" sz="2000" dirty="0" smtClean="0"/>
              <a:t>Soft-term </a:t>
            </a:r>
            <a:r>
              <a:rPr lang="en-US" sz="2000" dirty="0"/>
              <a:t>credit for reconstruction of private schools. </a:t>
            </a:r>
            <a:endParaRPr lang="en-US" sz="2000" dirty="0" smtClean="0"/>
          </a:p>
          <a:p>
            <a:pPr lvl="1"/>
            <a:r>
              <a:rPr lang="en-US" sz="2000" dirty="0" smtClean="0"/>
              <a:t>Cost </a:t>
            </a:r>
            <a:r>
              <a:rPr lang="en-US" sz="2000" dirty="0"/>
              <a:t>of replacing furniture and equipment that were destroyed </a:t>
            </a:r>
            <a:endParaRPr lang="en-US" sz="2000" dirty="0" smtClean="0"/>
          </a:p>
          <a:p>
            <a:pPr lvl="1"/>
            <a:r>
              <a:rPr lang="en-US" sz="2000" dirty="0" smtClean="0"/>
              <a:t>Structural </a:t>
            </a:r>
            <a:r>
              <a:rPr lang="en-US" sz="2000" dirty="0"/>
              <a:t>retro-fitting of undamaged or partially damaged </a:t>
            </a:r>
            <a:r>
              <a:rPr lang="en-US" sz="2000" dirty="0" smtClean="0"/>
              <a:t>schools </a:t>
            </a:r>
          </a:p>
          <a:p>
            <a:pPr lvl="1"/>
            <a:r>
              <a:rPr lang="en-US" sz="2000" dirty="0" smtClean="0"/>
              <a:t>Other </a:t>
            </a:r>
            <a:r>
              <a:rPr lang="en-US" sz="2000" dirty="0"/>
              <a:t>mitigation </a:t>
            </a:r>
            <a:r>
              <a:rPr lang="en-US" sz="2000" dirty="0" smtClean="0"/>
              <a:t>measures</a:t>
            </a:r>
            <a:endParaRPr lang="en-US" sz="2000" dirty="0"/>
          </a:p>
          <a:p>
            <a:endParaRPr lang="en-US" sz="2400" dirty="0"/>
          </a:p>
        </p:txBody>
      </p:sp>
      <p:sp>
        <p:nvSpPr>
          <p:cNvPr id="3" name="Title 2"/>
          <p:cNvSpPr>
            <a:spLocks noGrp="1"/>
          </p:cNvSpPr>
          <p:nvPr>
            <p:ph type="title"/>
          </p:nvPr>
        </p:nvSpPr>
        <p:spPr/>
        <p:txBody>
          <a:bodyPr>
            <a:normAutofit fontScale="90000"/>
          </a:bodyPr>
          <a:lstStyle/>
          <a:p>
            <a:r>
              <a:rPr lang="en-US" i="1" u="sng" dirty="0">
                <a:effectLst/>
              </a:rPr>
              <a:t>Step 5.3. Estimate reconstruction </a:t>
            </a:r>
            <a:r>
              <a:rPr lang="en-US" i="1" u="sng" dirty="0" smtClean="0">
                <a:effectLst/>
              </a:rPr>
              <a:t>needs</a:t>
            </a:r>
            <a:endParaRPr lang="en-US" dirty="0"/>
          </a:p>
        </p:txBody>
      </p:sp>
    </p:spTree>
    <p:extLst>
      <p:ext uri="{BB962C8B-B14F-4D97-AF65-F5344CB8AC3E}">
        <p14:creationId xmlns:p14="http://schemas.microsoft.com/office/powerpoint/2010/main" val="39615386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400" b="1" dirty="0"/>
              <a:t>Economic impact, </a:t>
            </a:r>
            <a:r>
              <a:rPr lang="en-US" sz="2400" dirty="0"/>
              <a:t>which can be evaluated in terms of the relative cost to the government of not undertaking reconstruction or rehabilitation.</a:t>
            </a:r>
          </a:p>
          <a:p>
            <a:pPr lvl="0"/>
            <a:r>
              <a:rPr lang="en-US" sz="2400" b="1" dirty="0"/>
              <a:t>Equity and social impact, </a:t>
            </a:r>
            <a:r>
              <a:rPr lang="en-US" sz="2400" dirty="0"/>
              <a:t>which can be in terms of the number of beneficiaries who are poor and destitute and who could not afford to rebuild on their own without outside support. </a:t>
            </a:r>
          </a:p>
          <a:p>
            <a:pPr lvl="0"/>
            <a:r>
              <a:rPr lang="en-US" sz="2400" b="1" dirty="0"/>
              <a:t>Sustainability, </a:t>
            </a:r>
            <a:r>
              <a:rPr lang="en-US" sz="2400" dirty="0"/>
              <a:t>which can be in terms of the reduction of risks and vulnerability of the people and other economic assets to future disasters.  </a:t>
            </a:r>
          </a:p>
          <a:p>
            <a:endParaRPr lang="en-US" sz="2400" dirty="0"/>
          </a:p>
        </p:txBody>
      </p:sp>
      <p:sp>
        <p:nvSpPr>
          <p:cNvPr id="3" name="Title 2"/>
          <p:cNvSpPr>
            <a:spLocks noGrp="1"/>
          </p:cNvSpPr>
          <p:nvPr>
            <p:ph type="title"/>
          </p:nvPr>
        </p:nvSpPr>
        <p:spPr/>
        <p:txBody>
          <a:bodyPr>
            <a:normAutofit fontScale="90000"/>
          </a:bodyPr>
          <a:lstStyle/>
          <a:p>
            <a:r>
              <a:rPr lang="en-US" i="1" u="sng" dirty="0">
                <a:effectLst/>
              </a:rPr>
              <a:t>Step 5.4. Prioritize identified projects for recovery</a:t>
            </a:r>
            <a:endParaRPr lang="en-US" dirty="0"/>
          </a:p>
        </p:txBody>
      </p:sp>
    </p:spTree>
    <p:extLst>
      <p:ext uri="{BB962C8B-B14F-4D97-AF65-F5344CB8AC3E}">
        <p14:creationId xmlns:p14="http://schemas.microsoft.com/office/powerpoint/2010/main" val="36370962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000" dirty="0"/>
          </a:p>
        </p:txBody>
      </p:sp>
      <p:sp>
        <p:nvSpPr>
          <p:cNvPr id="3" name="Title 2"/>
          <p:cNvSpPr>
            <a:spLocks noGrp="1"/>
          </p:cNvSpPr>
          <p:nvPr>
            <p:ph type="title"/>
          </p:nvPr>
        </p:nvSpPr>
        <p:spPr/>
        <p:txBody>
          <a:bodyPr>
            <a:normAutofit fontScale="90000"/>
          </a:bodyPr>
          <a:lstStyle/>
          <a:p>
            <a:r>
              <a:rPr lang="en-US" i="1" u="sng" dirty="0">
                <a:effectLst/>
              </a:rPr>
              <a:t>Step 5.4. Prioritize identified projects for </a:t>
            </a:r>
            <a:r>
              <a:rPr lang="en-US" i="1" u="sng" dirty="0" smtClean="0">
                <a:effectLst/>
              </a:rPr>
              <a:t>recovery</a:t>
            </a:r>
            <a:endParaRPr lang="en-US" dirty="0"/>
          </a:p>
        </p:txBody>
      </p:sp>
      <p:graphicFrame>
        <p:nvGraphicFramePr>
          <p:cNvPr id="4" name="Table 3"/>
          <p:cNvGraphicFramePr>
            <a:graphicFrameLocks noGrp="1"/>
          </p:cNvGraphicFramePr>
          <p:nvPr/>
        </p:nvGraphicFramePr>
        <p:xfrm>
          <a:off x="68722" y="3140968"/>
          <a:ext cx="9006556" cy="1927659"/>
        </p:xfrm>
        <a:graphic>
          <a:graphicData uri="http://schemas.openxmlformats.org/drawingml/2006/table">
            <a:tbl>
              <a:tblPr firstRow="1" firstCol="1" bandRow="1"/>
              <a:tblGrid>
                <a:gridCol w="2097159"/>
                <a:gridCol w="933051"/>
                <a:gridCol w="933051"/>
                <a:gridCol w="707285"/>
                <a:gridCol w="903066"/>
                <a:gridCol w="903066"/>
                <a:gridCol w="536211"/>
                <a:gridCol w="603631"/>
                <a:gridCol w="868946"/>
                <a:gridCol w="521090"/>
              </a:tblGrid>
              <a:tr h="175193">
                <a:tc row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Name of proposed project</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Expected Impacts and Their Levels of Impact on Recovery</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193">
                <a:tc v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Economic impact</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Equity and social impact</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Sustainability</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525579">
                <a:tc vMerge="1">
                  <a:txBody>
                    <a:bodyPr/>
                    <a:lstStyle/>
                    <a:p>
                      <a:endParaRPr lang="en-US"/>
                    </a:p>
                  </a:txBody>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High</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Medium</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Low</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High</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Medium</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Low</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dirty="0">
                          <a:effectLst/>
                          <a:latin typeface="Calibri" panose="020F0502020204030204" pitchFamily="34" charset="0"/>
                          <a:ea typeface="Calibri" panose="020F0502020204030204" pitchFamily="34" charset="0"/>
                          <a:cs typeface="Angsana New" panose="02020603050405020304" pitchFamily="18" charset="-34"/>
                        </a:rPr>
                        <a:t>High</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dirty="0">
                          <a:effectLst/>
                          <a:latin typeface="Calibri" panose="020F0502020204030204" pitchFamily="34" charset="0"/>
                          <a:ea typeface="Calibri" panose="020F0502020204030204" pitchFamily="34" charset="0"/>
                          <a:cs typeface="Angsana New" panose="02020603050405020304" pitchFamily="18" charset="-34"/>
                        </a:rPr>
                        <a:t>Medium</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Low</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effectLst/>
                          <a:latin typeface="Calibri" panose="020F0502020204030204" pitchFamily="34" charset="0"/>
                          <a:ea typeface="Calibri" panose="020F0502020204030204" pitchFamily="34" charset="0"/>
                          <a:cs typeface="Angsana New" panose="02020603050405020304" pitchFamily="18" charset="-34"/>
                        </a:rPr>
                        <a:t> </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79512" y="2348880"/>
            <a:ext cx="46451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ngsana New" panose="02020603050405020304" pitchFamily="18" charset="-34"/>
              </a:rPr>
              <a:t>Matrix 1. Impacts of identified post-disaster projects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235858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2619693"/>
          <a:ext cx="8229600" cy="3560064"/>
        </p:xfrm>
        <a:graphic>
          <a:graphicData uri="http://schemas.openxmlformats.org/drawingml/2006/table">
            <a:tbl>
              <a:tblPr firstRow="1" firstCol="1" bandRow="1" bandCol="1"/>
              <a:tblGrid>
                <a:gridCol w="5726156"/>
                <a:gridCol w="2503444"/>
              </a:tblGrid>
              <a:tr h="243205">
                <a:tc rowSpan="2">
                  <a:txBody>
                    <a:bodyPr/>
                    <a:lstStyle/>
                    <a:p>
                      <a:pPr algn="ctr"/>
                      <a:r>
                        <a:rPr lang="en-US" sz="1600" b="1">
                          <a:effectLst/>
                          <a:latin typeface="Calibri" panose="020F0502020204030204" pitchFamily="34" charset="0"/>
                        </a:rPr>
                        <a:t>List of Generic Needs for Recovery and Reconstruction</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b="1">
                          <a:effectLst/>
                          <a:latin typeface="Calibri" panose="020F0502020204030204" pitchFamily="34" charset="0"/>
                        </a:rPr>
                        <a:t>Amount Needed </a:t>
                      </a:r>
                      <a:endParaRPr lang="en-US" sz="16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600" b="1">
                          <a:effectLst/>
                          <a:latin typeface="Calibri" panose="020F0502020204030204" pitchFamily="34" charset="0"/>
                        </a:rPr>
                        <a:t>(Money Value)</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gridSpan="2">
                  <a:txBody>
                    <a:bodyPr/>
                    <a:lstStyle/>
                    <a:p>
                      <a:r>
                        <a:rPr lang="en-US" sz="1600" b="1" i="1">
                          <a:effectLst/>
                          <a:latin typeface="Calibri" panose="020F0502020204030204" pitchFamily="34" charset="0"/>
                        </a:rPr>
                        <a:t>Recovery Needs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600" b="1">
                          <a:effectLst/>
                          <a:latin typeface="Calibri" panose="020F0502020204030204" pitchFamily="34" charset="0"/>
                          <a:ea typeface="Calibri" panose="020F0502020204030204" pitchFamily="34" charset="0"/>
                          <a:cs typeface="Arial" panose="020B0604020202020204" pitchFamily="34" charset="0"/>
                        </a:rPr>
                        <a:t>Total</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algn="just"/>
                      <a:r>
                        <a:rPr lang="en-US" sz="1600" b="1" i="1">
                          <a:effectLst/>
                          <a:latin typeface="Calibri" panose="020F0502020204030204" pitchFamily="34" charset="0"/>
                        </a:rPr>
                        <a:t>Reconstruction Needs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spcAft>
                          <a:spcPts val="0"/>
                        </a:spcAft>
                        <a:buFont typeface="+mj-lt"/>
                        <a:buAutoNum type="alphaLcPeriod"/>
                      </a:pPr>
                      <a:r>
                        <a:rPr lang="en-US" sz="1600" b="1">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b="1">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b="1">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b="1">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Calibri" panose="020F0502020204030204" pitchFamily="34" charset="0"/>
                          <a:cs typeface="Arial" panose="020B0604020202020204" pitchFamily="34" charset="0"/>
                        </a:rPr>
                        <a:t>Total</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Calibri" panose="020F0502020204030204" pitchFamily="34" charset="0"/>
                          <a:cs typeface="Arial" panose="020B0604020202020204" pitchFamily="34" charset="0"/>
                        </a:rPr>
                        <a:t>GRAND TOTAL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dirty="0">
                          <a:effectLst/>
                          <a:latin typeface="Calibri" panose="020F0502020204030204" pitchFamily="34" charset="0"/>
                        </a:rPr>
                        <a:t> </a:t>
                      </a: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normAutofit fontScale="90000"/>
          </a:bodyPr>
          <a:lstStyle/>
          <a:p>
            <a:r>
              <a:rPr lang="en-US" i="1" u="sng" dirty="0">
                <a:effectLst/>
              </a:rPr>
              <a:t>Step 5.5. Summarize the estimated recovery and reconstruction </a:t>
            </a:r>
            <a:r>
              <a:rPr lang="en-US" i="1" u="sng" dirty="0" smtClean="0">
                <a:effectLst/>
              </a:rPr>
              <a:t>needs</a:t>
            </a:r>
            <a:endParaRPr lang="en-US" dirty="0"/>
          </a:p>
        </p:txBody>
      </p:sp>
      <p:sp>
        <p:nvSpPr>
          <p:cNvPr id="5" name="Rectangle 1"/>
          <p:cNvSpPr>
            <a:spLocks noChangeArrowheads="1"/>
          </p:cNvSpPr>
          <p:nvPr/>
        </p:nvSpPr>
        <p:spPr bwMode="auto">
          <a:xfrm>
            <a:off x="35990" y="1295400"/>
            <a:ext cx="683129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ngsana New" panose="02020603050405020304" pitchFamily="18" charset="-34"/>
              </a:rPr>
              <a:t>Table 9. Summary of recovery and reconstruction needs in the sector. </a:t>
            </a:r>
            <a:endParaRPr kumimoji="0" lang="en-US" altLang="en-US" sz="32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59792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i="1" u="sng" dirty="0">
                <a:effectLst/>
              </a:rPr>
              <a:t>Step 5.6. Provide the Ministry of National Planning and Economic Development and the Ministry of Social Welfare, Relief and Resettlement a copy of the assessment of the sector </a:t>
            </a:r>
            <a:endParaRPr lang="en-US" sz="2000" dirty="0">
              <a:effectLst/>
            </a:endParaRPr>
          </a:p>
        </p:txBody>
      </p:sp>
      <p:sp>
        <p:nvSpPr>
          <p:cNvPr id="2" name="Content Placeholder 1"/>
          <p:cNvSpPr>
            <a:spLocks noGrp="1"/>
          </p:cNvSpPr>
          <p:nvPr>
            <p:ph idx="1"/>
          </p:nvPr>
        </p:nvSpPr>
        <p:spPr/>
        <p:txBody>
          <a:bodyPr/>
          <a:lstStyle/>
          <a:p>
            <a:r>
              <a:rPr lang="en-US" sz="2400" dirty="0"/>
              <a:t>The head of the sector assessment team should provide the Central Statistical Organization (Secretary of the national “Confirmation of Damages and Losses Subcommittee”) the final sector assessment report. </a:t>
            </a:r>
          </a:p>
          <a:p>
            <a:r>
              <a:rPr lang="en-US" sz="2400" dirty="0" smtClean="0"/>
              <a:t>The </a:t>
            </a:r>
            <a:r>
              <a:rPr lang="en-US" sz="2400" dirty="0"/>
              <a:t>CSO will submit the sector assessment reports to the Ministry of National Planning and Economic </a:t>
            </a:r>
            <a:r>
              <a:rPr lang="en-US" sz="2400" dirty="0" smtClean="0"/>
              <a:t>Development, for Minister’s approval</a:t>
            </a:r>
          </a:p>
          <a:p>
            <a:r>
              <a:rPr lang="en-US" sz="2400" dirty="0" smtClean="0"/>
              <a:t>The sector assessment reports will be circulated to Subcommittee members</a:t>
            </a:r>
          </a:p>
          <a:p>
            <a:r>
              <a:rPr lang="en-US" sz="2400" dirty="0" smtClean="0"/>
              <a:t>This </a:t>
            </a:r>
            <a:r>
              <a:rPr lang="en-US" sz="2400" dirty="0"/>
              <a:t>will enable the Ministries to estimate the macroeconomic impacts and assess the social impacts due to the disaster.  </a:t>
            </a:r>
          </a:p>
          <a:p>
            <a:endParaRPr lang="en-US" sz="2400" dirty="0"/>
          </a:p>
        </p:txBody>
      </p:sp>
    </p:spTree>
    <p:extLst>
      <p:ext uri="{BB962C8B-B14F-4D97-AF65-F5344CB8AC3E}">
        <p14:creationId xmlns:p14="http://schemas.microsoft.com/office/powerpoint/2010/main" val="193909338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sector baseline data, damage &amp; loss estimate, validation, and impacts are now complete</a:t>
            </a:r>
          </a:p>
          <a:p>
            <a:r>
              <a:rPr lang="en-US" dirty="0" smtClean="0"/>
              <a:t>Now, what are the options (policies &amp; strategies) for sector recovery and reconstruction? </a:t>
            </a:r>
          </a:p>
          <a:p>
            <a:r>
              <a:rPr lang="en-US" dirty="0" smtClean="0"/>
              <a:t>In your sector groups, please identify 2-3 small priority projects</a:t>
            </a:r>
          </a:p>
          <a:p>
            <a:pPr lvl="1"/>
            <a:r>
              <a:rPr lang="en-US" dirty="0" smtClean="0"/>
              <a:t>Write the projects on the paper</a:t>
            </a:r>
            <a:endParaRPr lang="en-US" dirty="0"/>
          </a:p>
        </p:txBody>
      </p:sp>
      <p:sp>
        <p:nvSpPr>
          <p:cNvPr id="3" name="Title 2"/>
          <p:cNvSpPr>
            <a:spLocks noGrp="1"/>
          </p:cNvSpPr>
          <p:nvPr>
            <p:ph type="title"/>
          </p:nvPr>
        </p:nvSpPr>
        <p:spPr/>
        <p:txBody>
          <a:bodyPr/>
          <a:lstStyle/>
          <a:p>
            <a:r>
              <a:rPr lang="en-US" dirty="0" smtClean="0"/>
              <a:t>Group Exercises</a:t>
            </a:r>
            <a:endParaRPr lang="en-US" dirty="0"/>
          </a:p>
        </p:txBody>
      </p:sp>
    </p:spTree>
    <p:extLst>
      <p:ext uri="{BB962C8B-B14F-4D97-AF65-F5344CB8AC3E}">
        <p14:creationId xmlns:p14="http://schemas.microsoft.com/office/powerpoint/2010/main" val="25146022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S3.2 Sector Recovery Project Implementation Plans (Step 6)</a:t>
            </a: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3981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prepare simple </a:t>
            </a:r>
            <a:r>
              <a:rPr lang="en-US" dirty="0" err="1" smtClean="0"/>
              <a:t>workplans</a:t>
            </a:r>
            <a:r>
              <a:rPr lang="en-US" dirty="0" smtClean="0"/>
              <a:t> and budgets for the sector recovery and reconstruction projects</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2348538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i="1" dirty="0">
                <a:solidFill>
                  <a:schemeClr val="bg1">
                    <a:lumMod val="65000"/>
                  </a:schemeClr>
                </a:solidFill>
              </a:rPr>
              <a:t>Step </a:t>
            </a:r>
            <a:r>
              <a:rPr lang="en-US" sz="1800" i="1" dirty="0" smtClean="0">
                <a:solidFill>
                  <a:schemeClr val="bg1">
                    <a:lumMod val="65000"/>
                  </a:schemeClr>
                </a:solidFill>
              </a:rPr>
              <a:t>1. Collect </a:t>
            </a:r>
            <a:r>
              <a:rPr lang="en-US" sz="1800" i="1" dirty="0">
                <a:solidFill>
                  <a:schemeClr val="bg1">
                    <a:lumMod val="65000"/>
                  </a:schemeClr>
                </a:solidFill>
              </a:rPr>
              <a:t>and/or validate the baseline data for each of the disaster-affected district</a:t>
            </a:r>
          </a:p>
          <a:p>
            <a:r>
              <a:rPr lang="en-US" sz="1800" i="1" dirty="0">
                <a:solidFill>
                  <a:schemeClr val="bg1">
                    <a:lumMod val="65000"/>
                  </a:schemeClr>
                </a:solidFill>
              </a:rPr>
              <a:t>Step 2. Estimate damages and losses </a:t>
            </a:r>
            <a:r>
              <a:rPr lang="en-US" sz="1800" dirty="0" smtClean="0">
                <a:solidFill>
                  <a:schemeClr val="bg1">
                    <a:lumMod val="65000"/>
                  </a:schemeClr>
                </a:solidFill>
              </a:rPr>
              <a:t>(Township &gt; District &gt; State/Region)</a:t>
            </a:r>
            <a:endParaRPr lang="en-US" sz="1800" i="1" dirty="0">
              <a:solidFill>
                <a:schemeClr val="bg1">
                  <a:lumMod val="65000"/>
                </a:schemeClr>
              </a:solidFill>
            </a:endParaRPr>
          </a:p>
          <a:p>
            <a:r>
              <a:rPr lang="en-US" sz="1800" i="1" dirty="0">
                <a:solidFill>
                  <a:schemeClr val="bg1">
                    <a:lumMod val="65000"/>
                  </a:schemeClr>
                </a:solidFill>
              </a:rPr>
              <a:t>Step 3. Validate the information on damages and losses </a:t>
            </a:r>
            <a:r>
              <a:rPr lang="en-US" sz="1800" dirty="0" smtClean="0">
                <a:solidFill>
                  <a:schemeClr val="bg1">
                    <a:lumMod val="65000"/>
                  </a:schemeClr>
                </a:solidFill>
              </a:rPr>
              <a:t>(State/Region &gt; National)</a:t>
            </a:r>
            <a:endParaRPr lang="en-US" sz="1800" i="1" dirty="0">
              <a:solidFill>
                <a:schemeClr val="bg1">
                  <a:lumMod val="65000"/>
                </a:schemeClr>
              </a:solidFill>
            </a:endParaRPr>
          </a:p>
          <a:p>
            <a:r>
              <a:rPr lang="en-US" sz="1800" i="1" dirty="0">
                <a:solidFill>
                  <a:schemeClr val="bg1">
                    <a:lumMod val="65000"/>
                  </a:schemeClr>
                </a:solidFill>
              </a:rPr>
              <a:t>Step 4. Analyze the impacts of the damages and losses to affected population</a:t>
            </a:r>
          </a:p>
          <a:p>
            <a:r>
              <a:rPr lang="en-US" sz="1800" i="1" dirty="0">
                <a:solidFill>
                  <a:schemeClr val="bg1">
                    <a:lumMod val="65000"/>
                  </a:schemeClr>
                </a:solidFill>
              </a:rPr>
              <a:t>Step 5. Identify the recovery strategies and estimate recovery and reconstruction needs</a:t>
            </a:r>
          </a:p>
          <a:p>
            <a:r>
              <a:rPr lang="en-US" sz="2400" i="1" dirty="0"/>
              <a:t>Step 6. Draft the implementation plan of the identified programs and projects</a:t>
            </a:r>
          </a:p>
          <a:p>
            <a:r>
              <a:rPr lang="en-US" sz="1800" i="1" dirty="0">
                <a:solidFill>
                  <a:schemeClr val="bg1">
                    <a:lumMod val="65000"/>
                  </a:schemeClr>
                </a:solidFill>
              </a:rPr>
              <a:t>Step 7. Draft the post-disaster damages, losses and needs (PDNA) of the </a:t>
            </a:r>
            <a:r>
              <a:rPr lang="en-US" sz="1800" i="1" dirty="0" smtClean="0">
                <a:solidFill>
                  <a:schemeClr val="bg1">
                    <a:lumMod val="65000"/>
                  </a:schemeClr>
                </a:solidFill>
              </a:rPr>
              <a:t>sector </a:t>
            </a:r>
            <a:r>
              <a:rPr lang="en-US" sz="1800" dirty="0" smtClean="0">
                <a:solidFill>
                  <a:schemeClr val="bg1">
                    <a:lumMod val="65000"/>
                  </a:schemeClr>
                </a:solidFill>
              </a:rPr>
              <a:t>(&gt; multi-sector summary report)</a:t>
            </a:r>
            <a:endParaRPr lang="en-US" sz="1800" i="1"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42729732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Why do we prepare </a:t>
            </a:r>
            <a:r>
              <a:rPr lang="en-US" dirty="0" err="1" smtClean="0"/>
              <a:t>workplans</a:t>
            </a:r>
            <a:r>
              <a:rPr lang="en-US" dirty="0" smtClean="0"/>
              <a:t> and budgets for recovery and reconstruction projects?</a:t>
            </a:r>
          </a:p>
          <a:p>
            <a:endParaRPr lang="en-US" dirty="0"/>
          </a:p>
          <a:p>
            <a:r>
              <a:rPr lang="en-US" dirty="0" smtClean="0"/>
              <a:t>Does your government department have a format for </a:t>
            </a:r>
            <a:r>
              <a:rPr lang="en-US" dirty="0" err="1" smtClean="0"/>
              <a:t>workplans</a:t>
            </a:r>
            <a:r>
              <a:rPr lang="en-US" dirty="0" smtClean="0"/>
              <a:t> and budgets already?</a:t>
            </a:r>
            <a:endParaRPr lang="en-US" dirty="0"/>
          </a:p>
        </p:txBody>
      </p:sp>
      <p:sp>
        <p:nvSpPr>
          <p:cNvPr id="3" name="Title 2"/>
          <p:cNvSpPr>
            <a:spLocks noGrp="1"/>
          </p:cNvSpPr>
          <p:nvPr>
            <p:ph type="title"/>
          </p:nvPr>
        </p:nvSpPr>
        <p:spPr/>
        <p:txBody>
          <a:bodyPr/>
          <a:lstStyle/>
          <a:p>
            <a:r>
              <a:rPr lang="en-US" dirty="0" smtClean="0"/>
              <a:t>Question</a:t>
            </a:r>
            <a:endParaRPr lang="en-US" dirty="0"/>
          </a:p>
        </p:txBody>
      </p:sp>
    </p:spTree>
    <p:extLst>
      <p:ext uri="{BB962C8B-B14F-4D97-AF65-F5344CB8AC3E}">
        <p14:creationId xmlns:p14="http://schemas.microsoft.com/office/powerpoint/2010/main" val="259156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For each sector to identify sources of information for baseline assessment</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
        <p:nvSpPr>
          <p:cNvPr id="14339" name="TextBox 1"/>
          <p:cNvSpPr txBox="1">
            <a:spLocks noChangeArrowheads="1"/>
          </p:cNvSpPr>
          <p:nvPr/>
        </p:nvSpPr>
        <p:spPr bwMode="auto">
          <a:xfrm>
            <a:off x="-2024062" y="3583781"/>
            <a:ext cx="184731" cy="3000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350"/>
          </a:p>
        </p:txBody>
      </p:sp>
    </p:spTree>
    <p:extLst>
      <p:ext uri="{BB962C8B-B14F-4D97-AF65-F5344CB8AC3E}">
        <p14:creationId xmlns:p14="http://schemas.microsoft.com/office/powerpoint/2010/main" val="1353346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PROJECT A. e.g.</a:t>
            </a:r>
            <a:endParaRPr lang="en-US" dirty="0"/>
          </a:p>
        </p:txBody>
      </p:sp>
      <p:sp>
        <p:nvSpPr>
          <p:cNvPr id="3" name="Title 2"/>
          <p:cNvSpPr>
            <a:spLocks noGrp="1"/>
          </p:cNvSpPr>
          <p:nvPr>
            <p:ph type="title"/>
          </p:nvPr>
        </p:nvSpPr>
        <p:spPr/>
        <p:txBody>
          <a:bodyPr/>
          <a:lstStyle/>
          <a:p>
            <a:r>
              <a:rPr lang="en-US" dirty="0" smtClean="0"/>
              <a:t>Project Design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10894688"/>
              </p:ext>
            </p:extLst>
          </p:nvPr>
        </p:nvGraphicFramePr>
        <p:xfrm>
          <a:off x="457200" y="2060845"/>
          <a:ext cx="8229603" cy="4684258"/>
        </p:xfrm>
        <a:graphic>
          <a:graphicData uri="http://schemas.openxmlformats.org/drawingml/2006/table">
            <a:tbl>
              <a:tblPr firstRow="1" bandRow="1">
                <a:tableStyleId>{5940675A-B579-460E-94D1-54222C63F5DA}</a:tableStyleId>
              </a:tblPr>
              <a:tblGrid>
                <a:gridCol w="2674640"/>
                <a:gridCol w="2331397"/>
                <a:gridCol w="1569057"/>
                <a:gridCol w="1654509"/>
              </a:tblGrid>
              <a:tr h="414425">
                <a:tc gridSpan="4">
                  <a:txBody>
                    <a:bodyPr/>
                    <a:lstStyle/>
                    <a:p>
                      <a:r>
                        <a:rPr lang="en-US" b="1" dirty="0" smtClean="0"/>
                        <a:t>Project title: School building reconstruction</a:t>
                      </a:r>
                      <a:endParaRPr lang="en-US" b="1"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14425">
                <a:tc gridSpan="4">
                  <a:txBody>
                    <a:bodyPr/>
                    <a:lstStyle/>
                    <a:p>
                      <a:r>
                        <a:rPr lang="en-US" b="1" dirty="0" smtClean="0"/>
                        <a:t>Objectives:</a:t>
                      </a:r>
                      <a:endParaRPr lang="en-US" b="1" dirty="0"/>
                    </a:p>
                  </a:txBody>
                  <a:tcPr/>
                </a:tc>
                <a:tc hMerge="1">
                  <a:txBody>
                    <a:bodyPr/>
                    <a:lstStyle/>
                    <a:p>
                      <a:endParaRPr lang="en-US" b="1" dirty="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r>
              <a:tr h="683321">
                <a:tc>
                  <a:txBody>
                    <a:bodyPr/>
                    <a:lstStyle/>
                    <a:p>
                      <a:r>
                        <a:rPr lang="en-US" b="1" dirty="0" smtClean="0"/>
                        <a:t>Major</a:t>
                      </a:r>
                      <a:r>
                        <a:rPr lang="en-US" b="1" baseline="0" dirty="0" smtClean="0"/>
                        <a:t> Activities</a:t>
                      </a:r>
                      <a:endParaRPr lang="en-US" b="1" dirty="0"/>
                    </a:p>
                  </a:txBody>
                  <a:tcPr/>
                </a:tc>
                <a:tc>
                  <a:txBody>
                    <a:bodyPr/>
                    <a:lstStyle/>
                    <a:p>
                      <a:r>
                        <a:rPr lang="en-US" b="1" dirty="0" smtClean="0"/>
                        <a:t>Number of Months to Complete</a:t>
                      </a:r>
                      <a:endParaRPr lang="en-US" b="1" dirty="0"/>
                    </a:p>
                  </a:txBody>
                  <a:tcPr/>
                </a:tc>
                <a:tc>
                  <a:txBody>
                    <a:bodyPr/>
                    <a:lstStyle/>
                    <a:p>
                      <a:r>
                        <a:rPr lang="en-US" b="1" dirty="0" smtClean="0"/>
                        <a:t>Total</a:t>
                      </a:r>
                    </a:p>
                    <a:p>
                      <a:r>
                        <a:rPr lang="en-US" b="1" dirty="0" smtClean="0"/>
                        <a:t>(Kyats)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Responsible</a:t>
                      </a:r>
                      <a:r>
                        <a:rPr lang="en-US" b="1" baseline="0" dirty="0" smtClean="0"/>
                        <a:t> Agency</a:t>
                      </a:r>
                      <a:endParaRPr lang="en-US" b="1" dirty="0" smtClean="0"/>
                    </a:p>
                  </a:txBody>
                  <a:tcPr/>
                </a:tc>
              </a:tr>
              <a:tr h="459882">
                <a:tc>
                  <a:txBody>
                    <a:bodyPr/>
                    <a:lstStyle/>
                    <a:p>
                      <a:r>
                        <a:rPr lang="en-US" baseline="0" dirty="0" smtClean="0"/>
                        <a:t>1. Engineering design</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4425">
                <a:tc>
                  <a:txBody>
                    <a:bodyPr/>
                    <a:lstStyle/>
                    <a:p>
                      <a:r>
                        <a:rPr lang="en-US" dirty="0" smtClean="0"/>
                        <a:t>2.</a:t>
                      </a:r>
                      <a:r>
                        <a:rPr lang="en-US" baseline="0" dirty="0" smtClean="0"/>
                        <a:t> Bidding process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44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a:t>
                      </a:r>
                      <a:r>
                        <a:rPr lang="en-US" baseline="0" dirty="0" smtClean="0"/>
                        <a:t> Start of construction</a:t>
                      </a:r>
                      <a:endParaRPr lang="en-US" dirty="0" smtClean="0"/>
                    </a:p>
                  </a:txBody>
                  <a:tcPr/>
                </a:tc>
                <a:tc>
                  <a:txBody>
                    <a:bodyPr/>
                    <a:lstStyle/>
                    <a:p>
                      <a:endParaRPr lang="en-US"/>
                    </a:p>
                  </a:txBody>
                  <a:tcPr/>
                </a:tc>
                <a:tc>
                  <a:txBody>
                    <a:bodyPr/>
                    <a:lstStyle/>
                    <a:p>
                      <a:endParaRPr lang="en-US"/>
                    </a:p>
                  </a:txBody>
                  <a:tcPr/>
                </a:tc>
                <a:tc>
                  <a:txBody>
                    <a:bodyPr/>
                    <a:lstStyle/>
                    <a:p>
                      <a:endParaRPr lang="en-US" dirty="0"/>
                    </a:p>
                  </a:txBody>
                  <a:tcPr/>
                </a:tc>
              </a:tr>
              <a:tr h="414425">
                <a:tc>
                  <a:txBody>
                    <a:bodyPr/>
                    <a:lstStyle/>
                    <a:p>
                      <a:r>
                        <a:rPr lang="en-US" baseline="0" dirty="0" smtClean="0"/>
                        <a:t>4. Construction Milestones</a:t>
                      </a:r>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r h="414425">
                <a:tc>
                  <a:txBody>
                    <a:bodyPr/>
                    <a:lstStyle/>
                    <a:p>
                      <a:r>
                        <a:rPr lang="en-US" dirty="0" smtClean="0"/>
                        <a:t>  a. Excavation</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14425">
                <a:tc>
                  <a:txBody>
                    <a:bodyPr/>
                    <a:lstStyle/>
                    <a:p>
                      <a:r>
                        <a:rPr lang="en-US" dirty="0" smtClean="0"/>
                        <a:t>  b. </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14425">
                <a:tc>
                  <a:txBody>
                    <a:bodyPr/>
                    <a:lstStyle/>
                    <a:p>
                      <a:r>
                        <a:rPr lang="en-US" dirty="0" smtClean="0"/>
                        <a:t> Total</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84754302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PROJECT A. e.g.</a:t>
            </a:r>
            <a:endParaRPr lang="en-US" dirty="0"/>
          </a:p>
        </p:txBody>
      </p:sp>
      <p:sp>
        <p:nvSpPr>
          <p:cNvPr id="3" name="Title 2"/>
          <p:cNvSpPr>
            <a:spLocks noGrp="1"/>
          </p:cNvSpPr>
          <p:nvPr>
            <p:ph type="title"/>
          </p:nvPr>
        </p:nvSpPr>
        <p:spPr/>
        <p:txBody>
          <a:bodyPr/>
          <a:lstStyle/>
          <a:p>
            <a:r>
              <a:rPr lang="en-US" dirty="0" smtClean="0"/>
              <a:t>Project Design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95503232"/>
              </p:ext>
            </p:extLst>
          </p:nvPr>
        </p:nvGraphicFramePr>
        <p:xfrm>
          <a:off x="323528" y="2060845"/>
          <a:ext cx="8640960" cy="4494601"/>
        </p:xfrm>
        <a:graphic>
          <a:graphicData uri="http://schemas.openxmlformats.org/drawingml/2006/table">
            <a:tbl>
              <a:tblPr firstRow="1" bandRow="1">
                <a:tableStyleId>{5940675A-B579-460E-94D1-54222C63F5DA}</a:tableStyleId>
              </a:tblPr>
              <a:tblGrid>
                <a:gridCol w="3744416"/>
                <a:gridCol w="2376264"/>
                <a:gridCol w="1008112"/>
                <a:gridCol w="1512168"/>
              </a:tblGrid>
              <a:tr h="402393">
                <a:tc gridSpan="4">
                  <a:txBody>
                    <a:bodyPr/>
                    <a:lstStyle/>
                    <a:p>
                      <a:r>
                        <a:rPr lang="en-US" b="1" dirty="0" smtClean="0"/>
                        <a:t>Project title: Agricultural</a:t>
                      </a:r>
                      <a:r>
                        <a:rPr lang="en-US" b="1" baseline="0" dirty="0" smtClean="0"/>
                        <a:t> rehabilitation</a:t>
                      </a:r>
                      <a:endParaRPr lang="en-US" b="1"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6702">
                <a:tc gridSpan="4">
                  <a:txBody>
                    <a:bodyPr/>
                    <a:lstStyle/>
                    <a:p>
                      <a:r>
                        <a:rPr lang="en-US" b="1" dirty="0" smtClean="0"/>
                        <a:t>Objectives:</a:t>
                      </a:r>
                      <a:endParaRPr lang="en-US" b="1" dirty="0"/>
                    </a:p>
                  </a:txBody>
                  <a:tcPr/>
                </a:tc>
                <a:tc hMerge="1">
                  <a:txBody>
                    <a:bodyPr/>
                    <a:lstStyle/>
                    <a:p>
                      <a:endParaRPr lang="en-US" b="1" dirty="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r>
              <a:tr h="671068">
                <a:tc>
                  <a:txBody>
                    <a:bodyPr/>
                    <a:lstStyle/>
                    <a:p>
                      <a:r>
                        <a:rPr lang="en-US" b="1" dirty="0" smtClean="0"/>
                        <a:t>Major</a:t>
                      </a:r>
                      <a:r>
                        <a:rPr lang="en-US" b="1" baseline="0" dirty="0" smtClean="0"/>
                        <a:t> Activities</a:t>
                      </a:r>
                      <a:endParaRPr lang="en-US" b="1" dirty="0"/>
                    </a:p>
                  </a:txBody>
                  <a:tcPr/>
                </a:tc>
                <a:tc>
                  <a:txBody>
                    <a:bodyPr/>
                    <a:lstStyle/>
                    <a:p>
                      <a:r>
                        <a:rPr lang="en-US" b="1" dirty="0" smtClean="0"/>
                        <a:t>Number of Months to Complete</a:t>
                      </a:r>
                      <a:endParaRPr lang="en-US" b="1" dirty="0"/>
                    </a:p>
                  </a:txBody>
                  <a:tcPr/>
                </a:tc>
                <a:tc>
                  <a:txBody>
                    <a:bodyPr/>
                    <a:lstStyle/>
                    <a:p>
                      <a:r>
                        <a:rPr lang="en-US" b="1" dirty="0" smtClean="0"/>
                        <a:t>Total</a:t>
                      </a:r>
                    </a:p>
                    <a:p>
                      <a:r>
                        <a:rPr lang="en-US" b="1" dirty="0" smtClean="0"/>
                        <a:t>(Kyats)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Responsible</a:t>
                      </a:r>
                      <a:r>
                        <a:rPr lang="en-US" b="1" baseline="0" dirty="0" smtClean="0"/>
                        <a:t> Agency</a:t>
                      </a:r>
                      <a:endParaRPr lang="en-US" b="1" dirty="0" smtClean="0"/>
                    </a:p>
                  </a:txBody>
                  <a:tcPr/>
                </a:tc>
              </a:tr>
              <a:tr h="621497">
                <a:tc>
                  <a:txBody>
                    <a:bodyPr/>
                    <a:lstStyle/>
                    <a:p>
                      <a:r>
                        <a:rPr lang="en-US" baseline="0" dirty="0" smtClean="0"/>
                        <a:t>1. Procurement of seeds and farm tools (includes bidding process)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02393">
                <a:tc>
                  <a:txBody>
                    <a:bodyPr/>
                    <a:lstStyle/>
                    <a:p>
                      <a:r>
                        <a:rPr lang="en-US" dirty="0" smtClean="0"/>
                        <a:t>2.</a:t>
                      </a:r>
                      <a:r>
                        <a:rPr lang="en-US" baseline="0" dirty="0" smtClean="0"/>
                        <a:t> Training of farmers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023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a:t>
                      </a:r>
                      <a:r>
                        <a:rPr lang="en-US" baseline="0" dirty="0" smtClean="0"/>
                        <a:t> Distribution of seeds</a:t>
                      </a:r>
                      <a:endParaRPr lang="en-US" dirty="0" smtClean="0"/>
                    </a:p>
                  </a:txBody>
                  <a:tcPr/>
                </a:tc>
                <a:tc>
                  <a:txBody>
                    <a:bodyPr/>
                    <a:lstStyle/>
                    <a:p>
                      <a:endParaRPr lang="en-US"/>
                    </a:p>
                  </a:txBody>
                  <a:tcPr/>
                </a:tc>
                <a:tc>
                  <a:txBody>
                    <a:bodyPr/>
                    <a:lstStyle/>
                    <a:p>
                      <a:endParaRPr lang="en-US"/>
                    </a:p>
                  </a:txBody>
                  <a:tcPr/>
                </a:tc>
                <a:tc>
                  <a:txBody>
                    <a:bodyPr/>
                    <a:lstStyle/>
                    <a:p>
                      <a:endParaRPr lang="en-US" dirty="0"/>
                    </a:p>
                  </a:txBody>
                  <a:tcPr/>
                </a:tc>
              </a:tr>
              <a:tr h="402393">
                <a:tc>
                  <a:txBody>
                    <a:bodyPr/>
                    <a:lstStyle/>
                    <a:p>
                      <a:r>
                        <a:rPr lang="en-US" baseline="0" dirty="0" smtClean="0"/>
                        <a:t>4. Milestones</a:t>
                      </a:r>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r h="402393">
                <a:tc>
                  <a:txBody>
                    <a:bodyPr/>
                    <a:lstStyle/>
                    <a:p>
                      <a:r>
                        <a:rPr lang="en-US" dirty="0" smtClean="0"/>
                        <a:t>  a. Planted</a:t>
                      </a:r>
                      <a:r>
                        <a:rPr lang="en-US" baseline="0" dirty="0" smtClean="0"/>
                        <a:t> rice</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02393">
                <a:tc>
                  <a:txBody>
                    <a:bodyPr/>
                    <a:lstStyle/>
                    <a:p>
                      <a:r>
                        <a:rPr lang="en-US" dirty="0" smtClean="0"/>
                        <a:t>  b. </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02393">
                <a:tc>
                  <a:txBody>
                    <a:bodyPr/>
                    <a:lstStyle/>
                    <a:p>
                      <a:r>
                        <a:rPr lang="en-US" dirty="0" smtClean="0"/>
                        <a:t> Total</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4961127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Using the shortlist of priority projects, prepare short activity plans e.g.</a:t>
            </a:r>
            <a:endParaRPr lang="en-US" dirty="0"/>
          </a:p>
        </p:txBody>
      </p:sp>
      <p:sp>
        <p:nvSpPr>
          <p:cNvPr id="3" name="Title 2"/>
          <p:cNvSpPr>
            <a:spLocks noGrp="1"/>
          </p:cNvSpPr>
          <p:nvPr>
            <p:ph type="title"/>
          </p:nvPr>
        </p:nvSpPr>
        <p:spPr/>
        <p:txBody>
          <a:bodyPr/>
          <a:lstStyle/>
          <a:p>
            <a:r>
              <a:rPr lang="en-US" dirty="0" smtClean="0"/>
              <a:t>Group Exercise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69808975"/>
              </p:ext>
            </p:extLst>
          </p:nvPr>
        </p:nvGraphicFramePr>
        <p:xfrm>
          <a:off x="683568" y="2708920"/>
          <a:ext cx="7785600" cy="3337560"/>
        </p:xfrm>
        <a:graphic>
          <a:graphicData uri="http://schemas.openxmlformats.org/drawingml/2006/table">
            <a:tbl>
              <a:tblPr firstRow="1" bandRow="1">
                <a:tableStyleId>{5940675A-B579-460E-94D1-54222C63F5DA}</a:tableStyleId>
              </a:tblPr>
              <a:tblGrid>
                <a:gridCol w="1613400"/>
                <a:gridCol w="685800"/>
                <a:gridCol w="685800"/>
                <a:gridCol w="685800"/>
                <a:gridCol w="685800"/>
                <a:gridCol w="685800"/>
                <a:gridCol w="685800"/>
                <a:gridCol w="685800"/>
                <a:gridCol w="685800"/>
                <a:gridCol w="685800"/>
              </a:tblGrid>
              <a:tr h="370840">
                <a:tc>
                  <a:txBody>
                    <a:bodyPr/>
                    <a:lstStyle/>
                    <a:p>
                      <a:endParaRPr lang="en-US" dirty="0"/>
                    </a:p>
                  </a:txBody>
                  <a:tcPr/>
                </a:tc>
                <a:tc>
                  <a:txBody>
                    <a:bodyPr/>
                    <a:lstStyle/>
                    <a:p>
                      <a:r>
                        <a:rPr lang="en-US" dirty="0" smtClean="0"/>
                        <a:t>Mo 1</a:t>
                      </a:r>
                      <a:endParaRPr lang="en-US" dirty="0"/>
                    </a:p>
                  </a:txBody>
                  <a:tcPr/>
                </a:tc>
                <a:tc>
                  <a:txBody>
                    <a:bodyPr/>
                    <a:lstStyle/>
                    <a:p>
                      <a:r>
                        <a:rPr lang="en-US" dirty="0" smtClean="0"/>
                        <a:t>Mo 2</a:t>
                      </a:r>
                      <a:endParaRPr lang="en-US" dirty="0"/>
                    </a:p>
                  </a:txBody>
                  <a:tcPr/>
                </a:tc>
                <a:tc>
                  <a:txBody>
                    <a:bodyPr/>
                    <a:lstStyle/>
                    <a:p>
                      <a:r>
                        <a:rPr lang="en-US" dirty="0" smtClean="0"/>
                        <a:t>Mo 3</a:t>
                      </a:r>
                      <a:endParaRPr lang="en-US" dirty="0"/>
                    </a:p>
                  </a:txBody>
                  <a:tcPr/>
                </a:tc>
                <a:tc>
                  <a:txBody>
                    <a:bodyPr/>
                    <a:lstStyle/>
                    <a:p>
                      <a:r>
                        <a:rPr lang="en-US" dirty="0" smtClean="0"/>
                        <a:t>Mo 4</a:t>
                      </a:r>
                      <a:endParaRPr lang="en-US" dirty="0"/>
                    </a:p>
                  </a:txBody>
                  <a:tcPr/>
                </a:tc>
                <a:tc>
                  <a:txBody>
                    <a:bodyPr/>
                    <a:lstStyle/>
                    <a:p>
                      <a:r>
                        <a:rPr lang="en-US" dirty="0" smtClean="0"/>
                        <a:t>Mo 5</a:t>
                      </a:r>
                      <a:endParaRPr lang="en-US" dirty="0"/>
                    </a:p>
                  </a:txBody>
                  <a:tcPr/>
                </a:tc>
                <a:tc>
                  <a:txBody>
                    <a:bodyPr/>
                    <a:lstStyle/>
                    <a:p>
                      <a:r>
                        <a:rPr lang="en-US" dirty="0" smtClean="0"/>
                        <a:t>Mo 6</a:t>
                      </a:r>
                      <a:endParaRPr lang="en-US" dirty="0"/>
                    </a:p>
                  </a:txBody>
                  <a:tcPr/>
                </a:tc>
                <a:tc>
                  <a:txBody>
                    <a:bodyPr/>
                    <a:lstStyle/>
                    <a:p>
                      <a:r>
                        <a:rPr lang="en-US" dirty="0" smtClean="0"/>
                        <a:t>Mo 7</a:t>
                      </a:r>
                      <a:endParaRPr lang="en-US" dirty="0"/>
                    </a:p>
                  </a:txBody>
                  <a:tcPr/>
                </a:tc>
                <a:tc>
                  <a:txBody>
                    <a:bodyPr/>
                    <a:lstStyle/>
                    <a:p>
                      <a:r>
                        <a:rPr lang="en-US" dirty="0" smtClean="0"/>
                        <a:t>Mo 8</a:t>
                      </a:r>
                      <a:endParaRPr lang="en-US" dirty="0"/>
                    </a:p>
                  </a:txBody>
                  <a:tcPr/>
                </a:tc>
                <a:tc>
                  <a:txBody>
                    <a:bodyPr/>
                    <a:lstStyle/>
                    <a:p>
                      <a:r>
                        <a:rPr lang="en-US" dirty="0" smtClean="0"/>
                        <a:t>…</a:t>
                      </a:r>
                      <a:endParaRPr lang="en-US" dirty="0"/>
                    </a:p>
                  </a:txBody>
                  <a:tcPr/>
                </a:tc>
              </a:tr>
              <a:tr h="370840">
                <a:tc>
                  <a:txBody>
                    <a:bodyPr/>
                    <a:lstStyle/>
                    <a:p>
                      <a:r>
                        <a:rPr lang="en-US" b="1" dirty="0" smtClean="0"/>
                        <a:t>PROJECT</a:t>
                      </a:r>
                      <a:r>
                        <a:rPr lang="en-US" b="1" baseline="0" dirty="0" smtClean="0"/>
                        <a:t> A</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Activity</a:t>
                      </a:r>
                      <a:r>
                        <a:rPr lang="en-US" baseline="0" dirty="0" smtClean="0"/>
                        <a:t> 1</a:t>
                      </a:r>
                      <a:endParaRPr lang="en-US" dirty="0"/>
                    </a:p>
                  </a:txBody>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Activity</a:t>
                      </a:r>
                      <a:r>
                        <a:rPr lang="en-US" baseline="0" dirty="0" smtClean="0"/>
                        <a:t> 2</a:t>
                      </a:r>
                      <a:endParaRPr lang="en-US" dirty="0" smtClean="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PROJECT</a:t>
                      </a:r>
                      <a:r>
                        <a:rPr lang="en-US" b="1" baseline="0" dirty="0" smtClean="0"/>
                        <a:t> B</a:t>
                      </a:r>
                      <a:endParaRPr lang="en-US" b="1" dirty="0" smtClean="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Activity</a:t>
                      </a:r>
                      <a:r>
                        <a:rPr lang="en-US" baseline="0" dirty="0" smtClean="0"/>
                        <a:t> 1</a:t>
                      </a:r>
                      <a:endParaRPr lang="en-US" dirty="0"/>
                    </a:p>
                  </a:txBody>
                  <a:tcPr/>
                </a:tc>
                <a:tc>
                  <a:txBody>
                    <a:bodyPr/>
                    <a:lstStyle/>
                    <a:p>
                      <a:endParaRPr lang="en-US" dirty="0"/>
                    </a:p>
                  </a:txBody>
                  <a:tcPr>
                    <a:noFill/>
                  </a:tcPr>
                </a:tc>
                <a:tc>
                  <a:txBody>
                    <a:bodyPr/>
                    <a:lstStyle/>
                    <a:p>
                      <a:endParaRPr lang="en-US" dirty="0"/>
                    </a:p>
                  </a:txBody>
                  <a:tcPr>
                    <a:no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Activity</a:t>
                      </a:r>
                      <a:r>
                        <a:rPr lang="en-US" baseline="0" dirty="0" smtClean="0"/>
                        <a:t> 2</a:t>
                      </a:r>
                      <a:endParaRPr lang="en-US" dirty="0" smtClean="0"/>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tc>
              </a:tr>
            </a:tbl>
          </a:graphicData>
        </a:graphic>
      </p:graphicFrame>
    </p:spTree>
    <p:extLst>
      <p:ext uri="{BB962C8B-B14F-4D97-AF65-F5344CB8AC3E}">
        <p14:creationId xmlns:p14="http://schemas.microsoft.com/office/powerpoint/2010/main" val="2113845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fontScale="90000"/>
          </a:bodyPr>
          <a:lstStyle/>
          <a:p>
            <a:r>
              <a:rPr lang="en-US" sz="3200" dirty="0">
                <a:effectLst/>
              </a:rPr>
              <a:t>Step 7. Draft the post-disaster damages, losses and needs (PDNA) report of the sector</a:t>
            </a:r>
          </a:p>
        </p:txBody>
      </p:sp>
      <p:sp>
        <p:nvSpPr>
          <p:cNvPr id="3" name="Subtitle 2"/>
          <p:cNvSpPr>
            <a:spLocks noGrp="1"/>
          </p:cNvSpPr>
          <p:nvPr>
            <p:ph type="body" idx="1"/>
          </p:nvPr>
        </p:nvSpPr>
        <p:spPr/>
        <p:txBody>
          <a:bodyPr/>
          <a:lstStyle/>
          <a:p>
            <a:endParaRPr lang="en-US" b="1" dirty="0"/>
          </a:p>
        </p:txBody>
      </p:sp>
    </p:spTree>
    <p:extLst>
      <p:ext uri="{BB962C8B-B14F-4D97-AF65-F5344CB8AC3E}">
        <p14:creationId xmlns:p14="http://schemas.microsoft.com/office/powerpoint/2010/main" val="4034490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orientate on the proposed contents of sector damage, loss, and needs assessment report </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3307959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i="1" dirty="0">
                <a:solidFill>
                  <a:schemeClr val="bg1">
                    <a:lumMod val="65000"/>
                  </a:schemeClr>
                </a:solidFill>
              </a:rPr>
              <a:t>Step </a:t>
            </a:r>
            <a:r>
              <a:rPr lang="en-US" sz="1800" i="1" dirty="0" smtClean="0">
                <a:solidFill>
                  <a:schemeClr val="bg1">
                    <a:lumMod val="65000"/>
                  </a:schemeClr>
                </a:solidFill>
              </a:rPr>
              <a:t>1. Collect </a:t>
            </a:r>
            <a:r>
              <a:rPr lang="en-US" sz="1800" i="1" dirty="0">
                <a:solidFill>
                  <a:schemeClr val="bg1">
                    <a:lumMod val="65000"/>
                  </a:schemeClr>
                </a:solidFill>
              </a:rPr>
              <a:t>and/or validate the baseline data for each of the disaster-affected district</a:t>
            </a:r>
          </a:p>
          <a:p>
            <a:r>
              <a:rPr lang="en-US" sz="1800" i="1" dirty="0">
                <a:solidFill>
                  <a:schemeClr val="bg1">
                    <a:lumMod val="65000"/>
                  </a:schemeClr>
                </a:solidFill>
              </a:rPr>
              <a:t>Step 2. Estimate damages and losses </a:t>
            </a:r>
            <a:r>
              <a:rPr lang="en-US" sz="1800" dirty="0" smtClean="0">
                <a:solidFill>
                  <a:schemeClr val="bg1">
                    <a:lumMod val="65000"/>
                  </a:schemeClr>
                </a:solidFill>
              </a:rPr>
              <a:t>(Township &gt; District &gt; State/Region)</a:t>
            </a:r>
            <a:endParaRPr lang="en-US" sz="1800" i="1" dirty="0">
              <a:solidFill>
                <a:schemeClr val="bg1">
                  <a:lumMod val="65000"/>
                </a:schemeClr>
              </a:solidFill>
            </a:endParaRPr>
          </a:p>
          <a:p>
            <a:r>
              <a:rPr lang="en-US" sz="1800" i="1" dirty="0">
                <a:solidFill>
                  <a:schemeClr val="bg1">
                    <a:lumMod val="65000"/>
                  </a:schemeClr>
                </a:solidFill>
              </a:rPr>
              <a:t>Step 3. Validate the information on damages and losses </a:t>
            </a:r>
            <a:r>
              <a:rPr lang="en-US" sz="1800" dirty="0" smtClean="0">
                <a:solidFill>
                  <a:schemeClr val="bg1">
                    <a:lumMod val="65000"/>
                  </a:schemeClr>
                </a:solidFill>
              </a:rPr>
              <a:t>(State/Region &gt; National)</a:t>
            </a:r>
            <a:endParaRPr lang="en-US" sz="1800" i="1" dirty="0">
              <a:solidFill>
                <a:schemeClr val="bg1">
                  <a:lumMod val="65000"/>
                </a:schemeClr>
              </a:solidFill>
            </a:endParaRPr>
          </a:p>
          <a:p>
            <a:r>
              <a:rPr lang="en-US" sz="1800" i="1" dirty="0">
                <a:solidFill>
                  <a:schemeClr val="bg1">
                    <a:lumMod val="65000"/>
                  </a:schemeClr>
                </a:solidFill>
              </a:rPr>
              <a:t>Step 4. Analyze the impacts of the damages and losses to affected population</a:t>
            </a:r>
          </a:p>
          <a:p>
            <a:r>
              <a:rPr lang="en-US" sz="1800" i="1" dirty="0">
                <a:solidFill>
                  <a:schemeClr val="bg1">
                    <a:lumMod val="65000"/>
                  </a:schemeClr>
                </a:solidFill>
              </a:rPr>
              <a:t>Step 5. Identify the recovery strategies and estimate recovery and reconstruction needs</a:t>
            </a:r>
          </a:p>
          <a:p>
            <a:r>
              <a:rPr lang="en-US" sz="1800" i="1" dirty="0">
                <a:solidFill>
                  <a:schemeClr val="bg1">
                    <a:lumMod val="65000"/>
                  </a:schemeClr>
                </a:solidFill>
              </a:rPr>
              <a:t>Step 6. Draft the implementation plan of the identified programs and projects</a:t>
            </a:r>
          </a:p>
          <a:p>
            <a:r>
              <a:rPr lang="en-US" sz="2400" i="1" dirty="0"/>
              <a:t>Step 7. Draft the post-disaster damages, losses and needs (PDNA) of the </a:t>
            </a:r>
            <a:r>
              <a:rPr lang="en-US" sz="2400" i="1" dirty="0" smtClean="0"/>
              <a:t>sector </a:t>
            </a:r>
            <a:r>
              <a:rPr lang="en-US" sz="2400" dirty="0" smtClean="0"/>
              <a:t>(&gt; multi-sector summary report)</a:t>
            </a:r>
            <a:endParaRPr lang="en-US" sz="2400" i="1" dirty="0"/>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94479114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effectLst/>
              </a:rPr>
              <a:t>Step 7. Draft the post-disaster damages, losses and needs (PDNA) report of the </a:t>
            </a:r>
            <a:r>
              <a:rPr lang="en-US" sz="2800" i="1" dirty="0" smtClean="0">
                <a:effectLst/>
              </a:rPr>
              <a:t>sector</a:t>
            </a:r>
            <a:endParaRPr lang="en-US" sz="2800" dirty="0"/>
          </a:p>
        </p:txBody>
      </p:sp>
      <p:sp>
        <p:nvSpPr>
          <p:cNvPr id="3" name="Content Placeholder 2"/>
          <p:cNvSpPr>
            <a:spLocks noGrp="1"/>
          </p:cNvSpPr>
          <p:nvPr>
            <p:ph idx="1"/>
          </p:nvPr>
        </p:nvSpPr>
        <p:spPr/>
        <p:txBody>
          <a:bodyPr/>
          <a:lstStyle/>
          <a:p>
            <a:pPr lvl="0"/>
            <a:r>
              <a:rPr lang="en-US" sz="2400" dirty="0" smtClean="0"/>
              <a:t>Sector Lead</a:t>
            </a:r>
            <a:endParaRPr lang="en-US" sz="2400" dirty="0"/>
          </a:p>
          <a:p>
            <a:pPr lvl="1"/>
            <a:r>
              <a:rPr lang="en-US" sz="1800" dirty="0" smtClean="0"/>
              <a:t>Brief </a:t>
            </a:r>
            <a:r>
              <a:rPr lang="en-US" sz="1800" dirty="0"/>
              <a:t>description of the sector in the disaster-affected areas.</a:t>
            </a:r>
          </a:p>
          <a:p>
            <a:pPr lvl="1"/>
            <a:r>
              <a:rPr lang="en-US" sz="1800" dirty="0"/>
              <a:t>Damages in the sector by areas and by types of assets and facilities affected.</a:t>
            </a:r>
          </a:p>
          <a:p>
            <a:pPr lvl="1"/>
            <a:r>
              <a:rPr lang="en-US" sz="1800" dirty="0"/>
              <a:t>Losses in the sector emphasizing the losses in income, increase in expenditures, estimated period before normalcy will be attained, etc.</a:t>
            </a:r>
          </a:p>
          <a:p>
            <a:pPr lvl="1"/>
            <a:r>
              <a:rPr lang="en-US" sz="1800" dirty="0"/>
              <a:t>Impact on the economy, individual households and the consequences to the greater community if no assistance for recovery will be provided. </a:t>
            </a:r>
          </a:p>
          <a:p>
            <a:pPr lvl="1"/>
            <a:r>
              <a:rPr lang="en-US" sz="1800" dirty="0"/>
              <a:t>Proposed strategies for recovery and reconstruction of the sector.</a:t>
            </a:r>
          </a:p>
          <a:p>
            <a:pPr lvl="1"/>
            <a:r>
              <a:rPr lang="en-US" sz="1800" dirty="0"/>
              <a:t>Needs of the sector, by priority, and the draft schedule of implementation with the estimated funds required for each project over time</a:t>
            </a:r>
            <a:r>
              <a:rPr lang="en-US" sz="1800" dirty="0" smtClean="0"/>
              <a:t>.</a:t>
            </a:r>
          </a:p>
          <a:p>
            <a:endParaRPr lang="en-US" sz="2200" dirty="0"/>
          </a:p>
          <a:p>
            <a:endParaRPr lang="en-US" sz="2400" dirty="0"/>
          </a:p>
        </p:txBody>
      </p:sp>
    </p:spTree>
    <p:extLst>
      <p:ext uri="{BB962C8B-B14F-4D97-AF65-F5344CB8AC3E}">
        <p14:creationId xmlns:p14="http://schemas.microsoft.com/office/powerpoint/2010/main" val="3397722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draft sector report should be submitted to the sector Ministry and Central Statistical Organization (Ministry of National Planning and Economic Development). </a:t>
            </a:r>
            <a:endParaRPr lang="en-US" sz="2400" dirty="0" smtClean="0"/>
          </a:p>
          <a:p>
            <a:r>
              <a:rPr lang="en-US" sz="2400" dirty="0" smtClean="0"/>
              <a:t>The </a:t>
            </a:r>
            <a:r>
              <a:rPr lang="en-US" sz="2400" dirty="0"/>
              <a:t>Central Statistical Organization is Secretary of the “Confirmation of Damages and Losses Subcommittee”, and would submit to the Ministry of National Planning and Economic Development for integration into the overall post-disaster assessment report, which should contain the other similar reports of the other sectors. </a:t>
            </a:r>
          </a:p>
          <a:p>
            <a:endParaRPr lang="en-US" sz="2400" dirty="0"/>
          </a:p>
        </p:txBody>
      </p:sp>
      <p:sp>
        <p:nvSpPr>
          <p:cNvPr id="3" name="Title 2"/>
          <p:cNvSpPr>
            <a:spLocks noGrp="1"/>
          </p:cNvSpPr>
          <p:nvPr>
            <p:ph type="title"/>
          </p:nvPr>
        </p:nvSpPr>
        <p:spPr/>
        <p:txBody>
          <a:bodyPr>
            <a:normAutofit/>
          </a:bodyPr>
          <a:lstStyle/>
          <a:p>
            <a:r>
              <a:rPr lang="en-US" sz="2800" i="1" dirty="0">
                <a:effectLst/>
              </a:rPr>
              <a:t>Step 7. Draft the post-disaster damages, losses and needs (PDNA) report of the sector</a:t>
            </a:r>
            <a:endParaRPr lang="en-US" sz="2800" dirty="0"/>
          </a:p>
        </p:txBody>
      </p:sp>
    </p:spTree>
    <p:extLst>
      <p:ext uri="{BB962C8B-B14F-4D97-AF65-F5344CB8AC3E}">
        <p14:creationId xmlns:p14="http://schemas.microsoft.com/office/powerpoint/2010/main" val="197532721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smtClean="0"/>
              <a:t>Group Discussions</a:t>
            </a:r>
            <a:endParaRPr lang="en-US"/>
          </a:p>
        </p:txBody>
      </p:sp>
    </p:spTree>
    <p:extLst>
      <p:ext uri="{BB962C8B-B14F-4D97-AF65-F5344CB8AC3E}">
        <p14:creationId xmlns:p14="http://schemas.microsoft.com/office/powerpoint/2010/main" val="3586291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i="1" dirty="0"/>
              <a:t>Step </a:t>
            </a:r>
            <a:r>
              <a:rPr lang="en-US" sz="2400" i="1" dirty="0" smtClean="0"/>
              <a:t>1. Collect </a:t>
            </a:r>
            <a:r>
              <a:rPr lang="en-US" sz="2400" i="1" dirty="0"/>
              <a:t>and/or validate the baseline data for each of the disaster-affected district</a:t>
            </a:r>
          </a:p>
          <a:p>
            <a:r>
              <a:rPr lang="en-US" sz="1800" i="1" dirty="0">
                <a:solidFill>
                  <a:schemeClr val="bg1">
                    <a:lumMod val="65000"/>
                  </a:schemeClr>
                </a:solidFill>
              </a:rPr>
              <a:t>Step 2. Estimate damages and losses </a:t>
            </a:r>
            <a:r>
              <a:rPr lang="en-US" sz="1800" dirty="0" smtClean="0">
                <a:solidFill>
                  <a:schemeClr val="bg1">
                    <a:lumMod val="65000"/>
                  </a:schemeClr>
                </a:solidFill>
              </a:rPr>
              <a:t>(Township &gt; District &gt; State/Region)</a:t>
            </a:r>
            <a:endParaRPr lang="en-US" sz="1800" i="1" dirty="0">
              <a:solidFill>
                <a:schemeClr val="bg1">
                  <a:lumMod val="65000"/>
                </a:schemeClr>
              </a:solidFill>
            </a:endParaRPr>
          </a:p>
          <a:p>
            <a:r>
              <a:rPr lang="en-US" sz="1800" i="1" dirty="0">
                <a:solidFill>
                  <a:schemeClr val="bg1">
                    <a:lumMod val="65000"/>
                  </a:schemeClr>
                </a:solidFill>
              </a:rPr>
              <a:t>Step 3. Validate the information on damages and losses </a:t>
            </a:r>
            <a:r>
              <a:rPr lang="en-US" sz="1800" dirty="0" smtClean="0">
                <a:solidFill>
                  <a:schemeClr val="bg1">
                    <a:lumMod val="65000"/>
                  </a:schemeClr>
                </a:solidFill>
              </a:rPr>
              <a:t>(State/Region &gt; National)</a:t>
            </a:r>
            <a:endParaRPr lang="en-US" sz="1800" i="1" dirty="0">
              <a:solidFill>
                <a:schemeClr val="bg1">
                  <a:lumMod val="65000"/>
                </a:schemeClr>
              </a:solidFill>
            </a:endParaRPr>
          </a:p>
          <a:p>
            <a:r>
              <a:rPr lang="en-US" sz="1800" i="1" dirty="0">
                <a:solidFill>
                  <a:schemeClr val="bg1">
                    <a:lumMod val="65000"/>
                  </a:schemeClr>
                </a:solidFill>
              </a:rPr>
              <a:t>Step 4. Analyze the impacts of the damages and losses to affected population</a:t>
            </a:r>
          </a:p>
          <a:p>
            <a:r>
              <a:rPr lang="en-US" sz="1800" i="1" dirty="0">
                <a:solidFill>
                  <a:schemeClr val="bg1">
                    <a:lumMod val="65000"/>
                  </a:schemeClr>
                </a:solidFill>
              </a:rPr>
              <a:t>Step 5. Identify the recovery strategies and estimate recovery and reconstruction needs</a:t>
            </a:r>
          </a:p>
          <a:p>
            <a:r>
              <a:rPr lang="en-US" sz="1800" i="1" dirty="0">
                <a:solidFill>
                  <a:schemeClr val="bg1">
                    <a:lumMod val="65000"/>
                  </a:schemeClr>
                </a:solidFill>
              </a:rPr>
              <a:t>Step 6. Draft the implementation plan of the identified programs and projects</a:t>
            </a:r>
          </a:p>
          <a:p>
            <a:r>
              <a:rPr lang="en-US" sz="1800" i="1" dirty="0">
                <a:solidFill>
                  <a:schemeClr val="bg1">
                    <a:lumMod val="65000"/>
                  </a:schemeClr>
                </a:solidFill>
              </a:rPr>
              <a:t>Step 7. Draft the post-disaster damages, losses and needs (PDNA) of the </a:t>
            </a:r>
            <a:r>
              <a:rPr lang="en-US" sz="1800" i="1" dirty="0" smtClean="0">
                <a:solidFill>
                  <a:schemeClr val="bg1">
                    <a:lumMod val="65000"/>
                  </a:schemeClr>
                </a:solidFill>
              </a:rPr>
              <a:t>sector </a:t>
            </a:r>
            <a:r>
              <a:rPr lang="en-US" sz="1800" dirty="0" smtClean="0">
                <a:solidFill>
                  <a:schemeClr val="bg1">
                    <a:lumMod val="65000"/>
                  </a:schemeClr>
                </a:solidFill>
              </a:rPr>
              <a:t>(&gt; multi-sector summary report)</a:t>
            </a:r>
            <a:endParaRPr lang="en-US" sz="1800" i="1"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1491917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EDUCATION SECTOR</a:t>
            </a:r>
            <a:endParaRPr lang="en-US" dirty="0"/>
          </a:p>
        </p:txBody>
      </p:sp>
      <p:sp>
        <p:nvSpPr>
          <p:cNvPr id="5" name="Text Placeholder 4"/>
          <p:cNvSpPr>
            <a:spLocks noGrp="1"/>
          </p:cNvSpPr>
          <p:nvPr>
            <p:ph type="body" idx="1"/>
          </p:nvPr>
        </p:nvSpPr>
        <p:spPr/>
        <p:txBody>
          <a:bodyPr/>
          <a:lstStyle/>
          <a:p>
            <a:endParaRPr lang="en-US"/>
          </a:p>
        </p:txBody>
      </p:sp>
      <p:pic>
        <p:nvPicPr>
          <p:cNvPr id="7" name="Picture 2" descr="C:\Users\user\AppData\Local\Microsoft\Windows\Temporary Internet Files\Content.IE5\DRW714PQ\MC900434217[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2200" y="2132856"/>
            <a:ext cx="2499123" cy="149516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1763688" y="203684"/>
            <a:ext cx="2727148" cy="3858344"/>
          </a:xfrm>
          <a:prstGeom prst="rect">
            <a:avLst/>
          </a:prstGeom>
        </p:spPr>
      </p:pic>
    </p:spTree>
    <p:extLst>
      <p:ext uri="{BB962C8B-B14F-4D97-AF65-F5344CB8AC3E}">
        <p14:creationId xmlns:p14="http://schemas.microsoft.com/office/powerpoint/2010/main" val="2481751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t>Baseline information must be compiled before the field assessment or, if possible, prior to the occurrence of disaster. </a:t>
            </a:r>
            <a:endParaRPr lang="en-US" sz="2400" dirty="0" smtClean="0"/>
          </a:p>
          <a:p>
            <a:r>
              <a:rPr lang="en-US" sz="2400" dirty="0" smtClean="0"/>
              <a:t>The </a:t>
            </a:r>
            <a:r>
              <a:rPr lang="en-US" sz="2400" dirty="0"/>
              <a:t>baseline data should be validated before the field visit to serve as the basis for the estimation of damages and losses for the disaster-affected area/s. </a:t>
            </a:r>
            <a:endParaRPr lang="en-US" sz="2400" dirty="0" smtClean="0"/>
          </a:p>
          <a:p>
            <a:r>
              <a:rPr lang="en-US" sz="2400" dirty="0"/>
              <a:t>This data can be compiled at the State/Region office or at the Township levels.</a:t>
            </a:r>
            <a:r>
              <a:rPr lang="en-US" sz="2400" b="1" dirty="0"/>
              <a:t> </a:t>
            </a:r>
            <a:endParaRPr lang="en-US" sz="2400" dirty="0"/>
          </a:p>
        </p:txBody>
      </p:sp>
      <p:sp>
        <p:nvSpPr>
          <p:cNvPr id="4" name="Title 3"/>
          <p:cNvSpPr>
            <a:spLocks noGrp="1"/>
          </p:cNvSpPr>
          <p:nvPr>
            <p:ph type="title"/>
          </p:nvPr>
        </p:nvSpPr>
        <p:spPr/>
        <p:txBody>
          <a:bodyPr>
            <a:noAutofit/>
          </a:bodyPr>
          <a:lstStyle/>
          <a:p>
            <a:r>
              <a:rPr lang="en-US" sz="2400" i="1" dirty="0"/>
              <a:t>Step 1. Collect and/or validate the baseline data for each of the disaster-affected district</a:t>
            </a:r>
          </a:p>
        </p:txBody>
      </p:sp>
    </p:spTree>
    <p:extLst>
      <p:ext uri="{BB962C8B-B14F-4D97-AF65-F5344CB8AC3E}">
        <p14:creationId xmlns:p14="http://schemas.microsoft.com/office/powerpoint/2010/main" val="18318011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DB_template_updat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CAUPD template</Template>
  <TotalTime>7207</TotalTime>
  <Words>4194</Words>
  <Application>Microsoft Office PowerPoint</Application>
  <PresentationFormat>On-screen Show (4:3)</PresentationFormat>
  <Paragraphs>1495</Paragraphs>
  <Slides>68</Slides>
  <Notes>3</Notes>
  <HiddenSlides>1</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68</vt:i4>
      </vt:variant>
    </vt:vector>
  </HeadingPairs>
  <TitlesOfParts>
    <vt:vector size="80" baseType="lpstr">
      <vt:lpstr>ＭＳ Ｐゴシック</vt:lpstr>
      <vt:lpstr>Angsana New</vt:lpstr>
      <vt:lpstr>Arial</vt:lpstr>
      <vt:lpstr>Calibri</vt:lpstr>
      <vt:lpstr>Cordia New</vt:lpstr>
      <vt:lpstr>GEDAPE+TimesNewRoman</vt:lpstr>
      <vt:lpstr>HY그래픽M</vt:lpstr>
      <vt:lpstr>Phetsarath OT</vt:lpstr>
      <vt:lpstr>Times New Roman</vt:lpstr>
      <vt:lpstr>Trebuchet MS</vt:lpstr>
      <vt:lpstr>Wingdings 2</vt:lpstr>
      <vt:lpstr>AFDB_template_update</vt:lpstr>
      <vt:lpstr>“Post-Disaster Needs Assessment and Recovery in Myanmar”</vt:lpstr>
      <vt:lpstr>S2.1 Disaster Scenario </vt:lpstr>
      <vt:lpstr>Session Objectives</vt:lpstr>
      <vt:lpstr>Group Discussion: Disaster Scenario</vt:lpstr>
      <vt:lpstr>Collect Baseline data (step 1)</vt:lpstr>
      <vt:lpstr>Session Objectives</vt:lpstr>
      <vt:lpstr>General steps to conduct assessment</vt:lpstr>
      <vt:lpstr>Example: EDUCATION SECTOR</vt:lpstr>
      <vt:lpstr>Step 1. Collect and/or validate the baseline data for each of the disaster-affected district</vt:lpstr>
      <vt:lpstr>Step 1. Collect and/or validate the baseline data for each of the disaster-affected district</vt:lpstr>
      <vt:lpstr>PowerPoint Presentation</vt:lpstr>
      <vt:lpstr>PowerPoint Presentation</vt:lpstr>
      <vt:lpstr>Group Exercise</vt:lpstr>
      <vt:lpstr>S2.3 Estimating Sector Damage and Losses (Step 2)</vt:lpstr>
      <vt:lpstr>Session Objectives</vt:lpstr>
      <vt:lpstr>General steps to conduct assessment</vt:lpstr>
      <vt:lpstr>Example: education sector</vt:lpstr>
      <vt:lpstr>Step 2. Estimate damages and losses </vt:lpstr>
      <vt:lpstr>PowerPoint Presentation</vt:lpstr>
      <vt:lpstr>PowerPoint Presentation</vt:lpstr>
      <vt:lpstr>PowerPoint Presentation</vt:lpstr>
      <vt:lpstr>PowerPoint Presentation</vt:lpstr>
      <vt:lpstr>PowerPoint Presentation</vt:lpstr>
      <vt:lpstr>PowerPoint Presentation</vt:lpstr>
      <vt:lpstr>Group Exercise</vt:lpstr>
      <vt:lpstr>Questions on damage and loss</vt:lpstr>
      <vt:lpstr>S2.4 Validating the Damage and Loss Information (Step 3)</vt:lpstr>
      <vt:lpstr>Session Objectives</vt:lpstr>
      <vt:lpstr>General steps to conduct assessment</vt:lpstr>
      <vt:lpstr>Example: education sector</vt:lpstr>
      <vt:lpstr>Step 3. Validate the information on damages and losses and draft the summary </vt:lpstr>
      <vt:lpstr>Step 3.2 Summarize damages and losses of the sector at the national level </vt:lpstr>
      <vt:lpstr>Open Discussion</vt:lpstr>
      <vt:lpstr>Group Exercise</vt:lpstr>
      <vt:lpstr>S2.5 Analyzing the Disaster Impacts (Step 4)</vt:lpstr>
      <vt:lpstr>Session Objectives</vt:lpstr>
      <vt:lpstr>General steps to conduct assessment</vt:lpstr>
      <vt:lpstr>Example: education sector</vt:lpstr>
      <vt:lpstr>Step 4. Analyze the impacts of the damages and losses to affected population. </vt:lpstr>
      <vt:lpstr>Example: Power supply sector</vt:lpstr>
      <vt:lpstr>Step 4. Analyze the impacts of the damages and losses to affected population. </vt:lpstr>
      <vt:lpstr>Group Exercise</vt:lpstr>
      <vt:lpstr>S3.1 Sector Recovery Strategies and Needs (Step 5)</vt:lpstr>
      <vt:lpstr>Session Objectives</vt:lpstr>
      <vt:lpstr>General steps to conduct assessment</vt:lpstr>
      <vt:lpstr>Example: education sector</vt:lpstr>
      <vt:lpstr>Step 5. Identify the recovery strategies and estimate recovery and reconstruction needs</vt:lpstr>
      <vt:lpstr>Strategies</vt:lpstr>
      <vt:lpstr>Step 5.2. Estimate recovery needs</vt:lpstr>
      <vt:lpstr>Step 5.3. Estimate reconstruction needs</vt:lpstr>
      <vt:lpstr>Step 5.4. Prioritize identified projects for recovery</vt:lpstr>
      <vt:lpstr>Step 5.4. Prioritize identified projects for recovery</vt:lpstr>
      <vt:lpstr>Step 5.5. Summarize the estimated recovery and reconstruction needs</vt:lpstr>
      <vt:lpstr>Step 5.6. Provide the Ministry of National Planning and Economic Development and the Ministry of Social Welfare, Relief and Resettlement a copy of the assessment of the sector </vt:lpstr>
      <vt:lpstr>Group Exercises</vt:lpstr>
      <vt:lpstr>S3.2 Sector Recovery Project Implementation Plans (Step 6)</vt:lpstr>
      <vt:lpstr>Session Objectives</vt:lpstr>
      <vt:lpstr>General steps to conduct assessment</vt:lpstr>
      <vt:lpstr>Question</vt:lpstr>
      <vt:lpstr>Project Design</vt:lpstr>
      <vt:lpstr>Project Design</vt:lpstr>
      <vt:lpstr>Group Exercise</vt:lpstr>
      <vt:lpstr>Step 7. Draft the post-disaster damages, losses and needs (PDNA) report of the sector</vt:lpstr>
      <vt:lpstr>Session Objectives</vt:lpstr>
      <vt:lpstr>General steps to conduct assessment</vt:lpstr>
      <vt:lpstr>Step 7. Draft the post-disaster damages, losses and needs (PDNA) report of the sector</vt:lpstr>
      <vt:lpstr>Step 7. Draft the post-disaster damages, losses and needs (PDNA) report of the sector</vt:lpstr>
      <vt:lpstr>Group Discussions</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and Capacity  Building Support for Sub-National Post Disaster Reconstruction Activities in Khammouane Province</dc:title>
  <dc:creator>Pearn</dc:creator>
  <cp:lastModifiedBy>Greg</cp:lastModifiedBy>
  <cp:revision>680</cp:revision>
  <dcterms:created xsi:type="dcterms:W3CDTF">2013-02-18T06:24:38Z</dcterms:created>
  <dcterms:modified xsi:type="dcterms:W3CDTF">2015-07-26T01:42:46Z</dcterms:modified>
</cp:coreProperties>
</file>