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7" r:id="rId2"/>
    <p:sldId id="258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88" r:id="rId22"/>
    <p:sldId id="289" r:id="rId23"/>
    <p:sldId id="290" r:id="rId24"/>
    <p:sldId id="291" r:id="rId25"/>
    <p:sldId id="269" r:id="rId2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8761" autoAdjust="0"/>
  </p:normalViewPr>
  <p:slideViewPr>
    <p:cSldViewPr>
      <p:cViewPr varScale="1">
        <p:scale>
          <a:sx n="51" d="100"/>
          <a:sy n="51" d="100"/>
        </p:scale>
        <p:origin x="195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9241045-B96D-496E-910D-7220A29107D2}" type="datetimeFigureOut">
              <a:rPr lang="en-US"/>
              <a:pPr>
                <a:defRPr/>
              </a:pPr>
              <a:t>18-Nov-14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59BFA71-188E-4C1C-82F1-7BD751AD76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0916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latin typeface="Calibri" pitchFamily="34" charset="0"/>
              <a:cs typeface="Cordia New" pitchFamily="34" charset="-34"/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E6DDDDF-0E5D-4EC2-A103-E78E60626FEC}" type="slidenum">
              <a:rPr lang="en-US" smtClean="0"/>
              <a:pPr/>
              <a:t>13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049907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latin typeface="Calibri" pitchFamily="34" charset="0"/>
              <a:cs typeface="Cordia New" pitchFamily="34" charset="-34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D9E4E4B-5F68-49D5-A65E-FA47CE38BEFA}" type="slidenum">
              <a:rPr lang="en-US" smtClean="0"/>
              <a:pPr/>
              <a:t>14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641976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8B3BF2-B6E9-444B-9A6F-25618DA2B0D1}" type="slidenum">
              <a:rPr lang="en-US" smtClean="0">
                <a:ea typeface="MS PGothic" pitchFamily="34" charset="-128"/>
              </a:rPr>
              <a:pPr/>
              <a:t>17</a:t>
            </a:fld>
            <a:endParaRPr lang="en-US" smtClean="0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075632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18435B7-964A-4AE5-A584-B735A7C9249E}" type="slidenum">
              <a:rPr lang="en-US" smtClean="0">
                <a:ea typeface="MS PGothic" pitchFamily="34" charset="-128"/>
              </a:rPr>
              <a:pPr/>
              <a:t>18</a:t>
            </a:fld>
            <a:endParaRPr lang="en-US" smtClean="0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003650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31B0F09-CD75-4CFE-A10B-21ED38A8E926}" type="slidenum">
              <a:rPr lang="en-US" smtClean="0">
                <a:ea typeface="MS PGothic" pitchFamily="34" charset="-128"/>
              </a:rPr>
              <a:pPr/>
              <a:t>19</a:t>
            </a:fld>
            <a:endParaRPr lang="en-US" smtClean="0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26514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0" y="3268663"/>
            <a:ext cx="9144000" cy="146050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752600"/>
            <a:ext cx="7924800" cy="1470025"/>
          </a:xfrm>
          <a:prstGeom prst="rect">
            <a:avLst/>
          </a:prstGeom>
        </p:spPr>
        <p:txBody>
          <a:bodyPr anchor="b"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2732112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8D3DD-CFEE-4130-A056-88F986525227}" type="datetimeFigureOut">
              <a:rPr lang="en-US"/>
              <a:pPr>
                <a:defRPr/>
              </a:pPr>
              <a:t>18-Nov-14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1CB11-9BC1-453B-B61E-93691B514C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3" name="Picture 12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5970252"/>
            <a:ext cx="645102" cy="7721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2150" y="6291261"/>
            <a:ext cx="919849" cy="435349"/>
          </a:xfrm>
          <a:prstGeom prst="rect">
            <a:avLst/>
          </a:prstGeom>
        </p:spPr>
      </p:pic>
      <p:pic>
        <p:nvPicPr>
          <p:cNvPr id="16" name="Picture 1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4015185" y="182562"/>
            <a:ext cx="1113631" cy="111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343085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 flipH="1">
            <a:off x="0" y="1371600"/>
            <a:ext cx="9144000" cy="73025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25FC5-2AA3-49F6-9F04-D7BFDC62CBF4}" type="datetimeFigureOut">
              <a:rPr lang="en-US"/>
              <a:pPr>
                <a:defRPr/>
              </a:pPr>
              <a:t>18-Nov-14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83027-B27E-4130-874E-BEDB86DD70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734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 rot="5400000" flipH="1">
            <a:off x="3332163" y="3384550"/>
            <a:ext cx="6867525" cy="73025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0755" y="3268344"/>
              <a:ext cx="109914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9894" y="3268345"/>
              <a:ext cx="1097027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6922" y="3268344"/>
              <a:ext cx="1097026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8"/>
            <a:ext cx="18288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1722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838950" y="6356350"/>
            <a:ext cx="18684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7BBCF-7233-4722-AC12-61C36B758C01}" type="datetimeFigureOut">
              <a:rPr lang="en-US"/>
              <a:pPr>
                <a:defRPr/>
              </a:pPr>
              <a:t>18-Nov-14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30DEF-A772-4BC1-8F8F-C676DA2DA9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550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0" y="1371600"/>
            <a:ext cx="9144000" cy="73025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9616"/>
            <a:ext cx="8229600" cy="46265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39345-55D8-4276-AC75-3A00A7AAB3B9}" type="datetimeFigureOut">
              <a:rPr lang="en-US"/>
              <a:pPr>
                <a:defRPr/>
              </a:pPr>
              <a:t>18-Nov-14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CA404-91AF-4DB6-9413-E09CA73D1B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2" name="Picture 11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3494" y="6273838"/>
            <a:ext cx="373962" cy="447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193" y="6469499"/>
            <a:ext cx="533231" cy="252369"/>
          </a:xfrm>
          <a:prstGeom prst="rect">
            <a:avLst/>
          </a:prstGeom>
        </p:spPr>
      </p:pic>
      <p:pic>
        <p:nvPicPr>
          <p:cNvPr id="15" name="Picture 1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232048" y="6273838"/>
            <a:ext cx="448075" cy="447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82824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2"/>
          <p:cNvGrpSpPr>
            <a:grpSpLocks/>
          </p:cNvGrpSpPr>
          <p:nvPr/>
        </p:nvGrpSpPr>
        <p:grpSpPr bwMode="auto">
          <a:xfrm flipH="1">
            <a:off x="0" y="4229100"/>
            <a:ext cx="9144000" cy="146050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12" y="4406900"/>
            <a:ext cx="78272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2667000"/>
            <a:ext cx="78272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70AFD-324C-43AC-8BCD-284E73E4BA54}" type="datetimeFigureOut">
              <a:rPr lang="en-US"/>
              <a:pPr>
                <a:defRPr/>
              </a:pPr>
              <a:t>18-Nov-14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62F7D-19A8-4FAC-A9AE-946CC24E0F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2" name="Picture 11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3494" y="6273838"/>
            <a:ext cx="373962" cy="447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193" y="6469499"/>
            <a:ext cx="533231" cy="252369"/>
          </a:xfrm>
          <a:prstGeom prst="rect">
            <a:avLst/>
          </a:prstGeom>
        </p:spPr>
      </p:pic>
      <p:pic>
        <p:nvPicPr>
          <p:cNvPr id="15" name="Picture 1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232048" y="6273838"/>
            <a:ext cx="448075" cy="447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55159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0" y="1371600"/>
            <a:ext cx="9144000" cy="73025"/>
            <a:chOff x="0" y="3268345"/>
            <a:chExt cx="9144000" cy="146304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EDBEB-F119-47FF-84E8-5AACF51FE0FF}" type="datetimeFigureOut">
              <a:rPr lang="en-US"/>
              <a:pPr>
                <a:defRPr/>
              </a:pPr>
              <a:t>18-Nov-14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E805B-4F33-423E-ABF8-633B87ADD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863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6"/>
          <p:cNvGrpSpPr>
            <a:grpSpLocks/>
          </p:cNvGrpSpPr>
          <p:nvPr/>
        </p:nvGrpSpPr>
        <p:grpSpPr bwMode="auto">
          <a:xfrm>
            <a:off x="0" y="1371600"/>
            <a:ext cx="9144000" cy="73025"/>
            <a:chOff x="0" y="3268345"/>
            <a:chExt cx="9144000" cy="146304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971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971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70F7B-D3E3-445A-8363-CCF278AEB406}" type="datetimeFigureOut">
              <a:rPr lang="en-US"/>
              <a:pPr>
                <a:defRPr/>
              </a:pPr>
              <a:t>18-Nov-14</a:t>
            </a:fld>
            <a:endParaRPr lang="en-US"/>
          </a:p>
        </p:txBody>
      </p:sp>
      <p:sp>
        <p:nvSpPr>
          <p:cNvPr id="13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9223B-D833-4D14-9CE6-800565D1A7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39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2"/>
          <p:cNvGrpSpPr>
            <a:grpSpLocks/>
          </p:cNvGrpSpPr>
          <p:nvPr/>
        </p:nvGrpSpPr>
        <p:grpSpPr bwMode="auto">
          <a:xfrm flipH="1">
            <a:off x="0" y="1371600"/>
            <a:ext cx="9144000" cy="73025"/>
            <a:chOff x="0" y="3268345"/>
            <a:chExt cx="9144000" cy="146304"/>
          </a:xfrm>
        </p:grpSpPr>
        <p:sp>
          <p:nvSpPr>
            <p:cNvPr id="4" name="Rectangle 3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A77A5-C084-48DD-A817-51E1F0F35A85}" type="datetimeFigureOut">
              <a:rPr lang="en-US"/>
              <a:pPr>
                <a:defRPr/>
              </a:pPr>
              <a:t>18-Nov-14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6C7FA-0F53-4B8A-B107-D6A5EA6BDB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399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-9525" y="-19050"/>
            <a:ext cx="9144000" cy="147638"/>
            <a:chOff x="0" y="3268345"/>
            <a:chExt cx="9144000" cy="146304"/>
          </a:xfrm>
        </p:grpSpPr>
        <p:sp>
          <p:nvSpPr>
            <p:cNvPr id="3" name="Rectangle 2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" name="Rectangle 3"/>
            <p:cNvSpPr/>
            <p:nvPr userDrawn="1"/>
          </p:nvSpPr>
          <p:spPr>
            <a:xfrm>
              <a:off x="5495925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6592888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7689850" y="3268345"/>
              <a:ext cx="1096963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668A8-45BA-4375-AB22-F5AC85D5964B}" type="datetimeFigureOut">
              <a:rPr lang="en-US"/>
              <a:pPr>
                <a:defRPr/>
              </a:pPr>
              <a:t>18-Nov-14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A16E0-0986-42D7-9772-2273D3B705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Picture 9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3494" y="6273838"/>
            <a:ext cx="373962" cy="447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193" y="6469499"/>
            <a:ext cx="533231" cy="252369"/>
          </a:xfrm>
          <a:prstGeom prst="rect">
            <a:avLst/>
          </a:prstGeom>
        </p:spPr>
      </p:pic>
      <p:pic>
        <p:nvPicPr>
          <p:cNvPr id="13" name="Picture 1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232048" y="6273838"/>
            <a:ext cx="448075" cy="447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22625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3"/>
          <p:cNvGrpSpPr>
            <a:grpSpLocks/>
          </p:cNvGrpSpPr>
          <p:nvPr/>
        </p:nvGrpSpPr>
        <p:grpSpPr bwMode="auto">
          <a:xfrm flipH="1">
            <a:off x="0" y="1143000"/>
            <a:ext cx="9144000" cy="73025"/>
            <a:chOff x="0" y="3268345"/>
            <a:chExt cx="9144000" cy="146304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793750"/>
          </a:xfrm>
          <a:prstGeom prst="rect">
            <a:avLst/>
          </a:prstGeo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71600"/>
            <a:ext cx="5111750" cy="4754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371600"/>
            <a:ext cx="3008313" cy="47545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D2534-2BE9-4BDE-84E3-7007F3C7D124}" type="datetimeFigureOut">
              <a:rPr lang="en-US"/>
              <a:pPr>
                <a:defRPr/>
              </a:pPr>
              <a:t>18-Nov-14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6B433-20D9-4D33-8844-D5195EA749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224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9525" y="-19050"/>
            <a:ext cx="9144000" cy="147638"/>
            <a:chOff x="0" y="3268345"/>
            <a:chExt cx="9144000" cy="146304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5495925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592888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689850" y="3268345"/>
              <a:ext cx="1096963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1801368" y="685800"/>
            <a:ext cx="5495544" cy="3886200"/>
          </a:xfrm>
          <a:solidFill>
            <a:schemeClr val="accent1"/>
          </a:solidFill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contrasting" dir="t"/>
          </a:scene3d>
          <a:sp3d contourW="12700" prstMaterial="softEdge">
            <a:bevelT prst="cross"/>
            <a:contourClr>
              <a:srgbClr val="FFFFFF"/>
            </a:contourClr>
          </a:sp3d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035D8-1A07-40E8-9D6A-06CC00ED9D4F}" type="datetimeFigureOut">
              <a:rPr lang="en-US"/>
              <a:pPr>
                <a:defRPr/>
              </a:pPr>
              <a:t>18-Nov-14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C6C63-EBE2-422E-86A7-921B20C326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204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26" y="0"/>
            <a:ext cx="9144000" cy="6286520"/>
          </a:xfrm>
          <a:prstGeom prst="rect">
            <a:avLst/>
          </a:prstGeom>
          <a:gradFill flip="none" rotWithShape="1">
            <a:gsLst>
              <a:gs pos="1000">
                <a:schemeClr val="bg2">
                  <a:alpha val="0"/>
                </a:schemeClr>
              </a:gs>
              <a:gs pos="100000">
                <a:schemeClr val="bg1">
                  <a:alpha val="92000"/>
                </a:schemeClr>
              </a:gs>
            </a:gsLst>
            <a:lin ang="16200000" scaled="1"/>
            <a:tileRect/>
          </a:gradFill>
          <a:ln w="285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-180975" y="0"/>
            <a:ext cx="968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ysClr val="windowText" lastClr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FC5FC7F-8325-4B0F-A7AC-B36D507F46BB}" type="datetimeFigureOut">
              <a:rPr lang="en-US"/>
              <a:pPr>
                <a:defRPr/>
              </a:pPr>
              <a:t>18-Nov-14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ysClr val="windowText" lastClr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1413" y="0"/>
            <a:ext cx="38258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fld id="{254AF026-0D4C-4B84-A717-AA5FC1A5EF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2" r:id="rId2"/>
    <p:sldLayoutId id="2147483883" r:id="rId3"/>
    <p:sldLayoutId id="2147483884" r:id="rId4"/>
    <p:sldLayoutId id="2147483885" r:id="rId5"/>
    <p:sldLayoutId id="2147483886" r:id="rId6"/>
    <p:sldLayoutId id="2147483887" r:id="rId7"/>
    <p:sldLayoutId id="2147483888" r:id="rId8"/>
    <p:sldLayoutId id="2147483889" r:id="rId9"/>
    <p:sldLayoutId id="2147483890" r:id="rId10"/>
    <p:sldLayoutId id="214748389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 2" pitchFamily="18" charset="2"/>
        <a:buChar char="¥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ADDC"/>
        </a:buClr>
        <a:buSzPct val="60000"/>
        <a:buFont typeface="Wingdings 2" pitchFamily="18" charset="2"/>
        <a:buChar char="¥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738AC8"/>
        </a:buClr>
        <a:buSzPct val="57000"/>
        <a:buFont typeface="Wingdings 2" pitchFamily="18" charset="2"/>
        <a:buChar char="¥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1AB39F"/>
        </a:buClr>
        <a:buSzPct val="55000"/>
        <a:buFont typeface="Wingdings 2" pitchFamily="18" charset="2"/>
        <a:buChar char="¥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0000"/>
        <a:buFont typeface="Wingdings 2" pitchFamily="18" charset="2"/>
        <a:buChar char="¥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co.th/imgres?q=flood+in+myanmar+2012&amp;hl=en&amp;sa=X&amp;tbo=d&amp;biw=1280&amp;bih=649&amp;tbm=isch&amp;tbnid=QMFVqCgCyyn3QM:&amp;imgrefurl=http://www.niticentral.com/2012/08/flood-in-burma-forces-85000-people-to-flee.html&amp;docid=9YesmWGA4nXb6M&amp;imgurl=http://www.niticentral.com/wp-content/uploads/2012/08/Myanmar-flood.jpg&amp;w=512&amp;h=341&amp;ei=CZkPUfCMIsfHrQeJhoGABw&amp;zoom=1&amp;ved=1t:3588,r:15,s:0,i:126&amp;iact=rc&amp;dur=261&amp;sig=109314316324425647693&amp;page=2&amp;tbnh=183&amp;tbnw=275&amp;start=12&amp;ndsp=16&amp;tx=196&amp;ty=167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http://t1.gstatic.com/images?q=tbn:ANd9GcRFxv0Q_ZIy1XBvXZa3vniZGvZTxZjT-vjTdYattfBV-VVQiiB9Nw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effectLst/>
              </a:rPr>
              <a:t>“Post-Disaster Needs Assessment and Recovery in </a:t>
            </a:r>
            <a:r>
              <a:rPr lang="en-US" sz="3200" dirty="0" smtClean="0">
                <a:effectLst/>
              </a:rPr>
              <a:t>Myanmar”</a:t>
            </a:r>
            <a:endParaRPr lang="en-US" sz="3200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S1.1 Background: Disasters and Post-Disaster Needs Assessment in </a:t>
            </a:r>
            <a:r>
              <a:rPr lang="en-US" b="1" dirty="0" smtClean="0"/>
              <a:t>Myanmar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82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  <a:latin typeface="Candara" pitchFamily="34" charset="0"/>
              </a:rPr>
              <a:t>Floods across Myanmar in August 2012</a:t>
            </a:r>
            <a:endParaRPr lang="en-US" sz="3600" b="1" dirty="0">
              <a:solidFill>
                <a:srgbClr val="002060"/>
              </a:solidFill>
              <a:latin typeface="Candar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958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>
                <a:latin typeface="Candara" pitchFamily="34" charset="0"/>
              </a:rPr>
              <a:t>some 86,000 people displaced in different regions and states</a:t>
            </a:r>
          </a:p>
          <a:p>
            <a:r>
              <a:rPr lang="en-US" sz="2800" dirty="0" smtClean="0">
                <a:latin typeface="Candara" pitchFamily="34" charset="0"/>
              </a:rPr>
              <a:t>over 287,000 people affected</a:t>
            </a:r>
          </a:p>
          <a:p>
            <a:r>
              <a:rPr lang="en-US" sz="2800" dirty="0" err="1" smtClean="0">
                <a:latin typeface="Candara" pitchFamily="34" charset="0"/>
              </a:rPr>
              <a:t>Ayeyarwady</a:t>
            </a:r>
            <a:r>
              <a:rPr lang="en-US" sz="2800" dirty="0" smtClean="0">
                <a:latin typeface="Candara" pitchFamily="34" charset="0"/>
              </a:rPr>
              <a:t> Region was the worst affected with some 48,000 people displaced.</a:t>
            </a:r>
          </a:p>
          <a:p>
            <a:r>
              <a:rPr lang="en-US" sz="2800" dirty="0" smtClean="0">
                <a:latin typeface="Candara" pitchFamily="34" charset="0"/>
              </a:rPr>
              <a:t>over 136,000 acre of farmland, houses, roads and bridges were damaged</a:t>
            </a:r>
          </a:p>
          <a:p>
            <a:endParaRPr lang="en-US" sz="2800" dirty="0">
              <a:latin typeface="Candara" pitchFamily="34" charset="0"/>
            </a:endParaRPr>
          </a:p>
        </p:txBody>
      </p:sp>
      <p:pic>
        <p:nvPicPr>
          <p:cNvPr id="4" name="Picture 1" descr="http://t1.gstatic.com/images?q=tbn:ANd9GcRFxv0Q_ZIy1XBvXZa3vniZGvZTxZjT-vjTdYattfBV-VVQiiB9Nw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5257800" y="1676400"/>
            <a:ext cx="3657600" cy="2435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http://www.aljazeera.com/mritems/Images/2012/8/25/201282575039571734_2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57800" y="4191000"/>
            <a:ext cx="3657600" cy="24236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2158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  <a:latin typeface="Candara" pitchFamily="34" charset="0"/>
              </a:rPr>
              <a:t>Tropical Storm in May 2013</a:t>
            </a:r>
            <a:endParaRPr lang="en-US" sz="3600" b="1" dirty="0">
              <a:solidFill>
                <a:srgbClr val="002060"/>
              </a:solidFill>
              <a:latin typeface="Candar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95800" cy="45259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Candara" pitchFamily="34" charset="0"/>
              </a:rPr>
              <a:t>some 120,000 people in </a:t>
            </a:r>
            <a:r>
              <a:rPr lang="en-US" sz="2800" dirty="0" err="1" smtClean="0">
                <a:latin typeface="Candara" pitchFamily="34" charset="0"/>
              </a:rPr>
              <a:t>Rakhine</a:t>
            </a:r>
            <a:r>
              <a:rPr lang="en-US" sz="2800" dirty="0" smtClean="0">
                <a:latin typeface="Candara" pitchFamily="34" charset="0"/>
              </a:rPr>
              <a:t> were evacuated to safer locations in advance of a predictable cyclone with support from the government</a:t>
            </a:r>
          </a:p>
          <a:p>
            <a:r>
              <a:rPr lang="en-US" sz="2800" dirty="0" smtClean="0">
                <a:latin typeface="Candara" pitchFamily="34" charset="0"/>
              </a:rPr>
              <a:t>the cyclone eventually impacted Bangladesh and the impact on Myanmar was limited.</a:t>
            </a:r>
          </a:p>
          <a:p>
            <a:endParaRPr lang="en-US" sz="2800" dirty="0">
              <a:latin typeface="Candara" pitchFamily="34" charset="0"/>
            </a:endParaRPr>
          </a:p>
        </p:txBody>
      </p:sp>
      <p:pic>
        <p:nvPicPr>
          <p:cNvPr id="50178" name="Picture 2" descr="http://www.metoffice.gov.uk/media/image/2/i/distribution_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0" y="1676400"/>
            <a:ext cx="4286250" cy="28765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020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  <a:latin typeface="Candara" pitchFamily="34" charset="0"/>
              </a:rPr>
              <a:t>Flash Floods across Myanmar </a:t>
            </a:r>
            <a:br>
              <a:rPr lang="en-US" sz="3600" b="1" dirty="0" smtClean="0">
                <a:solidFill>
                  <a:srgbClr val="002060"/>
                </a:solidFill>
                <a:latin typeface="Candara" pitchFamily="34" charset="0"/>
              </a:rPr>
            </a:br>
            <a:r>
              <a:rPr lang="en-US" sz="3600" b="1" dirty="0" smtClean="0">
                <a:solidFill>
                  <a:srgbClr val="002060"/>
                </a:solidFill>
                <a:latin typeface="Candara" pitchFamily="34" charset="0"/>
              </a:rPr>
              <a:t>in August 2013</a:t>
            </a:r>
            <a:endParaRPr lang="en-US" sz="3600" b="1" dirty="0">
              <a:solidFill>
                <a:srgbClr val="002060"/>
              </a:solidFill>
              <a:latin typeface="Candar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267200" cy="45259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Candara" pitchFamily="34" charset="0"/>
              </a:rPr>
              <a:t>displaced some 20,000 people in different regions and states</a:t>
            </a:r>
          </a:p>
          <a:p>
            <a:r>
              <a:rPr lang="en-US" sz="2800" dirty="0" err="1" smtClean="0">
                <a:latin typeface="Candara" pitchFamily="34" charset="0"/>
              </a:rPr>
              <a:t>Kayin</a:t>
            </a:r>
            <a:r>
              <a:rPr lang="en-US" sz="2800" dirty="0" smtClean="0">
                <a:latin typeface="Candara" pitchFamily="34" charset="0"/>
              </a:rPr>
              <a:t> State was the worst affected with over 9,500 people initially displaced in </a:t>
            </a:r>
            <a:r>
              <a:rPr lang="en-US" sz="2800" dirty="0" err="1" smtClean="0">
                <a:latin typeface="Candara" pitchFamily="34" charset="0"/>
              </a:rPr>
              <a:t>Hpa</a:t>
            </a:r>
            <a:r>
              <a:rPr lang="en-US" sz="2800" dirty="0" smtClean="0">
                <a:latin typeface="Candara" pitchFamily="34" charset="0"/>
              </a:rPr>
              <a:t>-An, </a:t>
            </a:r>
            <a:r>
              <a:rPr lang="en-US" sz="2800" dirty="0" err="1" smtClean="0">
                <a:latin typeface="Candara" pitchFamily="34" charset="0"/>
              </a:rPr>
              <a:t>Hlaingbwe</a:t>
            </a:r>
            <a:r>
              <a:rPr lang="en-US" sz="2800" dirty="0" smtClean="0">
                <a:latin typeface="Candara" pitchFamily="34" charset="0"/>
              </a:rPr>
              <a:t> and </a:t>
            </a:r>
            <a:r>
              <a:rPr lang="en-US" sz="2800" dirty="0" err="1" smtClean="0">
                <a:latin typeface="Candara" pitchFamily="34" charset="0"/>
              </a:rPr>
              <a:t>Paingkyone</a:t>
            </a:r>
            <a:r>
              <a:rPr lang="en-US" sz="2800" dirty="0" smtClean="0">
                <a:latin typeface="Candara" pitchFamily="34" charset="0"/>
              </a:rPr>
              <a:t> Townships</a:t>
            </a:r>
          </a:p>
          <a:p>
            <a:endParaRPr lang="en-US" sz="2800" dirty="0">
              <a:latin typeface="Candara" pitchFamily="34" charset="0"/>
            </a:endParaRPr>
          </a:p>
        </p:txBody>
      </p:sp>
      <p:pic>
        <p:nvPicPr>
          <p:cNvPr id="49154" name="Picture 2" descr="http://cdn5.wn.com/ph/img/55/d6/de1d5f90540977d0f5c5277bdb8e-gran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6300" y="1828800"/>
            <a:ext cx="4457700" cy="29718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5463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9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>
                <a:latin typeface="Candara" pitchFamily="34" charset="0"/>
                <a:cs typeface="Angsana New" pitchFamily="18" charset="-34"/>
              </a:rPr>
              <a:t> </a:t>
            </a:r>
            <a:r>
              <a:rPr lang="en-US" sz="2000" b="1" dirty="0" smtClean="0">
                <a:solidFill>
                  <a:srgbClr val="002060"/>
                </a:solidFill>
                <a:latin typeface="Candara" pitchFamily="34" charset="0"/>
                <a:cs typeface="Angsana New" pitchFamily="18" charset="-34"/>
              </a:rPr>
              <a:t>Natural Disasters in Myanmar ( From 1901-2011), RRD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0698569"/>
              </p:ext>
            </p:extLst>
          </p:nvPr>
        </p:nvGraphicFramePr>
        <p:xfrm>
          <a:off x="323850" y="1547194"/>
          <a:ext cx="8208962" cy="54101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88337"/>
                <a:gridCol w="1344125"/>
                <a:gridCol w="1344125"/>
                <a:gridCol w="1344125"/>
                <a:gridCol w="1175913"/>
                <a:gridCol w="1512337"/>
              </a:tblGrid>
              <a:tr h="93014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Candara" pitchFamily="34" charset="0"/>
                          <a:ea typeface="Calibri"/>
                          <a:cs typeface="Times New Roman"/>
                        </a:rPr>
                        <a:t> Period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Candara" pitchFamily="34" charset="0"/>
                          <a:ea typeface="Calibri"/>
                          <a:cs typeface="Times New Roman"/>
                        </a:rPr>
                        <a:t>Type of Disaster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Candara" pitchFamily="34" charset="0"/>
                          <a:ea typeface="Calibri"/>
                          <a:cs typeface="Times New Roman"/>
                        </a:rPr>
                        <a:t>No of Disaster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Candara" pitchFamily="34" charset="0"/>
                          <a:ea typeface="Calibri"/>
                          <a:cs typeface="Times New Roman"/>
                        </a:rPr>
                        <a:t>Total Killed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Candara" pitchFamily="34" charset="0"/>
                          <a:ea typeface="Calibri"/>
                          <a:cs typeface="Times New Roman"/>
                        </a:rPr>
                        <a:t>Total  affected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Candara" pitchFamily="34" charset="0"/>
                          <a:ea typeface="Calibri"/>
                          <a:cs typeface="Times New Roman"/>
                        </a:rPr>
                        <a:t>Damaged property  US$(,000)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53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  <a:ea typeface="Calibri"/>
                          <a:cs typeface="Cordia New"/>
                        </a:rPr>
                        <a:t>1901-1910</a:t>
                      </a:r>
                      <a:endParaRPr lang="en-US" sz="1100" b="1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  <a:ea typeface="Calibri"/>
                          <a:cs typeface="Cordia New"/>
                        </a:rPr>
                        <a:t>windstorm</a:t>
                      </a:r>
                      <a:endParaRPr lang="en-US" sz="1100" b="1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  <a:ea typeface="Calibri"/>
                          <a:cs typeface="Cordia New"/>
                        </a:rPr>
                        <a:t>1</a:t>
                      </a:r>
                      <a:endParaRPr lang="en-US" sz="1100" b="1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  <a:ea typeface="Calibri"/>
                          <a:cs typeface="Cordia New"/>
                        </a:rPr>
                        <a:t>600</a:t>
                      </a:r>
                      <a:endParaRPr lang="en-US" sz="1100" b="1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ndara" pitchFamily="34" charset="0"/>
                          <a:ea typeface="Calibri"/>
                          <a:cs typeface="Cordia New"/>
                        </a:rPr>
                        <a:t>-</a:t>
                      </a:r>
                      <a:endParaRPr lang="en-US" sz="1100" b="1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  <a:ea typeface="Calibri"/>
                          <a:cs typeface="Cordia New"/>
                        </a:rPr>
                        <a:t>-</a:t>
                      </a:r>
                      <a:endParaRPr lang="en-US" sz="1100" b="1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79" marR="68579" marT="0" marB="0"/>
                </a:tc>
              </a:tr>
              <a:tr h="3753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  <a:ea typeface="Calibri"/>
                          <a:cs typeface="Cordia New"/>
                        </a:rPr>
                        <a:t>1021-1930</a:t>
                      </a:r>
                      <a:endParaRPr lang="en-US" sz="1100" b="1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  <a:ea typeface="Calibri"/>
                          <a:cs typeface="Cordia New"/>
                        </a:rPr>
                        <a:t>earthquake</a:t>
                      </a:r>
                      <a:endParaRPr lang="en-US" sz="1100" b="1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  <a:ea typeface="Calibri"/>
                          <a:cs typeface="Cordia New"/>
                        </a:rPr>
                        <a:t>2</a:t>
                      </a:r>
                      <a:endParaRPr lang="en-US" sz="1100" b="1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  <a:ea typeface="Calibri"/>
                          <a:cs typeface="Cordia New"/>
                        </a:rPr>
                        <a:t>586</a:t>
                      </a:r>
                      <a:endParaRPr lang="en-US" sz="1100" b="1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ndara" pitchFamily="34" charset="0"/>
                          <a:ea typeface="Calibri"/>
                          <a:cs typeface="Cordia New"/>
                        </a:rPr>
                        <a:t>-</a:t>
                      </a:r>
                      <a:endParaRPr lang="en-US" sz="1100" b="1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  <a:ea typeface="Calibri"/>
                          <a:cs typeface="Cordia New"/>
                        </a:rPr>
                        <a:t>-</a:t>
                      </a:r>
                      <a:endParaRPr lang="en-US" sz="1100" b="1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79" marR="68579" marT="0" marB="0"/>
                </a:tc>
              </a:tr>
              <a:tr h="3753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  <a:ea typeface="Calibri"/>
                          <a:cs typeface="Cordia New"/>
                        </a:rPr>
                        <a:t>windstorm</a:t>
                      </a:r>
                      <a:endParaRPr lang="en-US" sz="1100" b="1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  <a:ea typeface="Calibri"/>
                          <a:cs typeface="Cordia New"/>
                        </a:rPr>
                        <a:t>2</a:t>
                      </a:r>
                      <a:endParaRPr lang="en-US" sz="1100" b="1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  <a:ea typeface="Calibri"/>
                          <a:cs typeface="Cordia New"/>
                        </a:rPr>
                        <a:t>2706</a:t>
                      </a:r>
                      <a:endParaRPr lang="en-US" sz="1100" b="1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ndara" pitchFamily="34" charset="0"/>
                          <a:ea typeface="Calibri"/>
                          <a:cs typeface="Cordia New"/>
                        </a:rPr>
                        <a:t>40000</a:t>
                      </a:r>
                      <a:endParaRPr lang="en-US" sz="1100" b="1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  <a:ea typeface="Calibri"/>
                          <a:cs typeface="Cordia New"/>
                        </a:rPr>
                        <a:t>-</a:t>
                      </a:r>
                      <a:endParaRPr lang="en-US" sz="1100" b="1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79" marR="68579" marT="0" marB="0"/>
                </a:tc>
              </a:tr>
              <a:tr h="3753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  <a:ea typeface="Calibri"/>
                          <a:cs typeface="Cordia New"/>
                        </a:rPr>
                        <a:t>1931-1940</a:t>
                      </a:r>
                      <a:endParaRPr lang="en-US" sz="1100" b="1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  <a:ea typeface="Calibri"/>
                          <a:cs typeface="Cordia New"/>
                        </a:rPr>
                        <a:t>windstorm</a:t>
                      </a:r>
                      <a:endParaRPr lang="en-US" sz="1100" b="1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  <a:ea typeface="Calibri"/>
                          <a:cs typeface="Cordia New"/>
                        </a:rPr>
                        <a:t>1</a:t>
                      </a:r>
                      <a:endParaRPr lang="en-US" sz="1100" b="1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  <a:ea typeface="Calibri"/>
                          <a:cs typeface="Cordia New"/>
                        </a:rPr>
                        <a:t>1000</a:t>
                      </a:r>
                      <a:endParaRPr lang="en-US" sz="1100" b="1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ndara" pitchFamily="34" charset="0"/>
                          <a:ea typeface="Calibri"/>
                          <a:cs typeface="Cordia New"/>
                        </a:rPr>
                        <a:t>150000</a:t>
                      </a:r>
                      <a:endParaRPr lang="en-US" sz="1100" b="1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  <a:ea typeface="Calibri"/>
                          <a:cs typeface="Cordia New"/>
                        </a:rPr>
                        <a:t>-</a:t>
                      </a:r>
                      <a:endParaRPr lang="en-US" sz="1100" b="1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79" marR="68579" marT="0" marB="0"/>
                </a:tc>
              </a:tr>
              <a:tr h="3753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ndara" pitchFamily="34" charset="0"/>
                          <a:ea typeface="Calibri"/>
                          <a:cs typeface="Cordia New"/>
                        </a:rPr>
                        <a:t>1941-1950</a:t>
                      </a:r>
                      <a:endParaRPr lang="en-US" sz="1100" b="1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ndara" pitchFamily="34" charset="0"/>
                          <a:ea typeface="Calibri"/>
                          <a:cs typeface="Cordia New"/>
                        </a:rPr>
                        <a:t>earthquake</a:t>
                      </a:r>
                      <a:endParaRPr lang="en-US" sz="1100" b="1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  <a:ea typeface="Calibri"/>
                          <a:cs typeface="Cordia New"/>
                        </a:rPr>
                        <a:t>1</a:t>
                      </a:r>
                      <a:endParaRPr lang="en-US" sz="1100" b="1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  <a:ea typeface="Calibri"/>
                          <a:cs typeface="Cordia New"/>
                        </a:rPr>
                        <a:t>15</a:t>
                      </a:r>
                      <a:endParaRPr lang="en-US" sz="1100" b="1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ndara" pitchFamily="34" charset="0"/>
                          <a:ea typeface="Calibri"/>
                          <a:cs typeface="Cordia New"/>
                        </a:rPr>
                        <a:t>-</a:t>
                      </a:r>
                      <a:endParaRPr lang="en-US" sz="1100" b="1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  <a:ea typeface="Calibri"/>
                          <a:cs typeface="Cordia New"/>
                        </a:rPr>
                        <a:t>-</a:t>
                      </a:r>
                      <a:endParaRPr lang="en-US" sz="1100" b="1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79" marR="68579" marT="0" marB="0"/>
                </a:tc>
              </a:tr>
              <a:tr h="3753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1951-1960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ndara" pitchFamily="34" charset="0"/>
                        </a:rPr>
                        <a:t>Windstorm</a:t>
                      </a:r>
                      <a:endParaRPr lang="en-US" sz="1400" b="1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1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-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ndara" pitchFamily="34" charset="0"/>
                        </a:rPr>
                        <a:t>-</a:t>
                      </a:r>
                      <a:endParaRPr lang="en-US" sz="1400" b="1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-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</a:tr>
              <a:tr h="3515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1961-1970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ndara" pitchFamily="34" charset="0"/>
                        </a:rPr>
                        <a:t>Epidemic</a:t>
                      </a:r>
                      <a:endParaRPr lang="en-US" sz="1400" b="1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1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-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-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-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</a:tr>
              <a:tr h="3753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ndara" pitchFamily="34" charset="0"/>
                        </a:rPr>
                        <a:t>Flood</a:t>
                      </a:r>
                      <a:endParaRPr lang="en-US" sz="1400" b="1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2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124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-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ndara" pitchFamily="34" charset="0"/>
                        </a:rPr>
                        <a:t>-</a:t>
                      </a:r>
                      <a:endParaRPr lang="en-US" sz="1400" b="1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</a:tr>
              <a:tr h="3753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ndara" pitchFamily="34" charset="0"/>
                        </a:rPr>
                        <a:t>Windstorm</a:t>
                      </a:r>
                      <a:endParaRPr lang="en-US" sz="1400" b="1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5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1448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747,719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11,700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</a:tr>
              <a:tr h="3753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1971-1980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ndara" pitchFamily="34" charset="0"/>
                        </a:rPr>
                        <a:t>Flood</a:t>
                      </a:r>
                      <a:endParaRPr lang="en-US" sz="1400" b="1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4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3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1613,000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-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</a:tr>
              <a:tr h="3753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ndara" pitchFamily="34" charset="0"/>
                        </a:rPr>
                        <a:t>Wild Fire</a:t>
                      </a:r>
                      <a:endParaRPr lang="en-US" sz="1400" b="1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1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-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ndara" pitchFamily="34" charset="0"/>
                        </a:rPr>
                        <a:t>30,000</a:t>
                      </a:r>
                      <a:endParaRPr lang="en-US" sz="1400" b="1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11,000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</a:tr>
              <a:tr h="3753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Windstorm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2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200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132,000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-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724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3294499"/>
              </p:ext>
            </p:extLst>
          </p:nvPr>
        </p:nvGraphicFramePr>
        <p:xfrm>
          <a:off x="457200" y="1568155"/>
          <a:ext cx="8220074" cy="50291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99449"/>
                <a:gridCol w="1400905"/>
                <a:gridCol w="1287345"/>
                <a:gridCol w="1344125"/>
                <a:gridCol w="1175913"/>
                <a:gridCol w="1512337"/>
              </a:tblGrid>
              <a:tr h="7809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Candara" pitchFamily="34" charset="0"/>
                          <a:ea typeface="Calibri"/>
                          <a:cs typeface="Times New Roman"/>
                        </a:rPr>
                        <a:t> Period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Candara" pitchFamily="34" charset="0"/>
                          <a:ea typeface="Calibri"/>
                          <a:cs typeface="Times New Roman"/>
                        </a:rPr>
                        <a:t>Type of Disaster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Candara" pitchFamily="34" charset="0"/>
                          <a:ea typeface="Calibri"/>
                          <a:cs typeface="Times New Roman"/>
                        </a:rPr>
                        <a:t>No of Disaster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Candara" pitchFamily="34" charset="0"/>
                          <a:ea typeface="Calibri"/>
                          <a:cs typeface="Times New Roman"/>
                        </a:rPr>
                        <a:t>Total Killed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Candara" pitchFamily="34" charset="0"/>
                          <a:ea typeface="Calibri"/>
                          <a:cs typeface="Times New Roman"/>
                        </a:rPr>
                        <a:t>Total  affected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Candara" pitchFamily="34" charset="0"/>
                          <a:ea typeface="Calibri"/>
                          <a:cs typeface="Times New Roman"/>
                        </a:rPr>
                        <a:t>Damaged </a:t>
                      </a:r>
                      <a:r>
                        <a:rPr lang="en-US" sz="1400" b="1" smtClean="0">
                          <a:latin typeface="Candara" pitchFamily="34" charset="0"/>
                          <a:ea typeface="Calibri"/>
                          <a:cs typeface="Times New Roman"/>
                        </a:rPr>
                        <a:t>property  US$(,</a:t>
                      </a:r>
                      <a:r>
                        <a:rPr lang="en-US" sz="1400" b="1" dirty="0" smtClean="0">
                          <a:latin typeface="Candara" pitchFamily="34" charset="0"/>
                          <a:ea typeface="Calibri"/>
                          <a:cs typeface="Times New Roman"/>
                        </a:rPr>
                        <a:t>000)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83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1981-1990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Earthquake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1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730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-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1000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</a:tr>
              <a:tr h="3083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Epidemic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1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10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800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-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</a:tr>
              <a:tr h="3083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Wild Fire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1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8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ndara" pitchFamily="34" charset="0"/>
                        </a:rPr>
                        <a:t>48588</a:t>
                      </a:r>
                      <a:endParaRPr lang="en-US" sz="1400" b="1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</a:tr>
              <a:tr h="3083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Windstorm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1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11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ndara" pitchFamily="34" charset="0"/>
                        </a:rPr>
                        <a:t>36000</a:t>
                      </a:r>
                      <a:endParaRPr lang="en-US" sz="1400" b="1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-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</a:tr>
              <a:tr h="3083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1991-2000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Earthquake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2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11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ndara" pitchFamily="34" charset="0"/>
                        </a:rPr>
                        <a:t>136</a:t>
                      </a:r>
                      <a:endParaRPr lang="en-US" sz="1400" b="1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36100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</a:tr>
              <a:tr h="3083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ndara" pitchFamily="34" charset="0"/>
                        </a:rPr>
                        <a:t>Flood</a:t>
                      </a:r>
                      <a:endParaRPr lang="en-US" sz="1400" b="1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6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190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584697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553915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</a:tr>
              <a:tr h="3083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ndara" pitchFamily="34" charset="0"/>
                        </a:rPr>
                        <a:t>Windstorm</a:t>
                      </a:r>
                      <a:endParaRPr lang="en-US" sz="1400" b="1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1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17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64970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10,000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</a:tr>
              <a:tr h="3083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2004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ndara" pitchFamily="34" charset="0"/>
                        </a:rPr>
                        <a:t>Tsunami</a:t>
                      </a:r>
                      <a:endParaRPr lang="en-US" sz="1400" b="1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1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600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-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-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</a:tr>
              <a:tr h="52063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2006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ndara" pitchFamily="34" charset="0"/>
                        </a:rPr>
                        <a:t>Cyclone(Mala)</a:t>
                      </a:r>
                      <a:endParaRPr lang="en-US" sz="1400" b="1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1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37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-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smtClean="0">
                          <a:latin typeface="Candara" pitchFamily="34" charset="0"/>
                        </a:rPr>
                        <a:t>428.56 million </a:t>
                      </a:r>
                      <a:r>
                        <a:rPr lang="en-US" sz="1400" b="1" dirty="0" err="1">
                          <a:latin typeface="Candara" pitchFamily="34" charset="0"/>
                        </a:rPr>
                        <a:t>Kyats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</a:tr>
              <a:tr h="3083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2008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Cyclone(</a:t>
                      </a:r>
                      <a:r>
                        <a:rPr lang="en-US" sz="1400" b="1" dirty="0" err="1">
                          <a:latin typeface="Candara" pitchFamily="34" charset="0"/>
                        </a:rPr>
                        <a:t>Nargis</a:t>
                      </a:r>
                      <a:r>
                        <a:rPr lang="en-US" sz="1400" b="1" dirty="0">
                          <a:latin typeface="Candara" pitchFamily="34" charset="0"/>
                        </a:rPr>
                        <a:t>)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1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133,000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-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ndara" pitchFamily="34" charset="0"/>
                        </a:rPr>
                        <a:t>-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</a:tr>
              <a:tr h="476136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andara" pitchFamily="34" charset="0"/>
                        </a:rPr>
                        <a:t>2010</a:t>
                      </a:r>
                      <a:endParaRPr lang="en-US" sz="1400" b="1" dirty="0">
                        <a:latin typeface="Candara" pitchFamily="34" charset="0"/>
                      </a:endParaRPr>
                    </a:p>
                  </a:txBody>
                  <a:tcPr marL="91438" marR="9143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Candara" pitchFamily="34" charset="0"/>
                        </a:rPr>
                        <a:t>Cyclone( </a:t>
                      </a:r>
                      <a:r>
                        <a:rPr lang="en-US" sz="1400" b="1" dirty="0" err="1" smtClean="0">
                          <a:latin typeface="Candara" pitchFamily="34" charset="0"/>
                        </a:rPr>
                        <a:t>Giri</a:t>
                      </a:r>
                      <a:r>
                        <a:rPr lang="en-US" sz="1400" b="1" dirty="0" smtClean="0">
                          <a:latin typeface="Candara" pitchFamily="34" charset="0"/>
                        </a:rPr>
                        <a:t>)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91438" marR="914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andara" pitchFamily="34" charset="0"/>
                        </a:rPr>
                        <a:t>1</a:t>
                      </a:r>
                      <a:endParaRPr lang="en-US" sz="1400" b="1" dirty="0">
                        <a:latin typeface="Candara" pitchFamily="34" charset="0"/>
                      </a:endParaRPr>
                    </a:p>
                  </a:txBody>
                  <a:tcPr marL="91438" marR="9143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1" dirty="0" smtClean="0">
                          <a:latin typeface="Candara" pitchFamily="34" charset="0"/>
                        </a:rPr>
                        <a:t>-</a:t>
                      </a:r>
                      <a:endParaRPr lang="en-US" sz="1400" b="1" dirty="0">
                        <a:latin typeface="Candara" pitchFamily="34" charset="0"/>
                      </a:endParaRPr>
                    </a:p>
                  </a:txBody>
                  <a:tcPr marL="91438" marR="9143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1" dirty="0" smtClean="0">
                          <a:latin typeface="Candara" pitchFamily="34" charset="0"/>
                        </a:rPr>
                        <a:t>260000</a:t>
                      </a:r>
                      <a:endParaRPr lang="en-US" sz="1400" b="1" dirty="0">
                        <a:latin typeface="Candara" pitchFamily="34" charset="0"/>
                      </a:endParaRPr>
                    </a:p>
                  </a:txBody>
                  <a:tcPr marL="91438" marR="91438"/>
                </a:tc>
                <a:tc>
                  <a:txBody>
                    <a:bodyPr/>
                    <a:lstStyle/>
                    <a:p>
                      <a:pPr algn="r"/>
                      <a:endParaRPr lang="en-US" sz="1400" b="1" dirty="0">
                        <a:latin typeface="Candara" pitchFamily="34" charset="0"/>
                      </a:endParaRPr>
                    </a:p>
                  </a:txBody>
                  <a:tcPr marL="91438" marR="91438"/>
                </a:tc>
              </a:tr>
              <a:tr h="476136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andara" pitchFamily="34" charset="0"/>
                        </a:rPr>
                        <a:t>2011</a:t>
                      </a:r>
                      <a:endParaRPr lang="en-US" sz="1400" b="1" dirty="0">
                        <a:latin typeface="Candara" pitchFamily="34" charset="0"/>
                      </a:endParaRPr>
                    </a:p>
                  </a:txBody>
                  <a:tcPr marL="91438" marR="9143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Candara" pitchFamily="34" charset="0"/>
                          <a:ea typeface="Calibri"/>
                          <a:cs typeface="Times New Roman"/>
                        </a:rPr>
                        <a:t>Earthquake</a:t>
                      </a:r>
                      <a:endParaRPr lang="en-US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91438" marR="914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andara" pitchFamily="34" charset="0"/>
                        </a:rPr>
                        <a:t>1</a:t>
                      </a:r>
                      <a:endParaRPr lang="en-US" sz="1400" b="1" dirty="0">
                        <a:latin typeface="Candara" pitchFamily="34" charset="0"/>
                      </a:endParaRPr>
                    </a:p>
                  </a:txBody>
                  <a:tcPr marL="91438" marR="9143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1" dirty="0" smtClean="0">
                          <a:latin typeface="Candara" pitchFamily="34" charset="0"/>
                        </a:rPr>
                        <a:t>74</a:t>
                      </a:r>
                      <a:endParaRPr lang="en-US" sz="1400" b="1" dirty="0">
                        <a:latin typeface="Candara" pitchFamily="34" charset="0"/>
                      </a:endParaRPr>
                    </a:p>
                  </a:txBody>
                  <a:tcPr marL="91438" marR="9143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1" dirty="0" smtClean="0">
                          <a:latin typeface="Candara" pitchFamily="34" charset="0"/>
                        </a:rPr>
                        <a:t>18000</a:t>
                      </a:r>
                      <a:endParaRPr lang="en-US" sz="1400" b="1" dirty="0">
                        <a:latin typeface="Candara" pitchFamily="34" charset="0"/>
                      </a:endParaRPr>
                    </a:p>
                  </a:txBody>
                  <a:tcPr marL="91438" marR="91438"/>
                </a:tc>
                <a:tc>
                  <a:txBody>
                    <a:bodyPr/>
                    <a:lstStyle/>
                    <a:p>
                      <a:pPr algn="r"/>
                      <a:endParaRPr lang="en-US" sz="1400" b="1" dirty="0">
                        <a:latin typeface="Candara" pitchFamily="34" charset="0"/>
                      </a:endParaRPr>
                    </a:p>
                  </a:txBody>
                  <a:tcPr marL="91438" marR="91438"/>
                </a:tc>
              </a:tr>
            </a:tbl>
          </a:graphicData>
        </a:graphic>
      </p:graphicFrame>
      <p:sp>
        <p:nvSpPr>
          <p:cNvPr id="5222" name="TextBox 3"/>
          <p:cNvSpPr txBox="1">
            <a:spLocks noChangeArrowheads="1"/>
          </p:cNvSpPr>
          <p:nvPr/>
        </p:nvSpPr>
        <p:spPr bwMode="auto">
          <a:xfrm>
            <a:off x="539750" y="260350"/>
            <a:ext cx="79930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>
                <a:latin typeface="Candara" pitchFamily="34" charset="0"/>
              </a:rPr>
              <a:t>                </a:t>
            </a:r>
            <a:r>
              <a:rPr lang="en-US" sz="2000" b="1" dirty="0">
                <a:solidFill>
                  <a:srgbClr val="002060"/>
                </a:solidFill>
                <a:latin typeface="Candara" pitchFamily="34" charset="0"/>
              </a:rPr>
              <a:t>Natural Disasters in Myanmar (  From 1901-2011) </a:t>
            </a:r>
            <a:r>
              <a:rPr lang="en-US" sz="2000" b="1" dirty="0" smtClean="0">
                <a:solidFill>
                  <a:srgbClr val="002060"/>
                </a:solidFill>
                <a:latin typeface="Candara" pitchFamily="34" charset="0"/>
              </a:rPr>
              <a:t>,RRD  Contd.</a:t>
            </a:r>
            <a:endParaRPr lang="en-US" sz="2000" dirty="0">
              <a:solidFill>
                <a:srgbClr val="002060"/>
              </a:solidFill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805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002060"/>
                </a:solidFill>
                <a:latin typeface="Candara" pitchFamily="34" charset="0"/>
              </a:rPr>
              <a:t>Post-Disaster</a:t>
            </a:r>
            <a:endParaRPr lang="en-US" sz="3600" b="1" dirty="0">
              <a:solidFill>
                <a:srgbClr val="002060"/>
              </a:solidFill>
              <a:latin typeface="Candara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1825625"/>
            <a:ext cx="5965209" cy="4793539"/>
          </a:xfrm>
        </p:spPr>
        <p:txBody>
          <a:bodyPr>
            <a:noAutofit/>
          </a:bodyPr>
          <a:lstStyle/>
          <a:p>
            <a:r>
              <a:rPr lang="en-GB" sz="2000" dirty="0">
                <a:latin typeface="Candara" pitchFamily="34" charset="0"/>
              </a:rPr>
              <a:t>After natural disasters, the first priority is to save lives, treat the injured people, provide access to basic services, and conduct urgent repairs. </a:t>
            </a:r>
            <a:endParaRPr lang="en-GB" sz="2000" dirty="0" smtClean="0">
              <a:latin typeface="Candara" pitchFamily="34" charset="0"/>
            </a:endParaRPr>
          </a:p>
          <a:p>
            <a:r>
              <a:rPr lang="en-GB" sz="2000" dirty="0" smtClean="0">
                <a:latin typeface="Candara" pitchFamily="34" charset="0"/>
              </a:rPr>
              <a:t>Major </a:t>
            </a:r>
            <a:r>
              <a:rPr lang="en-GB" sz="2000" dirty="0">
                <a:latin typeface="Candara" pitchFamily="34" charset="0"/>
              </a:rPr>
              <a:t>natural disasters can also cause severe damage and disruption to the government sectors, private companies, and civil society. </a:t>
            </a:r>
            <a:endParaRPr lang="en-GB" sz="2000" dirty="0" smtClean="0">
              <a:latin typeface="Candara" pitchFamily="34" charset="0"/>
            </a:endParaRPr>
          </a:p>
          <a:p>
            <a:r>
              <a:rPr lang="en-GB" sz="2000" dirty="0" smtClean="0">
                <a:latin typeface="Candara" pitchFamily="34" charset="0"/>
              </a:rPr>
              <a:t>After </a:t>
            </a:r>
            <a:r>
              <a:rPr lang="en-GB" sz="2000" dirty="0">
                <a:latin typeface="Candara" pitchFamily="34" charset="0"/>
              </a:rPr>
              <a:t>the disaster relief phase is completed, the accurate and timely assessment of socio-economic and environmental effects is </a:t>
            </a:r>
            <a:r>
              <a:rPr lang="en-GB" sz="2000" dirty="0" smtClean="0">
                <a:latin typeface="Candara" pitchFamily="34" charset="0"/>
              </a:rPr>
              <a:t>important:</a:t>
            </a:r>
          </a:p>
          <a:p>
            <a:pPr lvl="1">
              <a:buFont typeface="Courier New" pitchFamily="49" charset="0"/>
              <a:buChar char="o"/>
            </a:pPr>
            <a:r>
              <a:rPr lang="en-GB" sz="2000" dirty="0" smtClean="0">
                <a:latin typeface="Candara" pitchFamily="34" charset="0"/>
              </a:rPr>
              <a:t>reconstruction </a:t>
            </a:r>
            <a:r>
              <a:rPr lang="en-GB" sz="2000" dirty="0">
                <a:latin typeface="Candara" pitchFamily="34" charset="0"/>
              </a:rPr>
              <a:t>and recovery needs are correctly identified and analyzed. </a:t>
            </a:r>
            <a:endParaRPr lang="en-GB" sz="2000" dirty="0" smtClean="0">
              <a:latin typeface="Candara" pitchFamily="34" charset="0"/>
            </a:endParaRPr>
          </a:p>
          <a:p>
            <a:pPr lvl="1"/>
            <a:endParaRPr lang="en-GB" sz="2000" dirty="0" smtClean="0">
              <a:latin typeface="Candara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GB" sz="2000" dirty="0" smtClean="0">
                <a:latin typeface="Candara" pitchFamily="34" charset="0"/>
              </a:rPr>
              <a:t>Therefore</a:t>
            </a:r>
            <a:r>
              <a:rPr lang="en-GB" sz="2000" dirty="0">
                <a:latin typeface="Candara" pitchFamily="34" charset="0"/>
              </a:rPr>
              <a:t>, </a:t>
            </a:r>
            <a:r>
              <a:rPr lang="en-GB" sz="2000" u="sng" dirty="0">
                <a:latin typeface="Candara" pitchFamily="34" charset="0"/>
              </a:rPr>
              <a:t>effective systems for post-disaster needs assessment</a:t>
            </a:r>
            <a:r>
              <a:rPr lang="en-GB" sz="2000" dirty="0">
                <a:latin typeface="Candara" pitchFamily="34" charset="0"/>
              </a:rPr>
              <a:t> are essential. </a:t>
            </a:r>
            <a:endParaRPr lang="en-US" sz="2000" dirty="0">
              <a:latin typeface="Candara" pitchFamily="34" charset="0"/>
            </a:endParaRPr>
          </a:p>
        </p:txBody>
      </p:sp>
      <p:pic>
        <p:nvPicPr>
          <p:cNvPr id="7" name="Picture 6" descr="E:\KOBE Documents\Documents\Figures\assets\Fig4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24600" y="3513485"/>
            <a:ext cx="2590800" cy="29136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Oval 1"/>
          <p:cNvSpPr/>
          <p:nvPr/>
        </p:nvSpPr>
        <p:spPr>
          <a:xfrm>
            <a:off x="7523327" y="4267427"/>
            <a:ext cx="1415955" cy="1405720"/>
          </a:xfrm>
          <a:prstGeom prst="ellipse">
            <a:avLst/>
          </a:prstGeom>
          <a:noFill/>
          <a:ln w="76200">
            <a:solidFill>
              <a:schemeClr val="accent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Explosion 1 2"/>
          <p:cNvSpPr/>
          <p:nvPr/>
        </p:nvSpPr>
        <p:spPr>
          <a:xfrm>
            <a:off x="5486400" y="0"/>
            <a:ext cx="2316707" cy="1992573"/>
          </a:xfrm>
          <a:prstGeom prst="irregularSeal1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DISASTER!</a:t>
            </a:r>
            <a:endParaRPr lang="en-US" dirty="0"/>
          </a:p>
        </p:txBody>
      </p:sp>
      <p:pic>
        <p:nvPicPr>
          <p:cNvPr id="6146" name="Picture 2" descr="http://myanmarredcrosssociety.org/wp-content/uploads/2012/05/DSC0251-300x20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14"/>
          <a:stretch/>
        </p:blipFill>
        <p:spPr bwMode="auto">
          <a:xfrm>
            <a:off x="7162801" y="1231513"/>
            <a:ext cx="19812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605215" y="3136514"/>
            <a:ext cx="10133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MRCS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59025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b="1" dirty="0" smtClean="0">
              <a:solidFill>
                <a:srgbClr val="002060"/>
              </a:solidFill>
              <a:latin typeface="Candara" pitchFamily="34" charset="0"/>
            </a:endParaRPr>
          </a:p>
          <a:p>
            <a:pPr algn="ctr">
              <a:buNone/>
            </a:pPr>
            <a:endParaRPr lang="en-US" b="1" dirty="0" smtClean="0">
              <a:solidFill>
                <a:srgbClr val="002060"/>
              </a:solidFill>
              <a:latin typeface="Candara" pitchFamily="34" charset="0"/>
            </a:endParaRPr>
          </a:p>
          <a:p>
            <a:pPr algn="ctr">
              <a:buNone/>
            </a:pPr>
            <a:r>
              <a:rPr lang="en-US" b="1" dirty="0" smtClean="0">
                <a:solidFill>
                  <a:srgbClr val="002060"/>
                </a:solidFill>
                <a:latin typeface="Candara" pitchFamily="34" charset="0"/>
              </a:rPr>
              <a:t>INSTITUTIONAL ARRANGEMENT FOR DISASTER MANAGEMENT IN MYANMAR</a:t>
            </a:r>
            <a:endParaRPr lang="en-US" b="1" dirty="0">
              <a:solidFill>
                <a:srgbClr val="002060"/>
              </a:solidFill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2348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tx2"/>
                </a:solidFill>
                <a:latin typeface="Candara" pitchFamily="34" charset="0"/>
                <a:ea typeface="+mj-ea"/>
                <a:cs typeface="Tahoma" pitchFamily="34" charset="0"/>
              </a:rPr>
              <a:t>Institutional  Framework  for </a:t>
            </a:r>
            <a:br>
              <a:rPr lang="en-US" sz="2400" b="1" dirty="0" smtClean="0">
                <a:solidFill>
                  <a:schemeClr val="tx2"/>
                </a:solidFill>
                <a:latin typeface="Candara" pitchFamily="34" charset="0"/>
                <a:ea typeface="+mj-ea"/>
                <a:cs typeface="Tahoma" pitchFamily="34" charset="0"/>
              </a:rPr>
            </a:br>
            <a:r>
              <a:rPr lang="en-US" sz="2400" b="1" dirty="0" smtClean="0">
                <a:solidFill>
                  <a:schemeClr val="tx2"/>
                </a:solidFill>
                <a:latin typeface="Candara" pitchFamily="34" charset="0"/>
                <a:ea typeface="+mj-ea"/>
                <a:cs typeface="Tahoma" pitchFamily="34" charset="0"/>
              </a:rPr>
              <a:t>National Disaster Preparedness Central Committee (NDPCC)</a:t>
            </a: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838200" y="1219200"/>
            <a:ext cx="7543800" cy="5333947"/>
            <a:chOff x="2280" y="885"/>
            <a:chExt cx="7770" cy="7673"/>
          </a:xfrm>
        </p:grpSpPr>
        <p:sp>
          <p:nvSpPr>
            <p:cNvPr id="1027" name="Rectangle 3"/>
            <p:cNvSpPr>
              <a:spLocks noChangeArrowheads="1"/>
            </p:cNvSpPr>
            <p:nvPr/>
          </p:nvSpPr>
          <p:spPr bwMode="auto">
            <a:xfrm>
              <a:off x="3420" y="885"/>
              <a:ext cx="5924" cy="990"/>
            </a:xfrm>
            <a:prstGeom prst="rect">
              <a:avLst/>
            </a:prstGeom>
            <a:solidFill>
              <a:srgbClr val="8DB3E2">
                <a:alpha val="7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36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mbria" pitchFamily="18" charset="0"/>
                  <a:ea typeface="Arial" pitchFamily="34" charset="0"/>
                  <a:cs typeface="Cordia New" pitchFamily="34" charset="-34"/>
                </a:rPr>
                <a:t>National Natural Disaster Preparedness Central Committee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36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mbria" pitchFamily="18" charset="0"/>
                  <a:ea typeface="Arial" pitchFamily="34" charset="0"/>
                  <a:cs typeface="Cordia New" pitchFamily="34" charset="-34"/>
                </a:rPr>
                <a:t>Chairman – Vice –President (2)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8" name="Rectangle 4"/>
            <p:cNvSpPr>
              <a:spLocks noChangeArrowheads="1"/>
            </p:cNvSpPr>
            <p:nvPr/>
          </p:nvSpPr>
          <p:spPr bwMode="auto">
            <a:xfrm>
              <a:off x="2280" y="2430"/>
              <a:ext cx="7770" cy="990"/>
            </a:xfrm>
            <a:prstGeom prst="rect">
              <a:avLst/>
            </a:prstGeom>
            <a:solidFill>
              <a:srgbClr val="B6DDE8">
                <a:alpha val="7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36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mbria" pitchFamily="18" charset="0"/>
                  <a:ea typeface="Arial" pitchFamily="34" charset="0"/>
                  <a:cs typeface="Cordia New" pitchFamily="34" charset="-34"/>
                </a:rPr>
                <a:t>National Natural Disaster Preparedness Management Work Committee</a:t>
              </a: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Arial" pitchFamily="34" charset="0"/>
                <a:cs typeface="Cordia New" pitchFamily="34" charset="-34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36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mbria" pitchFamily="18" charset="0"/>
                  <a:ea typeface="Arial" pitchFamily="34" charset="0"/>
                  <a:cs typeface="Cordia New" pitchFamily="34" charset="-34"/>
                </a:rPr>
                <a:t>Chairman – Union Minister, Ministry of Social Welfare, Relief and Resettlement</a:t>
              </a:r>
              <a:endPara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9" name="Rectangle 5"/>
            <p:cNvSpPr>
              <a:spLocks noChangeArrowheads="1"/>
            </p:cNvSpPr>
            <p:nvPr/>
          </p:nvSpPr>
          <p:spPr bwMode="auto">
            <a:xfrm>
              <a:off x="2280" y="4005"/>
              <a:ext cx="7770" cy="4553"/>
            </a:xfrm>
            <a:prstGeom prst="rect">
              <a:avLst/>
            </a:prstGeom>
            <a:solidFill>
              <a:srgbClr val="DAEEF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1" algn="ctr">
                <a:lnSpc>
                  <a:spcPts val="2200"/>
                </a:lnSpc>
                <a:spcAft>
                  <a:spcPts val="0"/>
                </a:spcAft>
              </a:pP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mbria" pitchFamily="18" charset="0"/>
                  <a:ea typeface="Arial" pitchFamily="34" charset="0"/>
                  <a:cs typeface="Cordia New" pitchFamily="34" charset="-34"/>
                </a:rPr>
                <a:t>Ten Sub-Committees</a:t>
              </a:r>
            </a:p>
            <a:p>
              <a:pPr marL="800100" lvl="1" indent="-342900">
                <a:lnSpc>
                  <a:spcPts val="2200"/>
                </a:lnSpc>
                <a:spcAft>
                  <a:spcPts val="0"/>
                </a:spcAft>
                <a:buFont typeface="+mj-lt"/>
                <a:buAutoNum type="alphaLcParenR"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mbria" pitchFamily="18" charset="0"/>
                  <a:ea typeface="Arial" pitchFamily="34" charset="0"/>
                  <a:cs typeface="Cordia New" pitchFamily="34" charset="-34"/>
                </a:rPr>
                <a:t>Information subcommittee</a:t>
              </a:r>
            </a:p>
            <a:p>
              <a:pPr marL="800100" lvl="1" indent="-342900">
                <a:lnSpc>
                  <a:spcPts val="2200"/>
                </a:lnSpc>
                <a:spcAft>
                  <a:spcPts val="0"/>
                </a:spcAft>
                <a:buFont typeface="+mj-lt"/>
                <a:buAutoNum type="alphaLcParenR"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mbria" pitchFamily="18" charset="0"/>
                  <a:ea typeface="Arial" pitchFamily="34" charset="0"/>
                  <a:cs typeface="Cordia New" pitchFamily="34" charset="-34"/>
                </a:rPr>
                <a:t>Hotline subcommittee</a:t>
              </a:r>
            </a:p>
            <a:p>
              <a:pPr marL="800100" lvl="1" indent="-342900">
                <a:lnSpc>
                  <a:spcPts val="2200"/>
                </a:lnSpc>
                <a:spcAft>
                  <a:spcPts val="0"/>
                </a:spcAft>
                <a:buFont typeface="+mj-lt"/>
                <a:buAutoNum type="alphaLcParenR"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mbria" pitchFamily="18" charset="0"/>
                  <a:ea typeface="Arial" pitchFamily="34" charset="0"/>
                  <a:cs typeface="Cordia New" pitchFamily="34" charset="-34"/>
                </a:rPr>
                <a:t>Search and Rescue Subcommittee</a:t>
              </a:r>
            </a:p>
            <a:p>
              <a:pPr marL="800100" lvl="1" indent="-342900">
                <a:lnSpc>
                  <a:spcPts val="2200"/>
                </a:lnSpc>
                <a:spcAft>
                  <a:spcPts val="0"/>
                </a:spcAft>
                <a:buFont typeface="+mj-lt"/>
                <a:buAutoNum type="alphaLcParenR"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mbria" pitchFamily="18" charset="0"/>
                  <a:ea typeface="Arial" pitchFamily="34" charset="0"/>
                  <a:cs typeface="Cordia New" pitchFamily="34" charset="-34"/>
                </a:rPr>
                <a:t>Collecting of preliminary damages news and emergency aids subcommittee</a:t>
              </a:r>
            </a:p>
            <a:p>
              <a:pPr marL="800100" lvl="1" indent="-342900">
                <a:lnSpc>
                  <a:spcPts val="2200"/>
                </a:lnSpc>
                <a:spcAft>
                  <a:spcPts val="0"/>
                </a:spcAft>
                <a:buFont typeface="+mj-lt"/>
                <a:buAutoNum type="alphaLcParenR"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ambria" pitchFamily="18" charset="0"/>
                  <a:ea typeface="Arial" pitchFamily="34" charset="0"/>
                  <a:cs typeface="Cordia New" pitchFamily="34" charset="-34"/>
                </a:rPr>
                <a:t>Confirmation of damage and losses subcommittee</a:t>
              </a:r>
            </a:p>
            <a:p>
              <a:pPr marL="800100" lvl="1" indent="-342900">
                <a:lnSpc>
                  <a:spcPts val="2200"/>
                </a:lnSpc>
                <a:spcAft>
                  <a:spcPts val="0"/>
                </a:spcAft>
                <a:buFont typeface="+mj-lt"/>
                <a:buAutoNum type="alphaLcParenR"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mbria" pitchFamily="18" charset="0"/>
                  <a:ea typeface="Arial" pitchFamily="34" charset="0"/>
                  <a:cs typeface="Cordia New" pitchFamily="34" charset="-34"/>
                </a:rPr>
                <a:t>Transport and route clearance subcommittee</a:t>
              </a:r>
            </a:p>
            <a:p>
              <a:pPr marL="800100" lvl="1" indent="-342900">
                <a:lnSpc>
                  <a:spcPts val="2200"/>
                </a:lnSpc>
                <a:spcAft>
                  <a:spcPts val="0"/>
                </a:spcAft>
                <a:buFont typeface="+mj-lt"/>
                <a:buAutoNum type="alphaLcParenR"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mbria" pitchFamily="18" charset="0"/>
                  <a:ea typeface="Arial" pitchFamily="34" charset="0"/>
                  <a:cs typeface="Cordia New" pitchFamily="34" charset="-34"/>
                </a:rPr>
                <a:t>Disaster risk reduction and building of emergency tents subcommittee</a:t>
              </a:r>
            </a:p>
            <a:p>
              <a:pPr marL="800100" lvl="1" indent="-342900">
                <a:lnSpc>
                  <a:spcPts val="2200"/>
                </a:lnSpc>
                <a:spcAft>
                  <a:spcPts val="0"/>
                </a:spcAft>
                <a:buFont typeface="+mj-lt"/>
                <a:buAutoNum type="alphaLcParenR"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mbria" pitchFamily="18" charset="0"/>
                  <a:ea typeface="Arial" pitchFamily="34" charset="0"/>
                  <a:cs typeface="Cordia New" pitchFamily="34" charset="-34"/>
                </a:rPr>
                <a:t>Health care subcommittee</a:t>
              </a:r>
            </a:p>
            <a:p>
              <a:pPr marL="800100" lvl="1" indent="-342900">
                <a:lnSpc>
                  <a:spcPts val="2200"/>
                </a:lnSpc>
                <a:spcAft>
                  <a:spcPts val="0"/>
                </a:spcAft>
                <a:buFont typeface="+mj-lt"/>
                <a:buAutoNum type="alphaLcParenR"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mbria" pitchFamily="18" charset="0"/>
                  <a:ea typeface="Arial" pitchFamily="34" charset="0"/>
                  <a:cs typeface="Cordia New" pitchFamily="34" charset="-34"/>
                </a:rPr>
                <a:t>Rehabilitation and Reconstruction subcommittee</a:t>
              </a:r>
            </a:p>
            <a:p>
              <a:pPr marL="800100" lvl="1" indent="-342900">
                <a:lnSpc>
                  <a:spcPts val="2200"/>
                </a:lnSpc>
                <a:spcAft>
                  <a:spcPts val="0"/>
                </a:spcAft>
                <a:buFont typeface="+mj-lt"/>
                <a:buAutoNum type="alphaLcParenR"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mbria" pitchFamily="18" charset="0"/>
                  <a:ea typeface="Arial" pitchFamily="34" charset="0"/>
                  <a:cs typeface="Cordia New" pitchFamily="34" charset="-34"/>
                </a:rPr>
                <a:t>Security subcommittee</a:t>
              </a:r>
            </a:p>
            <a:p>
              <a:pPr marL="800100" lvl="1" indent="-342900">
                <a:lnSpc>
                  <a:spcPts val="2200"/>
                </a:lnSpc>
                <a:spcAft>
                  <a:spcPts val="0"/>
                </a:spcAft>
                <a:buFont typeface="+mj-lt"/>
                <a:buAutoNum type="alphaLcParenR"/>
              </a:pPr>
              <a:r>
                <a:rPr lang="en-US" sz="1600" dirty="0" smtClean="0">
                  <a:latin typeface="Cambria" pitchFamily="18" charset="0"/>
                  <a:cs typeface="Cordia New" pitchFamily="34" charset="-34"/>
                </a:rPr>
                <a:t> International Relation sub-committee</a:t>
              </a:r>
              <a:endPara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0" name="AutoShape 6"/>
            <p:cNvSpPr>
              <a:spLocks noChangeArrowheads="1"/>
            </p:cNvSpPr>
            <p:nvPr/>
          </p:nvSpPr>
          <p:spPr bwMode="auto">
            <a:xfrm>
              <a:off x="6165" y="1935"/>
              <a:ext cx="345" cy="480"/>
            </a:xfrm>
            <a:prstGeom prst="downArrow">
              <a:avLst>
                <a:gd name="adj1" fmla="val 50000"/>
                <a:gd name="adj2" fmla="val 34783"/>
              </a:avLst>
            </a:prstGeom>
            <a:solidFill>
              <a:srgbClr val="404040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1" name="AutoShape 7"/>
            <p:cNvSpPr>
              <a:spLocks noChangeArrowheads="1"/>
            </p:cNvSpPr>
            <p:nvPr/>
          </p:nvSpPr>
          <p:spPr bwMode="auto">
            <a:xfrm>
              <a:off x="6165" y="3480"/>
              <a:ext cx="345" cy="480"/>
            </a:xfrm>
            <a:prstGeom prst="downArrow">
              <a:avLst>
                <a:gd name="adj1" fmla="val 50000"/>
                <a:gd name="adj2" fmla="val 34783"/>
              </a:avLst>
            </a:prstGeom>
            <a:solidFill>
              <a:srgbClr val="404040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1651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200" b="1" dirty="0" smtClean="0"/>
              <a:t> </a:t>
            </a:r>
            <a:r>
              <a:rPr lang="en-US" sz="1800" b="1" dirty="0" smtClean="0">
                <a:solidFill>
                  <a:schemeClr val="tx2"/>
                </a:solidFill>
                <a:latin typeface="Candara" pitchFamily="34" charset="0"/>
              </a:rPr>
              <a:t>Constitution of </a:t>
            </a:r>
            <a:r>
              <a:rPr lang="en-US" sz="1800" b="1" dirty="0" smtClean="0">
                <a:solidFill>
                  <a:schemeClr val="tx2"/>
                </a:solidFill>
                <a:latin typeface="Candara" pitchFamily="34" charset="0"/>
                <a:cs typeface="Tahoma" pitchFamily="34" charset="0"/>
              </a:rPr>
              <a:t>National Natural Disaster Preparedness Central Committee</a:t>
            </a:r>
            <a:r>
              <a:rPr lang="en-US" sz="1800" b="1" dirty="0" smtClean="0">
                <a:solidFill>
                  <a:schemeClr val="tx2"/>
                </a:solidFill>
                <a:latin typeface="Candara" pitchFamily="34" charset="0"/>
              </a:rPr>
              <a:t> (NDPCC</a:t>
            </a:r>
            <a:r>
              <a:rPr lang="en-US" sz="1600" b="1" dirty="0" smtClean="0">
                <a:solidFill>
                  <a:schemeClr val="tx2"/>
                </a:solidFill>
                <a:latin typeface="Candara" pitchFamily="34" charset="0"/>
              </a:rPr>
              <a:t>)</a:t>
            </a:r>
            <a:br>
              <a:rPr lang="en-US" sz="1600" b="1" dirty="0" smtClean="0">
                <a:solidFill>
                  <a:schemeClr val="tx2"/>
                </a:solidFill>
                <a:latin typeface="Candara" pitchFamily="34" charset="0"/>
              </a:rPr>
            </a:br>
            <a:r>
              <a:rPr lang="en-US" sz="1200" b="1" dirty="0" smtClean="0">
                <a:solidFill>
                  <a:srgbClr val="E46C0A"/>
                </a:solidFill>
                <a:latin typeface="Candara" pitchFamily="34" charset="0"/>
              </a:rPr>
              <a:t>    </a:t>
            </a:r>
            <a:r>
              <a:rPr lang="en-US" sz="1600" b="1" dirty="0" smtClean="0">
                <a:solidFill>
                  <a:srgbClr val="E46C0A"/>
                </a:solidFill>
                <a:latin typeface="Candara" pitchFamily="34" charset="0"/>
              </a:rPr>
              <a:t>by the Notification No  45/ 2013 from </a:t>
            </a:r>
            <a:r>
              <a:rPr lang="ja-JP" altLang="en-US" sz="1600" b="1" smtClean="0">
                <a:solidFill>
                  <a:srgbClr val="E46C0A"/>
                </a:solidFill>
                <a:latin typeface="Candara" pitchFamily="34" charset="0"/>
              </a:rPr>
              <a:t>“</a:t>
            </a:r>
            <a:r>
              <a:rPr lang="en-US" altLang="ja-JP" sz="1600" b="1" dirty="0" smtClean="0">
                <a:solidFill>
                  <a:srgbClr val="E46C0A"/>
                </a:solidFill>
                <a:latin typeface="Candara" pitchFamily="34" charset="0"/>
              </a:rPr>
              <a:t>Office of  President </a:t>
            </a:r>
            <a:r>
              <a:rPr lang="ja-JP" altLang="en-US" sz="1600" b="1" smtClean="0">
                <a:solidFill>
                  <a:srgbClr val="E46C0A"/>
                </a:solidFill>
                <a:latin typeface="Candara" pitchFamily="34" charset="0"/>
              </a:rPr>
              <a:t>“</a:t>
            </a:r>
            <a:r>
              <a:rPr lang="en-US" altLang="ja-JP" sz="1600" b="1" dirty="0" smtClean="0">
                <a:solidFill>
                  <a:srgbClr val="E46C0A"/>
                </a:solidFill>
                <a:latin typeface="Candara" pitchFamily="34" charset="0"/>
              </a:rPr>
              <a:t> on 14 May 2013</a:t>
            </a:r>
            <a:r>
              <a:rPr lang="en-US" altLang="ja-JP" sz="1300" b="1" dirty="0" smtClean="0">
                <a:solidFill>
                  <a:srgbClr val="E46C0A"/>
                </a:solidFill>
                <a:latin typeface="Candara" pitchFamily="34" charset="0"/>
              </a:rPr>
              <a:t>. </a:t>
            </a:r>
            <a:endParaRPr lang="en-US" sz="1200" dirty="0" smtClean="0">
              <a:solidFill>
                <a:srgbClr val="92D050"/>
              </a:solidFill>
              <a:latin typeface="Candara" pitchFamily="34" charset="0"/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             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09600" y="1295400"/>
          <a:ext cx="8001000" cy="5140066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589547"/>
                <a:gridCol w="5987546"/>
                <a:gridCol w="1423907"/>
              </a:tblGrid>
              <a:tr h="6309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ndara" pitchFamily="34" charset="0"/>
                        </a:rPr>
                        <a:t>Sr. </a:t>
                      </a:r>
                      <a:r>
                        <a:rPr lang="en-US" sz="1800" dirty="0">
                          <a:latin typeface="Candara" pitchFamily="34" charset="0"/>
                        </a:rPr>
                        <a:t>No.</a:t>
                      </a:r>
                      <a:endParaRPr lang="en-US" sz="18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ndara" pitchFamily="34" charset="0"/>
                        </a:rPr>
                        <a:t>Organization</a:t>
                      </a:r>
                      <a:endParaRPr lang="en-US" sz="18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ndara" pitchFamily="34" charset="0"/>
                        </a:rPr>
                        <a:t>Designation</a:t>
                      </a:r>
                      <a:endParaRPr lang="en-US" sz="18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3778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ndara" pitchFamily="34" charset="0"/>
                        </a:rPr>
                        <a:t>1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ndara" pitchFamily="34" charset="0"/>
                        </a:rPr>
                        <a:t>Vice-President</a:t>
                      </a:r>
                      <a:r>
                        <a:rPr lang="en-US" sz="1600" baseline="0" dirty="0" smtClean="0">
                          <a:latin typeface="Candara" pitchFamily="34" charset="0"/>
                        </a:rPr>
                        <a:t> (2)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ndara" pitchFamily="34" charset="0"/>
                        </a:rPr>
                        <a:t>Chairman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5608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ndara" pitchFamily="34" charset="0"/>
                        </a:rPr>
                        <a:t>2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ndara" pitchFamily="34" charset="0"/>
                        </a:rPr>
                        <a:t>Union  </a:t>
                      </a:r>
                      <a:r>
                        <a:rPr lang="en-US" sz="1600" dirty="0" smtClean="0">
                          <a:latin typeface="Candara" pitchFamily="34" charset="0"/>
                        </a:rPr>
                        <a:t>Minister,</a:t>
                      </a:r>
                      <a:r>
                        <a:rPr lang="en-US" sz="1600" baseline="0" dirty="0" smtClean="0">
                          <a:latin typeface="Candara" pitchFamily="34" charset="0"/>
                        </a:rPr>
                        <a:t> </a:t>
                      </a:r>
                      <a:r>
                        <a:rPr lang="en-US" sz="1600" dirty="0" smtClean="0">
                          <a:latin typeface="Candara" pitchFamily="34" charset="0"/>
                        </a:rPr>
                        <a:t>Ministry </a:t>
                      </a:r>
                      <a:r>
                        <a:rPr lang="en-US" sz="1600" dirty="0">
                          <a:latin typeface="Candara" pitchFamily="34" charset="0"/>
                        </a:rPr>
                        <a:t>of </a:t>
                      </a:r>
                      <a:r>
                        <a:rPr lang="en-US" sz="1600" dirty="0" smtClean="0">
                          <a:latin typeface="Candara" pitchFamily="34" charset="0"/>
                        </a:rPr>
                        <a:t>Home</a:t>
                      </a:r>
                      <a:r>
                        <a:rPr lang="en-US" sz="1600" baseline="0" dirty="0" smtClean="0">
                          <a:latin typeface="Candara" pitchFamily="34" charset="0"/>
                        </a:rPr>
                        <a:t> Affairs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ndara" pitchFamily="34" charset="0"/>
                        </a:rPr>
                        <a:t>Vice </a:t>
                      </a:r>
                      <a:r>
                        <a:rPr lang="en-US" sz="1600" dirty="0" smtClean="0">
                          <a:latin typeface="Candara" pitchFamily="34" charset="0"/>
                        </a:rPr>
                        <a:t>Chairman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5608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ndara" pitchFamily="34" charset="0"/>
                        </a:rPr>
                        <a:t>3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ndara" pitchFamily="34" charset="0"/>
                        </a:rPr>
                        <a:t>Union </a:t>
                      </a:r>
                      <a:r>
                        <a:rPr lang="en-US" sz="1600" dirty="0" smtClean="0">
                          <a:latin typeface="Candara" pitchFamily="34" charset="0"/>
                        </a:rPr>
                        <a:t>Ministry,</a:t>
                      </a:r>
                      <a:r>
                        <a:rPr lang="en-US" sz="1600" baseline="0" dirty="0" smtClean="0">
                          <a:latin typeface="Candara" pitchFamily="34" charset="0"/>
                        </a:rPr>
                        <a:t> </a:t>
                      </a:r>
                      <a:r>
                        <a:rPr lang="en-US" sz="1600" dirty="0" smtClean="0">
                          <a:latin typeface="Candara" pitchFamily="34" charset="0"/>
                        </a:rPr>
                        <a:t>Ministry of Social Welfare, Relief and Resettlement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ndara" pitchFamily="34" charset="0"/>
                        </a:rPr>
                        <a:t>Vice </a:t>
                      </a:r>
                      <a:r>
                        <a:rPr lang="en-US" sz="1600" dirty="0" smtClean="0">
                          <a:latin typeface="Candara" pitchFamily="34" charset="0"/>
                        </a:rPr>
                        <a:t>Chairman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3499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ndara" pitchFamily="34" charset="0"/>
                        </a:rPr>
                        <a:t>4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ndara" pitchFamily="34" charset="0"/>
                        </a:rPr>
                        <a:t>Union Minister,</a:t>
                      </a:r>
                      <a:r>
                        <a:rPr lang="en-US" sz="1600" baseline="0" dirty="0" smtClean="0">
                          <a:latin typeface="Candara" pitchFamily="34" charset="0"/>
                        </a:rPr>
                        <a:t> </a:t>
                      </a:r>
                      <a:r>
                        <a:rPr lang="en-US" sz="1600" dirty="0" smtClean="0">
                          <a:latin typeface="Candara" pitchFamily="34" charset="0"/>
                        </a:rPr>
                        <a:t>Ministry </a:t>
                      </a:r>
                      <a:r>
                        <a:rPr lang="en-US" sz="1600" dirty="0">
                          <a:latin typeface="Candara" pitchFamily="34" charset="0"/>
                        </a:rPr>
                        <a:t>of </a:t>
                      </a:r>
                      <a:r>
                        <a:rPr lang="en-US" sz="1600" dirty="0" smtClean="0">
                          <a:latin typeface="Candara" pitchFamily="34" charset="0"/>
                        </a:rPr>
                        <a:t>Defense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ndara" pitchFamily="34" charset="0"/>
                        </a:rPr>
                        <a:t>Member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3499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ndara" pitchFamily="34" charset="0"/>
                        </a:rPr>
                        <a:t>5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ndara" pitchFamily="34" charset="0"/>
                        </a:rPr>
                        <a:t>Union Minister,</a:t>
                      </a:r>
                      <a:r>
                        <a:rPr lang="en-US" sz="1600" baseline="0" dirty="0" smtClean="0">
                          <a:latin typeface="Candara" pitchFamily="34" charset="0"/>
                        </a:rPr>
                        <a:t> </a:t>
                      </a:r>
                      <a:r>
                        <a:rPr lang="en-US" sz="1600" dirty="0" smtClean="0">
                          <a:latin typeface="Candara" pitchFamily="34" charset="0"/>
                        </a:rPr>
                        <a:t>Ministry </a:t>
                      </a:r>
                      <a:r>
                        <a:rPr lang="en-US" sz="1600" dirty="0">
                          <a:latin typeface="Candara" pitchFamily="34" charset="0"/>
                        </a:rPr>
                        <a:t>of </a:t>
                      </a:r>
                      <a:r>
                        <a:rPr lang="en-US" sz="1600" dirty="0" smtClean="0">
                          <a:latin typeface="Candara" pitchFamily="34" charset="0"/>
                        </a:rPr>
                        <a:t>Border </a:t>
                      </a:r>
                      <a:r>
                        <a:rPr lang="en-US" sz="1600" dirty="0">
                          <a:latin typeface="Candara" pitchFamily="34" charset="0"/>
                        </a:rPr>
                        <a:t>Affairs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ndara" pitchFamily="34" charset="0"/>
                        </a:rPr>
                        <a:t>Member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3499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ndara" pitchFamily="34" charset="0"/>
                        </a:rPr>
                        <a:t>6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ndara" pitchFamily="34" charset="0"/>
                        </a:rPr>
                        <a:t>Union Minister,</a:t>
                      </a:r>
                      <a:r>
                        <a:rPr lang="en-US" sz="1600" baseline="0" dirty="0" smtClean="0">
                          <a:latin typeface="Candara" pitchFamily="34" charset="0"/>
                        </a:rPr>
                        <a:t> </a:t>
                      </a:r>
                      <a:r>
                        <a:rPr lang="en-US" sz="1600" dirty="0" smtClean="0">
                          <a:latin typeface="Candara" pitchFamily="34" charset="0"/>
                        </a:rPr>
                        <a:t>Ministry </a:t>
                      </a:r>
                      <a:r>
                        <a:rPr lang="en-US" sz="1600" dirty="0">
                          <a:latin typeface="Candara" pitchFamily="34" charset="0"/>
                        </a:rPr>
                        <a:t>of </a:t>
                      </a:r>
                      <a:r>
                        <a:rPr lang="en-US" sz="1600" dirty="0" smtClean="0">
                          <a:latin typeface="Candara" pitchFamily="34" charset="0"/>
                        </a:rPr>
                        <a:t>Home Affairs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ndara" pitchFamily="34" charset="0"/>
                        </a:rPr>
                        <a:t>Member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3494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ndara" pitchFamily="34" charset="0"/>
                        </a:rPr>
                        <a:t>7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ndara" pitchFamily="34" charset="0"/>
                        </a:rPr>
                        <a:t>Union Minister,</a:t>
                      </a:r>
                      <a:r>
                        <a:rPr lang="en-US" sz="1600" baseline="0" dirty="0" smtClean="0">
                          <a:latin typeface="Candara" pitchFamily="34" charset="0"/>
                        </a:rPr>
                        <a:t> </a:t>
                      </a:r>
                      <a:r>
                        <a:rPr lang="en-US" sz="1600" dirty="0" smtClean="0">
                          <a:latin typeface="Candara" pitchFamily="34" charset="0"/>
                        </a:rPr>
                        <a:t>Ministry at the President Office (5)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ndara" pitchFamily="34" charset="0"/>
                        </a:rPr>
                        <a:t>Member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3494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ndara" pitchFamily="34" charset="0"/>
                        </a:rPr>
                        <a:t>8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ndara" pitchFamily="34" charset="0"/>
                        </a:rPr>
                        <a:t>Union Minister,</a:t>
                      </a:r>
                      <a:r>
                        <a:rPr lang="en-US" sz="1600" baseline="0" dirty="0" smtClean="0">
                          <a:latin typeface="Candara" pitchFamily="34" charset="0"/>
                        </a:rPr>
                        <a:t> </a:t>
                      </a:r>
                      <a:r>
                        <a:rPr lang="en-US" sz="1600" dirty="0" smtClean="0">
                          <a:latin typeface="Candara" pitchFamily="34" charset="0"/>
                        </a:rPr>
                        <a:t>Ministry </a:t>
                      </a:r>
                      <a:r>
                        <a:rPr lang="en-US" sz="1600" dirty="0">
                          <a:latin typeface="Candara" pitchFamily="34" charset="0"/>
                        </a:rPr>
                        <a:t>of </a:t>
                      </a:r>
                      <a:r>
                        <a:rPr lang="en-US" sz="1600" dirty="0" smtClean="0">
                          <a:latin typeface="Candara" pitchFamily="34" charset="0"/>
                        </a:rPr>
                        <a:t>Agriculture</a:t>
                      </a:r>
                      <a:r>
                        <a:rPr lang="en-US" sz="1600" baseline="0" dirty="0" smtClean="0">
                          <a:latin typeface="Candara" pitchFamily="34" charset="0"/>
                        </a:rPr>
                        <a:t> and Irrigation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ndara" pitchFamily="34" charset="0"/>
                        </a:rPr>
                        <a:t>Member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3499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ndara" pitchFamily="34" charset="0"/>
                        </a:rPr>
                        <a:t>9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ndara" pitchFamily="34" charset="0"/>
                        </a:rPr>
                        <a:t>Union Minister,</a:t>
                      </a:r>
                      <a:r>
                        <a:rPr lang="en-US" sz="1600" baseline="0" dirty="0" smtClean="0">
                          <a:latin typeface="Candara" pitchFamily="34" charset="0"/>
                        </a:rPr>
                        <a:t> </a:t>
                      </a:r>
                      <a:r>
                        <a:rPr lang="en-US" sz="1600" dirty="0" smtClean="0">
                          <a:latin typeface="Candara" pitchFamily="34" charset="0"/>
                        </a:rPr>
                        <a:t>Ministry </a:t>
                      </a:r>
                      <a:r>
                        <a:rPr lang="en-US" sz="1600" dirty="0">
                          <a:latin typeface="Candara" pitchFamily="34" charset="0"/>
                        </a:rPr>
                        <a:t>of </a:t>
                      </a:r>
                      <a:r>
                        <a:rPr lang="en-US" sz="1600" dirty="0" smtClean="0">
                          <a:latin typeface="Candara" pitchFamily="34" charset="0"/>
                        </a:rPr>
                        <a:t>Livestock</a:t>
                      </a:r>
                      <a:r>
                        <a:rPr lang="en-US" sz="1600" baseline="0" dirty="0" smtClean="0">
                          <a:latin typeface="Candara" pitchFamily="34" charset="0"/>
                        </a:rPr>
                        <a:t> and Fisheries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ndara" pitchFamily="34" charset="0"/>
                        </a:rPr>
                        <a:t>Member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3494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ndara" pitchFamily="34" charset="0"/>
                        </a:rPr>
                        <a:t>10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ndara" pitchFamily="34" charset="0"/>
                        </a:rPr>
                        <a:t>Union Minister,</a:t>
                      </a:r>
                      <a:r>
                        <a:rPr lang="en-US" sz="1600" baseline="0" dirty="0" smtClean="0">
                          <a:latin typeface="Candara" pitchFamily="34" charset="0"/>
                        </a:rPr>
                        <a:t> </a:t>
                      </a:r>
                      <a:r>
                        <a:rPr lang="en-US" sz="1600" dirty="0" smtClean="0">
                          <a:latin typeface="Candara" pitchFamily="34" charset="0"/>
                        </a:rPr>
                        <a:t>Ministry </a:t>
                      </a:r>
                      <a:r>
                        <a:rPr lang="en-US" sz="1600" dirty="0">
                          <a:latin typeface="Candara" pitchFamily="34" charset="0"/>
                        </a:rPr>
                        <a:t>of </a:t>
                      </a:r>
                      <a:r>
                        <a:rPr lang="en-US" sz="1600" dirty="0" smtClean="0">
                          <a:latin typeface="Candara" pitchFamily="34" charset="0"/>
                        </a:rPr>
                        <a:t>Communications and Information Technology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ndara" pitchFamily="34" charset="0"/>
                        </a:rPr>
                        <a:t>Member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3499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ndara" pitchFamily="34" charset="0"/>
                        </a:rPr>
                        <a:t>11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ndara" pitchFamily="34" charset="0"/>
                        </a:rPr>
                        <a:t>Union Minister,</a:t>
                      </a:r>
                      <a:r>
                        <a:rPr lang="en-US" sz="1600" baseline="0" dirty="0" smtClean="0">
                          <a:latin typeface="Candara" pitchFamily="34" charset="0"/>
                        </a:rPr>
                        <a:t> </a:t>
                      </a:r>
                      <a:r>
                        <a:rPr lang="en-US" sz="1600" dirty="0" smtClean="0">
                          <a:latin typeface="Candara" pitchFamily="34" charset="0"/>
                        </a:rPr>
                        <a:t>Ministry </a:t>
                      </a:r>
                      <a:r>
                        <a:rPr lang="en-US" sz="1600" dirty="0">
                          <a:latin typeface="Candara" pitchFamily="34" charset="0"/>
                        </a:rPr>
                        <a:t>of </a:t>
                      </a:r>
                      <a:r>
                        <a:rPr lang="en-US" sz="1600" dirty="0" smtClean="0">
                          <a:latin typeface="Candara" pitchFamily="34" charset="0"/>
                        </a:rPr>
                        <a:t>Transport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ndara" pitchFamily="34" charset="0"/>
                        </a:rPr>
                        <a:t>Member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011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200" b="1" dirty="0" smtClean="0"/>
              <a:t> </a:t>
            </a:r>
            <a:r>
              <a:rPr lang="en-US" sz="1800" b="1" dirty="0" smtClean="0">
                <a:solidFill>
                  <a:schemeClr val="tx2"/>
                </a:solidFill>
                <a:latin typeface="Candara" pitchFamily="34" charset="0"/>
              </a:rPr>
              <a:t>Constitution of </a:t>
            </a:r>
            <a:r>
              <a:rPr lang="en-US" sz="1800" b="1" dirty="0" smtClean="0">
                <a:solidFill>
                  <a:schemeClr val="tx2"/>
                </a:solidFill>
                <a:latin typeface="Candara" pitchFamily="34" charset="0"/>
                <a:cs typeface="Tahoma" pitchFamily="34" charset="0"/>
              </a:rPr>
              <a:t>National Natural Disaster Preparedness Central Committee</a:t>
            </a:r>
            <a:r>
              <a:rPr lang="en-US" sz="1800" b="1" dirty="0" smtClean="0">
                <a:solidFill>
                  <a:schemeClr val="tx2"/>
                </a:solidFill>
                <a:latin typeface="Candara" pitchFamily="34" charset="0"/>
              </a:rPr>
              <a:t> (NNDPCC</a:t>
            </a:r>
            <a:r>
              <a:rPr lang="en-US" sz="1600" b="1" dirty="0" smtClean="0">
                <a:solidFill>
                  <a:schemeClr val="tx2"/>
                </a:solidFill>
                <a:latin typeface="Candara" pitchFamily="34" charset="0"/>
              </a:rPr>
              <a:t>)</a:t>
            </a:r>
            <a:br>
              <a:rPr lang="en-US" sz="1600" b="1" dirty="0" smtClean="0">
                <a:solidFill>
                  <a:schemeClr val="tx2"/>
                </a:solidFill>
                <a:latin typeface="Candara" pitchFamily="34" charset="0"/>
              </a:rPr>
            </a:br>
            <a:r>
              <a:rPr lang="en-US" sz="1400" b="1" dirty="0" smtClean="0">
                <a:solidFill>
                  <a:srgbClr val="E46C0A"/>
                </a:solidFill>
                <a:latin typeface="Candara" pitchFamily="34" charset="0"/>
              </a:rPr>
              <a:t>    by the Notification No  45/ 2013 from </a:t>
            </a:r>
            <a:r>
              <a:rPr lang="ja-JP" altLang="en-US" sz="1400" b="1" smtClean="0">
                <a:solidFill>
                  <a:srgbClr val="E46C0A"/>
                </a:solidFill>
                <a:latin typeface="Candara" pitchFamily="34" charset="0"/>
              </a:rPr>
              <a:t>“</a:t>
            </a:r>
            <a:r>
              <a:rPr lang="en-US" altLang="ja-JP" sz="1400" b="1" dirty="0" smtClean="0">
                <a:solidFill>
                  <a:srgbClr val="E46C0A"/>
                </a:solidFill>
                <a:latin typeface="Candara" pitchFamily="34" charset="0"/>
              </a:rPr>
              <a:t>Office of  President </a:t>
            </a:r>
            <a:r>
              <a:rPr lang="ja-JP" altLang="en-US" sz="1400" b="1" smtClean="0">
                <a:solidFill>
                  <a:srgbClr val="E46C0A"/>
                </a:solidFill>
                <a:latin typeface="Candara" pitchFamily="34" charset="0"/>
              </a:rPr>
              <a:t>“</a:t>
            </a:r>
            <a:r>
              <a:rPr lang="en-US" altLang="ja-JP" sz="1400" b="1" dirty="0" smtClean="0">
                <a:solidFill>
                  <a:srgbClr val="E46C0A"/>
                </a:solidFill>
                <a:latin typeface="Candara" pitchFamily="34" charset="0"/>
              </a:rPr>
              <a:t> on 14 May 2013. </a:t>
            </a:r>
            <a:endParaRPr lang="en-US" sz="1200" dirty="0" smtClean="0">
              <a:solidFill>
                <a:srgbClr val="92D050"/>
              </a:solidFill>
              <a:latin typeface="Candara" pitchFamily="34" charset="0"/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             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09600" y="1219200"/>
          <a:ext cx="8001000" cy="5326456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589547"/>
                <a:gridCol w="5987546"/>
                <a:gridCol w="1423907"/>
              </a:tblGrid>
              <a:tr h="6309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ndara" pitchFamily="34" charset="0"/>
                        </a:rPr>
                        <a:t>Sr. </a:t>
                      </a:r>
                      <a:r>
                        <a:rPr lang="en-US" sz="1800" dirty="0">
                          <a:latin typeface="Candara" pitchFamily="34" charset="0"/>
                        </a:rPr>
                        <a:t>No.</a:t>
                      </a:r>
                      <a:endParaRPr lang="en-US" sz="18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ndara" pitchFamily="34" charset="0"/>
                        </a:rPr>
                        <a:t>Organization</a:t>
                      </a:r>
                      <a:endParaRPr lang="en-US" sz="18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ndara" pitchFamily="34" charset="0"/>
                        </a:rPr>
                        <a:t>Designation</a:t>
                      </a:r>
                      <a:endParaRPr lang="en-US" sz="18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3778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ndara" pitchFamily="34" charset="0"/>
                        </a:rPr>
                        <a:t>12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ndara" pitchFamily="34" charset="0"/>
                        </a:rPr>
                        <a:t>Union Minister,</a:t>
                      </a:r>
                      <a:r>
                        <a:rPr lang="en-US" sz="1600" baseline="0" dirty="0" smtClean="0">
                          <a:latin typeface="Candara" pitchFamily="34" charset="0"/>
                        </a:rPr>
                        <a:t> </a:t>
                      </a:r>
                      <a:r>
                        <a:rPr lang="en-US" sz="1600" dirty="0" smtClean="0">
                          <a:latin typeface="Candara" pitchFamily="34" charset="0"/>
                        </a:rPr>
                        <a:t>Ministry </a:t>
                      </a:r>
                      <a:r>
                        <a:rPr lang="en-US" sz="1600" dirty="0">
                          <a:latin typeface="Candara" pitchFamily="34" charset="0"/>
                        </a:rPr>
                        <a:t>of </a:t>
                      </a:r>
                      <a:r>
                        <a:rPr lang="en-US" sz="1600" dirty="0" smtClean="0">
                          <a:latin typeface="Candara" pitchFamily="34" charset="0"/>
                        </a:rPr>
                        <a:t>Energy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ndara" pitchFamily="34" charset="0"/>
                        </a:rPr>
                        <a:t>Member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5608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ndara" pitchFamily="34" charset="0"/>
                        </a:rPr>
                        <a:t>13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ndara" pitchFamily="34" charset="0"/>
                        </a:rPr>
                        <a:t>Union Minister,</a:t>
                      </a:r>
                      <a:r>
                        <a:rPr lang="en-US" sz="1600" baseline="0" dirty="0" smtClean="0">
                          <a:latin typeface="Candara" pitchFamily="34" charset="0"/>
                        </a:rPr>
                        <a:t> </a:t>
                      </a:r>
                      <a:r>
                        <a:rPr lang="en-US" sz="1600" dirty="0" smtClean="0">
                          <a:latin typeface="Candara" pitchFamily="34" charset="0"/>
                        </a:rPr>
                        <a:t>Ministry </a:t>
                      </a:r>
                      <a:r>
                        <a:rPr lang="en-US" sz="1600" dirty="0">
                          <a:latin typeface="Candara" pitchFamily="34" charset="0"/>
                        </a:rPr>
                        <a:t>of </a:t>
                      </a:r>
                      <a:r>
                        <a:rPr lang="en-US" sz="1600" dirty="0" smtClean="0">
                          <a:latin typeface="Candara" pitchFamily="34" charset="0"/>
                        </a:rPr>
                        <a:t>Commerce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ndara" pitchFamily="34" charset="0"/>
                        </a:rPr>
                        <a:t>Member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5608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ndara" pitchFamily="34" charset="0"/>
                        </a:rPr>
                        <a:t>14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ndara" pitchFamily="34" charset="0"/>
                        </a:rPr>
                        <a:t>Union Minister,</a:t>
                      </a:r>
                      <a:r>
                        <a:rPr lang="en-US" sz="1600" baseline="0" dirty="0" smtClean="0">
                          <a:latin typeface="Candara" pitchFamily="34" charset="0"/>
                        </a:rPr>
                        <a:t> </a:t>
                      </a:r>
                      <a:r>
                        <a:rPr lang="en-US" sz="1600" dirty="0" smtClean="0">
                          <a:latin typeface="Candara" pitchFamily="34" charset="0"/>
                        </a:rPr>
                        <a:t>Ministry </a:t>
                      </a:r>
                      <a:r>
                        <a:rPr lang="en-US" sz="1600" dirty="0">
                          <a:latin typeface="Candara" pitchFamily="34" charset="0"/>
                        </a:rPr>
                        <a:t>of </a:t>
                      </a:r>
                      <a:r>
                        <a:rPr lang="en-US" sz="1600" dirty="0" smtClean="0">
                          <a:latin typeface="Candara" pitchFamily="34" charset="0"/>
                        </a:rPr>
                        <a:t>Education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ndara" pitchFamily="34" charset="0"/>
                        </a:rPr>
                        <a:t>Member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3499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ndara" pitchFamily="34" charset="0"/>
                        </a:rPr>
                        <a:t>15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ndara" pitchFamily="34" charset="0"/>
                        </a:rPr>
                        <a:t>Union Minister,</a:t>
                      </a:r>
                      <a:r>
                        <a:rPr lang="en-US" sz="1600" baseline="0" dirty="0" smtClean="0">
                          <a:latin typeface="Candara" pitchFamily="34" charset="0"/>
                        </a:rPr>
                        <a:t> </a:t>
                      </a:r>
                      <a:r>
                        <a:rPr lang="en-US" sz="1600" dirty="0" smtClean="0">
                          <a:latin typeface="Candara" pitchFamily="34" charset="0"/>
                        </a:rPr>
                        <a:t>Ministry of Health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ndara" pitchFamily="34" charset="0"/>
                        </a:rPr>
                        <a:t>Member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3499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ndara" pitchFamily="34" charset="0"/>
                        </a:rPr>
                        <a:t>16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ndara" pitchFamily="34" charset="0"/>
                        </a:rPr>
                        <a:t>Union Minister,</a:t>
                      </a:r>
                      <a:r>
                        <a:rPr lang="en-US" sz="1600" baseline="0" dirty="0" smtClean="0">
                          <a:latin typeface="Candara" pitchFamily="34" charset="0"/>
                        </a:rPr>
                        <a:t> </a:t>
                      </a:r>
                      <a:r>
                        <a:rPr lang="en-US" sz="1600" dirty="0" smtClean="0">
                          <a:latin typeface="Candara" pitchFamily="34" charset="0"/>
                        </a:rPr>
                        <a:t>Ministry </a:t>
                      </a:r>
                      <a:r>
                        <a:rPr lang="en-US" sz="1600" dirty="0">
                          <a:latin typeface="Candara" pitchFamily="34" charset="0"/>
                        </a:rPr>
                        <a:t>of </a:t>
                      </a:r>
                      <a:r>
                        <a:rPr lang="en-US" sz="1600" dirty="0" smtClean="0">
                          <a:latin typeface="Candara" pitchFamily="34" charset="0"/>
                        </a:rPr>
                        <a:t>Finance and Revenue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ndara" pitchFamily="34" charset="0"/>
                        </a:rPr>
                        <a:t>Member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3499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ndara" pitchFamily="34" charset="0"/>
                          <a:ea typeface="Calibri"/>
                          <a:cs typeface="Cordia New"/>
                        </a:rPr>
                        <a:t>17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ndara" pitchFamily="34" charset="0"/>
                        </a:rPr>
                        <a:t>Union Minister,</a:t>
                      </a:r>
                      <a:r>
                        <a:rPr lang="en-US" sz="1600" baseline="0" dirty="0" smtClean="0">
                          <a:latin typeface="Candara" pitchFamily="34" charset="0"/>
                        </a:rPr>
                        <a:t> </a:t>
                      </a:r>
                      <a:r>
                        <a:rPr lang="en-US" sz="1600" dirty="0" smtClean="0">
                          <a:latin typeface="Candara" pitchFamily="34" charset="0"/>
                        </a:rPr>
                        <a:t>Ministry </a:t>
                      </a:r>
                      <a:r>
                        <a:rPr lang="en-US" sz="1600" dirty="0">
                          <a:latin typeface="Candara" pitchFamily="34" charset="0"/>
                        </a:rPr>
                        <a:t>of </a:t>
                      </a:r>
                      <a:r>
                        <a:rPr lang="en-US" sz="1600" dirty="0" smtClean="0">
                          <a:latin typeface="Candara" pitchFamily="34" charset="0"/>
                        </a:rPr>
                        <a:t>National Planning and Economic Development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ndara" pitchFamily="34" charset="0"/>
                        </a:rPr>
                        <a:t>Member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3494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ndara" pitchFamily="34" charset="0"/>
                          <a:ea typeface="Calibri"/>
                          <a:cs typeface="Cordia New"/>
                        </a:rPr>
                        <a:t>18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ndara" pitchFamily="34" charset="0"/>
                        </a:rPr>
                        <a:t>Union Minister,</a:t>
                      </a:r>
                      <a:r>
                        <a:rPr lang="en-US" sz="1600" baseline="0" dirty="0" smtClean="0">
                          <a:latin typeface="Candara" pitchFamily="34" charset="0"/>
                        </a:rPr>
                        <a:t> </a:t>
                      </a:r>
                      <a:r>
                        <a:rPr lang="en-US" sz="1600" dirty="0" smtClean="0">
                          <a:latin typeface="Candara" pitchFamily="34" charset="0"/>
                        </a:rPr>
                        <a:t>Construction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ndara" pitchFamily="34" charset="0"/>
                        </a:rPr>
                        <a:t>Member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3494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ndara" pitchFamily="34" charset="0"/>
                          <a:ea typeface="Calibri"/>
                          <a:cs typeface="Cordia New"/>
                        </a:rPr>
                        <a:t>19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ndara" pitchFamily="34" charset="0"/>
                        </a:rPr>
                        <a:t>Union Minister,</a:t>
                      </a:r>
                      <a:r>
                        <a:rPr lang="en-US" sz="1600" baseline="0" dirty="0" smtClean="0">
                          <a:latin typeface="Candara" pitchFamily="34" charset="0"/>
                        </a:rPr>
                        <a:t> </a:t>
                      </a:r>
                      <a:r>
                        <a:rPr lang="en-US" sz="1600" dirty="0" smtClean="0">
                          <a:latin typeface="Candara" pitchFamily="34" charset="0"/>
                        </a:rPr>
                        <a:t>Ministry </a:t>
                      </a:r>
                      <a:r>
                        <a:rPr lang="en-US" sz="1600" dirty="0">
                          <a:latin typeface="Candara" pitchFamily="34" charset="0"/>
                        </a:rPr>
                        <a:t>of </a:t>
                      </a:r>
                      <a:r>
                        <a:rPr lang="en-US" sz="1600" dirty="0" smtClean="0">
                          <a:latin typeface="Candara" pitchFamily="34" charset="0"/>
                        </a:rPr>
                        <a:t> Rail Transportation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ndara" pitchFamily="34" charset="0"/>
                        </a:rPr>
                        <a:t>Member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3499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ndara" pitchFamily="34" charset="0"/>
                          <a:ea typeface="Calibri"/>
                          <a:cs typeface="Cordia New"/>
                        </a:rPr>
                        <a:t>20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ndara" pitchFamily="34" charset="0"/>
                        </a:rPr>
                        <a:t>Chief Minister,</a:t>
                      </a:r>
                      <a:r>
                        <a:rPr lang="en-US" sz="1600" baseline="0" dirty="0" smtClean="0">
                          <a:latin typeface="Candara" pitchFamily="34" charset="0"/>
                        </a:rPr>
                        <a:t> </a:t>
                      </a:r>
                      <a:r>
                        <a:rPr lang="en-US" sz="1600" dirty="0" smtClean="0">
                          <a:latin typeface="Candara" pitchFamily="34" charset="0"/>
                        </a:rPr>
                        <a:t>All Region/State Governments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ndara" pitchFamily="34" charset="0"/>
                        </a:rPr>
                        <a:t>Members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3552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ndara" pitchFamily="34" charset="0"/>
                        </a:rPr>
                        <a:t>21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ndara" pitchFamily="34" charset="0"/>
                        </a:rPr>
                        <a:t>Deputy </a:t>
                      </a:r>
                      <a:r>
                        <a:rPr lang="en-US" sz="1600" dirty="0" smtClean="0">
                          <a:latin typeface="Candara" pitchFamily="34" charset="0"/>
                        </a:rPr>
                        <a:t>Minister,</a:t>
                      </a:r>
                      <a:r>
                        <a:rPr lang="en-US" sz="1600" baseline="0" dirty="0" smtClean="0">
                          <a:latin typeface="Candara" pitchFamily="34" charset="0"/>
                        </a:rPr>
                        <a:t> </a:t>
                      </a:r>
                      <a:r>
                        <a:rPr lang="en-US" sz="1600" dirty="0" smtClean="0">
                          <a:latin typeface="Candara" pitchFamily="34" charset="0"/>
                        </a:rPr>
                        <a:t>Ministry </a:t>
                      </a:r>
                      <a:r>
                        <a:rPr lang="en-US" sz="1600" dirty="0">
                          <a:latin typeface="Candara" pitchFamily="34" charset="0"/>
                        </a:rPr>
                        <a:t>of Social Welfare, Relief and Resettlement 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ndara" pitchFamily="34" charset="0"/>
                        </a:rPr>
                        <a:t>Secretary</a:t>
                      </a:r>
                      <a:endParaRPr lang="en-US" sz="160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5310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ndara" pitchFamily="34" charset="0"/>
                          <a:ea typeface="Calibri"/>
                          <a:cs typeface="Cordia New"/>
                        </a:rPr>
                        <a:t>22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ndara" pitchFamily="34" charset="0"/>
                        </a:rPr>
                        <a:t>Director </a:t>
                      </a:r>
                      <a:r>
                        <a:rPr lang="en-US" sz="1600" dirty="0" smtClean="0">
                          <a:latin typeface="Candara" pitchFamily="34" charset="0"/>
                        </a:rPr>
                        <a:t>General,</a:t>
                      </a:r>
                      <a:r>
                        <a:rPr lang="en-US" sz="1600" baseline="0" dirty="0" smtClean="0">
                          <a:latin typeface="Candara" pitchFamily="34" charset="0"/>
                        </a:rPr>
                        <a:t> </a:t>
                      </a:r>
                      <a:r>
                        <a:rPr lang="en-US" sz="1600" dirty="0" smtClean="0">
                          <a:latin typeface="Candara" pitchFamily="34" charset="0"/>
                        </a:rPr>
                        <a:t>Union Government</a:t>
                      </a:r>
                      <a:r>
                        <a:rPr lang="en-US" sz="1600" baseline="0" dirty="0" smtClean="0">
                          <a:latin typeface="Candara" pitchFamily="34" charset="0"/>
                        </a:rPr>
                        <a:t> Office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ndara" pitchFamily="34" charset="0"/>
                        </a:rPr>
                        <a:t>Joint Secretary </a:t>
                      </a:r>
                      <a:endParaRPr lang="en-US" sz="1600" dirty="0">
                        <a:latin typeface="Candara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60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buFont typeface="Calibri" charset="0"/>
              <a:buAutoNum type="arabicPeriod"/>
            </a:pPr>
            <a:r>
              <a:rPr lang="en-US" dirty="0" smtClean="0"/>
              <a:t>To remind participants about disasters and disaster risk in Myanmar</a:t>
            </a:r>
          </a:p>
          <a:p>
            <a:pPr eaLnBrk="1" hangingPunct="1">
              <a:buFont typeface="Calibri" charset="0"/>
              <a:buAutoNum type="arabicPeriod"/>
            </a:pPr>
            <a:r>
              <a:rPr lang="en-US" dirty="0" smtClean="0"/>
              <a:t>To introduce about the previous and current practice for post-disaster assessment in Myanmar</a:t>
            </a:r>
            <a:endParaRPr lang="en-US" dirty="0"/>
          </a:p>
        </p:txBody>
      </p:sp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Session Objectives</a:t>
            </a:r>
            <a:endParaRPr lang="en-US" dirty="0"/>
          </a:p>
        </p:txBody>
      </p:sp>
      <p:sp>
        <p:nvSpPr>
          <p:cNvPr id="14339" name="TextBox 1"/>
          <p:cNvSpPr txBox="1">
            <a:spLocks noChangeArrowheads="1"/>
          </p:cNvSpPr>
          <p:nvPr/>
        </p:nvSpPr>
        <p:spPr bwMode="auto">
          <a:xfrm>
            <a:off x="-2024062" y="3583781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53346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latin typeface="Candara" pitchFamily="34" charset="0"/>
              </a:rPr>
              <a:t>Learning from previous disasters…</a:t>
            </a:r>
            <a:endParaRPr lang="en-US" sz="3600" dirty="0">
              <a:solidFill>
                <a:srgbClr val="002060"/>
              </a:solidFill>
              <a:latin typeface="Candara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8926">
            <a:off x="6692076" y="3092307"/>
            <a:ext cx="2204254" cy="33222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57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  <a:latin typeface="Candara" pitchFamily="34" charset="0"/>
              </a:rPr>
              <a:t>Post-</a:t>
            </a:r>
            <a:r>
              <a:rPr lang="en-US" sz="3600" b="1" dirty="0" err="1" smtClean="0">
                <a:solidFill>
                  <a:srgbClr val="002060"/>
                </a:solidFill>
                <a:latin typeface="Candara" pitchFamily="34" charset="0"/>
              </a:rPr>
              <a:t>Nargis</a:t>
            </a:r>
            <a:r>
              <a:rPr lang="en-US" sz="3600" b="1" dirty="0" smtClean="0">
                <a:solidFill>
                  <a:srgbClr val="002060"/>
                </a:solidFill>
                <a:latin typeface="Candara" pitchFamily="34" charset="0"/>
              </a:rPr>
              <a:t> Joint Assessment (PONJA, 2008)</a:t>
            </a:r>
            <a:endParaRPr lang="en-US" sz="3600" b="1" dirty="0">
              <a:solidFill>
                <a:srgbClr val="002060"/>
              </a:solidFill>
              <a:latin typeface="Candara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Candara" pitchFamily="34" charset="0"/>
              </a:rPr>
              <a:t>Conducted by the Government of Myanmar, United Nations, and ASEAN.</a:t>
            </a:r>
          </a:p>
          <a:p>
            <a:r>
              <a:rPr lang="en-US" dirty="0" smtClean="0">
                <a:latin typeface="Candara" pitchFamily="34" charset="0"/>
              </a:rPr>
              <a:t>Consisted of </a:t>
            </a:r>
            <a:r>
              <a:rPr lang="en-US" u="sng" dirty="0" smtClean="0">
                <a:latin typeface="Candara" pitchFamily="34" charset="0"/>
              </a:rPr>
              <a:t>two components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>
                <a:latin typeface="Candara" pitchFamily="34" charset="0"/>
              </a:rPr>
              <a:t>Village Tract Assessment (focused on humanitarian/social impacts)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>
                <a:latin typeface="Candara" pitchFamily="34" charset="0"/>
              </a:rPr>
              <a:t>Damage and Loss Assessment (focused on damages and losses of the sectors).</a:t>
            </a:r>
          </a:p>
          <a:p>
            <a:r>
              <a:rPr lang="en-US" dirty="0" smtClean="0">
                <a:latin typeface="Candara" pitchFamily="34" charset="0"/>
              </a:rPr>
              <a:t>Data analysis identified </a:t>
            </a:r>
            <a:r>
              <a:rPr lang="en-US" u="sng" dirty="0" smtClean="0">
                <a:latin typeface="Candara" pitchFamily="34" charset="0"/>
              </a:rPr>
              <a:t>post-disaster needs and financial requirements</a:t>
            </a:r>
            <a:r>
              <a:rPr lang="en-US" dirty="0" smtClean="0">
                <a:latin typeface="Candara" pitchFamily="34" charset="0"/>
              </a:rPr>
              <a:t> =&gt; recovery plans</a:t>
            </a:r>
          </a:p>
          <a:p>
            <a:endParaRPr lang="en-US" dirty="0">
              <a:latin typeface="Candara" pitchFamily="34" charset="0"/>
            </a:endParaRPr>
          </a:p>
          <a:p>
            <a:r>
              <a:rPr lang="en-US" dirty="0" smtClean="0">
                <a:latin typeface="Candara" pitchFamily="34" charset="0"/>
              </a:rPr>
              <a:t>For the DALA, the assessment teams were grouped by sector e.g. Education, Health, Housing; Industry and Commerce …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634" y="838200"/>
            <a:ext cx="8646574" cy="47244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767686" y="5677469"/>
            <a:ext cx="1647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ASEAN, 2010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14252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"/>
            <a:ext cx="8210550" cy="10668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  <a:latin typeface="Candara" pitchFamily="34" charset="0"/>
              </a:rPr>
              <a:t>Summary of </a:t>
            </a:r>
            <a:r>
              <a:rPr lang="en-US" sz="3600" b="1" dirty="0" err="1" smtClean="0">
                <a:solidFill>
                  <a:srgbClr val="002060"/>
                </a:solidFill>
                <a:latin typeface="Candara" pitchFamily="34" charset="0"/>
              </a:rPr>
              <a:t>Nargis</a:t>
            </a:r>
            <a:r>
              <a:rPr lang="en-US" sz="3600" b="1" dirty="0" smtClean="0">
                <a:solidFill>
                  <a:srgbClr val="002060"/>
                </a:solidFill>
                <a:latin typeface="Candara" pitchFamily="34" charset="0"/>
              </a:rPr>
              <a:t> Damages and Losses</a:t>
            </a:r>
            <a:endParaRPr lang="en-US" sz="3600" b="1" dirty="0">
              <a:solidFill>
                <a:srgbClr val="002060"/>
              </a:solidFill>
              <a:latin typeface="Candara" pitchFamily="34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/>
          </p:nvPr>
        </p:nvGraphicFramePr>
        <p:xfrm>
          <a:off x="533400" y="926401"/>
          <a:ext cx="8305799" cy="5889960"/>
        </p:xfrm>
        <a:graphic>
          <a:graphicData uri="http://schemas.openxmlformats.org/drawingml/2006/table">
            <a:tbl>
              <a:tblPr firstRow="1" firstCol="1" bandRow="1"/>
              <a:tblGrid>
                <a:gridCol w="1384450"/>
                <a:gridCol w="1644089"/>
                <a:gridCol w="1124809"/>
                <a:gridCol w="1384450"/>
                <a:gridCol w="1384450"/>
                <a:gridCol w="1383551"/>
              </a:tblGrid>
              <a:tr h="13597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Sector</a:t>
                      </a:r>
                      <a:endParaRPr lang="en-US" sz="1400" dirty="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Sub sector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Damage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Losses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Total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59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Kyats billion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USD million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9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Infrastructure</a:t>
                      </a:r>
                      <a:endParaRPr lang="en-US" sz="1600" dirty="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 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i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831.5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i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89.3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i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920.8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i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837.1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359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 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Housing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686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25.9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711.9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647.2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9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 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Transport and Communications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122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62.7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184.7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167.9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9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 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Water Supply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8.1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0.4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8.5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7.7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9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 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Electricity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15.4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0.3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15.7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14.3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9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Social Sectors</a:t>
                      </a:r>
                      <a:endParaRPr lang="en-US" sz="1600" dirty="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 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i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128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i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7.2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i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135.2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i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122.9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359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 </a:t>
                      </a:r>
                      <a:endParaRPr lang="en-US" sz="1400" dirty="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Education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115.3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1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116.3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105.7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9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 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Health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12.7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6.2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18.9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17.2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9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Productive Sectors</a:t>
                      </a:r>
                      <a:endParaRPr lang="en-US" sz="1600" dirty="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 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i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736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i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2,352 to 2,475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i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3,088 to 3,211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i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2,806 to 2,918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4079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i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Agriculture, Livestock, Fisheries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186.3</a:t>
                      </a:r>
                      <a:endParaRPr lang="en-US" sz="1400" dirty="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385 to 508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571 to 694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519 to 630</a:t>
                      </a:r>
                      <a:endParaRPr lang="en-US" sz="1400" dirty="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9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i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Industry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512.5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1,483.50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1,996.00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1,814.5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9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i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Commerce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37.2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483.4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520.6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473.3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9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Cross-Cutting Issues</a:t>
                      </a:r>
                      <a:endParaRPr lang="en-US" sz="1600" dirty="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 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i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234.2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i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46.1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i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280.3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i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254.8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359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i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Environment 1/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16.8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46.1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62.9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57.2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9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i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Public Buildings 2/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217.4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0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217.4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197.6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9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i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 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 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 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 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 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9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Total</a:t>
                      </a:r>
                      <a:endParaRPr lang="en-US" sz="1600" dirty="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In Kyats billion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1,930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2,495 to 2,618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4,424 to 4,547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 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719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In USD million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1,754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2,268 to 2,380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 </a:t>
                      </a:r>
                      <a:endParaRPr lang="en-US" sz="140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4,022 to 4,134</a:t>
                      </a:r>
                      <a:endParaRPr lang="en-US" sz="1400" dirty="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35979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1/ Includes damage to embankments (estimated at K 2.8 billion).</a:t>
                      </a:r>
                      <a:endParaRPr lang="en-US" sz="1400" dirty="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5979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2/ Includes damage to administrative buildings as well as religious buildings.</a:t>
                      </a:r>
                      <a:endParaRPr lang="en-US" sz="1400" dirty="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9907" marR="39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725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  <a:latin typeface="Candara" pitchFamily="34" charset="0"/>
              </a:rPr>
              <a:t>Lessons Learned</a:t>
            </a:r>
            <a:endParaRPr lang="en-US" b="1" dirty="0">
              <a:solidFill>
                <a:srgbClr val="002060"/>
              </a:solidFill>
              <a:latin typeface="Candara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28650" y="1825625"/>
            <a:ext cx="5963219" cy="4351338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US" dirty="0">
                <a:latin typeface="Candara" pitchFamily="34" charset="0"/>
              </a:rPr>
              <a:t>Balance the need for </a:t>
            </a:r>
            <a:r>
              <a:rPr lang="en-US" u="sng" dirty="0">
                <a:latin typeface="Candara" pitchFamily="34" charset="0"/>
              </a:rPr>
              <a:t>timeliness</a:t>
            </a:r>
            <a:r>
              <a:rPr lang="en-US" dirty="0">
                <a:latin typeface="Candara" pitchFamily="34" charset="0"/>
              </a:rPr>
              <a:t> and the need for a technically </a:t>
            </a:r>
            <a:r>
              <a:rPr lang="en-US" u="sng" dirty="0">
                <a:latin typeface="Candara" pitchFamily="34" charset="0"/>
              </a:rPr>
              <a:t>robust assessment</a:t>
            </a:r>
            <a:r>
              <a:rPr lang="en-US" dirty="0">
                <a:latin typeface="Candara" pitchFamily="34" charset="0"/>
              </a:rPr>
              <a:t>. </a:t>
            </a:r>
            <a:endParaRPr lang="en-US" dirty="0" smtClean="0">
              <a:latin typeface="Candara" pitchFamily="34" charset="0"/>
            </a:endParaRPr>
          </a:p>
          <a:p>
            <a:pPr lvl="0"/>
            <a:r>
              <a:rPr lang="en-US" dirty="0" smtClean="0">
                <a:latin typeface="Candara" pitchFamily="34" charset="0"/>
              </a:rPr>
              <a:t>Ensure that all questions and data collected are </a:t>
            </a:r>
            <a:r>
              <a:rPr lang="en-US" u="sng" dirty="0" smtClean="0">
                <a:latin typeface="Candara" pitchFamily="34" charset="0"/>
              </a:rPr>
              <a:t>relevant and useful</a:t>
            </a:r>
            <a:r>
              <a:rPr lang="en-US" dirty="0" smtClean="0">
                <a:latin typeface="Candara" pitchFamily="34" charset="0"/>
              </a:rPr>
              <a:t>;</a:t>
            </a:r>
          </a:p>
          <a:p>
            <a:pPr lvl="0"/>
            <a:r>
              <a:rPr lang="en-US" dirty="0" smtClean="0">
                <a:latin typeface="Candara" pitchFamily="34" charset="0"/>
              </a:rPr>
              <a:t>Remember </a:t>
            </a:r>
            <a:r>
              <a:rPr lang="en-US" dirty="0">
                <a:latin typeface="Candara" pitchFamily="34" charset="0"/>
              </a:rPr>
              <a:t>that information that is </a:t>
            </a:r>
            <a:r>
              <a:rPr lang="en-US" u="sng" dirty="0">
                <a:latin typeface="Candara" pitchFamily="34" charset="0"/>
              </a:rPr>
              <a:t>“good enough” is adequate </a:t>
            </a:r>
            <a:r>
              <a:rPr lang="en-US" dirty="0">
                <a:latin typeface="Candara" pitchFamily="34" charset="0"/>
              </a:rPr>
              <a:t>and do not seek more detail or precision than necessary;</a:t>
            </a:r>
          </a:p>
          <a:p>
            <a:pPr lvl="0"/>
            <a:r>
              <a:rPr lang="en-US" u="sng" dirty="0" smtClean="0">
                <a:latin typeface="Candara" pitchFamily="34" charset="0"/>
              </a:rPr>
              <a:t>Analyze </a:t>
            </a:r>
            <a:r>
              <a:rPr lang="en-US" u="sng" dirty="0">
                <a:latin typeface="Candara" pitchFamily="34" charset="0"/>
              </a:rPr>
              <a:t>and use pre-existing data </a:t>
            </a:r>
            <a:r>
              <a:rPr lang="en-US" dirty="0">
                <a:latin typeface="Candara" pitchFamily="34" charset="0"/>
              </a:rPr>
              <a:t>before undertaking a needs assessment;</a:t>
            </a:r>
          </a:p>
          <a:p>
            <a:pPr lvl="0"/>
            <a:r>
              <a:rPr lang="en-US" dirty="0" smtClean="0">
                <a:latin typeface="Candara" pitchFamily="34" charset="0"/>
              </a:rPr>
              <a:t>Make </a:t>
            </a:r>
            <a:r>
              <a:rPr lang="en-US" dirty="0">
                <a:latin typeface="Candara" pitchFamily="34" charset="0"/>
              </a:rPr>
              <a:t>sure the assessment provides a </a:t>
            </a:r>
            <a:r>
              <a:rPr lang="en-US" u="sng" dirty="0">
                <a:latin typeface="Candara" pitchFamily="34" charset="0"/>
              </a:rPr>
              <a:t>baseline for monitoring</a:t>
            </a:r>
            <a:r>
              <a:rPr lang="en-US" dirty="0">
                <a:latin typeface="Candara" pitchFamily="34" charset="0"/>
              </a:rPr>
              <a:t>.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394856" y="6211669"/>
            <a:ext cx="6749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ASEAN (2010) “Post </a:t>
            </a:r>
            <a:r>
              <a:rPr lang="en-US" i="1" dirty="0" err="1"/>
              <a:t>Nargis</a:t>
            </a:r>
            <a:r>
              <a:rPr lang="en-US" i="1" dirty="0"/>
              <a:t> Needs Assessment and Monitoring: ASEAN’s Pioneering Response</a:t>
            </a:r>
            <a:r>
              <a:rPr lang="en-US" i="1" dirty="0" smtClean="0"/>
              <a:t>”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2809">
            <a:off x="6748384" y="2689780"/>
            <a:ext cx="1967270" cy="26230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3471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000" dirty="0" smtClean="0"/>
              <a:t>Thank You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64336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b="1" dirty="0" smtClean="0">
              <a:solidFill>
                <a:srgbClr val="002060"/>
              </a:solidFill>
              <a:latin typeface="Candara" pitchFamily="34" charset="0"/>
            </a:endParaRPr>
          </a:p>
          <a:p>
            <a:pPr algn="ctr">
              <a:buNone/>
            </a:pPr>
            <a:endParaRPr lang="en-US" b="1" dirty="0" smtClean="0">
              <a:solidFill>
                <a:srgbClr val="002060"/>
              </a:solidFill>
              <a:latin typeface="Candara" pitchFamily="34" charset="0"/>
            </a:endParaRPr>
          </a:p>
          <a:p>
            <a:pPr algn="ctr">
              <a:buNone/>
            </a:pPr>
            <a:r>
              <a:rPr lang="en-US" b="1" dirty="0" smtClean="0">
                <a:solidFill>
                  <a:srgbClr val="002060"/>
                </a:solidFill>
                <a:latin typeface="Candara" pitchFamily="34" charset="0"/>
              </a:rPr>
              <a:t>RECENT DISASTERS IN MYANMAR</a:t>
            </a:r>
            <a:endParaRPr lang="en-US" b="1" dirty="0">
              <a:solidFill>
                <a:srgbClr val="002060"/>
              </a:solidFill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509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1499616"/>
            <a:ext cx="3857625" cy="4626547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  <a:latin typeface="Candara" pitchFamily="34" charset="0"/>
              </a:rPr>
              <a:t>left some 140,000 dead and missing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  <a:latin typeface="Candara" pitchFamily="34" charset="0"/>
              </a:rPr>
              <a:t>an estimated 2.4 million people lost their homes and livelihoods.</a:t>
            </a:r>
            <a:endParaRPr lang="en-US" sz="2800" dirty="0">
              <a:solidFill>
                <a:schemeClr val="tx1"/>
              </a:solidFill>
              <a:latin typeface="Candar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  <a:latin typeface="Candara" pitchFamily="34" charset="0"/>
              </a:rPr>
              <a:t>Cyclone </a:t>
            </a:r>
            <a:r>
              <a:rPr lang="en-US" sz="3600" b="1" dirty="0" err="1" smtClean="0">
                <a:solidFill>
                  <a:srgbClr val="002060"/>
                </a:solidFill>
                <a:latin typeface="Candara" pitchFamily="34" charset="0"/>
              </a:rPr>
              <a:t>Nargis</a:t>
            </a:r>
            <a:r>
              <a:rPr lang="en-US" sz="3600" b="1" dirty="0" smtClean="0">
                <a:solidFill>
                  <a:srgbClr val="002060"/>
                </a:solidFill>
                <a:latin typeface="Candara" pitchFamily="34" charset="0"/>
              </a:rPr>
              <a:t> in May 2008</a:t>
            </a:r>
            <a:endParaRPr lang="en-US" sz="3600" b="1" dirty="0">
              <a:solidFill>
                <a:srgbClr val="002060"/>
              </a:solidFill>
              <a:latin typeface="Candara" pitchFamily="34" charset="0"/>
            </a:endParaRPr>
          </a:p>
        </p:txBody>
      </p:sp>
      <p:pic>
        <p:nvPicPr>
          <p:cNvPr id="34818" name="Picture 2" descr="http://www.generationaldynamics.com/ww2010/g080511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14825" y="2057400"/>
            <a:ext cx="4829175" cy="31527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1863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Candara" pitchFamily="34" charset="0"/>
              </a:rPr>
              <a:t>Floods in northern </a:t>
            </a:r>
            <a:r>
              <a:rPr lang="en-US" sz="3200" b="1" dirty="0" err="1" smtClean="0">
                <a:solidFill>
                  <a:srgbClr val="002060"/>
                </a:solidFill>
                <a:latin typeface="Candara" pitchFamily="34" charset="0"/>
              </a:rPr>
              <a:t>Rakhine</a:t>
            </a:r>
            <a:r>
              <a:rPr lang="en-US" sz="3200" b="1" dirty="0" smtClean="0">
                <a:solidFill>
                  <a:srgbClr val="002060"/>
                </a:solidFill>
                <a:latin typeface="Candara" pitchFamily="34" charset="0"/>
              </a:rPr>
              <a:t> State in June 2010</a:t>
            </a:r>
            <a:endParaRPr lang="en-US" sz="3200" b="1" dirty="0">
              <a:solidFill>
                <a:srgbClr val="002060"/>
              </a:solidFill>
              <a:latin typeface="Candar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95800" cy="45259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Candara" pitchFamily="34" charset="0"/>
              </a:rPr>
              <a:t>killed 68 people and affected 29,000 families</a:t>
            </a:r>
          </a:p>
          <a:p>
            <a:r>
              <a:rPr lang="en-US" sz="2800" dirty="0" smtClean="0">
                <a:latin typeface="Candara" pitchFamily="34" charset="0"/>
              </a:rPr>
              <a:t>over 800 houses were completely destroyed.</a:t>
            </a:r>
            <a:endParaRPr lang="en-US" sz="2800" dirty="0">
              <a:latin typeface="Candara" pitchFamily="34" charset="0"/>
            </a:endParaRPr>
          </a:p>
        </p:txBody>
      </p:sp>
      <p:pic>
        <p:nvPicPr>
          <p:cNvPr id="6146" name="Picture 2" descr="previe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1371600"/>
            <a:ext cx="3657600" cy="51755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2421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Candara" pitchFamily="34" charset="0"/>
              </a:rPr>
              <a:t>Cyclone </a:t>
            </a:r>
            <a:r>
              <a:rPr lang="en-US" sz="3200" b="1" dirty="0" err="1" smtClean="0">
                <a:solidFill>
                  <a:srgbClr val="002060"/>
                </a:solidFill>
                <a:latin typeface="Candara" pitchFamily="34" charset="0"/>
              </a:rPr>
              <a:t>Giri</a:t>
            </a:r>
            <a:r>
              <a:rPr lang="en-US" sz="3200" b="1" dirty="0" smtClean="0">
                <a:solidFill>
                  <a:srgbClr val="002060"/>
                </a:solidFill>
                <a:latin typeface="Candara" pitchFamily="34" charset="0"/>
              </a:rPr>
              <a:t> in October 2010</a:t>
            </a:r>
            <a:endParaRPr lang="en-US" sz="3200" b="1" dirty="0">
              <a:solidFill>
                <a:srgbClr val="002060"/>
              </a:solidFill>
              <a:latin typeface="Candar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95800" cy="4525963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>
                <a:latin typeface="Candara" pitchFamily="34" charset="0"/>
              </a:rPr>
              <a:t>at least 45 people were killed </a:t>
            </a:r>
          </a:p>
          <a:p>
            <a:r>
              <a:rPr lang="en-US" sz="2800" dirty="0" smtClean="0">
                <a:latin typeface="Candara" pitchFamily="34" charset="0"/>
              </a:rPr>
              <a:t>100,000 people became homeless and some 260,000 people were affected</a:t>
            </a:r>
          </a:p>
          <a:p>
            <a:r>
              <a:rPr lang="en-US" sz="2800" dirty="0" smtClean="0">
                <a:latin typeface="Candara" pitchFamily="34" charset="0"/>
              </a:rPr>
              <a:t>over 20,300 houses, 17,500 acre of agriculture land and nearly 50,000 acre of agriculture ponds were damaged.</a:t>
            </a:r>
            <a:endParaRPr lang="en-US" sz="2800" dirty="0">
              <a:latin typeface="Candara" pitchFamily="34" charset="0"/>
            </a:endParaRPr>
          </a:p>
        </p:txBody>
      </p:sp>
      <p:pic>
        <p:nvPicPr>
          <p:cNvPr id="5122" name="Picture 2" descr="http://img.static.reliefweb.int/sites/reliefweb.int/files/styles/attachment-small/public/resources-pdf-previews/89286-map.png?itok=ZX_cu0H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90160" y="1524000"/>
            <a:ext cx="3840480" cy="4800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1843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  <a:latin typeface="Candara" pitchFamily="34" charset="0"/>
              </a:rPr>
              <a:t>Earthquake in Shan State in March 2011</a:t>
            </a:r>
            <a:endParaRPr lang="en-US" sz="3600" b="1" dirty="0">
              <a:solidFill>
                <a:srgbClr val="002060"/>
              </a:solidFill>
              <a:latin typeface="Candar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962400" cy="45259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Candara" pitchFamily="34" charset="0"/>
              </a:rPr>
              <a:t>over 18,000 people were affected</a:t>
            </a:r>
          </a:p>
          <a:p>
            <a:r>
              <a:rPr lang="en-US" sz="2800" dirty="0" smtClean="0">
                <a:latin typeface="Candara" pitchFamily="34" charset="0"/>
              </a:rPr>
              <a:t>at least 74 people killed and 125 injured</a:t>
            </a:r>
          </a:p>
          <a:p>
            <a:r>
              <a:rPr lang="en-US" sz="2800" dirty="0" smtClean="0">
                <a:latin typeface="Candara" pitchFamily="34" charset="0"/>
              </a:rPr>
              <a:t>over 3,000 people became homeless</a:t>
            </a:r>
            <a:endParaRPr lang="en-US" sz="2800" dirty="0">
              <a:latin typeface="Candara" pitchFamily="34" charset="0"/>
            </a:endParaRPr>
          </a:p>
        </p:txBody>
      </p:sp>
      <p:pic>
        <p:nvPicPr>
          <p:cNvPr id="4098" name="Picture 2" descr="http://img.static.reliefweb.int/sites/reliefweb.int/files/styles/attachment-large/public/resources-pdf-previews/61014-BA31ACA3B30A6EE2852578620050B1B2-map.png?itok=ko6yFi7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5" y="1600200"/>
            <a:ext cx="4714875" cy="33337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4954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  <a:latin typeface="Candara" pitchFamily="34" charset="0"/>
              </a:rPr>
              <a:t>Floods in </a:t>
            </a:r>
            <a:r>
              <a:rPr lang="en-US" sz="3600" b="1" dirty="0" err="1" smtClean="0">
                <a:solidFill>
                  <a:srgbClr val="002060"/>
                </a:solidFill>
                <a:latin typeface="Candara" pitchFamily="34" charset="0"/>
              </a:rPr>
              <a:t>Magway</a:t>
            </a:r>
            <a:r>
              <a:rPr lang="en-US" sz="3600" b="1" dirty="0" smtClean="0">
                <a:solidFill>
                  <a:srgbClr val="002060"/>
                </a:solidFill>
                <a:latin typeface="Candara" pitchFamily="34" charset="0"/>
              </a:rPr>
              <a:t> Region in October 2011</a:t>
            </a:r>
            <a:endParaRPr lang="en-US" sz="3600" b="1" dirty="0">
              <a:solidFill>
                <a:srgbClr val="002060"/>
              </a:solidFill>
              <a:latin typeface="Candar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76400"/>
            <a:ext cx="4495800" cy="45259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Candara" pitchFamily="34" charset="0"/>
              </a:rPr>
              <a:t>nearly 30,000 were affected</a:t>
            </a:r>
          </a:p>
          <a:p>
            <a:r>
              <a:rPr lang="en-US" sz="2800" dirty="0" smtClean="0">
                <a:latin typeface="Candara" pitchFamily="34" charset="0"/>
              </a:rPr>
              <a:t>over 3,500 houses and some 5,400 acre of croplands were destroyed</a:t>
            </a:r>
          </a:p>
          <a:p>
            <a:endParaRPr lang="en-US" sz="2800" dirty="0">
              <a:latin typeface="Candara" pitchFamily="34" charset="0"/>
            </a:endParaRPr>
          </a:p>
        </p:txBody>
      </p:sp>
      <p:pic>
        <p:nvPicPr>
          <p:cNvPr id="3074" name="Picture 2" descr="http://api.ning.com/files/wtoVEIB-LkG*P8DrakCSfUrFSJnhTpDQToTq7YvhQMgvmjalmC5P3QFTvzDoa9yUSIrPYdetJIc2JRW2Vb*OJrQI*JLr*u4N/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5" y="1590674"/>
            <a:ext cx="4714875" cy="29813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1384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  <a:latin typeface="Candara" pitchFamily="34" charset="0"/>
              </a:rPr>
              <a:t>Earthquake in northern Myanmar</a:t>
            </a:r>
            <a:br>
              <a:rPr lang="en-US" sz="3600" b="1" dirty="0" smtClean="0">
                <a:solidFill>
                  <a:srgbClr val="002060"/>
                </a:solidFill>
                <a:latin typeface="Candara" pitchFamily="34" charset="0"/>
              </a:rPr>
            </a:br>
            <a:r>
              <a:rPr lang="en-US" sz="3600" b="1" dirty="0" smtClean="0">
                <a:solidFill>
                  <a:srgbClr val="002060"/>
                </a:solidFill>
                <a:latin typeface="Candara" pitchFamily="34" charset="0"/>
              </a:rPr>
              <a:t> in November 2011</a:t>
            </a:r>
            <a:endParaRPr lang="en-US" sz="3600" b="1" dirty="0">
              <a:solidFill>
                <a:srgbClr val="002060"/>
              </a:solidFill>
              <a:latin typeface="Candar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95800" cy="45259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Candara" pitchFamily="34" charset="0"/>
              </a:rPr>
              <a:t>at least 16 people killed and 52 injured</a:t>
            </a:r>
          </a:p>
          <a:p>
            <a:r>
              <a:rPr lang="en-US" sz="2800" dirty="0" smtClean="0">
                <a:latin typeface="Candara" pitchFamily="34" charset="0"/>
              </a:rPr>
              <a:t>over 400 houses, 65 schools and some 100 religious building damaged</a:t>
            </a:r>
          </a:p>
          <a:p>
            <a:endParaRPr lang="en-US" sz="2800" dirty="0">
              <a:latin typeface="Candara" pitchFamily="34" charset="0"/>
            </a:endParaRPr>
          </a:p>
        </p:txBody>
      </p:sp>
      <p:pic>
        <p:nvPicPr>
          <p:cNvPr id="1026" name="Picture 2" descr="http://www.earthweek.com/2012/ew121116/ew121116f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06416" y="1676400"/>
            <a:ext cx="3737484" cy="4953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9056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DB_template_updat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untain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0000"/>
              </a:schemeClr>
            </a:gs>
            <a:gs pos="50000">
              <a:schemeClr val="phClr">
                <a:tint val="2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40000"/>
                <a:shade val="100000"/>
                <a:hueMod val="100000"/>
                <a:satMod val="100000"/>
              </a:schemeClr>
            </a:gs>
            <a:gs pos="30000">
              <a:schemeClr val="phClr">
                <a:tint val="100000"/>
                <a:shade val="100000"/>
                <a:hueMod val="100000"/>
                <a:satMod val="100000"/>
              </a:schemeClr>
            </a:gs>
            <a:gs pos="68000">
              <a:schemeClr val="phClr">
                <a:tint val="10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40000"/>
                <a:shade val="100000"/>
                <a:hueMod val="100000"/>
                <a:sat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br" rotWithShape="0">
              <a:srgbClr val="000000">
                <a:alpha val="0"/>
              </a:srgbClr>
            </a:outerShdw>
          </a:effectLst>
        </a:effectStyle>
        <a:effectStyle>
          <a:effectLst>
            <a:outerShdw blurRad="38100" dist="25400" dir="5400000" algn="ctr" rotWithShape="0">
              <a:srgbClr val="EBE9ED">
                <a:alpha val="0"/>
              </a:srgbClr>
            </a:outerShdw>
          </a:effectLst>
          <a:scene3d>
            <a:camera prst="orthographicFront">
              <a:rot lat="0" lon="0" rev="0"/>
            </a:camera>
            <a:lightRig rig="glow" dir="b"/>
          </a:scene3d>
          <a:sp3d contourW="6350" prstMaterial="softEdge">
            <a:bevelT w="25400" h="25400"/>
            <a:contourClr>
              <a:schemeClr val="phClr">
                <a:tint val="9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reflection blurRad="12700" stA="40000" endPos="40000" dist="25400" dir="5400000" sy="-100000" rotWithShape="0"/>
          </a:effectLst>
          <a:scene3d>
            <a:camera prst="perspectiveFront"/>
            <a:lightRig rig="glow" dir="b"/>
          </a:scene3d>
          <a:sp3d contourW="6350" prstMaterial="softEdge">
            <a:bevelT w="50800" h="25400"/>
            <a:contourClr>
              <a:schemeClr val="phClr">
                <a:tint val="100000"/>
                <a:shade val="8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95000"/>
                <a:satMod val="100000"/>
              </a:schemeClr>
            </a:gs>
            <a:gs pos="100000">
              <a:schemeClr val="phClr">
                <a:tint val="10000"/>
                <a:satMod val="300000"/>
              </a:schemeClr>
            </a:gs>
          </a:gsLst>
          <a:lin ang="13000000" scaled="0"/>
        </a:gradFill>
        <a:blipFill>
          <a:blip xmlns:r="http://schemas.openxmlformats.org/officeDocument/2006/relationships" r:embed="rId1">
            <a:duotone>
              <a:schemeClr val="phClr">
                <a:shade val="75000"/>
              </a:schemeClr>
              <a:schemeClr val="phClr">
                <a:tint val="55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CAUPD template</Template>
  <TotalTime>3952</TotalTime>
  <Words>1305</Words>
  <Application>Microsoft Office PowerPoint</Application>
  <PresentationFormat>On-screen Show (4:3)</PresentationFormat>
  <Paragraphs>431</Paragraphs>
  <Slides>25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43" baseType="lpstr">
      <vt:lpstr>ＭＳ Ｐゴシック</vt:lpstr>
      <vt:lpstr>ＭＳ Ｐゴシック</vt:lpstr>
      <vt:lpstr>Angsana New</vt:lpstr>
      <vt:lpstr>Arial</vt:lpstr>
      <vt:lpstr>Calibri</vt:lpstr>
      <vt:lpstr>Cambria</vt:lpstr>
      <vt:lpstr>Candara</vt:lpstr>
      <vt:lpstr>Cordia New</vt:lpstr>
      <vt:lpstr>Courier New</vt:lpstr>
      <vt:lpstr>HG丸ｺﾞｼｯｸM-PRO</vt:lpstr>
      <vt:lpstr>HY그래픽M</vt:lpstr>
      <vt:lpstr>Tahoma</vt:lpstr>
      <vt:lpstr>Times New Roman</vt:lpstr>
      <vt:lpstr>Trebuchet MS</vt:lpstr>
      <vt:lpstr>Verdana</vt:lpstr>
      <vt:lpstr>Wingdings</vt:lpstr>
      <vt:lpstr>Wingdings 2</vt:lpstr>
      <vt:lpstr>AFDB_template_update</vt:lpstr>
      <vt:lpstr>“Post-Disaster Needs Assessment and Recovery in Myanmar”</vt:lpstr>
      <vt:lpstr>Session Objectives</vt:lpstr>
      <vt:lpstr>PowerPoint Presentation</vt:lpstr>
      <vt:lpstr>Cyclone Nargis in May 2008</vt:lpstr>
      <vt:lpstr>Floods in northern Rakhine State in June 2010</vt:lpstr>
      <vt:lpstr>Cyclone Giri in October 2010</vt:lpstr>
      <vt:lpstr>Earthquake in Shan State in March 2011</vt:lpstr>
      <vt:lpstr>Floods in Magway Region in October 2011</vt:lpstr>
      <vt:lpstr>Earthquake in northern Myanmar  in November 2011</vt:lpstr>
      <vt:lpstr>Floods across Myanmar in August 2012</vt:lpstr>
      <vt:lpstr>Tropical Storm in May 2013</vt:lpstr>
      <vt:lpstr>Flash Floods across Myanmar  in August 2013</vt:lpstr>
      <vt:lpstr> Natural Disasters in Myanmar ( From 1901-2011), RRD</vt:lpstr>
      <vt:lpstr>PowerPoint Presentation</vt:lpstr>
      <vt:lpstr>Post-Disaster</vt:lpstr>
      <vt:lpstr>PowerPoint Presentation</vt:lpstr>
      <vt:lpstr>Institutional  Framework  for  National Disaster Preparedness Central Committee (NDPCC)</vt:lpstr>
      <vt:lpstr> Constitution of National Natural Disaster Preparedness Central Committee (NDPCC)     by the Notification No  45/ 2013 from “Office of  President “ on 14 May 2013. </vt:lpstr>
      <vt:lpstr> Constitution of National Natural Disaster Preparedness Central Committee (NNDPCC)     by the Notification No  45/ 2013 from “Office of  President “ on 14 May 2013. </vt:lpstr>
      <vt:lpstr>Learning from previous disasters…</vt:lpstr>
      <vt:lpstr>Post-Nargis Joint Assessment (PONJA, 2008)</vt:lpstr>
      <vt:lpstr>PowerPoint Presentation</vt:lpstr>
      <vt:lpstr>Summary of Nargis Damages and Losses</vt:lpstr>
      <vt:lpstr>Lessons Learned</vt:lpstr>
      <vt:lpstr>Questions?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Institutional and Capacity  Building Support for Sub-National Post Disaster Reconstruction Activities in Khammouane Province</dc:title>
  <dc:creator>Pearn</dc:creator>
  <cp:lastModifiedBy>G Pearn</cp:lastModifiedBy>
  <cp:revision>475</cp:revision>
  <dcterms:created xsi:type="dcterms:W3CDTF">2013-02-18T06:24:38Z</dcterms:created>
  <dcterms:modified xsi:type="dcterms:W3CDTF">2014-11-18T01:43:58Z</dcterms:modified>
</cp:coreProperties>
</file>