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1"/>
  </p:notesMasterIdLst>
  <p:sldIdLst>
    <p:sldId id="257" r:id="rId2"/>
    <p:sldId id="258" r:id="rId3"/>
    <p:sldId id="270" r:id="rId4"/>
    <p:sldId id="388" r:id="rId5"/>
    <p:sldId id="442" r:id="rId6"/>
    <p:sldId id="275" r:id="rId7"/>
    <p:sldId id="453" r:id="rId8"/>
    <p:sldId id="363" r:id="rId9"/>
    <p:sldId id="364" r:id="rId10"/>
    <p:sldId id="389" r:id="rId11"/>
    <p:sldId id="390" r:id="rId12"/>
    <p:sldId id="365" r:id="rId13"/>
    <p:sldId id="391" r:id="rId14"/>
    <p:sldId id="393" r:id="rId15"/>
    <p:sldId id="366" r:id="rId16"/>
    <p:sldId id="392" r:id="rId17"/>
    <p:sldId id="394" r:id="rId18"/>
    <p:sldId id="435" r:id="rId19"/>
    <p:sldId id="395" r:id="rId20"/>
    <p:sldId id="396" r:id="rId21"/>
    <p:sldId id="397" r:id="rId22"/>
    <p:sldId id="398" r:id="rId23"/>
    <p:sldId id="454" r:id="rId24"/>
    <p:sldId id="457" r:id="rId25"/>
    <p:sldId id="436" r:id="rId26"/>
    <p:sldId id="400" r:id="rId27"/>
    <p:sldId id="401" r:id="rId28"/>
    <p:sldId id="403" r:id="rId29"/>
    <p:sldId id="404" r:id="rId30"/>
    <p:sldId id="406" r:id="rId31"/>
    <p:sldId id="408" r:id="rId32"/>
    <p:sldId id="446" r:id="rId33"/>
    <p:sldId id="409" r:id="rId34"/>
    <p:sldId id="410" r:id="rId35"/>
    <p:sldId id="411" r:id="rId36"/>
    <p:sldId id="444" r:id="rId37"/>
    <p:sldId id="445" r:id="rId38"/>
    <p:sldId id="437" r:id="rId39"/>
    <p:sldId id="374" r:id="rId40"/>
    <p:sldId id="412" r:id="rId41"/>
    <p:sldId id="416" r:id="rId42"/>
    <p:sldId id="438" r:id="rId43"/>
    <p:sldId id="418" r:id="rId44"/>
    <p:sldId id="419" r:id="rId45"/>
    <p:sldId id="420" r:id="rId46"/>
    <p:sldId id="421" r:id="rId47"/>
    <p:sldId id="439" r:id="rId48"/>
    <p:sldId id="422" r:id="rId49"/>
    <p:sldId id="423" r:id="rId50"/>
    <p:sldId id="428" r:id="rId51"/>
    <p:sldId id="429" r:id="rId52"/>
    <p:sldId id="424" r:id="rId53"/>
    <p:sldId id="425" r:id="rId54"/>
    <p:sldId id="426" r:id="rId55"/>
    <p:sldId id="430" r:id="rId56"/>
    <p:sldId id="431" r:id="rId57"/>
    <p:sldId id="432" r:id="rId58"/>
    <p:sldId id="433" r:id="rId59"/>
    <p:sldId id="448" r:id="rId60"/>
    <p:sldId id="440" r:id="rId61"/>
    <p:sldId id="385" r:id="rId62"/>
    <p:sldId id="386" r:id="rId63"/>
    <p:sldId id="449" r:id="rId64"/>
    <p:sldId id="441" r:id="rId65"/>
    <p:sldId id="387" r:id="rId66"/>
    <p:sldId id="450" r:id="rId67"/>
    <p:sldId id="451" r:id="rId68"/>
    <p:sldId id="452" r:id="rId69"/>
    <p:sldId id="269" r:id="rId7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1pPr>
    <a:lvl2pPr marL="4572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2pPr>
    <a:lvl3pPr marL="9144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3pPr>
    <a:lvl4pPr marL="13716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4pPr>
    <a:lvl5pPr marL="18288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5pPr>
    <a:lvl6pPr marL="2286000" algn="l" defTabSz="914400" rtl="0" eaLnBrk="1" latinLnBrk="0" hangingPunct="1">
      <a:defRPr kern="1200">
        <a:solidFill>
          <a:schemeClr val="tx1"/>
        </a:solidFill>
        <a:latin typeface="Arial" pitchFamily="34" charset="0"/>
        <a:ea typeface="+mn-ea"/>
        <a:cs typeface="Angsana New" pitchFamily="18" charset="-34"/>
      </a:defRPr>
    </a:lvl6pPr>
    <a:lvl7pPr marL="2743200" algn="l" defTabSz="914400" rtl="0" eaLnBrk="1" latinLnBrk="0" hangingPunct="1">
      <a:defRPr kern="1200">
        <a:solidFill>
          <a:schemeClr val="tx1"/>
        </a:solidFill>
        <a:latin typeface="Arial" pitchFamily="34" charset="0"/>
        <a:ea typeface="+mn-ea"/>
        <a:cs typeface="Angsana New" pitchFamily="18" charset="-34"/>
      </a:defRPr>
    </a:lvl7pPr>
    <a:lvl8pPr marL="3200400" algn="l" defTabSz="914400" rtl="0" eaLnBrk="1" latinLnBrk="0" hangingPunct="1">
      <a:defRPr kern="1200">
        <a:solidFill>
          <a:schemeClr val="tx1"/>
        </a:solidFill>
        <a:latin typeface="Arial" pitchFamily="34" charset="0"/>
        <a:ea typeface="+mn-ea"/>
        <a:cs typeface="Angsana New" pitchFamily="18" charset="-34"/>
      </a:defRPr>
    </a:lvl8pPr>
    <a:lvl9pPr marL="3657600" algn="l" defTabSz="914400" rtl="0" eaLnBrk="1" latinLnBrk="0" hangingPunct="1">
      <a:defRPr kern="1200">
        <a:solidFill>
          <a:schemeClr val="tx1"/>
        </a:solidFill>
        <a:latin typeface="Arial" pitchFamily="34" charset="0"/>
        <a:ea typeface="+mn-ea"/>
        <a:cs typeface="Angsana New" pitchFamily="18" charset="-3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1023" autoAdjust="0"/>
  </p:normalViewPr>
  <p:slideViewPr>
    <p:cSldViewPr>
      <p:cViewPr varScale="1">
        <p:scale>
          <a:sx n="67" d="100"/>
          <a:sy n="67" d="100"/>
        </p:scale>
        <p:origin x="143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9241045-B96D-496E-910D-7220A29107D2}" type="datetimeFigureOut">
              <a:rPr lang="en-US"/>
              <a:pPr>
                <a:defRPr/>
              </a:pPr>
              <a:t>25-Nov-14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59BFA71-188E-4C1C-82F1-7BD751AD760A}" type="slidenum">
              <a:rPr lang="en-US"/>
              <a:pPr>
                <a:defRPr/>
              </a:pPr>
              <a:t>‹#›</a:t>
            </a:fld>
            <a:endParaRPr lang="en-US"/>
          </a:p>
        </p:txBody>
      </p:sp>
    </p:spTree>
    <p:extLst>
      <p:ext uri="{BB962C8B-B14F-4D97-AF65-F5344CB8AC3E}">
        <p14:creationId xmlns:p14="http://schemas.microsoft.com/office/powerpoint/2010/main" val="472091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05200"/>
            <a:ext cx="6400800" cy="2732112"/>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82C8D3DD-CFEE-4130-A056-88F986525227}" type="datetimeFigureOut">
              <a:rPr lang="en-US"/>
              <a:pPr>
                <a:defRPr/>
              </a:pPr>
              <a:t>25-Nov-14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B931CB11-9BC1-453B-B61E-93691B514CE2}" type="slidenum">
              <a:rPr lang="en-US"/>
              <a:pPr>
                <a:defRPr/>
              </a:pPr>
              <a:t>‹#›</a:t>
            </a:fld>
            <a:endParaRPr lang="en-US"/>
          </a:p>
        </p:txBody>
      </p:sp>
      <p:pic>
        <p:nvPicPr>
          <p:cNvPr id="13" name="Picture 12"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788024" y="5970252"/>
            <a:ext cx="645102" cy="772195"/>
          </a:xfrm>
          <a:prstGeom prst="rect">
            <a:avLst/>
          </a:prstGeom>
          <a:noFill/>
          <a:ln>
            <a:noFill/>
          </a:ln>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52150" y="6291261"/>
            <a:ext cx="919849" cy="435349"/>
          </a:xfrm>
          <a:prstGeom prst="rect">
            <a:avLst/>
          </a:prstGeom>
        </p:spPr>
      </p:pic>
      <p:pic>
        <p:nvPicPr>
          <p:cNvPr id="16" name="Picture 1"/>
          <p:cNvPicPr>
            <a:picLocks noChangeAspect="1" noChangeArrowheads="1"/>
          </p:cNvPicPr>
          <p:nvPr userDrawn="1"/>
        </p:nvPicPr>
        <p:blipFill>
          <a:blip r:embed="rId4"/>
          <a:srcRect/>
          <a:stretch>
            <a:fillRect/>
          </a:stretch>
        </p:blipFill>
        <p:spPr bwMode="auto">
          <a:xfrm>
            <a:off x="4015185" y="182562"/>
            <a:ext cx="1113631" cy="1112538"/>
          </a:xfrm>
          <a:prstGeom prst="rect">
            <a:avLst/>
          </a:prstGeom>
          <a:noFill/>
          <a:ln w="9525">
            <a:noFill/>
            <a:miter lim="800000"/>
            <a:headEnd/>
            <a:tailEnd/>
          </a:ln>
        </p:spPr>
      </p:pic>
    </p:spTree>
    <p:extLst>
      <p:ext uri="{BB962C8B-B14F-4D97-AF65-F5344CB8AC3E}">
        <p14:creationId xmlns:p14="http://schemas.microsoft.com/office/powerpoint/2010/main" val="734308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0A125FC5-2AA3-49F6-9F04-D7BFDC62CBF4}" type="datetimeFigureOut">
              <a:rPr lang="en-US"/>
              <a:pPr>
                <a:defRPr/>
              </a:pPr>
              <a:t>25-Nov-14</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2E583027-B27E-4130-874E-BEDB86DD701E}" type="slidenum">
              <a:rPr lang="en-US"/>
              <a:pPr>
                <a:defRPr/>
              </a:pPr>
              <a:t>‹#›</a:t>
            </a:fld>
            <a:endParaRPr lang="en-US"/>
          </a:p>
        </p:txBody>
      </p:sp>
    </p:spTree>
    <p:extLst>
      <p:ext uri="{BB962C8B-B14F-4D97-AF65-F5344CB8AC3E}">
        <p14:creationId xmlns:p14="http://schemas.microsoft.com/office/powerpoint/2010/main" val="104173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rot="5400000" flipH="1">
            <a:off x="3332163" y="3384550"/>
            <a:ext cx="6867525"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017BBCF-7233-4722-AC12-61C36B758C01}" type="datetimeFigureOut">
              <a:rPr lang="en-US"/>
              <a:pPr>
                <a:defRPr/>
              </a:pPr>
              <a:t>25-Nov-14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1930DEF-A772-4BC1-8F8F-C676DA2DA9A0}" type="slidenum">
              <a:rPr lang="en-US"/>
              <a:pPr>
                <a:defRPr/>
              </a:pPr>
              <a:t>‹#›</a:t>
            </a:fld>
            <a:endParaRPr lang="en-US"/>
          </a:p>
        </p:txBody>
      </p:sp>
    </p:spTree>
    <p:extLst>
      <p:ext uri="{BB962C8B-B14F-4D97-AF65-F5344CB8AC3E}">
        <p14:creationId xmlns:p14="http://schemas.microsoft.com/office/powerpoint/2010/main" val="375855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itle 18"/>
          <p:cNvSpPr>
            <a:spLocks noGrp="1"/>
          </p:cNvSpPr>
          <p:nvPr>
            <p:ph type="title"/>
          </p:nvPr>
        </p:nvSpPr>
        <p:spPr/>
        <p:txBody>
          <a:bodyPr/>
          <a:lstStyle>
            <a:lvl1pPr algn="ctr">
              <a:defRPr sz="3600"/>
            </a:lvl1pPr>
          </a:lstStyle>
          <a:p>
            <a:r>
              <a:rPr lang="en-US" smtClean="0"/>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24639345-55D8-4276-AC75-3A00A7AAB3B9}" type="datetimeFigureOut">
              <a:rPr lang="en-US"/>
              <a:pPr>
                <a:defRPr/>
              </a:pPr>
              <a:t>25-Nov-14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8AFCA404-91AF-4DB6-9413-E09CA73D1B2C}"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4182824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A970AFD-324C-43AC-8BCD-284E73E4BA54}" type="datetimeFigureOut">
              <a:rPr lang="en-US"/>
              <a:pPr>
                <a:defRPr/>
              </a:pPr>
              <a:t>25-Nov-14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2C62F7D-19A8-4FAC-A9AE-946CC24E0FF7}"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5"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155159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4BFEDBEB-F119-47FF-84E8-5AACF51FE0FF}" type="datetimeFigureOut">
              <a:rPr lang="en-US"/>
              <a:pPr>
                <a:defRPr/>
              </a:pPr>
              <a:t>25-Nov-14</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270E805B-4F33-423E-ABF8-633B87ADD1A8}" type="slidenum">
              <a:rPr lang="en-US"/>
              <a:pPr>
                <a:defRPr/>
              </a:pPr>
              <a:t>‹#›</a:t>
            </a:fld>
            <a:endParaRPr lang="en-US"/>
          </a:p>
        </p:txBody>
      </p:sp>
    </p:spTree>
    <p:extLst>
      <p:ext uri="{BB962C8B-B14F-4D97-AF65-F5344CB8AC3E}">
        <p14:creationId xmlns:p14="http://schemas.microsoft.com/office/powerpoint/2010/main" val="47486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EB270F7B-D3E3-445A-8363-CCF278AEB406}" type="datetimeFigureOut">
              <a:rPr lang="en-US"/>
              <a:pPr>
                <a:defRPr/>
              </a:pPr>
              <a:t>25-Nov-14</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BC9223B-D833-4D14-9CE6-800565D1A7CA}" type="slidenum">
              <a:rPr lang="en-US"/>
              <a:pPr>
                <a:defRPr/>
              </a:pPr>
              <a:t>‹#›</a:t>
            </a:fld>
            <a:endParaRPr lang="en-US"/>
          </a:p>
        </p:txBody>
      </p:sp>
    </p:spTree>
    <p:extLst>
      <p:ext uri="{BB962C8B-B14F-4D97-AF65-F5344CB8AC3E}">
        <p14:creationId xmlns:p14="http://schemas.microsoft.com/office/powerpoint/2010/main" val="360023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C7CA77A5-C084-48DD-A817-51E1F0F35A85}" type="datetimeFigureOut">
              <a:rPr lang="en-US"/>
              <a:pPr>
                <a:defRPr/>
              </a:pPr>
              <a:t>25-Nov-14</a:t>
            </a:fld>
            <a:endParaRPr lang="en-US"/>
          </a:p>
        </p:txBody>
      </p:sp>
      <p:sp>
        <p:nvSpPr>
          <p:cNvPr id="9"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4F06C7FA-0F53-4B8A-B107-D6A5EA6BDB89}" type="slidenum">
              <a:rPr lang="en-US"/>
              <a:pPr>
                <a:defRPr/>
              </a:pPr>
              <a:t>‹#›</a:t>
            </a:fld>
            <a:endParaRPr lang="en-US"/>
          </a:p>
        </p:txBody>
      </p:sp>
    </p:spTree>
    <p:extLst>
      <p:ext uri="{BB962C8B-B14F-4D97-AF65-F5344CB8AC3E}">
        <p14:creationId xmlns:p14="http://schemas.microsoft.com/office/powerpoint/2010/main" val="208339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7" name="Date Placeholder 1"/>
          <p:cNvSpPr>
            <a:spLocks noGrp="1"/>
          </p:cNvSpPr>
          <p:nvPr>
            <p:ph type="dt" sz="half" idx="10"/>
          </p:nvPr>
        </p:nvSpPr>
        <p:spPr/>
        <p:txBody>
          <a:bodyPr/>
          <a:lstStyle>
            <a:lvl1pPr>
              <a:defRPr/>
            </a:lvl1pPr>
          </a:lstStyle>
          <a:p>
            <a:pPr>
              <a:defRPr/>
            </a:pPr>
            <a:fld id="{62F668A8-45BA-4375-AB22-F5AC85D5964B}" type="datetimeFigureOut">
              <a:rPr lang="en-US"/>
              <a:pPr>
                <a:defRPr/>
              </a:pPr>
              <a:t>25-Nov-14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18CA16E0-0986-42D7-9772-2273D3B70572}" type="slidenum">
              <a:rPr lang="en-US"/>
              <a:pPr>
                <a:defRPr/>
              </a:pPr>
              <a:t>‹#›</a:t>
            </a:fld>
            <a:endParaRPr lang="en-US"/>
          </a:p>
        </p:txBody>
      </p:sp>
      <p:pic>
        <p:nvPicPr>
          <p:cNvPr id="10" name="Picture 9"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3" name="Picture 1"/>
          <p:cNvPicPr>
            <a:picLocks noChangeAspect="1" noChangeArrowheads="1"/>
          </p:cNvPicPr>
          <p:nvPr userDrawn="1"/>
        </p:nvPicPr>
        <p:blipFill>
          <a:blip r:embed="rId4"/>
          <a:srcRect/>
          <a:stretch>
            <a:fillRect/>
          </a:stretch>
        </p:blipFill>
        <p:spPr bwMode="auto">
          <a:xfrm>
            <a:off x="7232048" y="6273838"/>
            <a:ext cx="448075" cy="447636"/>
          </a:xfrm>
          <a:prstGeom prst="rect">
            <a:avLst/>
          </a:prstGeom>
          <a:noFill/>
          <a:ln w="9525">
            <a:noFill/>
            <a:miter lim="800000"/>
            <a:headEnd/>
            <a:tailEnd/>
          </a:ln>
        </p:spPr>
      </p:pic>
    </p:spTree>
    <p:extLst>
      <p:ext uri="{BB962C8B-B14F-4D97-AF65-F5344CB8AC3E}">
        <p14:creationId xmlns:p14="http://schemas.microsoft.com/office/powerpoint/2010/main" val="36226259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4EFD2534-2BE9-4BDE-84E3-7007F3C7D124}" type="datetimeFigureOut">
              <a:rPr lang="en-US"/>
              <a:pPr>
                <a:defRPr/>
              </a:pPr>
              <a:t>25-Nov-14</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12B6B433-20D9-4D33-8844-D5195EA749BB}" type="slidenum">
              <a:rPr lang="en-US"/>
              <a:pPr>
                <a:defRPr/>
              </a:pPr>
              <a:t>‹#›</a:t>
            </a:fld>
            <a:endParaRPr lang="en-US"/>
          </a:p>
        </p:txBody>
      </p:sp>
    </p:spTree>
    <p:extLst>
      <p:ext uri="{BB962C8B-B14F-4D97-AF65-F5344CB8AC3E}">
        <p14:creationId xmlns:p14="http://schemas.microsoft.com/office/powerpoint/2010/main" val="308422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455035D8-1A07-40E8-9D6A-06CC00ED9D4F}" type="datetimeFigureOut">
              <a:rPr lang="en-US"/>
              <a:pPr>
                <a:defRPr/>
              </a:pPr>
              <a:t>25-Nov-14</a:t>
            </a:fld>
            <a:endParaRPr lang="en-US"/>
          </a:p>
        </p:txBody>
      </p:sp>
      <p:sp>
        <p:nvSpPr>
          <p:cNvPr id="11" name="Footer Placeholder 5"/>
          <p:cNvSpPr>
            <a:spLocks noGrp="1"/>
          </p:cNvSpPr>
          <p:nvPr>
            <p:ph type="ftr" sz="quarter" idx="15"/>
          </p:nvPr>
        </p:nvSpPr>
        <p:spPr/>
        <p:txBody>
          <a:bodyPr/>
          <a:lstStyle>
            <a:lvl1pPr>
              <a:defRPr/>
            </a:lvl1pPr>
          </a:lstStyle>
          <a:p>
            <a:pPr>
              <a:defRPr/>
            </a:pPr>
            <a:endParaRPr lang="en-US"/>
          </a:p>
        </p:txBody>
      </p:sp>
      <p:sp>
        <p:nvSpPr>
          <p:cNvPr id="12" name="Slide Number Placeholder 6"/>
          <p:cNvSpPr>
            <a:spLocks noGrp="1"/>
          </p:cNvSpPr>
          <p:nvPr>
            <p:ph type="sldNum" sz="quarter" idx="16"/>
          </p:nvPr>
        </p:nvSpPr>
        <p:spPr/>
        <p:txBody>
          <a:bodyPr/>
          <a:lstStyle>
            <a:lvl1pPr>
              <a:defRPr/>
            </a:lvl1pPr>
          </a:lstStyle>
          <a:p>
            <a:pPr>
              <a:defRPr/>
            </a:pPr>
            <a:fld id="{380C6C63-EBE2-422E-86A7-921B20C3268E}" type="slidenum">
              <a:rPr lang="en-US"/>
              <a:pPr>
                <a:defRPr/>
              </a:pPr>
              <a:t>‹#›</a:t>
            </a:fld>
            <a:endParaRPr lang="en-US"/>
          </a:p>
        </p:txBody>
      </p:sp>
    </p:spTree>
    <p:extLst>
      <p:ext uri="{BB962C8B-B14F-4D97-AF65-F5344CB8AC3E}">
        <p14:creationId xmlns:p14="http://schemas.microsoft.com/office/powerpoint/2010/main" val="1840204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a:p>
        </p:txBody>
      </p:sp>
      <p:sp>
        <p:nvSpPr>
          <p:cNvPr id="205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0975" y="0"/>
            <a:ext cx="968375"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ysClr val="windowText" lastClr="000000"/>
                </a:solidFill>
                <a:latin typeface="+mn-lt"/>
                <a:cs typeface="+mn-cs"/>
              </a:defRPr>
            </a:lvl1pPr>
          </a:lstStyle>
          <a:p>
            <a:pPr>
              <a:defRPr/>
            </a:pPr>
            <a:fld id="{BFC5FC7F-8325-4B0F-A7AC-B36D507F46BB}" type="datetimeFigureOut">
              <a:rPr lang="en-US"/>
              <a:pPr>
                <a:defRPr/>
              </a:pPr>
              <a:t>25-Nov-14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ysClr val="windowText" lastClr="000000"/>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61413" y="0"/>
            <a:ext cx="382587"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0000"/>
                </a:solidFill>
                <a:latin typeface="Trebuchet MS" pitchFamily="34" charset="0"/>
              </a:defRPr>
            </a:lvl1pPr>
          </a:lstStyle>
          <a:p>
            <a:pPr>
              <a:defRPr/>
            </a:pPr>
            <a:fld id="{254AF026-0D4C-4B84-A717-AA5FC1A5EFF0}" type="slidenum">
              <a:rPr lang="en-US"/>
              <a:pPr>
                <a:defRPr/>
              </a:pPr>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iming>
    <p:tnLst>
      <p:par>
        <p:cTn id="1" dur="indefinite" restart="never" nodeType="tmRoot"/>
      </p:par>
    </p:tnLst>
  </p:timing>
  <p:txStyles>
    <p:titleStyle>
      <a:lvl1pPr algn="l" rtl="0" eaLnBrk="0" fontAlgn="base" hangingPunct="0">
        <a:spcBef>
          <a:spcPct val="0"/>
        </a:spcBef>
        <a:spcAft>
          <a:spcPct val="0"/>
        </a:spcAft>
        <a:defRPr sz="4400" b="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400" b="1">
          <a:solidFill>
            <a:schemeClr val="tx1"/>
          </a:solidFill>
          <a:latin typeface="Trebuchet MS" pitchFamily="34" charset="0"/>
        </a:defRPr>
      </a:lvl2pPr>
      <a:lvl3pPr algn="l" rtl="0" eaLnBrk="0" fontAlgn="base" hangingPunct="0">
        <a:spcBef>
          <a:spcPct val="0"/>
        </a:spcBef>
        <a:spcAft>
          <a:spcPct val="0"/>
        </a:spcAft>
        <a:defRPr sz="4400" b="1">
          <a:solidFill>
            <a:schemeClr val="tx1"/>
          </a:solidFill>
          <a:latin typeface="Trebuchet MS" pitchFamily="34" charset="0"/>
        </a:defRPr>
      </a:lvl3pPr>
      <a:lvl4pPr algn="l" rtl="0" eaLnBrk="0" fontAlgn="base" hangingPunct="0">
        <a:spcBef>
          <a:spcPct val="0"/>
        </a:spcBef>
        <a:spcAft>
          <a:spcPct val="0"/>
        </a:spcAft>
        <a:defRPr sz="4400" b="1">
          <a:solidFill>
            <a:schemeClr val="tx1"/>
          </a:solidFill>
          <a:latin typeface="Trebuchet MS" pitchFamily="34" charset="0"/>
        </a:defRPr>
      </a:lvl4pPr>
      <a:lvl5pPr algn="l" rtl="0" eaLnBrk="0" fontAlgn="base" hangingPunct="0">
        <a:spcBef>
          <a:spcPct val="0"/>
        </a:spcBef>
        <a:spcAft>
          <a:spcPct val="0"/>
        </a:spcAft>
        <a:defRPr sz="44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00ADDC"/>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38AC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1AB3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normAutofit/>
          </a:bodyPr>
          <a:lstStyle/>
          <a:p>
            <a:r>
              <a:rPr lang="en-US" sz="3200" dirty="0">
                <a:effectLst/>
              </a:rPr>
              <a:t>“Post-Disaster Needs Assessment and Recovery in </a:t>
            </a:r>
            <a:r>
              <a:rPr lang="en-US" sz="3200" dirty="0" smtClean="0">
                <a:effectLst/>
              </a:rPr>
              <a:t>Myanmar”</a:t>
            </a:r>
            <a:endParaRPr lang="en-US" sz="3200" dirty="0">
              <a:effectLst/>
            </a:endParaRPr>
          </a:p>
        </p:txBody>
      </p:sp>
      <p:sp>
        <p:nvSpPr>
          <p:cNvPr id="3" name="Subtitle 2"/>
          <p:cNvSpPr>
            <a:spLocks noGrp="1"/>
          </p:cNvSpPr>
          <p:nvPr>
            <p:ph type="subTitle" idx="1"/>
          </p:nvPr>
        </p:nvSpPr>
        <p:spPr/>
        <p:txBody>
          <a:bodyPr/>
          <a:lstStyle/>
          <a:p>
            <a:r>
              <a:rPr lang="en-US" b="1" dirty="0" smtClean="0"/>
              <a:t>S1.3 </a:t>
            </a:r>
            <a:r>
              <a:rPr lang="en-US" b="1" dirty="0"/>
              <a:t>Introduction of </a:t>
            </a:r>
            <a:r>
              <a:rPr lang="en-US" b="1" dirty="0" smtClean="0"/>
              <a:t>Myanmar </a:t>
            </a:r>
            <a:r>
              <a:rPr lang="en-US" b="1" dirty="0"/>
              <a:t>Sector Guidance Notes: Sector Assessment Process</a:t>
            </a:r>
            <a:endParaRPr lang="en-US" dirty="0"/>
          </a:p>
        </p:txBody>
      </p:sp>
    </p:spTree>
    <p:extLst>
      <p:ext uri="{BB962C8B-B14F-4D97-AF65-F5344CB8AC3E}">
        <p14:creationId xmlns:p14="http://schemas.microsoft.com/office/powerpoint/2010/main" val="4022823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0000"/>
                </a:solidFill>
              </a:rPr>
              <a:t>Personnel to Conduct Assessment</a:t>
            </a:r>
            <a:endParaRPr lang="en-US" dirty="0">
              <a:solidFill>
                <a:srgbClr val="FF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5834821"/>
              </p:ext>
            </p:extLst>
          </p:nvPr>
        </p:nvGraphicFramePr>
        <p:xfrm>
          <a:off x="35496" y="1580088"/>
          <a:ext cx="8712968" cy="5161280"/>
        </p:xfrm>
        <a:graphic>
          <a:graphicData uri="http://schemas.openxmlformats.org/drawingml/2006/table">
            <a:tbl>
              <a:tblPr firstRow="1" firstCol="1" bandRow="1"/>
              <a:tblGrid>
                <a:gridCol w="5167956"/>
                <a:gridCol w="3545012"/>
              </a:tblGrid>
              <a:tr h="175775">
                <a:tc>
                  <a:txBody>
                    <a:bodyPr/>
                    <a:lstStyle/>
                    <a:p>
                      <a:pPr algn="just">
                        <a:lnSpc>
                          <a:spcPct val="115000"/>
                        </a:lnSpc>
                        <a:spcAft>
                          <a:spcPts val="10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Personnel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Role in the Agriculture Sector PDNA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07">
                <a:tc>
                  <a:txBody>
                    <a:bodyPr/>
                    <a:lstStyle/>
                    <a:p>
                      <a:pPr>
                        <a:lnSpc>
                          <a:spcPct val="115000"/>
                        </a:lnSpc>
                        <a:spcAft>
                          <a:spcPts val="10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Staff from </a:t>
                      </a:r>
                    </a:p>
                    <a:p>
                      <a:pPr marL="342900" lvl="0" indent="-342900">
                        <a:lnSpc>
                          <a:spcPct val="115000"/>
                        </a:lnSpc>
                        <a:spcAft>
                          <a:spcPts val="0"/>
                        </a:spcAft>
                        <a:buFont typeface="Symbol" panose="05050102010706020507" pitchFamily="18" charset="2"/>
                        <a:buChar char=""/>
                      </a:pPr>
                      <a:r>
                        <a:rPr lang="en-US" sz="14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Ministry of Agriculture and Irrigation;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en-US" sz="14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Ministry of Livestock and Fisheries;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14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Ministry of Environment, Conservation, and Forestry;</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who are agriculturists/agronomists, fisheries experts, agricultural economist, agricultural  engineers, procurement experts who are familiar with construction and repair of agricultural infrastructure, costs of equipment and inputs as well as  other assets of the sector. </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Lead and coordinate</a:t>
                      </a:r>
                    </a:p>
                    <a:p>
                      <a:pPr algn="just">
                        <a:lnSpc>
                          <a:spcPct val="115000"/>
                        </a:lnSpc>
                        <a:spcAft>
                          <a:spcPts val="1000"/>
                        </a:spcAft>
                      </a:pPr>
                      <a:r>
                        <a:rPr lang="en-US" sz="1400" i="1"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(To decide – which Ministry should lead the Agriculture Sector PDNA?)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551">
                <a:tc>
                  <a:txBody>
                    <a:bodyPr/>
                    <a:lstStyle/>
                    <a:p>
                      <a:pPr>
                        <a:lnSpc>
                          <a:spcPct val="115000"/>
                        </a:lnSpc>
                        <a:spcAft>
                          <a:spcPts val="10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Staff from the national and State/Region Central Statistical Organization (CSO)</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Provide technical advice to the assessment team if requested.</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7859">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Staff from the local departments of agriculture who are agriculturists/agronomists, fisheries experts, agricultural economist and finance personnel who are familiar with the types of agricultural infrastructure, equipment,  unit costs of inputs, etc.</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Provide baseline information and facilitate the field assessment of damages and losses.</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326">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Officials from the affected villages </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Facilitate the field assessment of damages and losses and assist in validating baseline information.</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551">
                <a:tc>
                  <a:txBody>
                    <a:bodyPr/>
                    <a:lstStyle/>
                    <a:p>
                      <a:pPr>
                        <a:lnSpc>
                          <a:spcPct val="115000"/>
                        </a:lnSpc>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Development partners (if active in the Agriculture Sector)</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Participate in the field assessment and provide technical advice</a:t>
                      </a:r>
                    </a:p>
                  </a:txBody>
                  <a:tcPr marL="62529" marR="625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003191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3"/>
                </a:solidFill>
              </a:rPr>
              <a:t>Personnel to Conduct Assessment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51947342"/>
              </p:ext>
            </p:extLst>
          </p:nvPr>
        </p:nvGraphicFramePr>
        <p:xfrm>
          <a:off x="457200" y="1700808"/>
          <a:ext cx="7931224" cy="4767072"/>
        </p:xfrm>
        <a:graphic>
          <a:graphicData uri="http://schemas.openxmlformats.org/drawingml/2006/table">
            <a:tbl>
              <a:tblPr firstRow="1" firstCol="1" bandRow="1"/>
              <a:tblGrid>
                <a:gridCol w="3966460"/>
                <a:gridCol w="3964764"/>
              </a:tblGrid>
              <a:tr h="0">
                <a:tc>
                  <a:txBody>
                    <a:bodyPr/>
                    <a:lstStyle/>
                    <a:p>
                      <a:pPr algn="just">
                        <a:lnSpc>
                          <a:spcPct val="115000"/>
                        </a:lnSpc>
                        <a:spcAft>
                          <a:spcPts val="1000"/>
                        </a:spcAft>
                      </a:pPr>
                      <a:r>
                        <a:rPr lang="en-US" sz="1600" b="1" dirty="0">
                          <a:effectLst/>
                          <a:latin typeface="Calibri" panose="020F0502020204030204" pitchFamily="34" charset="0"/>
                          <a:ea typeface="Calibri" panose="020F0502020204030204" pitchFamily="34" charset="0"/>
                          <a:cs typeface="Phetsarath OT" panose="02000500000000000000" pitchFamily="2" charset="0"/>
                        </a:rPr>
                        <a:t>Personnel</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b="1">
                          <a:effectLst/>
                          <a:latin typeface="Calibri" panose="020F0502020204030204" pitchFamily="34" charset="0"/>
                          <a:ea typeface="Calibri" panose="020F0502020204030204" pitchFamily="34" charset="0"/>
                          <a:cs typeface="Phetsarath OT" panose="02000500000000000000" pitchFamily="2" charset="0"/>
                        </a:rPr>
                        <a:t>Role in the Energy Sector PDNA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en-US" sz="1600" dirty="0">
                          <a:effectLst/>
                          <a:latin typeface="Calibri" panose="020F0502020204030204" pitchFamily="34" charset="0"/>
                          <a:ea typeface="Calibri" panose="020F0502020204030204" pitchFamily="34" charset="0"/>
                          <a:cs typeface="Phetsarath OT" panose="02000500000000000000" pitchFamily="2" charset="0"/>
                        </a:rPr>
                        <a:t>Staff from the </a:t>
                      </a:r>
                      <a:r>
                        <a:rPr lang="en-US" sz="1600" dirty="0">
                          <a:effectLst/>
                          <a:highlight>
                            <a:srgbClr val="FFFF00"/>
                          </a:highlight>
                          <a:latin typeface="Calibri" panose="020F0502020204030204" pitchFamily="34" charset="0"/>
                          <a:ea typeface="Calibri" panose="020F0502020204030204" pitchFamily="34" charset="0"/>
                          <a:cs typeface="Phetsarath OT" panose="02000500000000000000" pitchFamily="2" charset="0"/>
                        </a:rPr>
                        <a:t>Ministry of Electrical Power</a:t>
                      </a:r>
                      <a:r>
                        <a:rPr lang="en-US" sz="1600" dirty="0">
                          <a:effectLst/>
                          <a:latin typeface="Calibri" panose="020F0502020204030204" pitchFamily="34" charset="0"/>
                          <a:ea typeface="Calibri" panose="020F0502020204030204" pitchFamily="34" charset="0"/>
                          <a:cs typeface="Phetsarath OT" panose="02000500000000000000" pitchFamily="2" charset="0"/>
                        </a:rPr>
                        <a:t> who are electrical and mechanical engineers, energy economists, power supply experts, procurement specialists and finance personnel.</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a:effectLst/>
                          <a:latin typeface="Calibri" panose="020F0502020204030204" pitchFamily="34" charset="0"/>
                          <a:ea typeface="Calibri" panose="020F0502020204030204" pitchFamily="34" charset="0"/>
                          <a:cs typeface="Phetsarath OT" panose="02000500000000000000" pitchFamily="2" charset="0"/>
                        </a:rPr>
                        <a:t>Lead and coordinate</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600">
                          <a:effectLst/>
                          <a:latin typeface="Calibri" panose="020F0502020204030204" pitchFamily="34" charset="0"/>
                          <a:ea typeface="Calibri" panose="020F0502020204030204" pitchFamily="34" charset="0"/>
                          <a:cs typeface="Angsana New" panose="02020603050405020304" pitchFamily="18" charset="-34"/>
                        </a:rPr>
                        <a:t>Staff from the national and State/Region Central Statistical Organization (CSO)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a:effectLst/>
                          <a:latin typeface="Calibri" panose="020F0502020204030204" pitchFamily="34" charset="0"/>
                          <a:ea typeface="Calibri" panose="020F0502020204030204" pitchFamily="34" charset="0"/>
                          <a:cs typeface="Angsana New" panose="02020603050405020304" pitchFamily="18" charset="-34"/>
                        </a:rPr>
                        <a:t>Provide technical advice to the assessment team if requested.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Staff from local power supply department or authority who are familiar with the types of power supply assets, units, costs, procedures, etc.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a:effectLst/>
                          <a:latin typeface="Calibri" panose="020F0502020204030204" pitchFamily="34" charset="0"/>
                          <a:ea typeface="Calibri" panose="020F0502020204030204" pitchFamily="34" charset="0"/>
                          <a:cs typeface="Phetsarath OT" panose="02000500000000000000" pitchFamily="2" charset="0"/>
                        </a:rPr>
                        <a:t>Provide baseline information and facilitate the field assessment of damages and losses.</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Officials from the affected villages or communes</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a:effectLst/>
                          <a:latin typeface="Calibri" panose="020F0502020204030204" pitchFamily="34" charset="0"/>
                          <a:ea typeface="Calibri" panose="020F0502020204030204" pitchFamily="34" charset="0"/>
                          <a:cs typeface="Phetsarath OT" panose="02000500000000000000" pitchFamily="2" charset="0"/>
                        </a:rPr>
                        <a:t>Facilitate the field assessment of damages and losses and assist in validating baseline information.</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Development partners (if active in the Energy Sector)</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dirty="0">
                          <a:effectLst/>
                          <a:latin typeface="Calibri" panose="020F0502020204030204" pitchFamily="34" charset="0"/>
                          <a:ea typeface="Calibri" panose="020F0502020204030204" pitchFamily="34" charset="0"/>
                          <a:cs typeface="Phetsarath OT" panose="02000500000000000000" pitchFamily="2" charset="0"/>
                        </a:rPr>
                        <a:t>Participate in the field assessment and provide technical advice</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01076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education, damages are cost of: a) repair of partially damaged assets and/or b) replacement of totally destroyed assets and infrastructure such as:</a:t>
            </a:r>
          </a:p>
          <a:p>
            <a:pPr lvl="1"/>
            <a:r>
              <a:rPr lang="en-US" dirty="0" smtClean="0"/>
              <a:t>Structures or buildings. </a:t>
            </a:r>
          </a:p>
          <a:p>
            <a:pPr lvl="1"/>
            <a:r>
              <a:rPr lang="en-US" dirty="0" smtClean="0"/>
              <a:t>Equipment, furniture and other machinery. </a:t>
            </a:r>
          </a:p>
          <a:p>
            <a:pPr lvl="1"/>
            <a:r>
              <a:rPr lang="en-US" dirty="0" smtClean="0"/>
              <a:t>Educational materials and supplies. </a:t>
            </a:r>
            <a:endParaRPr lang="en-US" dirty="0"/>
          </a:p>
        </p:txBody>
      </p:sp>
      <p:sp>
        <p:nvSpPr>
          <p:cNvPr id="3" name="Title 2"/>
          <p:cNvSpPr>
            <a:spLocks noGrp="1"/>
          </p:cNvSpPr>
          <p:nvPr>
            <p:ph type="title"/>
          </p:nvPr>
        </p:nvSpPr>
        <p:spPr/>
        <p:txBody>
          <a:bodyPr/>
          <a:lstStyle/>
          <a:p>
            <a:r>
              <a:rPr lang="en-US" dirty="0" smtClean="0">
                <a:solidFill>
                  <a:schemeClr val="accent4"/>
                </a:solidFill>
              </a:rPr>
              <a:t>Education Damage</a:t>
            </a:r>
            <a:endParaRPr lang="en-US" dirty="0">
              <a:solidFill>
                <a:schemeClr val="accent4"/>
              </a:solidFill>
            </a:endParaRPr>
          </a:p>
        </p:txBody>
      </p:sp>
    </p:spTree>
    <p:extLst>
      <p:ext uri="{BB962C8B-B14F-4D97-AF65-F5344CB8AC3E}">
        <p14:creationId xmlns:p14="http://schemas.microsoft.com/office/powerpoint/2010/main" val="2677940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In </a:t>
            </a:r>
            <a:r>
              <a:rPr lang="en-US" sz="2800" dirty="0"/>
              <a:t>agriculture, damages are cost of: a) repair of partially damaged assets and/or b) replacement of totally destroyed assets and infrastructure such as:</a:t>
            </a:r>
          </a:p>
          <a:p>
            <a:pPr lvl="1"/>
            <a:r>
              <a:rPr lang="en-US" sz="2400" dirty="0"/>
              <a:t>Structures or buildings. </a:t>
            </a:r>
            <a:endParaRPr lang="en-US" sz="2400" dirty="0" smtClean="0"/>
          </a:p>
          <a:p>
            <a:pPr lvl="1"/>
            <a:r>
              <a:rPr lang="en-US" sz="2400" dirty="0"/>
              <a:t>Equipment and other machinery. </a:t>
            </a:r>
            <a:endParaRPr lang="en-US" sz="2400" dirty="0" smtClean="0"/>
          </a:p>
          <a:p>
            <a:pPr lvl="1"/>
            <a:r>
              <a:rPr lang="en-US" sz="2400" dirty="0"/>
              <a:t>Agricultural produce, materials and supplies. </a:t>
            </a:r>
            <a:endParaRPr lang="en-US" sz="2400" dirty="0" smtClean="0"/>
          </a:p>
          <a:p>
            <a:pPr lvl="1"/>
            <a:r>
              <a:rPr lang="en-US" sz="2400" dirty="0"/>
              <a:t>Crops that are ready for harvesting. </a:t>
            </a:r>
          </a:p>
        </p:txBody>
      </p:sp>
      <p:sp>
        <p:nvSpPr>
          <p:cNvPr id="3" name="Title 2"/>
          <p:cNvSpPr>
            <a:spLocks noGrp="1"/>
          </p:cNvSpPr>
          <p:nvPr>
            <p:ph type="title"/>
          </p:nvPr>
        </p:nvSpPr>
        <p:spPr/>
        <p:txBody>
          <a:bodyPr/>
          <a:lstStyle/>
          <a:p>
            <a:r>
              <a:rPr lang="en-US" dirty="0" smtClean="0">
                <a:solidFill>
                  <a:srgbClr val="FF0000"/>
                </a:solidFill>
              </a:rPr>
              <a:t>Agriculture Damage</a:t>
            </a:r>
            <a:endParaRPr lang="en-US" dirty="0">
              <a:solidFill>
                <a:srgbClr val="FF0000"/>
              </a:solidFill>
            </a:endParaRPr>
          </a:p>
        </p:txBody>
      </p:sp>
    </p:spTree>
    <p:extLst>
      <p:ext uri="{BB962C8B-B14F-4D97-AF65-F5344CB8AC3E}">
        <p14:creationId xmlns:p14="http://schemas.microsoft.com/office/powerpoint/2010/main" val="23646658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In power supply, damages are cost of: a) repair of partially destroyed assets and/or b) replacement of totally destroyed assets and infrastructure under each of the components of the power sector such as:</a:t>
            </a:r>
          </a:p>
          <a:p>
            <a:pPr lvl="2"/>
            <a:r>
              <a:rPr lang="en-US" sz="1600" dirty="0"/>
              <a:t>Power generation plants like dams, turbines, generator sets, control systems, etc.</a:t>
            </a:r>
          </a:p>
          <a:p>
            <a:pPr lvl="2"/>
            <a:r>
              <a:rPr lang="en-US" sz="1600" dirty="0"/>
              <a:t>Transmission subsystems, including high-voltage power lines and transformers</a:t>
            </a:r>
          </a:p>
          <a:p>
            <a:pPr lvl="2"/>
            <a:r>
              <a:rPr lang="en-US" sz="1600" dirty="0"/>
              <a:t>Distribution grids </a:t>
            </a:r>
          </a:p>
          <a:p>
            <a:r>
              <a:rPr lang="en-US" sz="2000" dirty="0"/>
              <a:t>The following are the other types of assets in the power sector:</a:t>
            </a:r>
            <a:endParaRPr lang="en-US" sz="2400" dirty="0"/>
          </a:p>
          <a:p>
            <a:pPr lvl="2"/>
            <a:r>
              <a:rPr lang="en-US" sz="1600" dirty="0"/>
              <a:t>Structures such as office buildings, storage buildings, etc.</a:t>
            </a:r>
          </a:p>
          <a:p>
            <a:pPr lvl="2"/>
            <a:r>
              <a:rPr lang="en-US" sz="1600" dirty="0"/>
              <a:t>Office equipment and machinery like computers, air conditioners, etc.</a:t>
            </a:r>
          </a:p>
          <a:p>
            <a:pPr lvl="2"/>
            <a:r>
              <a:rPr lang="en-US" sz="1600" dirty="0"/>
              <a:t>Vehicles, tools, and stock materials and supplies like cables, etc.</a:t>
            </a:r>
          </a:p>
          <a:p>
            <a:endParaRPr lang="en-US" sz="2000" dirty="0"/>
          </a:p>
        </p:txBody>
      </p:sp>
      <p:sp>
        <p:nvSpPr>
          <p:cNvPr id="3" name="Title 2"/>
          <p:cNvSpPr>
            <a:spLocks noGrp="1"/>
          </p:cNvSpPr>
          <p:nvPr>
            <p:ph type="title"/>
          </p:nvPr>
        </p:nvSpPr>
        <p:spPr/>
        <p:txBody>
          <a:bodyPr/>
          <a:lstStyle/>
          <a:p>
            <a:r>
              <a:rPr lang="en-US" dirty="0" smtClean="0">
                <a:solidFill>
                  <a:schemeClr val="accent3"/>
                </a:solidFill>
              </a:rPr>
              <a:t>Power Supply Sector - Damages</a:t>
            </a:r>
            <a:endParaRPr lang="en-US" dirty="0">
              <a:solidFill>
                <a:schemeClr val="accent3"/>
              </a:solidFill>
            </a:endParaRPr>
          </a:p>
        </p:txBody>
      </p:sp>
    </p:spTree>
    <p:extLst>
      <p:ext uri="{BB962C8B-B14F-4D97-AF65-F5344CB8AC3E}">
        <p14:creationId xmlns:p14="http://schemas.microsoft.com/office/powerpoint/2010/main" val="19100653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Losses are the values of foregone revenues or income due to the change in economic flows (income and expenditures) during the period of recovery and reconstruction following the disaster. </a:t>
            </a:r>
            <a:endParaRPr lang="en-US" sz="2800" dirty="0" smtClean="0"/>
          </a:p>
          <a:p>
            <a:pPr lvl="1"/>
            <a:r>
              <a:rPr lang="en-US" sz="2400" dirty="0"/>
              <a:t>Cost of temporary school buildings</a:t>
            </a:r>
            <a:r>
              <a:rPr lang="en-US" sz="2400" dirty="0" smtClean="0"/>
              <a:t>.</a:t>
            </a:r>
          </a:p>
          <a:p>
            <a:pPr lvl="1"/>
            <a:r>
              <a:rPr lang="en-US" sz="2400" dirty="0"/>
              <a:t>Cost of urgent repairs of schools to be used as emergency shelter. </a:t>
            </a:r>
            <a:endParaRPr lang="en-US" sz="2400" dirty="0" smtClean="0"/>
          </a:p>
          <a:p>
            <a:pPr lvl="1"/>
            <a:r>
              <a:rPr lang="en-US" sz="2400" dirty="0"/>
              <a:t>Higher costs of education. </a:t>
            </a:r>
            <a:endParaRPr lang="en-US" sz="2400" dirty="0" smtClean="0"/>
          </a:p>
          <a:p>
            <a:pPr lvl="1"/>
            <a:r>
              <a:rPr lang="en-US" sz="2400" dirty="0"/>
              <a:t>Losses due to lower revenues. </a:t>
            </a:r>
            <a:endParaRPr lang="en-US" sz="2400" dirty="0" smtClean="0"/>
          </a:p>
          <a:p>
            <a:pPr lvl="1"/>
            <a:r>
              <a:rPr lang="en-US" sz="2400" dirty="0"/>
              <a:t>Other losses such as demolition and cleanup costs. </a:t>
            </a:r>
            <a:r>
              <a:rPr lang="en-US" sz="2400" dirty="0" smtClean="0"/>
              <a:t> </a:t>
            </a:r>
            <a:endParaRPr lang="en-US" sz="2400" dirty="0"/>
          </a:p>
        </p:txBody>
      </p:sp>
      <p:sp>
        <p:nvSpPr>
          <p:cNvPr id="3" name="Title 2"/>
          <p:cNvSpPr>
            <a:spLocks noGrp="1"/>
          </p:cNvSpPr>
          <p:nvPr>
            <p:ph type="title"/>
          </p:nvPr>
        </p:nvSpPr>
        <p:spPr/>
        <p:txBody>
          <a:bodyPr/>
          <a:lstStyle/>
          <a:p>
            <a:r>
              <a:rPr lang="en-US" dirty="0" smtClean="0">
                <a:solidFill>
                  <a:schemeClr val="accent4"/>
                </a:solidFill>
              </a:rPr>
              <a:t>Education Loss</a:t>
            </a:r>
            <a:endParaRPr lang="en-US" dirty="0">
              <a:solidFill>
                <a:schemeClr val="accent4"/>
              </a:solidFill>
            </a:endParaRPr>
          </a:p>
        </p:txBody>
      </p:sp>
    </p:spTree>
    <p:extLst>
      <p:ext uri="{BB962C8B-B14F-4D97-AF65-F5344CB8AC3E}">
        <p14:creationId xmlns:p14="http://schemas.microsoft.com/office/powerpoint/2010/main" val="3230583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Losses </a:t>
            </a:r>
            <a:r>
              <a:rPr lang="en-US" sz="2400" dirty="0"/>
              <a:t>are the values of foregone revenues or income due to the change in economic flows (income and expenditures) during the period of recovery and reconstruction following the disaster. </a:t>
            </a:r>
            <a:endParaRPr lang="en-US" sz="2400" dirty="0" smtClean="0"/>
          </a:p>
          <a:p>
            <a:r>
              <a:rPr lang="en-US" sz="2400" dirty="0" smtClean="0"/>
              <a:t>Losses include</a:t>
            </a:r>
            <a:r>
              <a:rPr lang="en-US" sz="2400" dirty="0"/>
              <a:t>: </a:t>
            </a:r>
          </a:p>
          <a:p>
            <a:pPr lvl="1"/>
            <a:r>
              <a:rPr lang="en-US" sz="2000" dirty="0"/>
              <a:t>Foregone income from planted crops, livestock, fisheries, forestry, etc. after they were destroyed by disasters.</a:t>
            </a:r>
          </a:p>
          <a:p>
            <a:pPr lvl="1"/>
            <a:r>
              <a:rPr lang="en-US" sz="2000" dirty="0"/>
              <a:t>Future income from harvests due to the degradation of land by floods, landslides, prolonged droughts, etc. </a:t>
            </a:r>
          </a:p>
          <a:p>
            <a:pPr lvl="1"/>
            <a:r>
              <a:rPr lang="en-US" sz="2000" dirty="0"/>
              <a:t>Future income from harvests due to the destruction of permanent crops and trees. </a:t>
            </a:r>
          </a:p>
          <a:p>
            <a:pPr lvl="1"/>
            <a:r>
              <a:rPr lang="en-US" sz="2000" dirty="0"/>
              <a:t>Additional expenses to clean up the debris of destruction, retrieval of buried assets, etc.  </a:t>
            </a:r>
          </a:p>
          <a:p>
            <a:endParaRPr lang="en-US" sz="2400" dirty="0" smtClean="0"/>
          </a:p>
          <a:p>
            <a:endParaRPr lang="en-US" sz="2400" dirty="0"/>
          </a:p>
        </p:txBody>
      </p:sp>
      <p:sp>
        <p:nvSpPr>
          <p:cNvPr id="3" name="Title 2"/>
          <p:cNvSpPr>
            <a:spLocks noGrp="1"/>
          </p:cNvSpPr>
          <p:nvPr>
            <p:ph type="title"/>
          </p:nvPr>
        </p:nvSpPr>
        <p:spPr/>
        <p:txBody>
          <a:bodyPr/>
          <a:lstStyle/>
          <a:p>
            <a:r>
              <a:rPr lang="en-US" dirty="0" smtClean="0">
                <a:solidFill>
                  <a:srgbClr val="FF0000"/>
                </a:solidFill>
              </a:rPr>
              <a:t>Agriculture Loss</a:t>
            </a:r>
            <a:endParaRPr lang="en-US" dirty="0">
              <a:solidFill>
                <a:srgbClr val="FF0000"/>
              </a:solidFill>
            </a:endParaRPr>
          </a:p>
        </p:txBody>
      </p:sp>
    </p:spTree>
    <p:extLst>
      <p:ext uri="{BB962C8B-B14F-4D97-AF65-F5344CB8AC3E}">
        <p14:creationId xmlns:p14="http://schemas.microsoft.com/office/powerpoint/2010/main" val="3925727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Losses are the values of foregone revenues or income due to the change in economic flows (income and expenditures) during the period of recovery and reconstruction following the disaster. </a:t>
            </a:r>
            <a:endParaRPr lang="en-US" sz="2400" dirty="0" smtClean="0"/>
          </a:p>
          <a:p>
            <a:r>
              <a:rPr lang="en-US" sz="2400" dirty="0"/>
              <a:t>Losses in the power sector will include the following:</a:t>
            </a:r>
          </a:p>
          <a:p>
            <a:pPr lvl="1"/>
            <a:r>
              <a:rPr lang="en-US" sz="1800" dirty="0"/>
              <a:t>Foregone sales in electricity due to the shut-down of the power system while the system is under repair or reconstructed after a disaster. </a:t>
            </a:r>
            <a:endParaRPr lang="en-US" sz="1800" dirty="0" smtClean="0"/>
          </a:p>
          <a:p>
            <a:pPr lvl="1"/>
            <a:r>
              <a:rPr lang="en-US" sz="1800" dirty="0" smtClean="0"/>
              <a:t>Lower </a:t>
            </a:r>
            <a:r>
              <a:rPr lang="en-US" sz="1800" dirty="0"/>
              <a:t>sales in electricity due to the decline in demand from consumers (households or companies) that have been affected by the disaster.</a:t>
            </a:r>
          </a:p>
          <a:p>
            <a:pPr lvl="1"/>
            <a:r>
              <a:rPr lang="en-US" sz="1800" dirty="0"/>
              <a:t>Higher cost of operation which occurs when damaged power units are substituted by alternative stand-by plants </a:t>
            </a:r>
            <a:endParaRPr lang="en-US" sz="1800" dirty="0" smtClean="0"/>
          </a:p>
          <a:p>
            <a:pPr lvl="1"/>
            <a:r>
              <a:rPr lang="en-US" sz="1800" dirty="0" smtClean="0"/>
              <a:t>Additional </a:t>
            </a:r>
            <a:r>
              <a:rPr lang="en-US" sz="1800" dirty="0"/>
              <a:t>expenses to clean up the debris.</a:t>
            </a:r>
          </a:p>
          <a:p>
            <a:endParaRPr lang="en-US" sz="2400" dirty="0"/>
          </a:p>
        </p:txBody>
      </p:sp>
      <p:sp>
        <p:nvSpPr>
          <p:cNvPr id="3" name="Title 2"/>
          <p:cNvSpPr>
            <a:spLocks noGrp="1"/>
          </p:cNvSpPr>
          <p:nvPr>
            <p:ph type="title"/>
          </p:nvPr>
        </p:nvSpPr>
        <p:spPr/>
        <p:txBody>
          <a:bodyPr/>
          <a:lstStyle/>
          <a:p>
            <a:r>
              <a:rPr lang="en-US" dirty="0" smtClean="0">
                <a:solidFill>
                  <a:schemeClr val="accent3"/>
                </a:solidFill>
              </a:rPr>
              <a:t>Power Supply Sector Loss</a:t>
            </a:r>
            <a:endParaRPr lang="en-US" dirty="0">
              <a:solidFill>
                <a:schemeClr val="accent3"/>
              </a:solidFill>
            </a:endParaRPr>
          </a:p>
        </p:txBody>
      </p:sp>
    </p:spTree>
    <p:extLst>
      <p:ext uri="{BB962C8B-B14F-4D97-AF65-F5344CB8AC3E}">
        <p14:creationId xmlns:p14="http://schemas.microsoft.com/office/powerpoint/2010/main" val="26138085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1. Collect and/or validate the baseline data for each of the disaster-affected district</a:t>
            </a:r>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3941755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323528" y="476672"/>
            <a:ext cx="6885411"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1" i="1" u="sng"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Arial" panose="020B0604020202020204" pitchFamily="34" charset="0"/>
              </a:rPr>
              <a:t>Crops, Permanent Crops and Forestry </a:t>
            </a:r>
            <a:endParaRPr kumimoji="0" lang="en-US" altLang="en-US" sz="1100" b="0" i="0" u="none" strike="noStrike" cap="none" normalizeH="0" baseline="0" dirty="0" smtClean="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Arial" panose="020B0604020202020204" pitchFamily="34" charset="0"/>
              </a:rPr>
              <a:t>Table 1. Baseline information on agricultural crops and forest products</a:t>
            </a:r>
            <a:endParaRPr kumimoji="0" lang="en-US" altLang="en-US" sz="3200" b="0" i="0" u="none" strike="noStrike" cap="none" normalizeH="0" baseline="0" dirty="0" smtClean="0">
              <a:ln>
                <a:noFill/>
              </a:ln>
              <a:solidFill>
                <a:srgbClr val="FF0000"/>
              </a:solidFill>
              <a:effectLst/>
            </a:endParaRPr>
          </a:p>
        </p:txBody>
      </p:sp>
      <p:graphicFrame>
        <p:nvGraphicFramePr>
          <p:cNvPr id="2" name="Table 1"/>
          <p:cNvGraphicFramePr>
            <a:graphicFrameLocks noGrp="1"/>
          </p:cNvGraphicFramePr>
          <p:nvPr>
            <p:extLst>
              <p:ext uri="{D42A27DB-BD31-4B8C-83A1-F6EECF244321}">
                <p14:modId xmlns:p14="http://schemas.microsoft.com/office/powerpoint/2010/main" val="3034518896"/>
              </p:ext>
            </p:extLst>
          </p:nvPr>
        </p:nvGraphicFramePr>
        <p:xfrm>
          <a:off x="457196" y="1268760"/>
          <a:ext cx="8229609" cy="5608320"/>
        </p:xfrm>
        <a:graphic>
          <a:graphicData uri="http://schemas.openxmlformats.org/drawingml/2006/table">
            <a:tbl>
              <a:tblPr firstRow="1" firstCol="1" bandRow="1"/>
              <a:tblGrid>
                <a:gridCol w="1542430"/>
                <a:gridCol w="1440784"/>
                <a:gridCol w="1440784"/>
                <a:gridCol w="1289122"/>
                <a:gridCol w="1289122"/>
                <a:gridCol w="834139"/>
                <a:gridCol w="230720"/>
                <a:gridCol w="162508"/>
              </a:tblGrid>
              <a:tr h="175193">
                <a:tc gridSpan="8">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Name of Township: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0386">
                <a:tc rowSpan="2">
                  <a:txBody>
                    <a:bodyPr/>
                    <a:lstStyle/>
                    <a:p>
                      <a:pPr algn="l">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Sub-sector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Area planted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Average yield for the year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Farm gate price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Production cost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Number of farmers or growers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175193">
                <a:tc vMerge="1">
                  <a:txBody>
                    <a:bodyPr/>
                    <a:lstStyle/>
                    <a:p>
                      <a:endParaRPr lang="en-US"/>
                    </a:p>
                  </a:txBody>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(Hectares)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(Kg/Hectare/Yr)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(Kyat/unit)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(Kyat/Hectare)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Families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F</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Crops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Rice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Corn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Vegetables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Others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l">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Permanent Crops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Coconut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Coffee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Fruit trees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Others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Forestry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Timber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Others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37185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fontScale="92500" lnSpcReduction="10000"/>
          </a:bodyPr>
          <a:lstStyle/>
          <a:p>
            <a:pPr eaLnBrk="1" hangingPunct="1">
              <a:buFont typeface="Calibri" charset="0"/>
              <a:buAutoNum type="arabicPeriod"/>
            </a:pPr>
            <a:r>
              <a:rPr lang="en-US" dirty="0" smtClean="0"/>
              <a:t>To orientate each official on the sector guidance notes:</a:t>
            </a:r>
          </a:p>
          <a:p>
            <a:pPr lvl="1" eaLnBrk="1" hangingPunct="1">
              <a:buFont typeface="Calibri" charset="0"/>
              <a:buAutoNum type="arabicPeriod"/>
            </a:pPr>
            <a:r>
              <a:rPr lang="en-US" dirty="0" smtClean="0"/>
              <a:t>Concepts</a:t>
            </a:r>
          </a:p>
          <a:p>
            <a:pPr lvl="1" eaLnBrk="1" hangingPunct="1">
              <a:buFont typeface="Calibri" charset="0"/>
              <a:buAutoNum type="arabicPeriod"/>
            </a:pPr>
            <a:r>
              <a:rPr lang="en-US" dirty="0" smtClean="0"/>
              <a:t>Processes</a:t>
            </a:r>
          </a:p>
          <a:p>
            <a:pPr lvl="1" eaLnBrk="1" hangingPunct="1">
              <a:buFont typeface="Calibri" charset="0"/>
              <a:buAutoNum type="arabicPeriod"/>
            </a:pPr>
            <a:r>
              <a:rPr lang="en-US" dirty="0" smtClean="0"/>
              <a:t>Formats</a:t>
            </a:r>
          </a:p>
          <a:p>
            <a:pPr lvl="1" eaLnBrk="1" hangingPunct="1">
              <a:buFont typeface="Calibri" charset="0"/>
              <a:buAutoNum type="arabicPeriod"/>
            </a:pPr>
            <a:endParaRPr lang="en-US" dirty="0" smtClean="0"/>
          </a:p>
          <a:p>
            <a:pPr eaLnBrk="1" hangingPunct="1">
              <a:buFont typeface="Calibri" charset="0"/>
              <a:buAutoNum type="arabicPeriod"/>
            </a:pPr>
            <a:r>
              <a:rPr lang="en-US" dirty="0" smtClean="0"/>
              <a:t>To provide sector examples from:</a:t>
            </a:r>
          </a:p>
          <a:p>
            <a:pPr lvl="1" eaLnBrk="1" hangingPunct="1">
              <a:buFont typeface="Calibri" charset="0"/>
              <a:buAutoNum type="arabicPeriod"/>
            </a:pPr>
            <a:r>
              <a:rPr lang="en-US" dirty="0" smtClean="0"/>
              <a:t>Social</a:t>
            </a:r>
          </a:p>
          <a:p>
            <a:pPr lvl="1" eaLnBrk="1" hangingPunct="1">
              <a:buFont typeface="Calibri" charset="0"/>
              <a:buAutoNum type="arabicPeriod"/>
            </a:pPr>
            <a:r>
              <a:rPr lang="en-US" dirty="0" smtClean="0"/>
              <a:t>Productive</a:t>
            </a:r>
          </a:p>
          <a:p>
            <a:pPr lvl="1" eaLnBrk="1" hangingPunct="1">
              <a:buFont typeface="Calibri" charset="0"/>
              <a:buAutoNum type="arabicPeriod"/>
            </a:pPr>
            <a:r>
              <a:rPr lang="en-US" dirty="0" smtClean="0"/>
              <a:t>Infrastructure</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353346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1052736"/>
            <a:ext cx="8229600" cy="4625975"/>
          </a:xfrm>
        </p:spPr>
        <p:txBody>
          <a:bodyPr/>
          <a:lstStyle/>
          <a:p>
            <a:pPr marL="0" lvl="0" indent="0">
              <a:spcBef>
                <a:spcPct val="0"/>
              </a:spcBef>
              <a:buClrTx/>
              <a:buSzTx/>
              <a:buNone/>
            </a:pPr>
            <a:r>
              <a:rPr lang="en-US" altLang="en-US" sz="20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B. Fisheries </a:t>
            </a:r>
            <a:endParaRPr lang="en-US" altLang="en-US" sz="2000" dirty="0">
              <a:solidFill>
                <a:srgbClr val="FF0000"/>
              </a:solidFill>
              <a:latin typeface="Calibri" panose="020F0502020204030204" pitchFamily="34" charset="0"/>
            </a:endParaRPr>
          </a:p>
          <a:p>
            <a:pPr marL="0" lvl="0" indent="0">
              <a:spcBef>
                <a:spcPct val="0"/>
              </a:spcBef>
              <a:buClrTx/>
              <a:buSzTx/>
              <a:buNone/>
            </a:pPr>
            <a:r>
              <a:rPr lang="en-US" altLang="en-US" sz="2000" b="1" dirty="0">
                <a:solidFill>
                  <a:srgbClr val="FF0000"/>
                </a:solidFill>
                <a:latin typeface="Calibri" panose="020F0502020204030204" pitchFamily="34" charset="0"/>
                <a:ea typeface="Calibri" panose="020F0502020204030204" pitchFamily="34" charset="0"/>
                <a:cs typeface="Arial" panose="020B0604020202020204" pitchFamily="34" charset="0"/>
              </a:rPr>
              <a:t>Table 2. Baseline information on fisheries</a:t>
            </a:r>
            <a:endParaRPr lang="en-US" altLang="en-US" sz="2000" dirty="0">
              <a:solidFill>
                <a:srgbClr val="FF0000"/>
              </a:solidFill>
              <a:latin typeface="Calibri" panose="020F0502020204030204" pitchFamily="34" charset="0"/>
            </a:endParaRPr>
          </a:p>
          <a:p>
            <a:pPr marL="0" lvl="0" indent="0">
              <a:spcBef>
                <a:spcPct val="0"/>
              </a:spcBef>
              <a:buClrTx/>
              <a:buSzTx/>
              <a:buNone/>
            </a:pPr>
            <a:endParaRPr lang="en-US" altLang="en-US" sz="20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spcBef>
                <a:spcPct val="0"/>
              </a:spcBef>
              <a:buClrTx/>
              <a:buSzTx/>
              <a:buNone/>
            </a:pPr>
            <a:r>
              <a:rPr lang="en-US" altLang="en-US" sz="20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C. Livestock </a:t>
            </a:r>
            <a:r>
              <a:rPr lang="en-US" altLang="en-US" sz="20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and poultry</a:t>
            </a:r>
            <a:endParaRPr lang="en-US" altLang="en-US" sz="2000" dirty="0">
              <a:solidFill>
                <a:srgbClr val="FF0000"/>
              </a:solidFill>
              <a:latin typeface="Calibri" panose="020F0502020204030204" pitchFamily="34" charset="0"/>
            </a:endParaRPr>
          </a:p>
          <a:p>
            <a:pPr marL="0" lvl="0" indent="0">
              <a:spcBef>
                <a:spcPct val="0"/>
              </a:spcBef>
              <a:buClrTx/>
              <a:buSzTx/>
              <a:buNone/>
            </a:pPr>
            <a:r>
              <a:rPr lang="en-US" altLang="en-US" sz="2000" b="1" dirty="0">
                <a:solidFill>
                  <a:srgbClr val="FF0000"/>
                </a:solidFill>
                <a:latin typeface="Calibri" panose="020F0502020204030204" pitchFamily="34" charset="0"/>
                <a:ea typeface="Calibri" panose="020F0502020204030204" pitchFamily="34" charset="0"/>
                <a:cs typeface="Arial" panose="020B0604020202020204" pitchFamily="34" charset="0"/>
              </a:rPr>
              <a:t>Table 3. Baseline information on livestock and poultry</a:t>
            </a:r>
            <a:endParaRPr lang="en-US" altLang="en-US" sz="2000" dirty="0">
              <a:solidFill>
                <a:srgbClr val="FF0000"/>
              </a:solidFill>
              <a:latin typeface="Calibri" panose="020F0502020204030204" pitchFamily="34" charset="0"/>
            </a:endParaRPr>
          </a:p>
          <a:p>
            <a:pPr marL="0" lvl="0" indent="0">
              <a:spcBef>
                <a:spcPct val="0"/>
              </a:spcBef>
              <a:buClrTx/>
              <a:buSzTx/>
              <a:buNone/>
            </a:pPr>
            <a:endParaRPr lang="en-US" altLang="en-US" sz="20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spcBef>
                <a:spcPct val="0"/>
              </a:spcBef>
              <a:buClrTx/>
              <a:buSzTx/>
              <a:buNone/>
            </a:pPr>
            <a:r>
              <a:rPr lang="en-US" altLang="en-US" sz="20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D. Other </a:t>
            </a:r>
            <a:r>
              <a:rPr lang="en-US" altLang="en-US" sz="20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agricultural products</a:t>
            </a:r>
            <a:endParaRPr lang="en-US" altLang="en-US" sz="2000" dirty="0">
              <a:solidFill>
                <a:srgbClr val="FF0000"/>
              </a:solidFill>
              <a:latin typeface="Calibri" panose="020F0502020204030204" pitchFamily="34" charset="0"/>
            </a:endParaRPr>
          </a:p>
          <a:p>
            <a:pPr marL="0" lvl="0" indent="0">
              <a:spcBef>
                <a:spcPct val="0"/>
              </a:spcBef>
              <a:buClrTx/>
              <a:buSzTx/>
              <a:buNone/>
            </a:pPr>
            <a:r>
              <a:rPr lang="en-US" altLang="en-US" sz="2000" b="1" dirty="0">
                <a:solidFill>
                  <a:srgbClr val="FF0000"/>
                </a:solidFill>
                <a:latin typeface="Calibri" panose="020F0502020204030204" pitchFamily="34" charset="0"/>
                <a:ea typeface="Calibri" panose="020F0502020204030204" pitchFamily="34" charset="0"/>
                <a:cs typeface="Arial" panose="020B0604020202020204" pitchFamily="34" charset="0"/>
              </a:rPr>
              <a:t>Table 4. Baseline information on other agricultural products</a:t>
            </a:r>
            <a:endParaRPr lang="en-US" altLang="en-US" sz="2000" dirty="0">
              <a:solidFill>
                <a:srgbClr val="FF0000"/>
              </a:solidFill>
              <a:latin typeface="Calibri" panose="020F0502020204030204" pitchFamily="34" charset="0"/>
            </a:endParaRPr>
          </a:p>
          <a:p>
            <a:pPr marL="0" indent="0">
              <a:buNone/>
            </a:pPr>
            <a:endParaRPr lang="en-US" sz="2000" b="1" i="1" u="sng" dirty="0" smtClean="0">
              <a:solidFill>
                <a:srgbClr val="FF0000"/>
              </a:solidFill>
              <a:latin typeface="Calibri" panose="020F0502020204030204" pitchFamily="34" charset="0"/>
            </a:endParaRPr>
          </a:p>
          <a:p>
            <a:pPr marL="0" indent="0">
              <a:buNone/>
            </a:pPr>
            <a:r>
              <a:rPr lang="en-US" sz="2000" b="1" i="1" u="sng" dirty="0" smtClean="0">
                <a:solidFill>
                  <a:srgbClr val="FF0000"/>
                </a:solidFill>
                <a:latin typeface="Calibri" panose="020F0502020204030204" pitchFamily="34" charset="0"/>
              </a:rPr>
              <a:t>E. Irrigation </a:t>
            </a:r>
            <a:r>
              <a:rPr lang="en-US" sz="2000" b="1" i="1" u="sng" dirty="0">
                <a:solidFill>
                  <a:srgbClr val="FF0000"/>
                </a:solidFill>
                <a:latin typeface="Calibri" panose="020F0502020204030204" pitchFamily="34" charset="0"/>
              </a:rPr>
              <a:t>Assets </a:t>
            </a:r>
            <a:endParaRPr lang="en-US" sz="2000" b="1" i="1" u="sng" dirty="0" smtClean="0">
              <a:solidFill>
                <a:srgbClr val="FF0000"/>
              </a:solidFill>
              <a:latin typeface="Calibri" panose="020F0502020204030204" pitchFamily="34" charset="0"/>
            </a:endParaRPr>
          </a:p>
          <a:p>
            <a:pPr marL="0" lvl="0" indent="0">
              <a:buNone/>
            </a:pPr>
            <a:r>
              <a:rPr lang="en-US" altLang="en-US" sz="2000" b="1" dirty="0">
                <a:solidFill>
                  <a:srgbClr val="FF0000"/>
                </a:solidFill>
                <a:latin typeface="Calibri" panose="020F0502020204030204" pitchFamily="34" charset="0"/>
                <a:ea typeface="Times New Roman" panose="02020603050405020304" pitchFamily="18" charset="0"/>
                <a:cs typeface="Arial" panose="020B0604020202020204" pitchFamily="34" charset="0"/>
              </a:rPr>
              <a:t>Table 5. Irrigation </a:t>
            </a:r>
            <a:r>
              <a:rPr lang="en-US" altLang="en-US" sz="2000" b="1" dirty="0" smtClean="0">
                <a:solidFill>
                  <a:srgbClr val="FF0000"/>
                </a:solidFill>
                <a:latin typeface="Calibri" panose="020F0502020204030204" pitchFamily="34" charset="0"/>
                <a:ea typeface="Times New Roman" panose="02020603050405020304" pitchFamily="18" charset="0"/>
                <a:cs typeface="Arial" panose="020B0604020202020204" pitchFamily="34" charset="0"/>
              </a:rPr>
              <a:t>Facilities</a:t>
            </a:r>
          </a:p>
          <a:p>
            <a:pPr marL="0" lvl="0" indent="0">
              <a:spcBef>
                <a:spcPct val="0"/>
              </a:spcBef>
              <a:buClrTx/>
              <a:buSzTx/>
              <a:buNone/>
              <a:tabLst>
                <a:tab pos="180975" algn="l"/>
              </a:tabLst>
            </a:pPr>
            <a:endParaRPr lang="en-US" altLang="en-US" sz="2000" b="1" i="1" u="sng" dirty="0" smtClean="0">
              <a:solidFill>
                <a:srgbClr val="FF0000"/>
              </a:solidFill>
              <a:latin typeface="Calibri" panose="020F0502020204030204" pitchFamily="34" charset="0"/>
              <a:ea typeface="Times New Roman" panose="02020603050405020304" pitchFamily="18" charset="0"/>
              <a:cs typeface="Arial" panose="020B0604020202020204" pitchFamily="34" charset="0"/>
            </a:endParaRPr>
          </a:p>
          <a:p>
            <a:pPr marL="0" lvl="0" indent="0">
              <a:spcBef>
                <a:spcPct val="0"/>
              </a:spcBef>
              <a:buClrTx/>
              <a:buSzTx/>
              <a:buNone/>
              <a:tabLst>
                <a:tab pos="180975" algn="l"/>
              </a:tabLst>
            </a:pPr>
            <a:r>
              <a:rPr lang="en-US" altLang="en-US" sz="2000" b="1" i="1" u="sng" dirty="0" smtClean="0">
                <a:solidFill>
                  <a:srgbClr val="FF0000"/>
                </a:solidFill>
                <a:latin typeface="Calibri" panose="020F0502020204030204" pitchFamily="34" charset="0"/>
                <a:ea typeface="Times New Roman" panose="02020603050405020304" pitchFamily="18" charset="0"/>
                <a:cs typeface="Arial" panose="020B0604020202020204" pitchFamily="34" charset="0"/>
              </a:rPr>
              <a:t>F</a:t>
            </a:r>
            <a:r>
              <a:rPr lang="en-US" altLang="en-US" sz="2000" b="1" i="1" u="sng" dirty="0">
                <a:solidFill>
                  <a:srgbClr val="FF0000"/>
                </a:solidFill>
                <a:latin typeface="Calibri" panose="020F0502020204030204" pitchFamily="34" charset="0"/>
                <a:ea typeface="Times New Roman" panose="02020603050405020304" pitchFamily="18" charset="0"/>
                <a:cs typeface="Arial" panose="020B0604020202020204" pitchFamily="34" charset="0"/>
              </a:rPr>
              <a:t>. Other agricultural assets </a:t>
            </a:r>
            <a:endParaRPr lang="en-US" altLang="en-US" sz="2000" dirty="0">
              <a:solidFill>
                <a:srgbClr val="FF0000"/>
              </a:solidFill>
              <a:latin typeface="Calibri" panose="020F0502020204030204" pitchFamily="34" charset="0"/>
            </a:endParaRPr>
          </a:p>
          <a:p>
            <a:pPr marL="0" lvl="0" indent="0">
              <a:spcBef>
                <a:spcPct val="0"/>
              </a:spcBef>
              <a:buClrTx/>
              <a:buSzTx/>
              <a:buNone/>
              <a:tabLst>
                <a:tab pos="180975" algn="l"/>
              </a:tabLst>
            </a:pPr>
            <a:r>
              <a:rPr lang="en-US" altLang="en-US" sz="2000" b="1" dirty="0">
                <a:solidFill>
                  <a:srgbClr val="FF0000"/>
                </a:solidFill>
                <a:latin typeface="Calibri" panose="020F0502020204030204" pitchFamily="34" charset="0"/>
                <a:ea typeface="Calibri" panose="020F0502020204030204" pitchFamily="34" charset="0"/>
                <a:cs typeface="Arial" panose="020B0604020202020204" pitchFamily="34" charset="0"/>
              </a:rPr>
              <a:t>Table 6. Agricultural Assets</a:t>
            </a:r>
            <a:endParaRPr lang="en-US" altLang="en-US" sz="2000" dirty="0">
              <a:solidFill>
                <a:srgbClr val="FF0000"/>
              </a:solidFill>
              <a:latin typeface="Calibri" panose="020F0502020204030204" pitchFamily="34" charset="0"/>
            </a:endParaRPr>
          </a:p>
          <a:p>
            <a:pPr marL="0" lvl="0" indent="0">
              <a:buNone/>
            </a:pPr>
            <a:endParaRPr lang="en-US" altLang="en-US" sz="2000" dirty="0">
              <a:solidFill>
                <a:srgbClr val="FF0000"/>
              </a:solidFill>
              <a:latin typeface="Calibri" panose="020F0502020204030204" pitchFamily="34" charset="0"/>
            </a:endParaRPr>
          </a:p>
          <a:p>
            <a:pPr marL="0" indent="0">
              <a:buNone/>
            </a:pPr>
            <a:endParaRPr lang="en-US" sz="2000" dirty="0">
              <a:solidFill>
                <a:srgbClr val="FF0000"/>
              </a:solidFill>
              <a:latin typeface="Calibri" panose="020F0502020204030204" pitchFamily="34" charset="0"/>
            </a:endParaRPr>
          </a:p>
          <a:p>
            <a:pPr marL="0" indent="0">
              <a:buNone/>
            </a:pPr>
            <a:endParaRPr lang="en-US" sz="2000" dirty="0">
              <a:solidFill>
                <a:srgbClr val="FF0000"/>
              </a:solidFill>
              <a:latin typeface="Calibri" panose="020F0502020204030204" pitchFamily="34" charset="0"/>
            </a:endParaRPr>
          </a:p>
          <a:p>
            <a:pPr marL="0" indent="0">
              <a:buNone/>
            </a:pPr>
            <a:endParaRPr lang="en-US" sz="20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3455545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819380" y="548680"/>
            <a:ext cx="5290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chemeClr val="accent3"/>
                </a:solidFill>
                <a:effectLst/>
                <a:latin typeface="Calibri" panose="020F0502020204030204" pitchFamily="34" charset="0"/>
                <a:ea typeface="Calibri" panose="020F0502020204030204" pitchFamily="34" charset="0"/>
                <a:cs typeface="Phetsarath OT" panose="02000500000000000000" pitchFamily="2" charset="0"/>
              </a:rPr>
              <a:t>Table 1. Power companies in a township</a:t>
            </a:r>
            <a:endParaRPr kumimoji="0" lang="en-US" altLang="en-US" sz="4000" b="0" i="0" u="none" strike="noStrike" cap="none" normalizeH="0" baseline="0" dirty="0" smtClean="0">
              <a:ln>
                <a:noFill/>
              </a:ln>
              <a:solidFill>
                <a:schemeClr val="accent3"/>
              </a:solidFill>
              <a:effectLst/>
            </a:endParaRPr>
          </a:p>
        </p:txBody>
      </p:sp>
      <p:graphicFrame>
        <p:nvGraphicFramePr>
          <p:cNvPr id="2" name="Table 1"/>
          <p:cNvGraphicFramePr>
            <a:graphicFrameLocks noGrp="1"/>
          </p:cNvGraphicFramePr>
          <p:nvPr>
            <p:extLst>
              <p:ext uri="{D42A27DB-BD31-4B8C-83A1-F6EECF244321}">
                <p14:modId xmlns:p14="http://schemas.microsoft.com/office/powerpoint/2010/main" val="2629530155"/>
              </p:ext>
            </p:extLst>
          </p:nvPr>
        </p:nvGraphicFramePr>
        <p:xfrm>
          <a:off x="251517" y="1556792"/>
          <a:ext cx="8606734" cy="4194048"/>
        </p:xfrm>
        <a:graphic>
          <a:graphicData uri="http://schemas.openxmlformats.org/drawingml/2006/table">
            <a:tbl>
              <a:tblPr firstRow="1" firstCol="1" bandRow="1"/>
              <a:tblGrid>
                <a:gridCol w="1816020"/>
                <a:gridCol w="817640"/>
                <a:gridCol w="736736"/>
                <a:gridCol w="817640"/>
                <a:gridCol w="817640"/>
                <a:gridCol w="817640"/>
                <a:gridCol w="900264"/>
                <a:gridCol w="837263"/>
                <a:gridCol w="1045891"/>
              </a:tblGrid>
              <a:tr h="152400">
                <a:tc gridSpan="9">
                  <a:txBody>
                    <a:bodyPr/>
                    <a:lstStyle/>
                    <a:p>
                      <a:pP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Township:</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9600">
                <a:tc row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Power Company by Activity</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Power Source</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Ownership</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Capacity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Unit cost of operation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04800">
                <a:tc vMerge="1">
                  <a:txBody>
                    <a:bodyPr/>
                    <a:lstStyle/>
                    <a:p>
                      <a:endParaRPr lang="en-US"/>
                    </a:p>
                  </a:txBody>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Hydro</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Diesel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(KW)</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(Kyat/KW-hr)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gridSpan="9">
                  <a:txBody>
                    <a:bodyPr/>
                    <a:lstStyle/>
                    <a:p>
                      <a:pPr>
                        <a:spcAft>
                          <a:spcPts val="0"/>
                        </a:spcAft>
                      </a:pPr>
                      <a:r>
                        <a:rPr lang="en-US" sz="1600" b="1" i="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Power Generation</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Company 1</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Company n</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9">
                  <a:txBody>
                    <a:bodyPr/>
                    <a:lstStyle/>
                    <a:p>
                      <a:pPr>
                        <a:spcAft>
                          <a:spcPts val="0"/>
                        </a:spcAft>
                      </a:pPr>
                      <a:r>
                        <a:rPr lang="en-US" sz="1600" b="1" i="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Power Distribution</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Company 1</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Company n</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Phetsarath OT" panose="02000500000000000000" pitchFamily="2" charset="0"/>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850903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51520" y="404664"/>
            <a:ext cx="634654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accent3"/>
                </a:solidFill>
                <a:effectLst/>
                <a:latin typeface="Calibri" panose="020F0502020204030204" pitchFamily="34" charset="0"/>
                <a:ea typeface="Times New Roman" panose="02020603050405020304" pitchFamily="18" charset="0"/>
                <a:cs typeface="Phetsarath OT" panose="02000500000000000000" pitchFamily="2" charset="0"/>
              </a:rPr>
              <a:t>Table 2. Baseline information on power costs and demand</a:t>
            </a:r>
            <a:endParaRPr kumimoji="0" lang="en-US" altLang="en-US" sz="3600" b="0" i="0" u="none" strike="noStrike" cap="none" normalizeH="0" baseline="0" dirty="0" smtClean="0">
              <a:ln>
                <a:noFill/>
              </a:ln>
              <a:solidFill>
                <a:schemeClr val="accent3"/>
              </a:solidFill>
              <a:effectLst/>
            </a:endParaRPr>
          </a:p>
        </p:txBody>
      </p:sp>
      <p:graphicFrame>
        <p:nvGraphicFramePr>
          <p:cNvPr id="2" name="Table 1"/>
          <p:cNvGraphicFramePr>
            <a:graphicFrameLocks noGrp="1"/>
          </p:cNvGraphicFramePr>
          <p:nvPr>
            <p:extLst>
              <p:ext uri="{D42A27DB-BD31-4B8C-83A1-F6EECF244321}">
                <p14:modId xmlns:p14="http://schemas.microsoft.com/office/powerpoint/2010/main" val="2199258233"/>
              </p:ext>
            </p:extLst>
          </p:nvPr>
        </p:nvGraphicFramePr>
        <p:xfrm>
          <a:off x="457200" y="1124744"/>
          <a:ext cx="8229601" cy="4876800"/>
        </p:xfrm>
        <a:graphic>
          <a:graphicData uri="http://schemas.openxmlformats.org/drawingml/2006/table">
            <a:tbl>
              <a:tblPr firstRow="1" firstCol="1" bandRow="1"/>
              <a:tblGrid>
                <a:gridCol w="1830263"/>
                <a:gridCol w="1716695"/>
                <a:gridCol w="1092891"/>
                <a:gridCol w="1013887"/>
                <a:gridCol w="1560332"/>
                <a:gridCol w="1015533"/>
              </a:tblGrid>
              <a:tr h="152400">
                <a:tc gridSpan="6">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Township:</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4800">
                <a:tc row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Power Company</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Power Demand Forecast</a:t>
                      </a:r>
                      <a:endParaRPr lang="en-US" sz="2400">
                        <a:solidFill>
                          <a:srgbClr val="000000"/>
                        </a:solidFill>
                        <a:effectLst/>
                        <a:latin typeface="GEDAPE+TimesNewRoman"/>
                        <a:ea typeface="Times New Roman" panose="02020603050405020304" pitchFamily="18" charset="0"/>
                        <a:cs typeface="GEDAPE+TimesNewRoman"/>
                      </a:endParaRPr>
                    </a:p>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(Kw-Hr)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Rate</a:t>
                      </a:r>
                      <a:endParaRPr lang="en-US" sz="2400">
                        <a:solidFill>
                          <a:srgbClr val="000000"/>
                        </a:solidFill>
                        <a:effectLst/>
                        <a:latin typeface="GEDAPE+TimesNewRoman"/>
                        <a:ea typeface="Times New Roman" panose="02020603050405020304" pitchFamily="18" charset="0"/>
                        <a:cs typeface="GEDAPE+TimesNewRoman"/>
                      </a:endParaRPr>
                    </a:p>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vMerge="1">
                  <a:txBody>
                    <a:bodyPr/>
                    <a:lstStyle/>
                    <a:p>
                      <a:endParaRPr lang="en-US"/>
                    </a:p>
                  </a:txBody>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Current Year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3</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Kyat/ KW-Hr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gridSpan="6">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Company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6">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Company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6">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Company n</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0313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3000" dirty="0" smtClean="0"/>
              <a:t>In your sector, examine Step 1 (baseline data) carefully.</a:t>
            </a:r>
          </a:p>
          <a:p>
            <a:r>
              <a:rPr lang="en-US" sz="3000" dirty="0" smtClean="0"/>
              <a:t> For each piece of required data, write down the </a:t>
            </a:r>
            <a:r>
              <a:rPr lang="en-US" sz="3000" u="sng" dirty="0" smtClean="0"/>
              <a:t>source of the data </a:t>
            </a:r>
            <a:r>
              <a:rPr lang="en-US" sz="3000" dirty="0" smtClean="0"/>
              <a:t>e.g. State/Region office of education</a:t>
            </a:r>
          </a:p>
          <a:p>
            <a:r>
              <a:rPr lang="en-US" sz="3000" dirty="0" smtClean="0"/>
              <a:t>Consider which data is easy to obtain, and which is difficult. Why is it easy or difficult?</a:t>
            </a:r>
          </a:p>
          <a:p>
            <a:r>
              <a:rPr lang="en-US" sz="3000" dirty="0" smtClean="0"/>
              <a:t>2-3 groups will be requested to make a short presentation.</a:t>
            </a:r>
            <a:endParaRPr lang="en-US" sz="3000" dirty="0"/>
          </a:p>
        </p:txBody>
      </p:sp>
      <p:sp>
        <p:nvSpPr>
          <p:cNvPr id="4" name="Title 3"/>
          <p:cNvSpPr>
            <a:spLocks noGrp="1"/>
          </p:cNvSpPr>
          <p:nvPr>
            <p:ph type="title"/>
          </p:nvPr>
        </p:nvSpPr>
        <p:spPr/>
        <p:txBody>
          <a:bodyPr>
            <a:normAutofit/>
          </a:bodyPr>
          <a:lstStyle/>
          <a:p>
            <a:pPr algn="ctr"/>
            <a:r>
              <a:rPr lang="en-US" dirty="0" smtClean="0"/>
              <a:t>Exercise</a:t>
            </a:r>
            <a:endParaRPr lang="en-US" dirty="0"/>
          </a:p>
        </p:txBody>
      </p:sp>
    </p:spTree>
    <p:extLst>
      <p:ext uri="{BB962C8B-B14F-4D97-AF65-F5344CB8AC3E}">
        <p14:creationId xmlns:p14="http://schemas.microsoft.com/office/powerpoint/2010/main" val="42201827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Exercise</a:t>
            </a:r>
            <a:endParaRPr lang="en-US" dirty="0"/>
          </a:p>
        </p:txBody>
      </p:sp>
      <p:sp>
        <p:nvSpPr>
          <p:cNvPr id="3" name="Content Placeholder 2"/>
          <p:cNvSpPr>
            <a:spLocks noGrp="1"/>
          </p:cNvSpPr>
          <p:nvPr>
            <p:ph idx="1"/>
          </p:nvPr>
        </p:nvSpPr>
        <p:spPr/>
        <p:txBody>
          <a:bodyPr/>
          <a:lstStyle/>
          <a:p>
            <a:r>
              <a:rPr lang="en-US" sz="2800" dirty="0" smtClean="0"/>
              <a:t>Role-play</a:t>
            </a:r>
          </a:p>
          <a:p>
            <a:r>
              <a:rPr lang="en-US" sz="2800" dirty="0" smtClean="0"/>
              <a:t>Each main sector group to divide into 2 sub-groups.</a:t>
            </a:r>
          </a:p>
          <a:p>
            <a:pPr lvl="1"/>
            <a:r>
              <a:rPr lang="en-US" sz="2400" dirty="0" smtClean="0"/>
              <a:t>1 sub-group is a sector assessment team from the national level</a:t>
            </a:r>
          </a:p>
          <a:p>
            <a:pPr lvl="1"/>
            <a:r>
              <a:rPr lang="en-US" sz="2400" dirty="0" smtClean="0"/>
              <a:t>The other sub-group are the local officials in the disaster-affected Township(s)</a:t>
            </a:r>
          </a:p>
          <a:p>
            <a:r>
              <a:rPr lang="en-US" sz="2800" dirty="0" smtClean="0"/>
              <a:t>Based on the disaster scenario, the sector assessment team must </a:t>
            </a:r>
            <a:r>
              <a:rPr lang="en-US" sz="2800" u="sng" dirty="0" smtClean="0"/>
              <a:t>source of baseline information in the Township sector</a:t>
            </a:r>
          </a:p>
          <a:p>
            <a:pPr lvl="1"/>
            <a:r>
              <a:rPr lang="en-US" sz="2400" dirty="0" smtClean="0"/>
              <a:t>Easy or difficult to obtain?</a:t>
            </a:r>
            <a:endParaRPr lang="en-US" sz="2400" dirty="0"/>
          </a:p>
        </p:txBody>
      </p:sp>
    </p:spTree>
    <p:extLst>
      <p:ext uri="{BB962C8B-B14F-4D97-AF65-F5344CB8AC3E}">
        <p14:creationId xmlns:p14="http://schemas.microsoft.com/office/powerpoint/2010/main" val="1528493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2. Estimate damages and losses </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6454250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921878997"/>
              </p:ext>
            </p:extLst>
          </p:nvPr>
        </p:nvGraphicFramePr>
        <p:xfrm>
          <a:off x="539552" y="0"/>
          <a:ext cx="8358691" cy="6807869"/>
        </p:xfrm>
        <a:graphic>
          <a:graphicData uri="http://schemas.openxmlformats.org/drawingml/2006/table">
            <a:tbl>
              <a:tblPr firstRow="1" firstCol="1" bandRow="1"/>
              <a:tblGrid>
                <a:gridCol w="2320373"/>
                <a:gridCol w="1270521"/>
                <a:gridCol w="1431008"/>
                <a:gridCol w="1431008"/>
                <a:gridCol w="982814"/>
                <a:gridCol w="922967"/>
              </a:tblGrid>
              <a:tr h="114721">
                <a:tc gridSpan="6">
                  <a:txBody>
                    <a:bodyPr/>
                    <a:lstStyle/>
                    <a:p>
                      <a:pPr>
                        <a:lnSpc>
                          <a:spcPct val="115000"/>
                        </a:lnSpc>
                        <a:spcAft>
                          <a:spcPts val="0"/>
                        </a:spcAft>
                      </a:pPr>
                      <a:r>
                        <a:rPr lang="en-US" sz="900" dirty="0">
                          <a:effectLst/>
                          <a:latin typeface="Calibri" panose="020F0502020204030204" pitchFamily="34" charset="0"/>
                          <a:ea typeface="Calibri" panose="020F0502020204030204" pitchFamily="34" charset="0"/>
                          <a:cs typeface="Arial" panose="020B0604020202020204" pitchFamily="34" charset="0"/>
                        </a:rPr>
                        <a:t>Name of </a:t>
                      </a:r>
                      <a:r>
                        <a:rPr lang="en-US" sz="900" dirty="0" smtClean="0">
                          <a:effectLst/>
                          <a:latin typeface="Calibri" panose="020F0502020204030204" pitchFamily="34" charset="0"/>
                          <a:ea typeface="Calibri" panose="020F0502020204030204" pitchFamily="34" charset="0"/>
                          <a:cs typeface="Arial" panose="020B0604020202020204" pitchFamily="34" charset="0"/>
                        </a:rPr>
                        <a:t>Township: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775">
                <a:tc rowSpan="3">
                  <a:txBody>
                    <a:bodyPr/>
                    <a:lstStyle/>
                    <a:p>
                      <a:pPr algn="ctr">
                        <a:lnSpc>
                          <a:spcPct val="115000"/>
                        </a:lnSpc>
                        <a:spcAft>
                          <a:spcPts val="1000"/>
                        </a:spcAft>
                      </a:pPr>
                      <a:r>
                        <a:rPr lang="en-US" sz="900" b="1">
                          <a:effectLst/>
                          <a:latin typeface="Calibri" panose="020F0502020204030204" pitchFamily="34" charset="0"/>
                          <a:ea typeface="Calibri" panose="020F0502020204030204" pitchFamily="34" charset="0"/>
                          <a:cs typeface="Arial" panose="020B0604020202020204" pitchFamily="34" charset="0"/>
                        </a:rPr>
                        <a:t>Assets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Number of Totally Destroyed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Average Replacement Cost per Unit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Number of Partially Damaged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dirty="0">
                          <a:effectLst/>
                          <a:latin typeface="Calibri" panose="020F0502020204030204" pitchFamily="34" charset="0"/>
                          <a:ea typeface="Calibri" panose="020F0502020204030204" pitchFamily="34" charset="0"/>
                          <a:cs typeface="Arial" panose="020B0604020202020204" pitchFamily="34" charset="0"/>
                        </a:rPr>
                        <a:t>Average Repair Cost per Unit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dirty="0">
                          <a:effectLst/>
                          <a:latin typeface="Calibri" panose="020F0502020204030204" pitchFamily="34" charset="0"/>
                          <a:ea typeface="Calibri" panose="020F0502020204030204" pitchFamily="34" charset="0"/>
                          <a:cs typeface="Arial" panose="020B0604020202020204" pitchFamily="34" charset="0"/>
                        </a:rPr>
                        <a:t>Total Value of Damages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4016">
                <a:tc vMerge="1">
                  <a:txBody>
                    <a:bodyPr/>
                    <a:lstStyle/>
                    <a:p>
                      <a:endParaRPr lang="en-US"/>
                    </a:p>
                  </a:txBody>
                  <a:tcPr/>
                </a:tc>
                <a:tc vMerge="1">
                  <a:txBody>
                    <a:bodyPr/>
                    <a:lstStyle/>
                    <a:p>
                      <a:endParaRPr lang="en-US"/>
                    </a:p>
                  </a:txBody>
                  <a:tcPr/>
                </a:tc>
                <a:tc>
                  <a:txBody>
                    <a:bodyPr/>
                    <a:lstStyle/>
                    <a:p>
                      <a:pPr algn="ctr">
                        <a:lnSpc>
                          <a:spcPct val="115000"/>
                        </a:lnSpc>
                        <a:spcAft>
                          <a:spcPts val="0"/>
                        </a:spcAft>
                      </a:pPr>
                      <a:r>
                        <a:rPr lang="en-US" sz="900" dirty="0" smtClean="0">
                          <a:effectLst/>
                          <a:latin typeface="Calibri" panose="020F0502020204030204" pitchFamily="34" charset="0"/>
                          <a:ea typeface="Calibri" panose="020F0502020204030204" pitchFamily="34" charset="0"/>
                          <a:cs typeface="Arial" panose="020B0604020202020204" pitchFamily="34" charset="0"/>
                        </a:rPr>
                        <a:t>(Kyats)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lgn="ctr">
                        <a:lnSpc>
                          <a:spcPct val="115000"/>
                        </a:lnSpc>
                        <a:spcAft>
                          <a:spcPts val="0"/>
                        </a:spcAft>
                      </a:pPr>
                      <a:r>
                        <a:rPr lang="en-US" sz="900" dirty="0" smtClean="0">
                          <a:effectLst/>
                          <a:latin typeface="Calibri" panose="020F0502020204030204" pitchFamily="34" charset="0"/>
                          <a:ea typeface="Calibri" panose="020F0502020204030204" pitchFamily="34" charset="0"/>
                          <a:cs typeface="Arial" panose="020B0604020202020204" pitchFamily="34" charset="0"/>
                        </a:rPr>
                        <a:t>(Kyats)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dirty="0" smtClean="0">
                          <a:effectLst/>
                          <a:latin typeface="Calibri" panose="020F0502020204030204" pitchFamily="34" charset="0"/>
                          <a:ea typeface="Calibri" panose="020F0502020204030204" pitchFamily="34" charset="0"/>
                          <a:cs typeface="Arial" panose="020B0604020202020204" pitchFamily="34" charset="0"/>
                        </a:rPr>
                        <a:t>(Kyats)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8028">
                <a:tc vMerge="1">
                  <a:txBody>
                    <a:bodyPr/>
                    <a:lstStyle/>
                    <a:p>
                      <a:endParaRPr lang="en-US"/>
                    </a:p>
                  </a:txBody>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C</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Physical Assets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Agriculture land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Storage buildings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Animal pen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Equipment and machinery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Tractor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Hand tractor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Thresher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Weeder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Plow</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gn="just">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Stocks and raw materials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Rice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Corn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Seeds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Fertilizer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Pesticides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Veterinary supplies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Forestry and Plantations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Trees (enumerate)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Pasture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Other Equipment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Honey production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Milk production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Egg production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gridSpan="6">
                  <a:txBody>
                    <a:bodyPr/>
                    <a:lstStyle/>
                    <a:p>
                      <a:pP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Fisheries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Boats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Engines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Nets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Traps and Cages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Ponds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Gears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marL="342900" lvl="0" indent="-342900">
                        <a:lnSpc>
                          <a:spcPct val="115000"/>
                        </a:lnSpc>
                        <a:spcAft>
                          <a:spcPts val="0"/>
                        </a:spcAft>
                        <a:buFont typeface="+mj-lt"/>
                        <a:buAutoNum type="alphaL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28">
                <a:tc>
                  <a:txBody>
                    <a:bodyPr/>
                    <a:lstStyle/>
                    <a:p>
                      <a:pPr>
                        <a:lnSpc>
                          <a:spcPct val="115000"/>
                        </a:lnSpc>
                        <a:spcAft>
                          <a:spcPts val="0"/>
                        </a:spcAft>
                      </a:pPr>
                      <a:r>
                        <a:rPr lang="en-US" sz="900" b="1" dirty="0">
                          <a:effectLst/>
                          <a:latin typeface="Calibri" panose="020F0502020204030204" pitchFamily="34" charset="0"/>
                          <a:ea typeface="Calibri" panose="020F0502020204030204" pitchFamily="34" charset="0"/>
                          <a:cs typeface="Arial" panose="020B0604020202020204" pitchFamily="34" charset="0"/>
                        </a:rPr>
                        <a:t>TOTAL</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N/A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lnSpc>
                          <a:spcPct val="115000"/>
                        </a:lnSpc>
                        <a:spcAft>
                          <a:spcPts val="0"/>
                        </a:spcAft>
                      </a:pPr>
                      <a:r>
                        <a:rPr lang="en-US" sz="900" dirty="0">
                          <a:effectLst/>
                          <a:latin typeface="Calibri" panose="020F0502020204030204" pitchFamily="34" charset="0"/>
                          <a:ea typeface="Calibri" panose="020F0502020204030204" pitchFamily="34" charset="0"/>
                          <a:cs typeface="Arial" panose="020B0604020202020204" pitchFamily="34"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359" marR="383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rot="16200000">
            <a:off x="-1538993" y="4515156"/>
            <a:ext cx="3518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Arial" panose="020B0604020202020204" pitchFamily="34" charset="0"/>
              </a:rPr>
              <a:t>Table 7. Damages to Agricultural Assets</a:t>
            </a:r>
            <a:endParaRPr kumimoji="0" lang="en-US" altLang="en-US" sz="2800" b="0" i="0" u="none" strike="noStrike" cap="none" normalizeH="0" baseline="0" dirty="0" smtClean="0">
              <a:ln>
                <a:noFill/>
              </a:ln>
              <a:solidFill>
                <a:srgbClr val="FF0000"/>
              </a:solidFill>
              <a:effectLst/>
            </a:endParaRPr>
          </a:p>
        </p:txBody>
      </p:sp>
      <p:sp>
        <p:nvSpPr>
          <p:cNvPr id="8" name="Rectangle 7"/>
          <p:cNvSpPr/>
          <p:nvPr/>
        </p:nvSpPr>
        <p:spPr>
          <a:xfrm>
            <a:off x="0" y="476672"/>
            <a:ext cx="2642518" cy="369332"/>
          </a:xfrm>
          <a:prstGeom prst="rect">
            <a:avLst/>
          </a:prstGeom>
        </p:spPr>
        <p:txBody>
          <a:bodyPr wrap="none">
            <a:spAutoFit/>
          </a:bodyPr>
          <a:lstStyle/>
          <a:p>
            <a:pPr marL="0" indent="0">
              <a:buNone/>
            </a:pPr>
            <a:r>
              <a:rPr lang="en-US" b="1" i="1" u="sng" dirty="0">
                <a:solidFill>
                  <a:srgbClr val="FF0000"/>
                </a:solidFill>
              </a:rPr>
              <a:t>A. Agricultural Assets </a:t>
            </a:r>
            <a:endParaRPr lang="en-US" dirty="0">
              <a:solidFill>
                <a:srgbClr val="FF0000"/>
              </a:solidFill>
            </a:endParaRPr>
          </a:p>
        </p:txBody>
      </p:sp>
      <p:sp>
        <p:nvSpPr>
          <p:cNvPr id="2" name="Rectangle 1"/>
          <p:cNvSpPr/>
          <p:nvPr/>
        </p:nvSpPr>
        <p:spPr>
          <a:xfrm>
            <a:off x="19541" y="107340"/>
            <a:ext cx="3467616" cy="369332"/>
          </a:xfrm>
          <a:prstGeom prst="rect">
            <a:avLst/>
          </a:prstGeom>
        </p:spPr>
        <p:txBody>
          <a:bodyPr wrap="none">
            <a:spAutoFit/>
          </a:bodyPr>
          <a:lstStyle/>
          <a:p>
            <a:r>
              <a:rPr lang="en-US" i="1" u="sng" dirty="0">
                <a:solidFill>
                  <a:srgbClr val="FF0000"/>
                </a:solidFill>
              </a:rPr>
              <a:t>Step 2.1. Estimate the damages</a:t>
            </a:r>
            <a:endParaRPr lang="en-US" dirty="0">
              <a:solidFill>
                <a:srgbClr val="FF0000"/>
              </a:solidFill>
            </a:endParaRPr>
          </a:p>
        </p:txBody>
      </p:sp>
    </p:spTree>
    <p:extLst>
      <p:ext uri="{BB962C8B-B14F-4D97-AF65-F5344CB8AC3E}">
        <p14:creationId xmlns:p14="http://schemas.microsoft.com/office/powerpoint/2010/main" val="25669489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4294967295"/>
          </p:nvPr>
        </p:nvSpPr>
        <p:spPr>
          <a:xfrm>
            <a:off x="897458" y="1412776"/>
            <a:ext cx="8229600" cy="4625975"/>
          </a:xfrm>
        </p:spPr>
        <p:txBody>
          <a:bodyPr/>
          <a:lstStyle/>
          <a:p>
            <a:pPr marL="0" indent="0">
              <a:buNone/>
            </a:pPr>
            <a:r>
              <a:rPr lang="en-US" sz="24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B. Damages to Crops, Permanent Crops and Forest Products </a:t>
            </a:r>
            <a:endParaRPr lang="en-US" sz="24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buNone/>
            </a:pPr>
            <a:r>
              <a:rPr lang="en-US" altLang="en-US" sz="2400" b="1" dirty="0">
                <a:solidFill>
                  <a:srgbClr val="FF0000"/>
                </a:solidFill>
                <a:latin typeface="Calibri" panose="020F0502020204030204" pitchFamily="34" charset="0"/>
                <a:ea typeface="Calibri" panose="020F0502020204030204" pitchFamily="34" charset="0"/>
                <a:cs typeface="Arial" panose="020B0604020202020204" pitchFamily="34" charset="0"/>
              </a:rPr>
              <a:t>Table 8. Damages to Crops, Permanent Crops and Forest </a:t>
            </a:r>
            <a:r>
              <a:rPr lang="en-US" altLang="en-US" sz="2400" b="1" dirty="0" smtClean="0">
                <a:solidFill>
                  <a:srgbClr val="FF0000"/>
                </a:solidFill>
                <a:latin typeface="Calibri" panose="020F0502020204030204" pitchFamily="34" charset="0"/>
                <a:ea typeface="Calibri" panose="020F0502020204030204" pitchFamily="34" charset="0"/>
                <a:cs typeface="Arial" panose="020B0604020202020204" pitchFamily="34" charset="0"/>
              </a:rPr>
              <a:t>Products</a:t>
            </a:r>
          </a:p>
          <a:p>
            <a:pPr marL="0" lvl="0" indent="0">
              <a:buNone/>
            </a:pPr>
            <a:endParaRPr lang="en-US" altLang="en-US" sz="2400" b="1"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indent="0">
              <a:buNone/>
            </a:pPr>
            <a:r>
              <a:rPr lang="en-US" sz="24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C. Damages to </a:t>
            </a:r>
            <a:r>
              <a:rPr lang="en-US" sz="24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Irrigation</a:t>
            </a:r>
          </a:p>
          <a:p>
            <a:pPr marL="0" lvl="0" indent="0">
              <a:buNone/>
            </a:pPr>
            <a:r>
              <a:rPr lang="en-US" altLang="en-US" sz="2400" b="1" dirty="0">
                <a:solidFill>
                  <a:srgbClr val="FF0000"/>
                </a:solidFill>
                <a:latin typeface="Calibri" panose="020F0502020204030204" pitchFamily="34" charset="0"/>
                <a:ea typeface="Calibri" panose="020F0502020204030204" pitchFamily="34" charset="0"/>
                <a:cs typeface="Arial" panose="020B0604020202020204" pitchFamily="34" charset="0"/>
              </a:rPr>
              <a:t>Table 9. Damages to Irrigation Systems </a:t>
            </a:r>
            <a:endParaRPr lang="en-US" altLang="en-US" sz="2400" b="1"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buNone/>
            </a:pPr>
            <a:endParaRPr lang="en-US" altLang="en-US" sz="2400" dirty="0">
              <a:solidFill>
                <a:srgbClr val="FF0000"/>
              </a:solidFill>
              <a:latin typeface="Arial" panose="020B0604020202020204" pitchFamily="34" charset="0"/>
            </a:endParaRPr>
          </a:p>
          <a:p>
            <a:pPr marL="0" indent="0">
              <a:buNone/>
            </a:pPr>
            <a:r>
              <a:rPr lang="en-US" sz="24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 </a:t>
            </a:r>
            <a:r>
              <a:rPr lang="en-US" sz="24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D. Damages to Livestock and Poultry </a:t>
            </a:r>
            <a:endParaRPr lang="en-US" sz="24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buNone/>
            </a:pPr>
            <a:r>
              <a:rPr lang="en-US" altLang="en-US" sz="2400" b="1" dirty="0">
                <a:solidFill>
                  <a:srgbClr val="FF0000"/>
                </a:solidFill>
                <a:latin typeface="Calibri" panose="020F0502020204030204" pitchFamily="34" charset="0"/>
                <a:ea typeface="Calibri" panose="020F0502020204030204" pitchFamily="34" charset="0"/>
                <a:cs typeface="Arial" panose="020B0604020202020204" pitchFamily="34" charset="0"/>
              </a:rPr>
              <a:t>Table 10. Damages to Livestock and Related Products</a:t>
            </a:r>
            <a:endParaRPr lang="en-US" altLang="en-US" sz="2400" dirty="0">
              <a:solidFill>
                <a:srgbClr val="FF0000"/>
              </a:solidFill>
              <a:latin typeface="Arial" panose="020B0604020202020204" pitchFamily="34" charset="0"/>
            </a:endParaRPr>
          </a:p>
          <a:p>
            <a:pPr marL="0" indent="0">
              <a:buNone/>
            </a:pPr>
            <a:endPar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lvl="0" indent="0">
              <a:buNone/>
            </a:pPr>
            <a:endParaRPr lang="en-US" altLang="en-US" sz="2400" dirty="0">
              <a:solidFill>
                <a:srgbClr val="FF0000"/>
              </a:solidFill>
              <a:latin typeface="Arial" panose="020B0604020202020204" pitchFamily="34" charset="0"/>
            </a:endParaRPr>
          </a:p>
          <a:p>
            <a:pPr marL="0" indent="0">
              <a:buNone/>
            </a:pPr>
            <a:endPar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400" dirty="0">
              <a:solidFill>
                <a:srgbClr val="FF0000"/>
              </a:solidFill>
            </a:endParaRPr>
          </a:p>
        </p:txBody>
      </p:sp>
    </p:spTree>
    <p:extLst>
      <p:ext uri="{BB962C8B-B14F-4D97-AF65-F5344CB8AC3E}">
        <p14:creationId xmlns:p14="http://schemas.microsoft.com/office/powerpoint/2010/main" val="7216889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7824" y="165813"/>
            <a:ext cx="2481833" cy="392159"/>
          </a:xfrm>
          <a:prstGeom prst="rect">
            <a:avLst/>
          </a:prstGeom>
        </p:spPr>
        <p:txBody>
          <a:bodyPr wrap="none">
            <a:spAutoFit/>
          </a:bodyPr>
          <a:lstStyle/>
          <a:p>
            <a:pPr marL="228600">
              <a:lnSpc>
                <a:spcPct val="115000"/>
              </a:lnSpc>
              <a:spcAft>
                <a:spcPts val="600"/>
              </a:spcAft>
            </a:pPr>
            <a:r>
              <a:rPr lang="en-US" b="1" i="1" u="sng" dirty="0">
                <a:solidFill>
                  <a:srgbClr val="FF0000"/>
                </a:solidFill>
                <a:latin typeface="Calibri" panose="020F0502020204030204" pitchFamily="34" charset="0"/>
                <a:ea typeface="Calibri" panose="020F0502020204030204" pitchFamily="34" charset="0"/>
                <a:cs typeface="Arial" panose="020B0604020202020204" pitchFamily="34" charset="0"/>
              </a:rPr>
              <a:t>A. Production Losses  </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rot="16200000">
            <a:off x="-1419302" y="2139383"/>
            <a:ext cx="3464496" cy="410882"/>
          </a:xfrm>
          <a:prstGeom prst="rect">
            <a:avLst/>
          </a:prstGeom>
        </p:spPr>
        <p:txBody>
          <a:bodyPr wrap="square">
            <a:spAutoFit/>
          </a:bodyPr>
          <a:lstStyle/>
          <a:p>
            <a:pPr marL="228600">
              <a:lnSpc>
                <a:spcPct val="115000"/>
              </a:lnSpc>
              <a:spcAft>
                <a:spcPts val="0"/>
              </a:spcAft>
            </a:pPr>
            <a:r>
              <a:rPr lang="en-US" b="1" dirty="0">
                <a:solidFill>
                  <a:srgbClr val="FF0000"/>
                </a:solidFill>
                <a:latin typeface="Calibri" panose="020F0502020204030204" pitchFamily="34" charset="0"/>
                <a:ea typeface="Calibri" panose="020F0502020204030204" pitchFamily="34" charset="0"/>
                <a:cs typeface="Arial" panose="020B0604020202020204" pitchFamily="34" charset="0"/>
              </a:rPr>
              <a:t>Table 11. Production Losses </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23838" y="188640"/>
            <a:ext cx="3236784" cy="369332"/>
          </a:xfrm>
          <a:prstGeom prst="rect">
            <a:avLst/>
          </a:prstGeom>
        </p:spPr>
        <p:txBody>
          <a:bodyPr wrap="none">
            <a:spAutoFit/>
          </a:bodyPr>
          <a:lstStyle/>
          <a:p>
            <a:r>
              <a:rPr lang="en-US" i="1" u="sng" dirty="0">
                <a:solidFill>
                  <a:srgbClr val="FF0000"/>
                </a:solidFill>
              </a:rPr>
              <a:t>Step 2.2. Estimate the losses </a:t>
            </a:r>
            <a:endParaRPr lang="en-US"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964730213"/>
              </p:ext>
            </p:extLst>
          </p:nvPr>
        </p:nvGraphicFramePr>
        <p:xfrm>
          <a:off x="755576" y="606878"/>
          <a:ext cx="8064898" cy="6782562"/>
        </p:xfrm>
        <a:graphic>
          <a:graphicData uri="http://schemas.openxmlformats.org/drawingml/2006/table">
            <a:tbl>
              <a:tblPr firstRow="1" firstCol="1" bandRow="1"/>
              <a:tblGrid>
                <a:gridCol w="1519427"/>
                <a:gridCol w="1241994"/>
                <a:gridCol w="1241994"/>
                <a:gridCol w="1164571"/>
                <a:gridCol w="1014565"/>
                <a:gridCol w="1014565"/>
                <a:gridCol w="867782"/>
              </a:tblGrid>
              <a:tr h="104141">
                <a:tc gridSpan="7">
                  <a:txBody>
                    <a:bodyPr/>
                    <a:lstStyle/>
                    <a:p>
                      <a:pPr algn="l">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Name of Township: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4141">
                <a:tc rowSpan="5">
                  <a:txBody>
                    <a:bodyPr/>
                    <a:lstStyle/>
                    <a:p>
                      <a:pPr algn="ctr">
                        <a:lnSpc>
                          <a:spcPct val="115000"/>
                        </a:lnSpc>
                      </a:pPr>
                      <a:r>
                        <a:rPr lang="en-US" sz="900" b="1">
                          <a:effectLst/>
                          <a:latin typeface="Calibri" panose="020F0502020204030204" pitchFamily="34" charset="0"/>
                          <a:cs typeface="Arial" panose="020B0604020202020204" pitchFamily="34" charset="0"/>
                        </a:rPr>
                        <a:t> </a:t>
                      </a:r>
                      <a:endParaRPr lang="en-US" sz="1000">
                        <a:effectLst/>
                        <a:latin typeface="Calibri" panose="020F0502020204030204" pitchFamily="34" charset="0"/>
                      </a:endParaRPr>
                    </a:p>
                    <a:p>
                      <a:pPr algn="ctr">
                        <a:lnSpc>
                          <a:spcPct val="115000"/>
                        </a:lnSpc>
                      </a:pPr>
                      <a:r>
                        <a:rPr lang="en-US" sz="900">
                          <a:effectLst/>
                          <a:latin typeface="Calibri" panose="020F0502020204030204" pitchFamily="34" charset="0"/>
                          <a:cs typeface="Arial" panose="020B0604020202020204" pitchFamily="34" charset="0"/>
                        </a:rPr>
                        <a:t>Sub-sector</a:t>
                      </a:r>
                      <a:endParaRPr lang="en-US" sz="1000">
                        <a:effectLst/>
                        <a:latin typeface="Calibri" panose="020F0502020204030204" pitchFamily="34"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5">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Estimated Reduction in the Value of Production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Total Estimated Losses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291">
                <a:tc vMerge="1">
                  <a:txBody>
                    <a:bodyPr/>
                    <a:lstStyle/>
                    <a:p>
                      <a:endParaRPr lang="en-US"/>
                    </a:p>
                  </a:txBody>
                  <a:tcPr/>
                </a:tc>
                <a:tc gridSpan="3">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Disaster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Year After the Disaster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vMerge="1">
                  <a:txBody>
                    <a:bodyPr/>
                    <a:lstStyle/>
                    <a:p>
                      <a:endParaRPr lang="en-US"/>
                    </a:p>
                  </a:txBody>
                  <a:tcPr/>
                </a:tc>
              </a:tr>
              <a:tr h="108291">
                <a:tc vMerge="1">
                  <a:txBody>
                    <a:bodyPr/>
                    <a:lstStyle/>
                    <a:p>
                      <a:endParaRPr lang="en-US"/>
                    </a:p>
                  </a:txBody>
                  <a:tcPr/>
                </a:tc>
                <a:tc gridSpan="2">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Estimated Value of Production (Kyat)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Estimated Losses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Year 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Year 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04141">
                <a:tc vMerge="1">
                  <a:txBody>
                    <a:bodyPr/>
                    <a:lstStyle/>
                    <a:p>
                      <a:endParaRPr lang="en-US"/>
                    </a:p>
                  </a:txBody>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Pre-disaster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Post-disaster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vMerge="1">
                  <a:txBody>
                    <a:bodyPr/>
                    <a:lstStyle/>
                    <a:p>
                      <a:endParaRPr lang="en-US"/>
                    </a:p>
                  </a:txBody>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C</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F</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algn="l">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Crops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Rice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Corn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Vegetables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Permanent Crops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Coconut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Coffee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Fruit trees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228600"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228600"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Forestry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Timber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228600"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228600" algn="l">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0"/>
                        </a:spcAft>
                      </a:pPr>
                      <a:r>
                        <a:rPr lang="en-US" sz="900">
                          <a:effectLst/>
                          <a:latin typeface="Calibri" panose="020F0502020204030204" pitchFamily="34" charset="0"/>
                          <a:ea typeface="Times New Roman" panose="02020603050405020304" pitchFamily="18" charset="0"/>
                          <a:cs typeface="Arial" panose="020B0604020202020204" pitchFamily="34" charset="0"/>
                        </a:rPr>
                        <a:t>Fisheries</a:t>
                      </a:r>
                      <a:endParaRPr lang="en-US" sz="1000">
                        <a:effectLst/>
                        <a:latin typeface="Calibri" panose="020F0502020204030204" pitchFamily="34" charset="0"/>
                      </a:endParaRPr>
                    </a:p>
                  </a:txBody>
                  <a:tcPr marL="40751" marR="407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Fishery 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Fishery B</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Livestock</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Cattle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Pig</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Goat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Buffalo</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Poultry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Chicken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Ducks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759">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1000"/>
                        </a:spcAft>
                      </a:pPr>
                      <a:r>
                        <a:rPr lang="en-US" sz="900">
                          <a:effectLst/>
                          <a:latin typeface="Calibri" panose="020F0502020204030204" pitchFamily="34" charset="0"/>
                          <a:ea typeface="Calibri" panose="020F0502020204030204" pitchFamily="34" charset="0"/>
                          <a:cs typeface="Arial" panose="020B0604020202020204" pitchFamily="34" charset="0"/>
                        </a:rPr>
                        <a:t>Others Products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Eggs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Milk</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Honey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marL="342900" lvl="0" indent="-342900" algn="l">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41">
                <a:tc>
                  <a:txBody>
                    <a:bodyPr/>
                    <a:lstStyle/>
                    <a:p>
                      <a:pPr algn="l">
                        <a:lnSpc>
                          <a:spcPct val="115000"/>
                        </a:lnSpc>
                        <a:spcAft>
                          <a:spcPts val="1000"/>
                        </a:spcAft>
                      </a:pPr>
                      <a:r>
                        <a:rPr lang="en-US" sz="900" b="1">
                          <a:effectLst/>
                          <a:latin typeface="Calibri" panose="020F0502020204030204" pitchFamily="34" charset="0"/>
                          <a:ea typeface="Calibri" panose="020F0502020204030204" pitchFamily="34" charset="0"/>
                          <a:cs typeface="Arial" panose="020B0604020202020204" pitchFamily="34" charset="0"/>
                        </a:rPr>
                        <a:t>TOTAL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90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9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751" marR="407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467697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1196752"/>
            <a:ext cx="8229600" cy="4625975"/>
          </a:xfrm>
        </p:spPr>
        <p:txBody>
          <a:bodyPr/>
          <a:lstStyle/>
          <a:p>
            <a:pPr marL="0" lvl="0" indent="0">
              <a:buNone/>
            </a:pPr>
            <a:r>
              <a:rPr lang="en-US" sz="28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B. Losses </a:t>
            </a:r>
            <a:r>
              <a:rPr lang="en-US" sz="28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from Irrigation </a:t>
            </a:r>
            <a:r>
              <a:rPr lang="en-US" sz="28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Fees</a:t>
            </a:r>
          </a:p>
          <a:p>
            <a:pPr marL="0" indent="0">
              <a:buNone/>
            </a:pPr>
            <a:r>
              <a:rPr lang="en-US" altLang="en-US" sz="2800" b="1" dirty="0">
                <a:solidFill>
                  <a:srgbClr val="FF0000"/>
                </a:solidFill>
                <a:latin typeface="Calibri" panose="020F0502020204030204" pitchFamily="34" charset="0"/>
                <a:ea typeface="Calibri" panose="020F0502020204030204" pitchFamily="34" charset="0"/>
                <a:cs typeface="Arial" panose="020B0604020202020204" pitchFamily="34" charset="0"/>
              </a:rPr>
              <a:t>Table 12. Losses From Irrigation Fees </a:t>
            </a:r>
            <a:endParaRPr lang="en-US" altLang="en-US" sz="4400" dirty="0">
              <a:solidFill>
                <a:srgbClr val="FF0000"/>
              </a:solidFill>
              <a:latin typeface="Arial" panose="020B0604020202020204" pitchFamily="34" charset="0"/>
            </a:endParaRPr>
          </a:p>
          <a:p>
            <a:pPr marL="0" lvl="0" indent="0">
              <a:buNone/>
            </a:pPr>
            <a:endParaRPr lang="en-US" sz="28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8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rPr>
              <a:t>C. Other </a:t>
            </a:r>
            <a:r>
              <a:rPr lang="en-US" sz="2800" b="1" i="1" u="sng" dirty="0">
                <a:solidFill>
                  <a:srgbClr val="FF0000"/>
                </a:solidFill>
                <a:latin typeface="Calibri" panose="020F0502020204030204" pitchFamily="34" charset="0"/>
                <a:ea typeface="Calibri" panose="020F0502020204030204" pitchFamily="34" charset="0"/>
                <a:cs typeface="Arial" panose="020B0604020202020204" pitchFamily="34" charset="0"/>
              </a:rPr>
              <a:t>Losses </a:t>
            </a:r>
            <a:endParaRPr lang="en-US" sz="2800" b="1" i="1" u="sng"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0" lvl="0" indent="0">
              <a:buNone/>
            </a:pPr>
            <a:r>
              <a:rPr lang="en-US" altLang="en-US" sz="2800" b="1" dirty="0">
                <a:solidFill>
                  <a:srgbClr val="FF0000"/>
                </a:solidFill>
                <a:latin typeface="Calibri" panose="020F0502020204030204" pitchFamily="34" charset="0"/>
                <a:ea typeface="Calibri" panose="020F0502020204030204" pitchFamily="34" charset="0"/>
                <a:cs typeface="Arial" panose="020B0604020202020204" pitchFamily="34" charset="0"/>
              </a:rPr>
              <a:t>Table 13. Other Losses  </a:t>
            </a:r>
            <a:endParaRPr lang="en-US" altLang="en-US" sz="4400" dirty="0">
              <a:solidFill>
                <a:srgbClr val="FF0000"/>
              </a:solidFill>
              <a:latin typeface="Arial" panose="020B0604020202020204" pitchFamily="34" charset="0"/>
            </a:endParaRPr>
          </a:p>
          <a:p>
            <a:pPr marL="0" indent="0">
              <a:buNone/>
            </a:pPr>
            <a:endParaRPr lang="en-US" sz="28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lvl="0" indent="0">
              <a:buNone/>
            </a:pPr>
            <a:endParaRPr lang="en-US" sz="28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800" dirty="0">
              <a:solidFill>
                <a:srgbClr val="FF0000"/>
              </a:solidFill>
            </a:endParaRPr>
          </a:p>
        </p:txBody>
      </p:sp>
    </p:spTree>
    <p:extLst>
      <p:ext uri="{BB962C8B-B14F-4D97-AF65-F5344CB8AC3E}">
        <p14:creationId xmlns:p14="http://schemas.microsoft.com/office/powerpoint/2010/main" val="923904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30465125"/>
              </p:ext>
            </p:extLst>
          </p:nvPr>
        </p:nvGraphicFramePr>
        <p:xfrm>
          <a:off x="683568" y="1556792"/>
          <a:ext cx="7571184" cy="5181199"/>
        </p:xfrm>
        <a:graphic>
          <a:graphicData uri="http://schemas.openxmlformats.org/drawingml/2006/table">
            <a:tbl>
              <a:tblPr firstRow="1" firstCol="1" bandRow="1">
                <a:tableStyleId>{7E9639D4-E3E2-4D34-9284-5A2195B3D0D7}</a:tableStyleId>
              </a:tblPr>
              <a:tblGrid>
                <a:gridCol w="2468864"/>
                <a:gridCol w="5102320"/>
              </a:tblGrid>
              <a:tr h="288032">
                <a:tc>
                  <a:txBody>
                    <a:bodyPr/>
                    <a:lstStyle/>
                    <a:p>
                      <a:pPr marL="0" marR="0">
                        <a:spcBef>
                          <a:spcPts val="0"/>
                        </a:spcBef>
                        <a:spcAft>
                          <a:spcPts val="0"/>
                        </a:spcAft>
                      </a:pPr>
                      <a:r>
                        <a:rPr lang="en-US" sz="1400" dirty="0">
                          <a:effectLst/>
                        </a:rPr>
                        <a:t>Sector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0" marR="0">
                        <a:spcBef>
                          <a:spcPts val="0"/>
                        </a:spcBef>
                        <a:spcAft>
                          <a:spcPts val="0"/>
                        </a:spcAft>
                      </a:pPr>
                      <a:r>
                        <a:rPr lang="en-US" sz="1400" dirty="0">
                          <a:effectLst/>
                        </a:rPr>
                        <a:t>Responsible </a:t>
                      </a:r>
                      <a:r>
                        <a:rPr lang="en-US" sz="1400" dirty="0" smtClean="0">
                          <a:effectLst/>
                        </a:rPr>
                        <a:t>Government </a:t>
                      </a:r>
                      <a:r>
                        <a:rPr lang="en-US" sz="1400" dirty="0" err="1">
                          <a:effectLst/>
                        </a:rPr>
                        <a:t>Dept</a:t>
                      </a:r>
                      <a:r>
                        <a:rPr lang="en-US" sz="1400" dirty="0">
                          <a:effectLst/>
                        </a:rPr>
                        <a:t>/Agency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16024">
                <a:tc>
                  <a:txBody>
                    <a:bodyPr/>
                    <a:lstStyle/>
                    <a:p>
                      <a:pPr marL="0" marR="0" indent="0" algn="l">
                        <a:spcBef>
                          <a:spcPts val="0"/>
                        </a:spcBef>
                        <a:spcAft>
                          <a:spcPts val="0"/>
                        </a:spcAft>
                        <a:buFont typeface="Arial" panose="020B0604020202020204" pitchFamily="34" charset="0"/>
                        <a:buNone/>
                      </a:pPr>
                      <a:r>
                        <a:rPr lang="en-US" sz="1400" dirty="0">
                          <a:effectLst/>
                        </a:rPr>
                        <a:t>Introduction to PDNA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anose="05050102010706020507" pitchFamily="18" charset="2"/>
                        <a:buChar char=""/>
                      </a:pPr>
                      <a:r>
                        <a:rPr lang="en-US" sz="1400" dirty="0">
                          <a:effectLst/>
                        </a:rPr>
                        <a:t>All sectors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04056">
                <a:tc>
                  <a:txBody>
                    <a:bodyPr/>
                    <a:lstStyle/>
                    <a:p>
                      <a:pPr marL="0" marR="0" algn="l">
                        <a:spcBef>
                          <a:spcPts val="0"/>
                        </a:spcBef>
                        <a:spcAft>
                          <a:spcPts val="0"/>
                        </a:spcAft>
                      </a:pPr>
                      <a:r>
                        <a:rPr lang="en-US" sz="1400" dirty="0">
                          <a:solidFill>
                            <a:srgbClr val="FF0000"/>
                          </a:solidFill>
                          <a:effectLst/>
                        </a:rPr>
                        <a:t>Agriculture</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of Agriculture</a:t>
                      </a:r>
                    </a:p>
                    <a:p>
                      <a:pPr marL="342900" marR="0" lvl="0" indent="-342900">
                        <a:spcBef>
                          <a:spcPts val="0"/>
                        </a:spcBef>
                        <a:spcAft>
                          <a:spcPts val="0"/>
                        </a:spcAft>
                        <a:buFont typeface="Symbol" panose="05050102010706020507" pitchFamily="18" charset="2"/>
                        <a:buChar char=""/>
                      </a:pPr>
                      <a:r>
                        <a:rPr lang="en-US" sz="1400" dirty="0" err="1"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baseline="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of Livestock</a:t>
                      </a:r>
                    </a:p>
                    <a:p>
                      <a:pPr marL="342900" marR="0" lvl="0" indent="-342900">
                        <a:spcBef>
                          <a:spcPts val="0"/>
                        </a:spcBef>
                        <a:spcAft>
                          <a:spcPts val="0"/>
                        </a:spcAft>
                        <a:buFont typeface="Symbol" panose="05050102010706020507" pitchFamily="18" charset="2"/>
                        <a:buChar char=""/>
                      </a:pPr>
                      <a:r>
                        <a:rPr lang="en-US" sz="1400" baseline="0" dirty="0" err="1"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baseline="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of Forestry</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a:effectLst/>
                        </a:rPr>
                        <a:t>Transport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of Transport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a:solidFill>
                            <a:schemeClr val="tx1"/>
                          </a:solidFill>
                          <a:effectLst/>
                        </a:rPr>
                        <a:t>Housing </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Housing</a:t>
                      </a:r>
                    </a:p>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Construction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a:solidFill>
                            <a:schemeClr val="accent4"/>
                          </a:solidFill>
                          <a:effectLst/>
                        </a:rPr>
                        <a:t>Education</a:t>
                      </a:r>
                      <a:endParaRPr lang="en-US" sz="14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baseline="0" dirty="0" smtClean="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 of Education</a:t>
                      </a:r>
                      <a:endParaRPr lang="en-US" sz="14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a:effectLst/>
                        </a:rPr>
                        <a:t>Health</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Department of Health</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dirty="0">
                          <a:solidFill>
                            <a:schemeClr val="accent3"/>
                          </a:solidFill>
                          <a:effectLst/>
                        </a:rPr>
                        <a:t>Power Supply </a:t>
                      </a:r>
                      <a:endParaRPr lang="en-US" sz="1400"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baseline="0" dirty="0" smtClean="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 of Electrical Power</a:t>
                      </a:r>
                      <a:endParaRPr lang="en-US" sz="1400"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57906">
                <a:tc>
                  <a:txBody>
                    <a:bodyPr/>
                    <a:lstStyle/>
                    <a:p>
                      <a:pPr marL="0" marR="0" algn="l">
                        <a:spcBef>
                          <a:spcPts val="0"/>
                        </a:spcBef>
                        <a:spcAft>
                          <a:spcPts val="0"/>
                        </a:spcAft>
                      </a:pPr>
                      <a:r>
                        <a:rPr lang="en-US" sz="1400" dirty="0">
                          <a:effectLst/>
                        </a:rPr>
                        <a:t>Water Supply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(Nay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Pyi</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Taw) City Development Committee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362348">
                <a:tc>
                  <a:txBody>
                    <a:bodyPr/>
                    <a:lstStyle/>
                    <a:p>
                      <a:pPr marL="0" marR="0" algn="l">
                        <a:spcBef>
                          <a:spcPts val="0"/>
                        </a:spcBef>
                        <a:spcAft>
                          <a:spcPts val="0"/>
                        </a:spcAft>
                      </a:pPr>
                      <a:r>
                        <a:rPr lang="en-US" sz="1400">
                          <a:solidFill>
                            <a:schemeClr val="tx1"/>
                          </a:solidFill>
                          <a:effectLst/>
                        </a:rPr>
                        <a:t>Government Infrastructure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GAD</a:t>
                      </a:r>
                    </a:p>
                    <a:p>
                      <a:pPr marL="342900" marR="0" lvl="0" indent="-342900">
                        <a:spcBef>
                          <a:spcPts val="0"/>
                        </a:spcBef>
                        <a:spcAft>
                          <a:spcPts val="0"/>
                        </a:spcAft>
                        <a:buFont typeface="Symbol" panose="05050102010706020507" pitchFamily="18" charset="2"/>
                        <a:buChar char=""/>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Fire Department</a:t>
                      </a:r>
                    </a:p>
                    <a:p>
                      <a:pPr marL="342900" marR="0" lvl="0" indent="-342900">
                        <a:spcBef>
                          <a:spcPts val="0"/>
                        </a:spcBef>
                        <a:spcAft>
                          <a:spcPts val="0"/>
                        </a:spcAft>
                        <a:buFont typeface="Symbol" panose="05050102010706020507" pitchFamily="18" charset="2"/>
                        <a:buChar char=""/>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Others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21708">
                <a:tc>
                  <a:txBody>
                    <a:bodyPr/>
                    <a:lstStyle/>
                    <a:p>
                      <a:pPr marL="0" marR="0" algn="l">
                        <a:spcBef>
                          <a:spcPts val="0"/>
                        </a:spcBef>
                        <a:spcAft>
                          <a:spcPts val="0"/>
                        </a:spcAft>
                      </a:pPr>
                      <a:r>
                        <a:rPr lang="en-US" sz="1400">
                          <a:solidFill>
                            <a:schemeClr val="tx1"/>
                          </a:solidFill>
                          <a:effectLst/>
                        </a:rPr>
                        <a:t>Tourism</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Tourism</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16024">
                <a:tc>
                  <a:txBody>
                    <a:bodyPr/>
                    <a:lstStyle/>
                    <a:p>
                      <a:pPr marL="0" marR="0" algn="l">
                        <a:spcBef>
                          <a:spcPts val="0"/>
                        </a:spcBef>
                        <a:spcAft>
                          <a:spcPts val="0"/>
                        </a:spcAft>
                      </a:pPr>
                      <a:r>
                        <a:rPr lang="en-US" sz="1400">
                          <a:solidFill>
                            <a:schemeClr val="tx1"/>
                          </a:solidFill>
                          <a:effectLst/>
                        </a:rPr>
                        <a:t>Telecommunications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Telecommunications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a:solidFill>
                            <a:schemeClr val="tx1"/>
                          </a:solidFill>
                          <a:effectLst/>
                        </a:rPr>
                        <a:t>Mining</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Mines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a:solidFill>
                            <a:schemeClr val="tx1"/>
                          </a:solidFill>
                          <a:effectLst/>
                        </a:rPr>
                        <a:t>Commerce and Industry</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Commerce</a:t>
                      </a:r>
                    </a:p>
                    <a:p>
                      <a:pPr marL="342900" marR="0" lvl="0" indent="-342900">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Industry</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smtClean="0">
                          <a:solidFill>
                            <a:schemeClr val="tx1"/>
                          </a:solidFill>
                          <a:effectLst/>
                          <a:latin typeface="Trebuchet MS" panose="020B0603020202020204" pitchFamily="34" charset="0"/>
                          <a:ea typeface="Calibri" panose="020F0502020204030204" pitchFamily="34" charset="0"/>
                          <a:cs typeface="Times New Roman" panose="02020603050405020304" pitchFamily="18" charset="0"/>
                        </a:rPr>
                        <a:t>Macroeconomic Assessment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Central Statistics Organization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1565">
                <a:tc>
                  <a:txBody>
                    <a:bodyPr/>
                    <a:lstStyle/>
                    <a:p>
                      <a:pPr marL="0" marR="0" algn="l">
                        <a:spcBef>
                          <a:spcPts val="0"/>
                        </a:spcBef>
                        <a:spcAft>
                          <a:spcPts val="0"/>
                        </a:spcAft>
                      </a:pPr>
                      <a:r>
                        <a:rPr lang="en-US" sz="1400" dirty="0">
                          <a:solidFill>
                            <a:schemeClr val="tx1"/>
                          </a:solidFill>
                          <a:effectLst/>
                          <a:latin typeface="Trebuchet MS" panose="020B0603020202020204" pitchFamily="34" charset="0"/>
                          <a:ea typeface="Calibri" panose="020F0502020204030204" pitchFamily="34" charset="0"/>
                          <a:cs typeface="Times New Roman" panose="02020603050405020304" pitchFamily="18" charset="0"/>
                        </a:rPr>
                        <a:t>Social Impact Assessment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Social Welfare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1565">
                <a:tc>
                  <a:txBody>
                    <a:bodyPr/>
                    <a:lstStyle/>
                    <a:p>
                      <a:pPr marL="0" marR="0" algn="l">
                        <a:spcBef>
                          <a:spcPts val="0"/>
                        </a:spcBef>
                        <a:spcAft>
                          <a:spcPts val="0"/>
                        </a:spcAft>
                      </a:pPr>
                      <a:r>
                        <a:rPr lang="en-US" sz="1400">
                          <a:solidFill>
                            <a:schemeClr val="tx1"/>
                          </a:solidFill>
                          <a:effectLst/>
                          <a:latin typeface="Trebuchet MS" panose="020B0603020202020204" pitchFamily="34" charset="0"/>
                          <a:ea typeface="Calibri" panose="020F0502020204030204" pitchFamily="34" charset="0"/>
                          <a:cs typeface="Times New Roman" panose="02020603050405020304" pitchFamily="18" charset="0"/>
                        </a:rPr>
                        <a:t>Environmental Assessment</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err="1"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Dept</a:t>
                      </a: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of Forestry</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Title 2"/>
          <p:cNvSpPr>
            <a:spLocks noGrp="1"/>
          </p:cNvSpPr>
          <p:nvPr>
            <p:ph type="title"/>
          </p:nvPr>
        </p:nvSpPr>
        <p:spPr/>
        <p:txBody>
          <a:bodyPr/>
          <a:lstStyle/>
          <a:p>
            <a:r>
              <a:rPr lang="en-US" dirty="0" smtClean="0"/>
              <a:t>Guidance Documents</a:t>
            </a:r>
            <a:endParaRPr lang="en-US" dirty="0"/>
          </a:p>
        </p:txBody>
      </p:sp>
    </p:spTree>
    <p:extLst>
      <p:ext uri="{BB962C8B-B14F-4D97-AF65-F5344CB8AC3E}">
        <p14:creationId xmlns:p14="http://schemas.microsoft.com/office/powerpoint/2010/main" val="9678658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16200000">
            <a:off x="-2048090" y="2632266"/>
            <a:ext cx="51125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Arial" panose="020B0604020202020204" pitchFamily="34" charset="0"/>
              </a:rPr>
              <a:t>Table 14. Summary of damages and losses </a:t>
            </a:r>
            <a:endParaRPr kumimoji="0" lang="en-US" altLang="en-US" b="0" i="0" u="none" strike="noStrike" cap="none" normalizeH="0" baseline="0" dirty="0" smtClean="0">
              <a:ln>
                <a:noFill/>
              </a:ln>
              <a:solidFill>
                <a:srgbClr val="FF0000"/>
              </a:solidFill>
              <a:effectLst/>
            </a:endParaRPr>
          </a:p>
        </p:txBody>
      </p:sp>
      <p:sp>
        <p:nvSpPr>
          <p:cNvPr id="2" name="Rectangle 1"/>
          <p:cNvSpPr/>
          <p:nvPr/>
        </p:nvSpPr>
        <p:spPr>
          <a:xfrm>
            <a:off x="-34814" y="118373"/>
            <a:ext cx="7775166" cy="369332"/>
          </a:xfrm>
          <a:prstGeom prst="rect">
            <a:avLst/>
          </a:prstGeom>
        </p:spPr>
        <p:txBody>
          <a:bodyPr wrap="square">
            <a:spAutoFit/>
          </a:bodyPr>
          <a:lstStyle/>
          <a:p>
            <a:r>
              <a:rPr lang="en-US" i="1" u="sng" dirty="0">
                <a:solidFill>
                  <a:srgbClr val="FF0000"/>
                </a:solidFill>
              </a:rPr>
              <a:t>Step 2.3. Summarize the Damages and Losses in the </a:t>
            </a:r>
            <a:r>
              <a:rPr lang="en-US" i="1" u="sng" dirty="0" smtClean="0">
                <a:solidFill>
                  <a:srgbClr val="FF0000"/>
                </a:solidFill>
              </a:rPr>
              <a:t>Township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59175408"/>
              </p:ext>
            </p:extLst>
          </p:nvPr>
        </p:nvGraphicFramePr>
        <p:xfrm>
          <a:off x="1195219" y="420573"/>
          <a:ext cx="7697261" cy="7098030"/>
        </p:xfrm>
        <a:graphic>
          <a:graphicData uri="http://schemas.openxmlformats.org/drawingml/2006/table">
            <a:tbl>
              <a:tblPr firstRow="1" firstCol="1" bandRow="1"/>
              <a:tblGrid>
                <a:gridCol w="1625662"/>
                <a:gridCol w="1037590"/>
                <a:gridCol w="1045289"/>
                <a:gridCol w="1045289"/>
                <a:gridCol w="914433"/>
                <a:gridCol w="1166904"/>
                <a:gridCol w="862094"/>
              </a:tblGrid>
              <a:tr h="100480">
                <a:tc gridSpan="7">
                  <a:txBody>
                    <a:bodyPr/>
                    <a:lstStyle/>
                    <a:p>
                      <a:pPr marL="457200">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Name of Township:</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rowSpan="3">
                  <a:txBody>
                    <a:bodyPr/>
                    <a:lstStyle/>
                    <a:p>
                      <a:pPr marL="457200" algn="just">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Agriculture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Disaster Year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Losses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Total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0480">
                <a:tc vMerge="1">
                  <a:txBody>
                    <a:bodyPr/>
                    <a:lstStyle/>
                    <a:p>
                      <a:endParaRPr lang="en-US"/>
                    </a:p>
                  </a:txBody>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Damages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Losses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Total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Year 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Year 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marL="457200"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4849">
                <a:tc vMerge="1">
                  <a:txBody>
                    <a:bodyPr/>
                    <a:lstStyle/>
                    <a:p>
                      <a:endParaRPr lang="en-US"/>
                    </a:p>
                  </a:txBody>
                  <a:tcPr/>
                </a:tc>
                <a:tc>
                  <a:txBody>
                    <a:bodyPr/>
                    <a:lstStyle/>
                    <a:p>
                      <a:pPr marL="457200"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900">
                          <a:effectLst/>
                          <a:latin typeface="Calibri" panose="020F0502020204030204" pitchFamily="34" charset="0"/>
                          <a:cs typeface="Arial" panose="020B0604020202020204" pitchFamily="34" charset="0"/>
                        </a:rPr>
                        <a:t>(Kyat)</a:t>
                      </a:r>
                      <a:endParaRPr lang="en-US" sz="900">
                        <a:effectLst/>
                        <a:latin typeface="Calibri" panose="020F0502020204030204" pitchFamily="34"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900">
                          <a:effectLst/>
                          <a:latin typeface="Calibri" panose="020F0502020204030204" pitchFamily="34" charset="0"/>
                          <a:cs typeface="Arial" panose="020B0604020202020204" pitchFamily="34" charset="0"/>
                        </a:rPr>
                        <a:t>(Kyat)</a:t>
                      </a:r>
                      <a:endParaRPr lang="en-US" sz="900">
                        <a:effectLst/>
                        <a:latin typeface="Calibri" panose="020F0502020204030204" pitchFamily="34"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(Kyat)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Crops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Rice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Corn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Vegetables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Permanent Crops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Coconut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Coffee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Fruit trees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228600">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228600">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Timber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228600">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a.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228600">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b.</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Fisheries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Fishery 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Fishery B</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Livestock</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Cattle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Pig</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Goat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Buffalo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Poultry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Chicken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Ducks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Other products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Eggs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Milk</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Honey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Others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gridSpan="7">
                  <a:txBody>
                    <a:bodyPr/>
                    <a:lstStyle/>
                    <a:p>
                      <a:pPr marL="457200" algn="just">
                        <a:lnSpc>
                          <a:spcPct val="115000"/>
                        </a:lnSpc>
                        <a:spcAft>
                          <a:spcPts val="0"/>
                        </a:spcAft>
                      </a:pPr>
                      <a:r>
                        <a:rPr lang="en-US" sz="900" b="1" i="1">
                          <a:effectLst/>
                          <a:latin typeface="Calibri" panose="020F0502020204030204" pitchFamily="34" charset="0"/>
                          <a:ea typeface="Calibri" panose="020F0502020204030204" pitchFamily="34" charset="0"/>
                          <a:cs typeface="Arial" panose="020B0604020202020204" pitchFamily="34" charset="0"/>
                        </a:rPr>
                        <a:t>Irrigation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Name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Name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342900" lvl="0" indent="-342900">
                        <a:lnSpc>
                          <a:spcPct val="115000"/>
                        </a:lnSpc>
                        <a:spcAft>
                          <a:spcPts val="0"/>
                        </a:spcAft>
                        <a:buFont typeface="+mj-lt"/>
                        <a:buAutoNum type="arabicPeriod"/>
                      </a:pPr>
                      <a:r>
                        <a:rPr lang="en-US" sz="900">
                          <a:effectLst/>
                          <a:latin typeface="Calibri" panose="020F0502020204030204" pitchFamily="34" charset="0"/>
                          <a:ea typeface="Calibri" panose="020F0502020204030204" pitchFamily="34" charset="0"/>
                          <a:cs typeface="Arial" panose="020B0604020202020204" pitchFamily="34" charset="0"/>
                        </a:rPr>
                        <a:t>name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80">
                <a:tc>
                  <a:txBody>
                    <a:bodyPr/>
                    <a:lstStyle/>
                    <a:p>
                      <a:pPr marL="457200" algn="just">
                        <a:lnSpc>
                          <a:spcPct val="115000"/>
                        </a:lnSpc>
                        <a:spcAft>
                          <a:spcPts val="0"/>
                        </a:spcAft>
                      </a:pPr>
                      <a:r>
                        <a:rPr lang="en-US" sz="900" b="1">
                          <a:effectLst/>
                          <a:latin typeface="Calibri" panose="020F0502020204030204" pitchFamily="34" charset="0"/>
                          <a:ea typeface="Calibri" panose="020F0502020204030204" pitchFamily="34" charset="0"/>
                          <a:cs typeface="Arial" panose="020B0604020202020204" pitchFamily="34" charset="0"/>
                        </a:rPr>
                        <a:t>TOTAL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a:effectLst/>
                          <a:latin typeface="Calibri" panose="020F0502020204030204" pitchFamily="34"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900" dirty="0">
                          <a:effectLst/>
                          <a:latin typeface="Calibri" panose="020F0502020204030204" pitchFamily="34" charset="0"/>
                          <a:ea typeface="Calibri" panose="020F0502020204030204" pitchFamily="34" charset="0"/>
                          <a:cs typeface="Arial" panose="020B0604020202020204" pitchFamily="34"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9318" marR="39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39093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932040" y="44624"/>
            <a:ext cx="40976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Arial" panose="020B0604020202020204" pitchFamily="34" charset="0"/>
              </a:rPr>
              <a:t>Table 15. Summary of damages and losses in agriculture in the district</a:t>
            </a:r>
            <a:endParaRPr kumimoji="0" lang="en-US" altLang="en-US" b="0" i="0" u="none" strike="noStrike" cap="none" normalizeH="0" baseline="0" dirty="0" smtClean="0">
              <a:ln>
                <a:noFill/>
              </a:ln>
              <a:solidFill>
                <a:srgbClr val="FF0000"/>
              </a:solidFill>
              <a:effectLst/>
            </a:endParaRPr>
          </a:p>
        </p:txBody>
      </p:sp>
      <p:sp>
        <p:nvSpPr>
          <p:cNvPr id="2" name="Rectangle 1"/>
          <p:cNvSpPr/>
          <p:nvPr/>
        </p:nvSpPr>
        <p:spPr>
          <a:xfrm>
            <a:off x="0" y="3873"/>
            <a:ext cx="4572000" cy="646331"/>
          </a:xfrm>
          <a:prstGeom prst="rect">
            <a:avLst/>
          </a:prstGeom>
        </p:spPr>
        <p:txBody>
          <a:bodyPr>
            <a:spAutoFit/>
          </a:bodyPr>
          <a:lstStyle/>
          <a:p>
            <a:r>
              <a:rPr lang="en-US" i="1" u="sng" dirty="0">
                <a:solidFill>
                  <a:srgbClr val="FF0000"/>
                </a:solidFill>
              </a:rPr>
              <a:t>Step 2.4. Summarize the Estimated Damages and Losses in the District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27689603"/>
              </p:ext>
            </p:extLst>
          </p:nvPr>
        </p:nvGraphicFramePr>
        <p:xfrm>
          <a:off x="179512" y="762715"/>
          <a:ext cx="8640959" cy="5978653"/>
        </p:xfrm>
        <a:graphic>
          <a:graphicData uri="http://schemas.openxmlformats.org/drawingml/2006/table">
            <a:tbl>
              <a:tblPr firstRow="1" firstCol="1" bandRow="1"/>
              <a:tblGrid>
                <a:gridCol w="1907924"/>
                <a:gridCol w="1114684"/>
                <a:gridCol w="1173443"/>
                <a:gridCol w="1173443"/>
                <a:gridCol w="1026544"/>
                <a:gridCol w="1308241"/>
                <a:gridCol w="936680"/>
              </a:tblGrid>
              <a:tr h="136970">
                <a:tc gridSpan="7">
                  <a:txBody>
                    <a:bodyPr/>
                    <a:lstStyle/>
                    <a:p>
                      <a:pPr marL="457200">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Name of District: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rowSpan="3">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Name of Township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Disaster Year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Losses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73940">
                <a:tc vMerge="1">
                  <a:txBody>
                    <a:bodyPr/>
                    <a:lstStyle/>
                    <a:p>
                      <a:endParaRPr lang="en-US"/>
                    </a:p>
                  </a:txBody>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Damages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Losses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Year 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Year 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marL="457200" algn="ct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(Kyat)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2925">
                <a:tc vMerge="1">
                  <a:txBody>
                    <a:bodyPr/>
                    <a:lstStyle/>
                    <a:p>
                      <a:endParaRPr lang="en-US"/>
                    </a:p>
                  </a:txBody>
                  <a:tcPr/>
                </a:tc>
                <a:tc>
                  <a:txBody>
                    <a:bodyPr/>
                    <a:lstStyle/>
                    <a:p>
                      <a:pPr marL="457200" algn="ct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(Kyat)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1050">
                          <a:effectLst/>
                          <a:latin typeface="Calibri" panose="020F0502020204030204" pitchFamily="34" charset="0"/>
                          <a:cs typeface="Arial" panose="020B0604020202020204" pitchFamily="34" charset="0"/>
                        </a:rPr>
                        <a:t>(Kyat)</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1050">
                          <a:effectLst/>
                          <a:latin typeface="Calibri" panose="020F0502020204030204" pitchFamily="34" charset="0"/>
                          <a:cs typeface="Arial" panose="020B0604020202020204" pitchFamily="34" charset="0"/>
                        </a:rPr>
                        <a:t>(Kyat)</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(Kyat)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ctr">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(Kyat)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36970">
                <a:tc gridSpan="7">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Township 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gridSpan="7">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Township 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gridSpan="7">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Township 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305486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496" y="116632"/>
            <a:ext cx="8136904" cy="410882"/>
          </a:xfrm>
          <a:prstGeom prst="rect">
            <a:avLst/>
          </a:prstGeom>
        </p:spPr>
        <p:txBody>
          <a:bodyPr wrap="square">
            <a:spAutoFit/>
          </a:bodyPr>
          <a:lstStyle/>
          <a:p>
            <a:pPr algn="just">
              <a:lnSpc>
                <a:spcPct val="115000"/>
              </a:lnSpc>
              <a:spcAft>
                <a:spcPts val="1000"/>
              </a:spcAft>
            </a:pPr>
            <a:r>
              <a:rPr lang="en-US" i="1" u="sng" dirty="0">
                <a:solidFill>
                  <a:srgbClr val="FF0000"/>
                </a:solidFill>
                <a:latin typeface="Calibri" panose="020F0502020204030204" pitchFamily="34" charset="0"/>
                <a:ea typeface="Calibri" panose="020F0502020204030204" pitchFamily="34" charset="0"/>
                <a:cs typeface="Phetsarath OT" panose="02000500000000000000" pitchFamily="2" charset="0"/>
              </a:rPr>
              <a:t>Step 2.5 Summarize damages and losses of the sector at the State/Region level  </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rot="16200000">
            <a:off x="-1741773" y="3334061"/>
            <a:ext cx="4572000" cy="729430"/>
          </a:xfrm>
          <a:prstGeom prst="rect">
            <a:avLst/>
          </a:prstGeom>
        </p:spPr>
        <p:txBody>
          <a:bodyPr>
            <a:spAutoFit/>
          </a:bodyPr>
          <a:lstStyle/>
          <a:p>
            <a:pPr marL="457200" algn="just">
              <a:lnSpc>
                <a:spcPct val="115000"/>
              </a:lnSpc>
              <a:spcAft>
                <a:spcPts val="0"/>
              </a:spcAft>
            </a:pPr>
            <a:r>
              <a:rPr lang="en-US" b="1" dirty="0">
                <a:solidFill>
                  <a:srgbClr val="FF0000"/>
                </a:solidFill>
                <a:latin typeface="Calibri" panose="020F0502020204030204" pitchFamily="34" charset="0"/>
                <a:ea typeface="Calibri" panose="020F0502020204030204" pitchFamily="34" charset="0"/>
                <a:cs typeface="Arial" panose="020B0604020202020204" pitchFamily="34" charset="0"/>
              </a:rPr>
              <a:t>Table 16. Summary of damages and losses in agriculture in the state or region</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747816716"/>
              </p:ext>
            </p:extLst>
          </p:nvPr>
        </p:nvGraphicFramePr>
        <p:xfrm>
          <a:off x="1187624" y="476672"/>
          <a:ext cx="7632847" cy="5978653"/>
        </p:xfrm>
        <a:graphic>
          <a:graphicData uri="http://schemas.openxmlformats.org/drawingml/2006/table">
            <a:tbl>
              <a:tblPr firstRow="1" firstCol="1" bandRow="1"/>
              <a:tblGrid>
                <a:gridCol w="1685333"/>
                <a:gridCol w="984637"/>
                <a:gridCol w="1036541"/>
                <a:gridCol w="1036541"/>
                <a:gridCol w="906781"/>
                <a:gridCol w="1155613"/>
                <a:gridCol w="827401"/>
              </a:tblGrid>
              <a:tr h="136970">
                <a:tc gridSpan="7">
                  <a:txBody>
                    <a:bodyPr/>
                    <a:lstStyle/>
                    <a:p>
                      <a:pPr marL="0">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Name of Region or State: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rowSpan="3">
                  <a:txBody>
                    <a:bodyPr/>
                    <a:lstStyle/>
                    <a:p>
                      <a:pPr marL="0" algn="just">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Name of Districts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Disaster Year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Losses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Total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73940">
                <a:tc vMerge="1">
                  <a:txBody>
                    <a:bodyPr/>
                    <a:lstStyle/>
                    <a:p>
                      <a:endParaRPr lang="en-US"/>
                    </a:p>
                  </a:txBody>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Damages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Losses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Total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Year 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Year 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marL="0" algn="ctr">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(Kyat)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2925">
                <a:tc vMerge="1">
                  <a:txBody>
                    <a:bodyPr/>
                    <a:lstStyle/>
                    <a:p>
                      <a:endParaRPr lang="en-US"/>
                    </a:p>
                  </a:txBody>
                  <a:tcPr/>
                </a:tc>
                <a:tc>
                  <a:txBody>
                    <a:bodyPr/>
                    <a:lstStyle/>
                    <a:p>
                      <a:pPr marL="0" algn="ctr">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(Kyat)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1050">
                          <a:effectLst/>
                          <a:latin typeface="Calibri" panose="020F0502020204030204" pitchFamily="34" charset="0"/>
                          <a:cs typeface="Arial" panose="020B0604020202020204" pitchFamily="34" charset="0"/>
                        </a:rPr>
                        <a:t>(Kyat)</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1050">
                          <a:effectLst/>
                          <a:latin typeface="Calibri" panose="020F0502020204030204" pitchFamily="34" charset="0"/>
                          <a:cs typeface="Arial" panose="020B0604020202020204" pitchFamily="34" charset="0"/>
                        </a:rPr>
                        <a:t>(Kyat)</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(Kyat)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(Kyat)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36970">
                <a:tc gridSpan="7">
                  <a:txBody>
                    <a:bodyPr/>
                    <a:lstStyle/>
                    <a:p>
                      <a:pPr marL="0" algn="just">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District 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gridSpan="7">
                  <a:txBody>
                    <a:bodyPr/>
                    <a:lstStyle/>
                    <a:p>
                      <a:pPr marL="0" algn="just">
                        <a:lnSpc>
                          <a:spcPct val="115000"/>
                        </a:lnSpc>
                        <a:spcAft>
                          <a:spcPts val="0"/>
                        </a:spcAft>
                      </a:pPr>
                      <a:r>
                        <a:rPr lang="en-US" sz="1050" b="1" dirty="0">
                          <a:effectLst/>
                          <a:latin typeface="Calibri" panose="020F0502020204030204" pitchFamily="34" charset="0"/>
                          <a:ea typeface="Calibri" panose="020F0502020204030204" pitchFamily="34" charset="0"/>
                          <a:cs typeface="Arial" panose="020B0604020202020204" pitchFamily="34" charset="0"/>
                        </a:rPr>
                        <a:t>District B</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gridSpan="7">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District 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cs typeface="Arial" panose="020B0604020202020204" pitchFamily="34" charset="0"/>
                        </a:rPr>
                        <a:t>Permanent Crops</a:t>
                      </a:r>
                      <a:endParaRPr lang="en-US" sz="1100">
                        <a:effectLst/>
                        <a:latin typeface="Calibri" panose="020F0502020204030204" pitchFamily="34"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Fisheries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Livestock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Poultry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gn="just">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99695">
                        <a:lnSpc>
                          <a:spcPct val="115000"/>
                        </a:lnSpc>
                        <a:spcAft>
                          <a:spcPts val="0"/>
                        </a:spcAft>
                      </a:pPr>
                      <a:r>
                        <a:rPr lang="en-US" sz="1050" i="1">
                          <a:effectLst/>
                          <a:latin typeface="Calibri" panose="020F0502020204030204" pitchFamily="34" charset="0"/>
                          <a:ea typeface="Calibri" panose="020F0502020204030204" pitchFamily="34" charset="0"/>
                          <a:cs typeface="Arial" panose="020B0604020202020204" pitchFamily="34" charset="0"/>
                        </a:rPr>
                        <a:t>Irrigation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970">
                <a:tc>
                  <a:txBody>
                    <a:bodyPr/>
                    <a:lstStyle/>
                    <a:p>
                      <a:pPr marL="457200" algn="just">
                        <a:lnSpc>
                          <a:spcPct val="115000"/>
                        </a:lnSpc>
                        <a:spcAft>
                          <a:spcPts val="0"/>
                        </a:spcAft>
                      </a:pPr>
                      <a:r>
                        <a:rPr lang="en-US" sz="1050" b="1">
                          <a:effectLst/>
                          <a:latin typeface="Calibri" panose="020F0502020204030204" pitchFamily="34"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050" dirty="0">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597" marR="535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517604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0" y="1268760"/>
            <a:ext cx="8229600" cy="4625975"/>
          </a:xfrm>
        </p:spPr>
        <p:txBody>
          <a:bodyPr/>
          <a:lstStyle/>
          <a:p>
            <a:r>
              <a:rPr lang="en-US" sz="2000" dirty="0"/>
              <a:t>It should be noted that since there is a possibility that only one power firm supplies electricity to a number of districts, caution should be exercised to avoid double counting. </a:t>
            </a:r>
            <a:endParaRPr lang="en-US" sz="2000" dirty="0" smtClean="0"/>
          </a:p>
          <a:p>
            <a:endParaRPr lang="en-US" sz="2000" dirty="0"/>
          </a:p>
          <a:p>
            <a:endParaRPr lang="en-US" sz="2000" dirty="0" smtClean="0"/>
          </a:p>
          <a:p>
            <a:r>
              <a:rPr lang="en-US" sz="2800" i="1" u="sng" dirty="0">
                <a:solidFill>
                  <a:schemeClr val="accent3"/>
                </a:solidFill>
              </a:rPr>
              <a:t>Step 2.1. Estimate the damages and losses to energy/power facilities</a:t>
            </a:r>
            <a:endParaRPr lang="en-US" sz="2800" dirty="0">
              <a:solidFill>
                <a:schemeClr val="accent3"/>
              </a:solidFill>
            </a:endParaRPr>
          </a:p>
          <a:p>
            <a:endParaRPr lang="en-US" sz="2000" dirty="0"/>
          </a:p>
        </p:txBody>
      </p:sp>
    </p:spTree>
    <p:extLst>
      <p:ext uri="{BB962C8B-B14F-4D97-AF65-F5344CB8AC3E}">
        <p14:creationId xmlns:p14="http://schemas.microsoft.com/office/powerpoint/2010/main" val="24651419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16200000">
            <a:off x="-1782391" y="3067105"/>
            <a:ext cx="393524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3"/>
                </a:solidFill>
                <a:effectLst/>
                <a:latin typeface="Calibri" panose="020F0502020204030204" pitchFamily="34" charset="0"/>
                <a:ea typeface="Times New Roman" panose="02020603050405020304" pitchFamily="18" charset="0"/>
                <a:cs typeface="Phetsarath OT" panose="02000500000000000000" pitchFamily="2" charset="0"/>
              </a:rPr>
              <a:t>Table 3. Damages and losses of power firms </a:t>
            </a:r>
            <a:endParaRPr kumimoji="0" lang="en-US" altLang="en-US" sz="2800" b="0" i="0" u="none" strike="noStrike" cap="none" normalizeH="0" baseline="0" dirty="0" smtClean="0">
              <a:ln>
                <a:noFill/>
              </a:ln>
              <a:solidFill>
                <a:schemeClr val="accent3"/>
              </a:solidFill>
              <a:effectLst/>
            </a:endParaRPr>
          </a:p>
        </p:txBody>
      </p:sp>
      <p:sp>
        <p:nvSpPr>
          <p:cNvPr id="2" name="Rectangle 1"/>
          <p:cNvSpPr/>
          <p:nvPr/>
        </p:nvSpPr>
        <p:spPr>
          <a:xfrm>
            <a:off x="15954" y="44624"/>
            <a:ext cx="7292350" cy="369332"/>
          </a:xfrm>
          <a:prstGeom prst="rect">
            <a:avLst/>
          </a:prstGeom>
        </p:spPr>
        <p:txBody>
          <a:bodyPr wrap="square">
            <a:spAutoFit/>
          </a:bodyPr>
          <a:lstStyle/>
          <a:p>
            <a:r>
              <a:rPr lang="en-US" i="1" u="sng" dirty="0">
                <a:solidFill>
                  <a:schemeClr val="accent3"/>
                </a:solidFill>
              </a:rPr>
              <a:t>Step 2.1. Estimate the damages and losses to energy/power facilities</a:t>
            </a:r>
            <a:endParaRPr lang="en-US" dirty="0">
              <a:solidFill>
                <a:schemeClr val="accent3"/>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545250197"/>
              </p:ext>
            </p:extLst>
          </p:nvPr>
        </p:nvGraphicFramePr>
        <p:xfrm>
          <a:off x="354509" y="427103"/>
          <a:ext cx="8753995" cy="6441392"/>
        </p:xfrm>
        <a:graphic>
          <a:graphicData uri="http://schemas.openxmlformats.org/drawingml/2006/table">
            <a:tbl>
              <a:tblPr firstRow="1" firstCol="1" bandRow="1"/>
              <a:tblGrid>
                <a:gridCol w="1750799"/>
                <a:gridCol w="1601951"/>
                <a:gridCol w="1299105"/>
                <a:gridCol w="1041334"/>
                <a:gridCol w="142808"/>
                <a:gridCol w="855848"/>
                <a:gridCol w="457251"/>
                <a:gridCol w="584083"/>
                <a:gridCol w="1020816"/>
              </a:tblGrid>
              <a:tr h="55773">
                <a:tc gridSpan="2">
                  <a:txBody>
                    <a:bodyPr/>
                    <a:lstStyle/>
                    <a:p>
                      <a:pPr>
                        <a:spcAft>
                          <a:spcPts val="0"/>
                        </a:spcAft>
                      </a:pPr>
                      <a:r>
                        <a:rPr lang="en-US" sz="950" dirty="0">
                          <a:effectLst/>
                          <a:latin typeface="Calibri" panose="020F0502020204030204" pitchFamily="34" charset="0"/>
                          <a:cs typeface="Phetsarath OT" panose="02000500000000000000" pitchFamily="2" charset="0"/>
                        </a:rPr>
                        <a:t>Name of Power Firm</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lgn="ct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a:spcAft>
                          <a:spcPts val="0"/>
                        </a:spcAft>
                      </a:pPr>
                      <a:r>
                        <a:rPr lang="en-US" sz="950">
                          <a:effectLst/>
                          <a:latin typeface="Calibri" panose="020F0502020204030204" pitchFamily="34" charset="0"/>
                          <a:cs typeface="Phetsarath OT" panose="02000500000000000000" pitchFamily="2" charset="0"/>
                        </a:rPr>
                        <a:t>Location (Township)</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rowSpan="2" gridSpan="2">
                  <a:txBody>
                    <a:bodyPr/>
                    <a:lstStyle/>
                    <a:p>
                      <a:pPr>
                        <a:spcAft>
                          <a:spcPts val="0"/>
                        </a:spcAft>
                      </a:pPr>
                      <a:r>
                        <a:rPr lang="en-US" sz="950">
                          <a:effectLst/>
                          <a:latin typeface="Calibri" panose="020F0502020204030204" pitchFamily="34" charset="0"/>
                          <a:cs typeface="Phetsarath OT" panose="02000500000000000000" pitchFamily="2" charset="0"/>
                        </a:rPr>
                        <a:t>Type of Power Firm</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Power Generation: Hydropower (  )  Coal (  )  Diesel (  )  Others (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vMerge="1">
                  <a:txBody>
                    <a:bodyPr/>
                    <a:lstStyle/>
                    <a:p>
                      <a:endParaRPr lang="en-US"/>
                    </a:p>
                  </a:txBody>
                  <a:tcPr/>
                </a:tc>
                <a:tc hMerge="1" v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Power Distribution: Corporation (  )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a:spcAft>
                          <a:spcPts val="0"/>
                        </a:spcAft>
                      </a:pPr>
                      <a:r>
                        <a:rPr lang="en-US" sz="950">
                          <a:effectLst/>
                          <a:latin typeface="Calibri" panose="020F0502020204030204" pitchFamily="34" charset="0"/>
                          <a:cs typeface="Phetsarath OT" panose="02000500000000000000" pitchFamily="2" charset="0"/>
                        </a:rPr>
                        <a:t>Ownership</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Public (   )  Private (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a:spcAft>
                          <a:spcPts val="0"/>
                        </a:spcAft>
                      </a:pPr>
                      <a:r>
                        <a:rPr lang="en-US" sz="950">
                          <a:effectLst/>
                          <a:latin typeface="Calibri" panose="020F0502020204030204" pitchFamily="34" charset="0"/>
                          <a:cs typeface="Phetsarath OT" panose="02000500000000000000" pitchFamily="2" charset="0"/>
                        </a:rPr>
                        <a:t>Number of Clients Affected: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marL="342900" lvl="0" indent="-342900">
                        <a:spcAft>
                          <a:spcPts val="0"/>
                        </a:spcAft>
                        <a:buFont typeface="+mj-lt"/>
                        <a:buAutoNum type="alphaLcPeriod"/>
                      </a:pPr>
                      <a:r>
                        <a:rPr lang="en-US" sz="95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950">
                        <a:solidFill>
                          <a:srgbClr val="000000"/>
                        </a:solidFill>
                        <a:effectLst/>
                        <a:latin typeface="GEDAPE+TimesNewRoman"/>
                        <a:ea typeface="Times New Roman" panose="02020603050405020304" pitchFamily="18" charset="0"/>
                        <a:cs typeface="GEDAPE+TimesNewRoman"/>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marL="342900" lvl="0" indent="-342900">
                        <a:spcAft>
                          <a:spcPts val="0"/>
                        </a:spcAft>
                        <a:buFont typeface="+mj-lt"/>
                        <a:buAutoNum type="alphaLcPeriod"/>
                      </a:pPr>
                      <a:r>
                        <a:rPr lang="en-US" sz="95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950">
                        <a:solidFill>
                          <a:srgbClr val="000000"/>
                        </a:solidFill>
                        <a:effectLst/>
                        <a:latin typeface="GEDAPE+TimesNewRoman"/>
                        <a:ea typeface="Times New Roman" panose="02020603050405020304" pitchFamily="18" charset="0"/>
                        <a:cs typeface="GEDAPE+TimesNewRoman"/>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marL="342900" lvl="0" indent="-342900">
                        <a:spcAft>
                          <a:spcPts val="0"/>
                        </a:spcAft>
                        <a:buFont typeface="+mj-lt"/>
                        <a:buAutoNum type="alphaLcPeriod"/>
                      </a:pPr>
                      <a:r>
                        <a:rPr lang="en-US" sz="95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950">
                        <a:solidFill>
                          <a:srgbClr val="000000"/>
                        </a:solidFill>
                        <a:effectLst/>
                        <a:latin typeface="GEDAPE+TimesNewRoman"/>
                        <a:ea typeface="Times New Roman" panose="02020603050405020304" pitchFamily="18" charset="0"/>
                        <a:cs typeface="GEDAPE+TimesNewRoman"/>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2">
                  <a:txBody>
                    <a:bodyPr/>
                    <a:lstStyle/>
                    <a:p>
                      <a:pPr marL="342900" lvl="0" indent="-342900">
                        <a:spcAft>
                          <a:spcPts val="0"/>
                        </a:spcAft>
                        <a:buFont typeface="+mj-lt"/>
                        <a:buAutoNum type="alphaLcPeriod"/>
                      </a:pPr>
                      <a:r>
                        <a:rPr lang="en-US" sz="95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950">
                        <a:solidFill>
                          <a:srgbClr val="000000"/>
                        </a:solidFill>
                        <a:effectLst/>
                        <a:latin typeface="GEDAPE+TimesNewRoman"/>
                        <a:ea typeface="Times New Roman" panose="02020603050405020304" pitchFamily="18" charset="0"/>
                        <a:cs typeface="GEDAPE+TimesNewRoman"/>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7">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73">
                <a:tc gridSpan="9">
                  <a:txBody>
                    <a:bodyPr/>
                    <a:lstStyle/>
                    <a:p>
                      <a:pPr algn="ctr">
                        <a:spcAft>
                          <a:spcPts val="0"/>
                        </a:spcAft>
                      </a:pPr>
                      <a:r>
                        <a:rPr lang="en-US" sz="950" b="1">
                          <a:effectLst/>
                          <a:latin typeface="Calibri" panose="020F0502020204030204" pitchFamily="34" charset="0"/>
                          <a:cs typeface="Phetsarath OT" panose="02000500000000000000" pitchFamily="2" charset="0"/>
                        </a:rPr>
                        <a:t>Estimated Damages</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6238">
                <a:tc rowSpan="3">
                  <a:txBody>
                    <a:bodyPr/>
                    <a:lstStyle/>
                    <a:p>
                      <a:pPr algn="ctr">
                        <a:spcAft>
                          <a:spcPts val="0"/>
                        </a:spcAft>
                      </a:pPr>
                      <a:r>
                        <a:rPr lang="en-US" sz="950">
                          <a:effectLst/>
                          <a:latin typeface="Calibri" panose="020F0502020204030204" pitchFamily="34" charset="0"/>
                          <a:cs typeface="Phetsarath OT" panose="02000500000000000000" pitchFamily="2" charset="0"/>
                        </a:rPr>
                        <a:t>Damage to Structures and Assets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50">
                          <a:effectLst/>
                          <a:latin typeface="Calibri" panose="020F0502020204030204" pitchFamily="34" charset="0"/>
                          <a:cs typeface="Phetsarath OT" panose="02000500000000000000" pitchFamily="2" charset="0"/>
                        </a:rPr>
                        <a:t>Totally destroyed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4">
                  <a:txBody>
                    <a:bodyPr/>
                    <a:lstStyle/>
                    <a:p>
                      <a:pPr algn="ctr">
                        <a:spcAft>
                          <a:spcPts val="0"/>
                        </a:spcAft>
                      </a:pPr>
                      <a:r>
                        <a:rPr lang="en-US" sz="950">
                          <a:effectLst/>
                          <a:latin typeface="Calibri" panose="020F0502020204030204" pitchFamily="34" charset="0"/>
                          <a:cs typeface="Phetsarath OT" panose="02000500000000000000" pitchFamily="2" charset="0"/>
                        </a:rPr>
                        <a:t>Partially damaged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950" dirty="0">
                          <a:effectLst/>
                          <a:latin typeface="Calibri" panose="020F0502020204030204" pitchFamily="34" charset="0"/>
                          <a:cs typeface="Phetsarath OT" panose="02000500000000000000" pitchFamily="2" charset="0"/>
                        </a:rPr>
                        <a:t>Total </a:t>
                      </a:r>
                      <a:r>
                        <a:rPr lang="en-US" sz="950" dirty="0" smtClean="0">
                          <a:effectLst/>
                          <a:latin typeface="Calibri" panose="020F0502020204030204" pitchFamily="34" charset="0"/>
                          <a:cs typeface="Phetsarath OT" panose="02000500000000000000" pitchFamily="2" charset="0"/>
                        </a:rPr>
                        <a:t>damages</a:t>
                      </a:r>
                      <a:endParaRPr lang="en-US" sz="950" dirty="0">
                        <a:effectLst/>
                        <a:latin typeface="Calibri" panose="020F0502020204030204" pitchFamily="34" charset="0"/>
                      </a:endParaRPr>
                    </a:p>
                    <a:p>
                      <a:pPr algn="ctr">
                        <a:spcAft>
                          <a:spcPts val="0"/>
                        </a:spcAft>
                      </a:pPr>
                      <a:r>
                        <a:rPr lang="en-US" sz="950" dirty="0">
                          <a:effectLst/>
                          <a:latin typeface="Calibri" panose="020F0502020204030204" pitchFamily="34" charset="0"/>
                          <a:cs typeface="Phetsarath OT" panose="02000500000000000000" pitchFamily="2" charset="0"/>
                        </a:rPr>
                        <a:t>(Kyat)</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15000"/>
                        </a:lnSpc>
                        <a:spcAft>
                          <a:spcPts val="0"/>
                        </a:spcAft>
                      </a:pPr>
                      <a:r>
                        <a:rPr lang="en-US" sz="950" dirty="0">
                          <a:effectLst/>
                          <a:latin typeface="Calibri" panose="020F0502020204030204" pitchFamily="34" charset="0"/>
                          <a:ea typeface="Calibri" panose="020F0502020204030204" pitchFamily="34" charset="0"/>
                          <a:cs typeface="Phetsarath OT" panose="02000500000000000000" pitchFamily="2" charset="0"/>
                        </a:rPr>
                        <a:t>Average Time to Replace or Repair</a:t>
                      </a:r>
                      <a:endParaRPr lang="en-US" sz="950" dirty="0">
                        <a:effectLst/>
                        <a:latin typeface="Calibri" panose="020F0502020204030204" pitchFamily="34" charset="0"/>
                        <a:ea typeface="Calibri" panose="020F0502020204030204" pitchFamily="34" charset="0"/>
                        <a:cs typeface="Angsana New" panose="02020603050405020304" pitchFamily="18" charset="-34"/>
                      </a:endParaRPr>
                    </a:p>
                    <a:p>
                      <a:pPr algn="ctr">
                        <a:spcAft>
                          <a:spcPts val="0"/>
                        </a:spcAft>
                      </a:pPr>
                      <a:r>
                        <a:rPr lang="en-US" sz="950" dirty="0">
                          <a:effectLst/>
                          <a:latin typeface="Calibri" panose="020F0502020204030204" pitchFamily="34" charset="0"/>
                          <a:cs typeface="Phetsarath OT" panose="02000500000000000000" pitchFamily="2" charset="0"/>
                        </a:rPr>
                        <a:t>(Days)</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21346">
                <a:tc v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Number of totally destroyed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Average Replacement Cost</a:t>
                      </a:r>
                      <a:endParaRPr lang="en-US" sz="950">
                        <a:effectLst/>
                        <a:latin typeface="Calibri" panose="020F0502020204030204" pitchFamily="34" charset="0"/>
                      </a:endParaRPr>
                    </a:p>
                    <a:p>
                      <a:pPr algn="ctr">
                        <a:spcAft>
                          <a:spcPts val="0"/>
                        </a:spcAft>
                      </a:pPr>
                      <a:r>
                        <a:rPr lang="en-US" sz="950">
                          <a:effectLst/>
                          <a:latin typeface="Calibri" panose="020F0502020204030204" pitchFamily="34" charset="0"/>
                          <a:cs typeface="Phetsarath OT" panose="02000500000000000000" pitchFamily="2" charset="0"/>
                        </a:rPr>
                        <a:t>(Kyat)</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50">
                          <a:effectLst/>
                          <a:latin typeface="Calibri" panose="020F0502020204030204" pitchFamily="34" charset="0"/>
                          <a:cs typeface="Phetsarath OT" panose="02000500000000000000" pitchFamily="2" charset="0"/>
                        </a:rPr>
                        <a:t>Number of partially damaged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50" dirty="0">
                          <a:effectLst/>
                          <a:latin typeface="Calibri" panose="020F0502020204030204" pitchFamily="34" charset="0"/>
                          <a:cs typeface="Phetsarath OT" panose="02000500000000000000" pitchFamily="2" charset="0"/>
                        </a:rPr>
                        <a:t>Average Repair Cost</a:t>
                      </a:r>
                      <a:endParaRPr lang="en-US" sz="950" dirty="0">
                        <a:effectLst/>
                        <a:latin typeface="Calibri" panose="020F0502020204030204" pitchFamily="34" charset="0"/>
                      </a:endParaRPr>
                    </a:p>
                    <a:p>
                      <a:pPr algn="ctr">
                        <a:spcAft>
                          <a:spcPts val="0"/>
                        </a:spcAft>
                      </a:pPr>
                      <a:r>
                        <a:rPr lang="en-US" sz="950" dirty="0">
                          <a:effectLst/>
                          <a:latin typeface="Calibri" panose="020F0502020204030204" pitchFamily="34" charset="0"/>
                          <a:cs typeface="Phetsarath OT" panose="02000500000000000000" pitchFamily="2" charset="0"/>
                        </a:rPr>
                        <a:t>(Kyat)</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55773">
                <a:tc v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A</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B</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50">
                          <a:effectLst/>
                          <a:latin typeface="Calibri" panose="020F0502020204030204" pitchFamily="34" charset="0"/>
                          <a:cs typeface="Phetsarath OT" panose="02000500000000000000" pitchFamily="2" charset="0"/>
                        </a:rPr>
                        <a:t>C</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50">
                          <a:effectLst/>
                          <a:latin typeface="Calibri" panose="020F0502020204030204" pitchFamily="34" charset="0"/>
                          <a:cs typeface="Phetsarath OT" panose="02000500000000000000" pitchFamily="2" charset="0"/>
                        </a:rPr>
                        <a:t>D</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E</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F</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4139">
                <a:tc>
                  <a:txBody>
                    <a:bodyPr/>
                    <a:lstStyle/>
                    <a:p>
                      <a:pPr marL="342900" lvl="0" indent="-342900">
                        <a:lnSpc>
                          <a:spcPct val="115000"/>
                        </a:lnSpc>
                        <a:spcAft>
                          <a:spcPts val="0"/>
                        </a:spcAft>
                        <a:buFont typeface="+mj-lt"/>
                        <a:buAutoNum type="arabicPeriod"/>
                      </a:pPr>
                      <a:r>
                        <a:rPr lang="en-US" sz="950">
                          <a:effectLst/>
                          <a:latin typeface="Calibri" panose="020F0502020204030204" pitchFamily="34" charset="0"/>
                          <a:ea typeface="Calibri" panose="020F0502020204030204" pitchFamily="34" charset="0"/>
                          <a:cs typeface="Phetsarath OT" panose="02000500000000000000" pitchFamily="2" charset="0"/>
                        </a:rPr>
                        <a:t>Power Generation</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Structures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Equipment</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Others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Font typeface="+mj-lt"/>
                        <a:buAutoNum type="arabicPeriod"/>
                      </a:pPr>
                      <a:r>
                        <a:rPr lang="en-US" sz="950">
                          <a:effectLst/>
                          <a:latin typeface="Calibri" panose="020F0502020204030204" pitchFamily="34" charset="0"/>
                          <a:ea typeface="Calibri" panose="020F0502020204030204" pitchFamily="34" charset="0"/>
                          <a:cs typeface="Phetsarath OT" panose="02000500000000000000" pitchFamily="2" charset="0"/>
                        </a:rPr>
                        <a:t>Transmission system</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Structures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Equipment</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Vehicles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Others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Font typeface="+mj-lt"/>
                        <a:buAutoNum type="arabicPeriod"/>
                      </a:pPr>
                      <a:r>
                        <a:rPr lang="en-US" sz="950">
                          <a:effectLst/>
                          <a:latin typeface="Calibri" panose="020F0502020204030204" pitchFamily="34" charset="0"/>
                          <a:ea typeface="Calibri" panose="020F0502020204030204" pitchFamily="34" charset="0"/>
                          <a:cs typeface="Phetsarath OT" panose="02000500000000000000" pitchFamily="2" charset="0"/>
                        </a:rPr>
                        <a:t>Distribution grids</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Structures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Equipment </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a:txBody>
                    <a:bodyPr/>
                    <a:lstStyle/>
                    <a:p>
                      <a:pPr marL="342900" lvl="0" indent="-342900">
                        <a:spcAft>
                          <a:spcPts val="0"/>
                        </a:spcAft>
                        <a:buSzPts val="1100"/>
                        <a:buFont typeface="+mj-lt"/>
                        <a:buAutoNum type="alphaLcPeriod"/>
                      </a:pPr>
                      <a:r>
                        <a:rPr lang="en-US" sz="950">
                          <a:effectLst/>
                          <a:latin typeface="Calibri" panose="020F0502020204030204" pitchFamily="34" charset="0"/>
                          <a:cs typeface="Phetsarath OT" panose="02000500000000000000" pitchFamily="2" charset="0"/>
                        </a:rPr>
                        <a:t>Others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Font typeface="+mj-lt"/>
                        <a:buAutoNum type="arabicPeriod"/>
                      </a:pPr>
                      <a:r>
                        <a:rPr lang="en-US" sz="950">
                          <a:effectLst/>
                          <a:latin typeface="Calibri" panose="020F0502020204030204" pitchFamily="34" charset="0"/>
                          <a:ea typeface="Calibri" panose="020F0502020204030204" pitchFamily="34" charset="0"/>
                          <a:cs typeface="Phetsarath OT" panose="02000500000000000000" pitchFamily="2" charset="0"/>
                        </a:rPr>
                        <a:t>Main Office</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4139">
                <a:tc>
                  <a:txBody>
                    <a:bodyPr/>
                    <a:lstStyle/>
                    <a:p>
                      <a:pPr marL="342900" lvl="0" indent="-342900">
                        <a:lnSpc>
                          <a:spcPct val="115000"/>
                        </a:lnSpc>
                        <a:spcAft>
                          <a:spcPts val="0"/>
                        </a:spcAft>
                        <a:buSzPts val="1100"/>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Structures</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SzPts val="1100"/>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Equipment</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SzPts val="1100"/>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Inventories </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a:txBody>
                    <a:bodyPr/>
                    <a:lstStyle/>
                    <a:p>
                      <a:pPr marL="342900" lvl="0" indent="-342900">
                        <a:lnSpc>
                          <a:spcPct val="115000"/>
                        </a:lnSpc>
                        <a:spcAft>
                          <a:spcPts val="0"/>
                        </a:spcAft>
                        <a:buSzPts val="1100"/>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Others </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091">
                <a:tc>
                  <a:txBody>
                    <a:bodyPr/>
                    <a:lstStyle/>
                    <a:p>
                      <a:pPr>
                        <a:lnSpc>
                          <a:spcPct val="115000"/>
                        </a:lnSpc>
                        <a:spcAft>
                          <a:spcPts val="0"/>
                        </a:spcAft>
                      </a:pPr>
                      <a:r>
                        <a:rPr lang="en-US" sz="950" b="1">
                          <a:effectLst/>
                          <a:latin typeface="Calibri" panose="020F0502020204030204" pitchFamily="34" charset="0"/>
                          <a:ea typeface="Calibri" panose="020F0502020204030204" pitchFamily="34" charset="0"/>
                          <a:cs typeface="Phetsarath OT" panose="02000500000000000000" pitchFamily="2" charset="0"/>
                        </a:rPr>
                        <a:t>TOTAL</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80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N.A.</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5773">
                <a:tc gridSpan="9">
                  <a:txBody>
                    <a:bodyPr/>
                    <a:lstStyle/>
                    <a:p>
                      <a:pPr algn="ctr">
                        <a:spcAft>
                          <a:spcPts val="0"/>
                        </a:spcAft>
                      </a:pPr>
                      <a:r>
                        <a:rPr lang="en-US" sz="950" b="1">
                          <a:effectLst/>
                          <a:latin typeface="Calibri" panose="020F0502020204030204" pitchFamily="34" charset="0"/>
                          <a:cs typeface="Phetsarath OT" panose="02000500000000000000" pitchFamily="2" charset="0"/>
                        </a:rPr>
                        <a:t>Estimated Losses (Kyats)</a:t>
                      </a:r>
                      <a:endParaRPr lang="en-US" sz="950">
                        <a:effectLst/>
                        <a:latin typeface="Calibri" panose="020F0502020204030204" pitchFamily="34" charset="0"/>
                      </a:endParaRPr>
                    </a:p>
                  </a:txBody>
                  <a:tcPr marL="25098" marR="25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139">
                <a:tc gridSpan="2">
                  <a:txBody>
                    <a:bodyPr/>
                    <a:lstStyle/>
                    <a:p>
                      <a:pPr>
                        <a:spcAft>
                          <a:spcPts val="0"/>
                        </a:spcAft>
                      </a:pPr>
                      <a:r>
                        <a:rPr lang="en-US" sz="950">
                          <a:effectLst/>
                          <a:latin typeface="Calibri" panose="020F0502020204030204" pitchFamily="34" charset="0"/>
                          <a:cs typeface="Phetsarath OT" panose="02000500000000000000" pitchFamily="2" charset="0"/>
                        </a:rPr>
                        <a:t>Types of Losses</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1000"/>
                        </a:spcAft>
                      </a:pPr>
                      <a:r>
                        <a:rPr lang="en-US" sz="950">
                          <a:effectLst/>
                          <a:latin typeface="Calibri" panose="020F0502020204030204" pitchFamily="34" charset="0"/>
                          <a:ea typeface="Calibri" panose="020F0502020204030204" pitchFamily="34" charset="0"/>
                          <a:cs typeface="Phetsarath OT" panose="02000500000000000000" pitchFamily="2" charset="0"/>
                        </a:rPr>
                        <a:t>Disaster Year</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1000"/>
                        </a:spcAft>
                      </a:pPr>
                      <a:r>
                        <a:rPr lang="en-US" sz="950">
                          <a:effectLst/>
                          <a:latin typeface="Calibri" panose="020F0502020204030204" pitchFamily="34" charset="0"/>
                          <a:ea typeface="Calibri" panose="020F0502020204030204" pitchFamily="34" charset="0"/>
                          <a:cs typeface="Phetsarath OT" panose="02000500000000000000" pitchFamily="2" charset="0"/>
                        </a:rPr>
                        <a:t>Year 1</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950">
                          <a:effectLst/>
                          <a:latin typeface="Calibri" panose="020F0502020204030204" pitchFamily="34" charset="0"/>
                          <a:cs typeface="Phetsarath OT" panose="02000500000000000000" pitchFamily="2" charset="0"/>
                        </a:rPr>
                        <a:t>Year 2</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r>
                        <a:rPr lang="en-US" sz="950">
                          <a:effectLst/>
                          <a:latin typeface="Calibri" panose="020F0502020204030204" pitchFamily="34" charset="0"/>
                          <a:cs typeface="Phetsarath OT" panose="02000500000000000000" pitchFamily="2" charset="0"/>
                        </a:rPr>
                        <a:t>Total (Kyat)</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4139">
                <a:tc gridSpan="2">
                  <a:txBody>
                    <a:bodyPr/>
                    <a:lstStyle/>
                    <a:p>
                      <a:pPr marL="342900" lvl="0" indent="-342900">
                        <a:lnSpc>
                          <a:spcPct val="115000"/>
                        </a:lnSpc>
                        <a:spcAft>
                          <a:spcPts val="0"/>
                        </a:spcAft>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Foregone income</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gridSpan="2">
                  <a:txBody>
                    <a:bodyPr/>
                    <a:lstStyle/>
                    <a:p>
                      <a:pPr marL="342900" lvl="0" indent="-342900">
                        <a:lnSpc>
                          <a:spcPct val="115000"/>
                        </a:lnSpc>
                        <a:spcAft>
                          <a:spcPts val="0"/>
                        </a:spcAft>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Cleaning up of debris</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gridSpan="2">
                  <a:txBody>
                    <a:bodyPr/>
                    <a:lstStyle/>
                    <a:p>
                      <a:pPr marL="342900" lvl="0" indent="-342900">
                        <a:lnSpc>
                          <a:spcPct val="115000"/>
                        </a:lnSpc>
                        <a:spcAft>
                          <a:spcPts val="0"/>
                        </a:spcAft>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Higher operating costs</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39">
                <a:tc gridSpan="2">
                  <a:txBody>
                    <a:bodyPr/>
                    <a:lstStyle/>
                    <a:p>
                      <a:pPr marL="342900" lvl="0" indent="-342900">
                        <a:lnSpc>
                          <a:spcPct val="115000"/>
                        </a:lnSpc>
                        <a:spcAft>
                          <a:spcPts val="0"/>
                        </a:spcAft>
                        <a:buFont typeface="+mj-lt"/>
                        <a:buAutoNum type="alphaLcPeriod"/>
                      </a:pPr>
                      <a:r>
                        <a:rPr lang="en-US" sz="950">
                          <a:effectLst/>
                          <a:latin typeface="Calibri" panose="020F0502020204030204" pitchFamily="34" charset="0"/>
                          <a:ea typeface="Calibri" panose="020F0502020204030204" pitchFamily="34" charset="0"/>
                          <a:cs typeface="Phetsarath OT" panose="02000500000000000000" pitchFamily="2" charset="0"/>
                        </a:rPr>
                        <a:t>Other unexpected expenses</a:t>
                      </a:r>
                      <a:endParaRPr lang="en-US" sz="950">
                        <a:effectLst/>
                        <a:latin typeface="Calibri" panose="020F0502020204030204" pitchFamily="34" charset="0"/>
                        <a:ea typeface="Calibri" panose="020F0502020204030204" pitchFamily="34" charset="0"/>
                        <a:cs typeface="Angsana New" panose="02020603050405020304" pitchFamily="18" charset="-34"/>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73">
                <a:tc gridSpan="2">
                  <a:txBody>
                    <a:bodyPr/>
                    <a:lstStyle/>
                    <a:p>
                      <a:pPr>
                        <a:spcAft>
                          <a:spcPts val="0"/>
                        </a:spcAft>
                      </a:pPr>
                      <a:r>
                        <a:rPr lang="en-US" sz="950">
                          <a:effectLst/>
                          <a:latin typeface="Calibri" panose="020F0502020204030204" pitchFamily="34" charset="0"/>
                          <a:cs typeface="Phetsarath OT" panose="02000500000000000000" pitchFamily="2" charset="0"/>
                        </a:rPr>
                        <a:t>TOTAL</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dirty="0">
                          <a:effectLst/>
                          <a:latin typeface="Calibri" panose="020F0502020204030204" pitchFamily="34" charset="0"/>
                          <a:cs typeface="Phetsarath OT" panose="02000500000000000000" pitchFamily="2" charset="0"/>
                        </a:rPr>
                        <a:t> </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50">
                          <a:effectLst/>
                          <a:latin typeface="Calibri" panose="020F0502020204030204" pitchFamily="34" charset="0"/>
                          <a:cs typeface="Phetsarath OT" panose="02000500000000000000" pitchFamily="2" charset="0"/>
                        </a:rPr>
                        <a:t> </a:t>
                      </a:r>
                      <a:endParaRPr lang="en-US" sz="95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50" dirty="0">
                          <a:effectLst/>
                          <a:latin typeface="Calibri" panose="020F0502020204030204" pitchFamily="34" charset="0"/>
                          <a:cs typeface="Phetsarath OT" panose="02000500000000000000" pitchFamily="2" charset="0"/>
                        </a:rPr>
                        <a:t> </a:t>
                      </a:r>
                      <a:endParaRPr lang="en-US" sz="950" dirty="0">
                        <a:effectLst/>
                        <a:latin typeface="Calibri" panose="020F0502020204030204" pitchFamily="34" charset="0"/>
                      </a:endParaRPr>
                    </a:p>
                  </a:txBody>
                  <a:tcPr marL="25098" marR="25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98816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8229600" cy="1143000"/>
          </a:xfrm>
        </p:spPr>
        <p:txBody>
          <a:bodyPr>
            <a:noAutofit/>
          </a:bodyPr>
          <a:lstStyle/>
          <a:p>
            <a:r>
              <a:rPr lang="en-US" sz="2800" i="1" u="sng" dirty="0">
                <a:solidFill>
                  <a:schemeClr val="accent3"/>
                </a:solidFill>
                <a:effectLst/>
              </a:rPr>
              <a:t>Step 2.2. Summarize the damages and losses in the sector in a </a:t>
            </a:r>
            <a:r>
              <a:rPr lang="en-US" sz="2800" i="1" u="sng" dirty="0" smtClean="0">
                <a:solidFill>
                  <a:schemeClr val="accent3"/>
                </a:solidFill>
                <a:effectLst/>
              </a:rPr>
              <a:t>township </a:t>
            </a:r>
            <a:endParaRPr lang="en-US" sz="2800" dirty="0">
              <a:solidFill>
                <a:schemeClr val="accent3"/>
              </a:solidFill>
            </a:endParaRPr>
          </a:p>
        </p:txBody>
      </p:sp>
      <p:sp>
        <p:nvSpPr>
          <p:cNvPr id="6" name="Rectangle 1"/>
          <p:cNvSpPr>
            <a:spLocks noChangeArrowheads="1"/>
          </p:cNvSpPr>
          <p:nvPr/>
        </p:nvSpPr>
        <p:spPr bwMode="auto">
          <a:xfrm>
            <a:off x="285399" y="1418294"/>
            <a:ext cx="562448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3"/>
                </a:solidFill>
                <a:effectLst/>
                <a:latin typeface="Calibri" panose="020F0502020204030204" pitchFamily="34" charset="0"/>
                <a:ea typeface="Calibri" panose="020F0502020204030204" pitchFamily="34" charset="0"/>
                <a:cs typeface="Phetsarath OT" panose="02000500000000000000" pitchFamily="2" charset="0"/>
              </a:rPr>
              <a:t>Table 4. Summary of damages and losses in the township</a:t>
            </a:r>
            <a:endParaRPr kumimoji="0" lang="en-US" altLang="en-US" sz="3200" b="0" i="0" u="none" strike="noStrike" cap="none" normalizeH="0" baseline="0" dirty="0" smtClean="0">
              <a:ln>
                <a:noFill/>
              </a:ln>
              <a:solidFill>
                <a:schemeClr val="accent3"/>
              </a:solidFill>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749317984"/>
              </p:ext>
            </p:extLst>
          </p:nvPr>
        </p:nvGraphicFramePr>
        <p:xfrm>
          <a:off x="107504" y="2020024"/>
          <a:ext cx="8712967" cy="3901440"/>
        </p:xfrm>
        <a:graphic>
          <a:graphicData uri="http://schemas.openxmlformats.org/drawingml/2006/table">
            <a:tbl>
              <a:tblPr firstRow="1" firstCol="1" bandRow="1"/>
              <a:tblGrid>
                <a:gridCol w="2275826"/>
                <a:gridCol w="871297"/>
                <a:gridCol w="766741"/>
                <a:gridCol w="771969"/>
                <a:gridCol w="771969"/>
                <a:gridCol w="897436"/>
                <a:gridCol w="897436"/>
                <a:gridCol w="740214"/>
                <a:gridCol w="720079"/>
              </a:tblGrid>
              <a:tr h="152400">
                <a:tc gridSpan="9">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Township:</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a:spcAft>
                          <a:spcPts val="0"/>
                        </a:spcAft>
                      </a:pPr>
                      <a:r>
                        <a:rPr lang="en-US" sz="1600">
                          <a:effectLst/>
                          <a:latin typeface="Calibri" panose="020F0502020204030204" pitchFamily="34" charset="0"/>
                          <a:cs typeface="Phetsarath OT" panose="02000500000000000000" pitchFamily="2" charset="0"/>
                        </a:rPr>
                        <a:t>Total Number of Clients Affected: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power firms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Within the Disaster Year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 Beyond Disaster Year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Damages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2400">
                <a:tc vMerge="1">
                  <a:txBody>
                    <a:bodyPr/>
                    <a:lstStyle/>
                    <a:p>
                      <a:endParaRPr lang="en-US"/>
                    </a:p>
                  </a:txBody>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n</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b="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332331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88640"/>
            <a:ext cx="5760640" cy="800219"/>
          </a:xfrm>
          <a:prstGeom prst="rect">
            <a:avLst/>
          </a:prstGeom>
        </p:spPr>
        <p:txBody>
          <a:bodyPr wrap="square">
            <a:spAutoFit/>
          </a:bodyPr>
          <a:lstStyle/>
          <a:p>
            <a:pPr algn="just">
              <a:lnSpc>
                <a:spcPct val="115000"/>
              </a:lnSpc>
              <a:spcAft>
                <a:spcPts val="1000"/>
              </a:spcAft>
            </a:pPr>
            <a:r>
              <a:rPr lang="en-US" sz="2000" i="1" u="sng" dirty="0">
                <a:solidFill>
                  <a:schemeClr val="accent3"/>
                </a:solidFill>
                <a:latin typeface="Calibri" panose="020F0502020204030204" pitchFamily="34" charset="0"/>
                <a:ea typeface="Calibri" panose="020F0502020204030204" pitchFamily="34" charset="0"/>
                <a:cs typeface="Phetsarath OT" panose="02000500000000000000" pitchFamily="2" charset="0"/>
              </a:rPr>
              <a:t>Step 2.3.  Summarize damages and losses of the sector in a district  </a:t>
            </a:r>
            <a:endParaRPr lang="en-US" sz="2000" dirty="0">
              <a:solidFill>
                <a:schemeClr val="accent3"/>
              </a:solidFill>
              <a:effectLst/>
              <a:latin typeface="Calibri" panose="020F0502020204030204" pitchFamily="34" charset="0"/>
              <a:ea typeface="Calibri" panose="020F0502020204030204" pitchFamily="34" charset="0"/>
            </a:endParaRPr>
          </a:p>
        </p:txBody>
      </p:sp>
      <p:sp>
        <p:nvSpPr>
          <p:cNvPr id="3" name="Rectangle 2"/>
          <p:cNvSpPr/>
          <p:nvPr/>
        </p:nvSpPr>
        <p:spPr>
          <a:xfrm rot="16200000">
            <a:off x="-2553682" y="3723284"/>
            <a:ext cx="5589240" cy="392159"/>
          </a:xfrm>
          <a:prstGeom prst="rect">
            <a:avLst/>
          </a:prstGeom>
        </p:spPr>
        <p:txBody>
          <a:bodyPr wrap="square">
            <a:spAutoFit/>
          </a:bodyPr>
          <a:lstStyle/>
          <a:p>
            <a:pPr marL="228600" algn="just">
              <a:lnSpc>
                <a:spcPct val="115000"/>
              </a:lnSpc>
              <a:spcAft>
                <a:spcPts val="0"/>
              </a:spcAft>
            </a:pPr>
            <a:r>
              <a:rPr lang="en-US" b="1" dirty="0">
                <a:solidFill>
                  <a:schemeClr val="accent3"/>
                </a:solidFill>
                <a:latin typeface="Calibri" panose="020F0502020204030204" pitchFamily="34" charset="0"/>
                <a:ea typeface="Calibri" panose="020F0502020204030204" pitchFamily="34" charset="0"/>
                <a:cs typeface="Phetsarath OT" panose="02000500000000000000" pitchFamily="2" charset="0"/>
              </a:rPr>
              <a:t>Table 5. Summary of damages and losses in a district</a:t>
            </a:r>
            <a:endParaRPr lang="en-US"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12058004"/>
              </p:ext>
            </p:extLst>
          </p:nvPr>
        </p:nvGraphicFramePr>
        <p:xfrm>
          <a:off x="539552" y="1360512"/>
          <a:ext cx="8532441" cy="4876800"/>
        </p:xfrm>
        <a:graphic>
          <a:graphicData uri="http://schemas.openxmlformats.org/drawingml/2006/table">
            <a:tbl>
              <a:tblPr firstRow="1" firstCol="1" bandRow="1"/>
              <a:tblGrid>
                <a:gridCol w="2016224"/>
                <a:gridCol w="936104"/>
                <a:gridCol w="792088"/>
                <a:gridCol w="720080"/>
                <a:gridCol w="792088"/>
                <a:gridCol w="792088"/>
                <a:gridCol w="792088"/>
                <a:gridCol w="864096"/>
                <a:gridCol w="827585"/>
              </a:tblGrid>
              <a:tr h="152400">
                <a:tc gridSpan="9">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District:</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a:spcAft>
                          <a:spcPts val="0"/>
                        </a:spcAft>
                      </a:pPr>
                      <a:r>
                        <a:rPr lang="en-US" sz="1600">
                          <a:effectLst/>
                          <a:latin typeface="Calibri" panose="020F0502020204030204" pitchFamily="34" charset="0"/>
                          <a:cs typeface="Phetsarath OT" panose="02000500000000000000" pitchFamily="2" charset="0"/>
                        </a:rPr>
                        <a:t>Total Number of Clients Affected: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Township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Within the Disaster Year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 Beyond Disaster Year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Damages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2400">
                <a:tc vMerge="1">
                  <a:txBody>
                    <a:bodyPr/>
                    <a:lstStyle/>
                    <a:p>
                      <a:endParaRPr lang="en-US"/>
                    </a:p>
                  </a:txBody>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Township A</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Township  B</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Township N</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458612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4572000" cy="729430"/>
          </a:xfrm>
          <a:prstGeom prst="rect">
            <a:avLst/>
          </a:prstGeom>
        </p:spPr>
        <p:txBody>
          <a:bodyPr>
            <a:spAutoFit/>
          </a:bodyPr>
          <a:lstStyle/>
          <a:p>
            <a:pPr algn="just">
              <a:lnSpc>
                <a:spcPct val="115000"/>
              </a:lnSpc>
              <a:spcAft>
                <a:spcPts val="1000"/>
              </a:spcAft>
            </a:pPr>
            <a:r>
              <a:rPr lang="en-US" i="1" u="sng" dirty="0">
                <a:solidFill>
                  <a:schemeClr val="accent3"/>
                </a:solidFill>
                <a:latin typeface="Calibri" panose="020F0502020204030204" pitchFamily="34" charset="0"/>
                <a:ea typeface="Calibri" panose="020F0502020204030204" pitchFamily="34" charset="0"/>
                <a:cs typeface="Phetsarath OT" panose="02000500000000000000" pitchFamily="2" charset="0"/>
              </a:rPr>
              <a:t>Step 2.4 Summarize damages and losses of the sector at the State/Region level  </a:t>
            </a:r>
            <a:endParaRPr lang="en-US" dirty="0">
              <a:solidFill>
                <a:schemeClr val="accent3"/>
              </a:solidFill>
              <a:effectLst/>
              <a:latin typeface="Calibri" panose="020F0502020204030204" pitchFamily="34" charset="0"/>
              <a:ea typeface="Calibri" panose="020F0502020204030204" pitchFamily="34" charset="0"/>
            </a:endParaRPr>
          </a:p>
        </p:txBody>
      </p:sp>
      <p:sp>
        <p:nvSpPr>
          <p:cNvPr id="3" name="Rectangle 2"/>
          <p:cNvSpPr/>
          <p:nvPr/>
        </p:nvSpPr>
        <p:spPr>
          <a:xfrm rot="16200000">
            <a:off x="-1741773" y="3262053"/>
            <a:ext cx="4572000" cy="729430"/>
          </a:xfrm>
          <a:prstGeom prst="rect">
            <a:avLst/>
          </a:prstGeom>
        </p:spPr>
        <p:txBody>
          <a:bodyPr>
            <a:spAutoFit/>
          </a:bodyPr>
          <a:lstStyle/>
          <a:p>
            <a:pPr marL="228600" algn="just">
              <a:lnSpc>
                <a:spcPct val="115000"/>
              </a:lnSpc>
              <a:spcAft>
                <a:spcPts val="0"/>
              </a:spcAft>
            </a:pPr>
            <a:r>
              <a:rPr lang="en-US" b="1" dirty="0">
                <a:solidFill>
                  <a:schemeClr val="accent3"/>
                </a:solidFill>
                <a:latin typeface="Calibri" panose="020F0502020204030204" pitchFamily="34" charset="0"/>
                <a:ea typeface="Calibri" panose="020F0502020204030204" pitchFamily="34" charset="0"/>
                <a:cs typeface="Phetsarath OT" panose="02000500000000000000" pitchFamily="2" charset="0"/>
              </a:rPr>
              <a:t>Table 6. Summary of damages and losses in a state</a:t>
            </a:r>
            <a:endParaRPr lang="en-US"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55847317"/>
              </p:ext>
            </p:extLst>
          </p:nvPr>
        </p:nvGraphicFramePr>
        <p:xfrm>
          <a:off x="914399" y="1700808"/>
          <a:ext cx="7978079" cy="4267200"/>
        </p:xfrm>
        <a:graphic>
          <a:graphicData uri="http://schemas.openxmlformats.org/drawingml/2006/table">
            <a:tbl>
              <a:tblPr firstRow="1" firstCol="1" bandRow="1"/>
              <a:tblGrid>
                <a:gridCol w="2083874"/>
                <a:gridCol w="797808"/>
                <a:gridCol w="702071"/>
                <a:gridCol w="706858"/>
                <a:gridCol w="706858"/>
                <a:gridCol w="821742"/>
                <a:gridCol w="821742"/>
                <a:gridCol w="617048"/>
                <a:gridCol w="720078"/>
              </a:tblGrid>
              <a:tr h="152400">
                <a:tc gridSpan="9">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State/Region:</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a:spcAft>
                          <a:spcPts val="0"/>
                        </a:spcAft>
                      </a:pPr>
                      <a:r>
                        <a:rPr lang="en-US" sz="1400">
                          <a:effectLst/>
                          <a:latin typeface="Calibri" panose="020F0502020204030204" pitchFamily="34" charset="0"/>
                          <a:cs typeface="Phetsarath OT" panose="02000500000000000000" pitchFamily="2" charset="0"/>
                        </a:rPr>
                        <a:t>Total Number of Clients Affected: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District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Within the Disaster Year</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 Beyond Disaster Year</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Damages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2</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2400">
                <a:tc vMerge="1">
                  <a:txBody>
                    <a:bodyPr/>
                    <a:lstStyle/>
                    <a:p>
                      <a:endParaRPr lang="en-US"/>
                    </a:p>
                  </a:txBody>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District A</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District  B</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District  N</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2</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400" b="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347797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3. Validate the information on damages and losses and draft the summary </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18094764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0" y="764704"/>
            <a:ext cx="8229600" cy="4625975"/>
          </a:xfrm>
        </p:spPr>
        <p:txBody>
          <a:bodyPr/>
          <a:lstStyle/>
          <a:p>
            <a:r>
              <a:rPr lang="en-US" i="1" u="sng" dirty="0"/>
              <a:t>Step 3.1. Organize a workshop to validate the data gathered from the field </a:t>
            </a:r>
            <a:endParaRPr lang="en-US" dirty="0"/>
          </a:p>
          <a:p>
            <a:endParaRPr lang="en-US" dirty="0" smtClean="0"/>
          </a:p>
          <a:p>
            <a:r>
              <a:rPr lang="en-US" dirty="0" smtClean="0"/>
              <a:t>To </a:t>
            </a:r>
            <a:r>
              <a:rPr lang="en-US" dirty="0"/>
              <a:t>ensure the integrity of the data collected and that there is no double </a:t>
            </a:r>
            <a:r>
              <a:rPr lang="en-US" dirty="0" smtClean="0"/>
              <a:t>counting</a:t>
            </a:r>
          </a:p>
          <a:p>
            <a:r>
              <a:rPr lang="en-US" dirty="0" smtClean="0"/>
              <a:t>Organized by the </a:t>
            </a:r>
            <a:r>
              <a:rPr lang="en-US" dirty="0"/>
              <a:t>Central Statistical Organization, as Secretary of the national “Confirmation of Damages and Losses Subcommittee</a:t>
            </a:r>
            <a:r>
              <a:rPr lang="en-US" dirty="0" smtClean="0"/>
              <a:t>”</a:t>
            </a:r>
            <a:endParaRPr lang="en-US" dirty="0"/>
          </a:p>
        </p:txBody>
      </p:sp>
    </p:spTree>
    <p:extLst>
      <p:ext uri="{BB962C8B-B14F-4D97-AF65-F5344CB8AC3E}">
        <p14:creationId xmlns:p14="http://schemas.microsoft.com/office/powerpoint/2010/main" val="4088294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a:t>This document is intended for the training and guidance of personnel at all levels in Myanmar who are responsible for the post-disaster damage, loss and needs assessment - or what is now known as the post-disaster needs assessment (PDNA). </a:t>
            </a:r>
            <a:endParaRPr lang="en-US" sz="1800" dirty="0" smtClean="0"/>
          </a:p>
          <a:p>
            <a:endParaRPr lang="en-US" sz="1800" dirty="0" smtClean="0"/>
          </a:p>
          <a:p>
            <a:r>
              <a:rPr lang="en-US" sz="1800" dirty="0" smtClean="0"/>
              <a:t>The </a:t>
            </a:r>
            <a:r>
              <a:rPr lang="en-US" sz="1800" dirty="0"/>
              <a:t>Guidance Note supports officials within Myanmar to conduct accurate and timely post-disaster needs assessment for better recovery. It directly assists implementation of the national government policy, including the Natural Disaster Management </a:t>
            </a:r>
            <a:r>
              <a:rPr lang="en-US" sz="1800" dirty="0" smtClean="0"/>
              <a:t>Act </a:t>
            </a:r>
            <a:r>
              <a:rPr lang="en-US" sz="1800" dirty="0"/>
              <a:t>(2013) and the functions of the National Disaster Preparedness Central Committee and its components. The Guidance Note applies to urban and rural areas</a:t>
            </a:r>
            <a:r>
              <a:rPr lang="en-US" sz="1800" dirty="0" smtClean="0"/>
              <a:t>.</a:t>
            </a:r>
            <a:endParaRPr lang="en-US" sz="1800" dirty="0"/>
          </a:p>
        </p:txBody>
      </p:sp>
      <p:sp>
        <p:nvSpPr>
          <p:cNvPr id="3" name="Title 2"/>
          <p:cNvSpPr>
            <a:spLocks noGrp="1"/>
          </p:cNvSpPr>
          <p:nvPr>
            <p:ph type="title"/>
          </p:nvPr>
        </p:nvSpPr>
        <p:spPr/>
        <p:txBody>
          <a:bodyPr/>
          <a:lstStyle/>
          <a:p>
            <a:r>
              <a:rPr lang="en-US" dirty="0" smtClean="0"/>
              <a:t>Introduction (1)</a:t>
            </a:r>
            <a:endParaRPr lang="en-US" dirty="0"/>
          </a:p>
        </p:txBody>
      </p:sp>
    </p:spTree>
    <p:extLst>
      <p:ext uri="{BB962C8B-B14F-4D97-AF65-F5344CB8AC3E}">
        <p14:creationId xmlns:p14="http://schemas.microsoft.com/office/powerpoint/2010/main" val="16832620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32"/>
            <a:ext cx="7956376" cy="410882"/>
          </a:xfrm>
          <a:prstGeom prst="rect">
            <a:avLst/>
          </a:prstGeom>
        </p:spPr>
        <p:txBody>
          <a:bodyPr wrap="square">
            <a:spAutoFit/>
          </a:bodyPr>
          <a:lstStyle/>
          <a:p>
            <a:pPr algn="just">
              <a:lnSpc>
                <a:spcPct val="115000"/>
              </a:lnSpc>
              <a:spcAft>
                <a:spcPts val="1000"/>
              </a:spcAft>
            </a:pPr>
            <a:r>
              <a:rPr lang="en-US" i="1" u="sng" dirty="0">
                <a:solidFill>
                  <a:srgbClr val="FF0000"/>
                </a:solidFill>
                <a:latin typeface="Calibri" panose="020F0502020204030204" pitchFamily="34" charset="0"/>
                <a:ea typeface="Calibri" panose="020F0502020204030204" pitchFamily="34" charset="0"/>
                <a:cs typeface="Phetsarath OT" panose="02000500000000000000" pitchFamily="2" charset="0"/>
              </a:rPr>
              <a:t>Step 3.2. Summarize damages and losses of the sector at the </a:t>
            </a:r>
            <a:r>
              <a:rPr lang="en-US" i="1" u="sng" dirty="0" smtClean="0">
                <a:solidFill>
                  <a:srgbClr val="FF0000"/>
                </a:solidFill>
                <a:latin typeface="Calibri" panose="020F0502020204030204" pitchFamily="34" charset="0"/>
                <a:ea typeface="Calibri" panose="020F0502020204030204" pitchFamily="34" charset="0"/>
                <a:cs typeface="Phetsarath OT" panose="02000500000000000000" pitchFamily="2" charset="0"/>
              </a:rPr>
              <a:t>national </a:t>
            </a:r>
            <a:r>
              <a:rPr lang="en-US" i="1" u="sng" dirty="0">
                <a:solidFill>
                  <a:srgbClr val="FF0000"/>
                </a:solidFill>
                <a:latin typeface="Calibri" panose="020F0502020204030204" pitchFamily="34" charset="0"/>
                <a:ea typeface="Calibri" panose="020F0502020204030204" pitchFamily="34" charset="0"/>
                <a:cs typeface="Phetsarath OT" panose="02000500000000000000" pitchFamily="2" charset="0"/>
              </a:rPr>
              <a:t>level  </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1"/>
          <p:cNvSpPr>
            <a:spLocks noChangeArrowheads="1"/>
          </p:cNvSpPr>
          <p:nvPr/>
        </p:nvSpPr>
        <p:spPr bwMode="auto">
          <a:xfrm rot="16200000">
            <a:off x="-1394574" y="2447310"/>
            <a:ext cx="33123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FF0000"/>
                </a:solidFill>
              </a:rPr>
              <a:t>Table 17. Summary of damages and losses in agriculture nationwide</a:t>
            </a:r>
            <a:endParaRPr lang="en-US" sz="1400"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692495789"/>
              </p:ext>
            </p:extLst>
          </p:nvPr>
        </p:nvGraphicFramePr>
        <p:xfrm>
          <a:off x="683568" y="653433"/>
          <a:ext cx="8280921" cy="6328959"/>
        </p:xfrm>
        <a:graphic>
          <a:graphicData uri="http://schemas.openxmlformats.org/drawingml/2006/table">
            <a:tbl>
              <a:tblPr firstRow="1" firstCol="1" bandRow="1"/>
              <a:tblGrid>
                <a:gridCol w="1828428"/>
                <a:gridCol w="1068237"/>
                <a:gridCol w="1124550"/>
                <a:gridCol w="1124550"/>
                <a:gridCol w="983772"/>
                <a:gridCol w="1253731"/>
                <a:gridCol w="897653"/>
              </a:tblGrid>
              <a:tr h="141244">
                <a:tc rowSpan="3">
                  <a:txBody>
                    <a:bodyPr/>
                    <a:lstStyle/>
                    <a:p>
                      <a:pPr marL="0" algn="just">
                        <a:lnSpc>
                          <a:spcPct val="115000"/>
                        </a:lnSpc>
                        <a:spcAft>
                          <a:spcPts val="0"/>
                        </a:spcAft>
                      </a:pPr>
                      <a:r>
                        <a:rPr lang="en-US" sz="1150" b="1" dirty="0">
                          <a:effectLst/>
                          <a:latin typeface="Calibri" panose="020F0502020204030204" pitchFamily="34" charset="0"/>
                          <a:ea typeface="Calibri" panose="020F0502020204030204" pitchFamily="34" charset="0"/>
                          <a:cs typeface="Arial" panose="020B0604020202020204" pitchFamily="34" charset="0"/>
                        </a:rPr>
                        <a:t>Name of State</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Disaster Year</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Losses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Total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2489">
                <a:tc vMerge="1">
                  <a:txBody>
                    <a:bodyPr/>
                    <a:lstStyle/>
                    <a:p>
                      <a:endParaRPr lang="en-US"/>
                    </a:p>
                  </a:txBody>
                  <a:tcPr/>
                </a:tc>
                <a:tc>
                  <a:txBody>
                    <a:bodyPr/>
                    <a:lstStyle/>
                    <a:p>
                      <a:pPr marL="0" algn="ctr">
                        <a:lnSpc>
                          <a:spcPct val="115000"/>
                        </a:lnSpc>
                        <a:spcAft>
                          <a:spcPts val="0"/>
                        </a:spcAft>
                      </a:pPr>
                      <a:r>
                        <a:rPr lang="en-US" sz="1150" b="1" dirty="0">
                          <a:effectLst/>
                          <a:latin typeface="Calibri" panose="020F0502020204030204" pitchFamily="34" charset="0"/>
                          <a:ea typeface="Calibri" panose="020F0502020204030204" pitchFamily="34" charset="0"/>
                          <a:cs typeface="Arial" panose="020B0604020202020204" pitchFamily="34" charset="0"/>
                        </a:rPr>
                        <a:t>Damages</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Losses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Total</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Year 1</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Year 2</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marL="0" algn="ctr">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(Kyat)</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7385">
                <a:tc vMerge="1">
                  <a:txBody>
                    <a:bodyPr/>
                    <a:lstStyle/>
                    <a:p>
                      <a:endParaRPr lang="en-US"/>
                    </a:p>
                  </a:txBody>
                  <a:tcPr/>
                </a:tc>
                <a:tc>
                  <a:txBody>
                    <a:bodyPr/>
                    <a:lstStyle/>
                    <a:p>
                      <a:pPr marL="0" algn="ctr">
                        <a:lnSpc>
                          <a:spcPct val="115000"/>
                        </a:lnSpc>
                        <a:spcAft>
                          <a:spcPts val="0"/>
                        </a:spcAft>
                      </a:pPr>
                      <a:r>
                        <a:rPr lang="en-US" sz="1150" dirty="0">
                          <a:effectLst/>
                          <a:latin typeface="Calibri" panose="020F0502020204030204" pitchFamily="34" charset="0"/>
                          <a:ea typeface="Calibri" panose="020F0502020204030204" pitchFamily="34" charset="0"/>
                          <a:cs typeface="Arial" panose="020B0604020202020204" pitchFamily="34" charset="0"/>
                        </a:rPr>
                        <a:t>(Kyat)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pPr>
                      <a:r>
                        <a:rPr lang="en-US" sz="1150" dirty="0">
                          <a:effectLst/>
                          <a:latin typeface="Calibri" panose="020F0502020204030204" pitchFamily="34" charset="0"/>
                          <a:cs typeface="Arial" panose="020B0604020202020204" pitchFamily="34" charset="0"/>
                        </a:rPr>
                        <a:t>(Kyat)</a:t>
                      </a:r>
                      <a:endParaRPr lang="en-US" sz="1150" dirty="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pPr>
                      <a:r>
                        <a:rPr lang="en-US" sz="1150" dirty="0">
                          <a:effectLst/>
                          <a:latin typeface="Calibri" panose="020F0502020204030204" pitchFamily="34" charset="0"/>
                          <a:cs typeface="Arial" panose="020B0604020202020204" pitchFamily="34" charset="0"/>
                        </a:rPr>
                        <a:t>(Kyat)</a:t>
                      </a:r>
                      <a:endParaRPr lang="en-US" sz="1150" dirty="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dirty="0">
                          <a:effectLst/>
                          <a:latin typeface="Calibri" panose="020F0502020204030204" pitchFamily="34" charset="0"/>
                          <a:ea typeface="Calibri" panose="020F0502020204030204" pitchFamily="34" charset="0"/>
                          <a:cs typeface="Arial" panose="020B0604020202020204" pitchFamily="34" charset="0"/>
                        </a:rPr>
                        <a:t>(Kyat)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algn="ctr">
                        <a:lnSpc>
                          <a:spcPct val="115000"/>
                        </a:lnSpc>
                        <a:spcAft>
                          <a:spcPts val="0"/>
                        </a:spcAft>
                      </a:pPr>
                      <a:r>
                        <a:rPr lang="en-US" sz="1150" dirty="0">
                          <a:effectLst/>
                          <a:latin typeface="Calibri" panose="020F0502020204030204" pitchFamily="34" charset="0"/>
                          <a:ea typeface="Calibri" panose="020F0502020204030204" pitchFamily="34" charset="0"/>
                          <a:cs typeface="Arial" panose="020B0604020202020204" pitchFamily="34" charset="0"/>
                        </a:rPr>
                        <a:t>(Kyat)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41244">
                <a:tc gridSpan="7">
                  <a:txBody>
                    <a:bodyPr/>
                    <a:lstStyle/>
                    <a:p>
                      <a:pPr marL="457200" algn="just">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State A:</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Permanent 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dirty="0">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Fisheries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Livestock</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Poultry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Irrigation</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gridSpan="7">
                  <a:txBody>
                    <a:bodyPr/>
                    <a:lstStyle/>
                    <a:p>
                      <a:pPr marL="457200" algn="just">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State B:</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Permanent 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Fisheries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Livestock</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Poultry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Irrigation</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gridSpan="7">
                  <a:txBody>
                    <a:bodyPr/>
                    <a:lstStyle/>
                    <a:p>
                      <a:pPr marL="457200" algn="just">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State N:</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cs typeface="Arial" panose="020B0604020202020204" pitchFamily="34" charset="0"/>
                        </a:rPr>
                        <a:t>Permanent Crops</a:t>
                      </a:r>
                      <a:endParaRPr lang="en-US" sz="1150">
                        <a:effectLst/>
                        <a:latin typeface="Calibri" panose="020F0502020204030204" pitchFamily="34"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Forestry and Timber</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Fisheries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Livestock</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Poultry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gn="just">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Other products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99695">
                        <a:lnSpc>
                          <a:spcPct val="115000"/>
                        </a:lnSpc>
                        <a:spcAft>
                          <a:spcPts val="0"/>
                        </a:spcAft>
                      </a:pPr>
                      <a:r>
                        <a:rPr lang="en-US" sz="1150" i="1">
                          <a:effectLst/>
                          <a:latin typeface="Calibri" panose="020F0502020204030204" pitchFamily="34" charset="0"/>
                          <a:ea typeface="Calibri" panose="020F0502020204030204" pitchFamily="34" charset="0"/>
                          <a:cs typeface="Arial" panose="020B0604020202020204" pitchFamily="34" charset="0"/>
                        </a:rPr>
                        <a:t>Irrigation</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44">
                <a:tc>
                  <a:txBody>
                    <a:bodyPr/>
                    <a:lstStyle/>
                    <a:p>
                      <a:pPr marL="457200" algn="just">
                        <a:lnSpc>
                          <a:spcPct val="115000"/>
                        </a:lnSpc>
                        <a:spcAft>
                          <a:spcPts val="0"/>
                        </a:spcAft>
                      </a:pPr>
                      <a:r>
                        <a:rPr lang="en-US" sz="1150" b="1">
                          <a:effectLst/>
                          <a:latin typeface="Calibri" panose="020F0502020204030204" pitchFamily="34" charset="0"/>
                          <a:ea typeface="Calibri" panose="020F0502020204030204" pitchFamily="34" charset="0"/>
                          <a:cs typeface="Arial" panose="020B0604020202020204" pitchFamily="34" charset="0"/>
                        </a:rPr>
                        <a:t>TOTAL</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a:effectLst/>
                          <a:latin typeface="Calibri" panose="020F0502020204030204" pitchFamily="34" charset="0"/>
                          <a:ea typeface="Calibri" panose="020F0502020204030204" pitchFamily="34" charset="0"/>
                          <a:cs typeface="Arial" panose="020B0604020202020204" pitchFamily="34" charset="0"/>
                        </a:rPr>
                        <a:t>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en-US" sz="1150" dirty="0">
                          <a:effectLst/>
                          <a:latin typeface="Calibri" panose="020F0502020204030204" pitchFamily="34" charset="0"/>
                          <a:ea typeface="Calibri" panose="020F0502020204030204" pitchFamily="34" charset="0"/>
                          <a:cs typeface="Arial" panose="020B0604020202020204" pitchFamily="34" charset="0"/>
                        </a:rPr>
                        <a:t> </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5270" marR="55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260427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712968" cy="410882"/>
          </a:xfrm>
          <a:prstGeom prst="rect">
            <a:avLst/>
          </a:prstGeom>
        </p:spPr>
        <p:txBody>
          <a:bodyPr wrap="square">
            <a:spAutoFit/>
          </a:bodyPr>
          <a:lstStyle/>
          <a:p>
            <a:pPr algn="just">
              <a:lnSpc>
                <a:spcPct val="115000"/>
              </a:lnSpc>
              <a:spcAft>
                <a:spcPts val="1000"/>
              </a:spcAft>
            </a:pPr>
            <a:r>
              <a:rPr lang="en-US" i="1" u="sng" dirty="0">
                <a:solidFill>
                  <a:schemeClr val="accent3"/>
                </a:solidFill>
                <a:latin typeface="Calibri" panose="020F0502020204030204" pitchFamily="34" charset="0"/>
                <a:ea typeface="Calibri" panose="020F0502020204030204" pitchFamily="34" charset="0"/>
                <a:cs typeface="Phetsarath OT" panose="02000500000000000000" pitchFamily="2" charset="0"/>
              </a:rPr>
              <a:t>Step 3.2. Summarize damages and losses in the </a:t>
            </a:r>
            <a:r>
              <a:rPr lang="en-US" i="1" u="sng" dirty="0" smtClean="0">
                <a:solidFill>
                  <a:schemeClr val="accent3"/>
                </a:solidFill>
                <a:latin typeface="Calibri" panose="020F0502020204030204" pitchFamily="34" charset="0"/>
                <a:ea typeface="Calibri" panose="020F0502020204030204" pitchFamily="34" charset="0"/>
                <a:cs typeface="Phetsarath OT" panose="02000500000000000000" pitchFamily="2" charset="0"/>
              </a:rPr>
              <a:t>energy sector at the national level</a:t>
            </a:r>
            <a:endParaRPr lang="en-US" dirty="0">
              <a:solidFill>
                <a:schemeClr val="accent3"/>
              </a:solidFill>
              <a:effectLst/>
              <a:latin typeface="Calibri" panose="020F0502020204030204" pitchFamily="34" charset="0"/>
              <a:ea typeface="Calibri" panose="020F0502020204030204" pitchFamily="34" charset="0"/>
            </a:endParaRPr>
          </a:p>
        </p:txBody>
      </p:sp>
      <p:sp>
        <p:nvSpPr>
          <p:cNvPr id="2" name="Rectangle 1"/>
          <p:cNvSpPr/>
          <p:nvPr/>
        </p:nvSpPr>
        <p:spPr>
          <a:xfrm>
            <a:off x="-39906" y="5805264"/>
            <a:ext cx="4572000" cy="729430"/>
          </a:xfrm>
          <a:prstGeom prst="rect">
            <a:avLst/>
          </a:prstGeom>
        </p:spPr>
        <p:txBody>
          <a:bodyPr>
            <a:spAutoFit/>
          </a:bodyPr>
          <a:lstStyle/>
          <a:p>
            <a:pPr marL="228600" algn="just">
              <a:lnSpc>
                <a:spcPct val="115000"/>
              </a:lnSpc>
              <a:spcAft>
                <a:spcPts val="0"/>
              </a:spcAft>
            </a:pPr>
            <a:r>
              <a:rPr lang="en-US" b="1" dirty="0">
                <a:solidFill>
                  <a:schemeClr val="accent3"/>
                </a:solidFill>
                <a:latin typeface="Calibri" panose="020F0502020204030204" pitchFamily="34" charset="0"/>
                <a:ea typeface="Calibri" panose="020F0502020204030204" pitchFamily="34" charset="0"/>
                <a:cs typeface="Phetsarath OT" panose="02000500000000000000" pitchFamily="2" charset="0"/>
              </a:rPr>
              <a:t>Table 7. Summary of damages and losses nationwide</a:t>
            </a:r>
            <a:endParaRPr lang="en-US"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89777513"/>
              </p:ext>
            </p:extLst>
          </p:nvPr>
        </p:nvGraphicFramePr>
        <p:xfrm>
          <a:off x="427637" y="936031"/>
          <a:ext cx="8208914" cy="4053840"/>
        </p:xfrm>
        <a:graphic>
          <a:graphicData uri="http://schemas.openxmlformats.org/drawingml/2006/table">
            <a:tbl>
              <a:tblPr firstRow="1" firstCol="1" bandRow="1"/>
              <a:tblGrid>
                <a:gridCol w="2069716"/>
                <a:gridCol w="790854"/>
                <a:gridCol w="695392"/>
                <a:gridCol w="699506"/>
                <a:gridCol w="699506"/>
                <a:gridCol w="813074"/>
                <a:gridCol w="813074"/>
                <a:gridCol w="813896"/>
                <a:gridCol w="813896"/>
              </a:tblGrid>
              <a:tr h="0">
                <a:tc gridSpan="9">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 Number of Clients Affected:</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Residential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Commercial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Industrial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Others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Name of firms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Within the Disaster Year</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 Beyond Disaster Year</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Damages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Losses</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Year 2</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Public</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Private</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9">
                  <a:txBody>
                    <a:bodyPr/>
                    <a:lstStyle/>
                    <a:p>
                      <a:pPr>
                        <a:spcAft>
                          <a:spcPts val="0"/>
                        </a:spcAft>
                      </a:pPr>
                      <a:r>
                        <a:rPr lang="en-US" sz="1400" b="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State A:</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n</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en-US" sz="1400" b="1">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State B:</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1</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Firm n</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TOTAL</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solidFill>
                            <a:srgbClr val="000000"/>
                          </a:solidFill>
                          <a:effectLst/>
                          <a:latin typeface="Calibri" panose="020F0502020204030204" pitchFamily="34" charset="0"/>
                          <a:ea typeface="Times New Roman" panose="02020603050405020304" pitchFamily="18" charset="0"/>
                          <a:cs typeface="Phetsarath OT" panose="02000500000000000000" pitchFamily="2" charset="0"/>
                        </a:rPr>
                        <a:t> </a:t>
                      </a:r>
                      <a:endParaRPr lang="en-US" sz="20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506620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4. Analyze the impacts of the damages and losses to affected </a:t>
            </a:r>
            <a:r>
              <a:rPr lang="en-US" sz="2400" dirty="0" smtClean="0">
                <a:effectLst/>
              </a:rPr>
              <a:t>population </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32794289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solidFill>
                  <a:srgbClr val="FF0000"/>
                </a:solidFill>
                <a:effectLst/>
              </a:rPr>
              <a:t>Step 4. Analyze the impacts of the damages and losses to affected </a:t>
            </a:r>
            <a:r>
              <a:rPr lang="en-US" sz="2800" i="1" dirty="0" smtClean="0">
                <a:solidFill>
                  <a:srgbClr val="FF0000"/>
                </a:solidFill>
                <a:effectLst/>
              </a:rPr>
              <a:t>population</a:t>
            </a:r>
            <a:endParaRPr lang="en-US" sz="2800" dirty="0">
              <a:solidFill>
                <a:srgbClr val="FF0000"/>
              </a:solidFill>
            </a:endParaRPr>
          </a:p>
        </p:txBody>
      </p:sp>
      <p:sp>
        <p:nvSpPr>
          <p:cNvPr id="3" name="Content Placeholder 2"/>
          <p:cNvSpPr>
            <a:spLocks noGrp="1"/>
          </p:cNvSpPr>
          <p:nvPr>
            <p:ph idx="1"/>
          </p:nvPr>
        </p:nvSpPr>
        <p:spPr/>
        <p:txBody>
          <a:bodyPr/>
          <a:lstStyle/>
          <a:p>
            <a:r>
              <a:rPr lang="en-US" sz="2400" dirty="0"/>
              <a:t>The assessment team of each of the sub-sectors must be able to analyze the broad impacts of the damages and losses in consideration of the following issues, among others:  </a:t>
            </a:r>
          </a:p>
          <a:p>
            <a:pPr lvl="1"/>
            <a:r>
              <a:rPr lang="en-US" sz="2000" dirty="0" smtClean="0"/>
              <a:t>Poverty.</a:t>
            </a:r>
          </a:p>
          <a:p>
            <a:pPr lvl="1"/>
            <a:r>
              <a:rPr lang="en-US" sz="2000" dirty="0" smtClean="0"/>
              <a:t>Indebtedness</a:t>
            </a:r>
            <a:r>
              <a:rPr lang="en-US" sz="2000" dirty="0"/>
              <a:t>. </a:t>
            </a:r>
            <a:endParaRPr lang="en-US" sz="2000" dirty="0" smtClean="0"/>
          </a:p>
          <a:p>
            <a:pPr lvl="1"/>
            <a:r>
              <a:rPr lang="en-US" sz="2000" dirty="0" smtClean="0"/>
              <a:t>Effects on other sectors. </a:t>
            </a:r>
          </a:p>
          <a:p>
            <a:pPr lvl="1"/>
            <a:r>
              <a:rPr lang="en-US" sz="2000" dirty="0" smtClean="0"/>
              <a:t>Disaster risk reduction. </a:t>
            </a:r>
          </a:p>
          <a:p>
            <a:pPr lvl="1"/>
            <a:r>
              <a:rPr lang="en-US" sz="2000" dirty="0" smtClean="0"/>
              <a:t>Environment</a:t>
            </a:r>
            <a:r>
              <a:rPr lang="en-US" sz="2000" dirty="0"/>
              <a:t>. </a:t>
            </a:r>
            <a:endParaRPr lang="en-US" sz="2000" dirty="0" smtClean="0"/>
          </a:p>
          <a:p>
            <a:pPr lvl="1"/>
            <a:r>
              <a:rPr lang="en-US" sz="2000" dirty="0" smtClean="0"/>
              <a:t>Women</a:t>
            </a:r>
          </a:p>
          <a:p>
            <a:endParaRPr lang="en-US" sz="2400" dirty="0"/>
          </a:p>
        </p:txBody>
      </p:sp>
    </p:spTree>
    <p:extLst>
      <p:ext uri="{BB962C8B-B14F-4D97-AF65-F5344CB8AC3E}">
        <p14:creationId xmlns:p14="http://schemas.microsoft.com/office/powerpoint/2010/main" val="7240502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1500188"/>
            <a:ext cx="8229600" cy="4625975"/>
          </a:xfrm>
        </p:spPr>
        <p:txBody>
          <a:bodyPr/>
          <a:lstStyle/>
          <a:p>
            <a:endParaRPr lang="en-US" sz="1800" dirty="0"/>
          </a:p>
        </p:txBody>
      </p:sp>
      <p:sp>
        <p:nvSpPr>
          <p:cNvPr id="3" name="Title 2"/>
          <p:cNvSpPr>
            <a:spLocks noGrp="1"/>
          </p:cNvSpPr>
          <p:nvPr>
            <p:ph type="title" idx="4294967295"/>
          </p:nvPr>
        </p:nvSpPr>
        <p:spPr>
          <a:xfrm>
            <a:off x="0" y="152400"/>
            <a:ext cx="8229600" cy="1143000"/>
          </a:xfrm>
        </p:spPr>
        <p:txBody>
          <a:bodyPr>
            <a:normAutofit/>
          </a:bodyPr>
          <a:lstStyle/>
          <a:p>
            <a:r>
              <a:rPr lang="en-US" sz="2000" dirty="0">
                <a:solidFill>
                  <a:srgbClr val="FF0000"/>
                </a:solidFill>
              </a:rPr>
              <a:t>Food supply. </a:t>
            </a:r>
            <a:r>
              <a:rPr lang="en-US" sz="2000" b="0" dirty="0">
                <a:solidFill>
                  <a:srgbClr val="FF0000"/>
                </a:solidFill>
                <a:effectLst/>
              </a:rPr>
              <a:t>The destruction of crops, livestock and other agricultural outputs due to the disaster may adversely affect the balance of food supply within and outside the areas affected. </a:t>
            </a:r>
            <a:endParaRPr lang="en-US" b="0" dirty="0">
              <a:solidFill>
                <a:srgbClr val="FF0000"/>
              </a:solidFill>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2581477527"/>
              </p:ext>
            </p:extLst>
          </p:nvPr>
        </p:nvGraphicFramePr>
        <p:xfrm>
          <a:off x="302140" y="1676109"/>
          <a:ext cx="8590342" cy="3986201"/>
        </p:xfrm>
        <a:graphic>
          <a:graphicData uri="http://schemas.openxmlformats.org/drawingml/2006/table">
            <a:tbl>
              <a:tblPr firstRow="1" firstCol="1" bandRow="1"/>
              <a:tblGrid>
                <a:gridCol w="1461548"/>
                <a:gridCol w="792088"/>
                <a:gridCol w="1368152"/>
                <a:gridCol w="504056"/>
                <a:gridCol w="1080120"/>
                <a:gridCol w="792088"/>
                <a:gridCol w="792088"/>
                <a:gridCol w="504056"/>
                <a:gridCol w="792088"/>
                <a:gridCol w="504058"/>
              </a:tblGrid>
              <a:tr h="600763">
                <a:tc rowSpan="3">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Food items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Pre-disaster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(Quantity)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Disaster Year (Quantity)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Year 1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(Quantity)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Year 2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(Quantity)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300862">
                <a:tc vMerge="1">
                  <a:txBody>
                    <a:bodyPr/>
                    <a:lstStyle/>
                    <a:p>
                      <a:endParaRPr lang="en-US"/>
                    </a:p>
                  </a:txBody>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Output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Consumption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Gap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Output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Gap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Output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Gap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Output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Gap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vMerge="1">
                  <a:txBody>
                    <a:bodyPr/>
                    <a:lstStyle/>
                    <a:p>
                      <a:endParaRPr lang="en-US"/>
                    </a:p>
                  </a:txBody>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C</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F</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Rice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Corn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Beef</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Pork</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Poultry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Fish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Vegetables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Root crops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Arial" panose="020B0604020202020204" pitchFamily="34" charset="0"/>
                        </a:rPr>
                        <a:t>Others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TOTAL</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79512" y="1220104"/>
            <a:ext cx="833676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Table 18. Pre- and Post-Disaster Estimated Food Requirements Per Year in the Area, in Kilograms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5800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179512" y="1772816"/>
          <a:ext cx="8784975" cy="2523744"/>
        </p:xfrm>
        <a:graphic>
          <a:graphicData uri="http://schemas.openxmlformats.org/drawingml/2006/table">
            <a:tbl>
              <a:tblPr firstRow="1" firstCol="1" bandRow="1"/>
              <a:tblGrid>
                <a:gridCol w="4032448"/>
                <a:gridCol w="1152128"/>
                <a:gridCol w="1170475"/>
                <a:gridCol w="557717"/>
                <a:gridCol w="936104"/>
                <a:gridCol w="936103"/>
              </a:tblGrid>
              <a:tr h="0">
                <a:tc rowSpan="2">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Broad impacts of damages to the agriculture sector</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5">
                  <a:txBody>
                    <a:bodyPr/>
                    <a:lstStyle/>
                    <a:p>
                      <a:pPr algn="ctr">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Assessment of Impact</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Severe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GEDAPE+TimesNewRoman"/>
                        </a:rPr>
                        <a:t>Moderate</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Low</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Possible</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GEDAPE+TimesNewRoman"/>
                        </a:rPr>
                        <a:t>Unknown</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GEDAPE+TimesNewRoman"/>
                        </a:rPr>
                        <a:t>Increased poverty among farmers and their families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Increase in food prices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GEDAPE+TimesNewRoman"/>
                        </a:rPr>
                        <a:t>Food shortages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Losses of jobs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GEDAPE+TimesNewRoman"/>
                        </a:rPr>
                        <a:t>Loss of raw materials for industries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Others</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GEDAPE+TimesNewRoman"/>
                        </a:rPr>
                        <a:t> </a:t>
                      </a:r>
                      <a:endParaRPr lang="en-US" sz="24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GEDAPE+TimesNewRoman"/>
                        </a:rPr>
                        <a:t> </a:t>
                      </a:r>
                      <a:endParaRPr lang="en-US" sz="24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1"/>
          <p:cNvSpPr>
            <a:spLocks noChangeArrowheads="1"/>
          </p:cNvSpPr>
          <p:nvPr/>
        </p:nvSpPr>
        <p:spPr bwMode="auto">
          <a:xfrm>
            <a:off x="395536" y="260648"/>
            <a:ext cx="819929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GEDAPE+TimesNewRoman"/>
              </a:rPr>
              <a:t>Matrix 1. Broad post-disaster impacts if no assistance will be provided to agriculture</a:t>
            </a:r>
            <a:endParaRPr kumimoji="0" lang="en-US" altLang="en-US" sz="3200" b="0" i="0" u="none" strike="noStrike" cap="none" normalizeH="0" baseline="0" dirty="0" smtClean="0">
              <a:ln>
                <a:noFill/>
              </a:ln>
              <a:solidFill>
                <a:srgbClr val="FF0000"/>
              </a:solidFill>
              <a:effectLst/>
            </a:endParaRPr>
          </a:p>
        </p:txBody>
      </p:sp>
    </p:spTree>
    <p:extLst>
      <p:ext uri="{BB962C8B-B14F-4D97-AF65-F5344CB8AC3E}">
        <p14:creationId xmlns:p14="http://schemas.microsoft.com/office/powerpoint/2010/main" val="35718033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solidFill>
                  <a:schemeClr val="accent3"/>
                </a:solidFill>
                <a:effectLst/>
              </a:rPr>
              <a:t>Step 4. Analyze the impacts of the damages and losses to affected population </a:t>
            </a:r>
            <a:endParaRPr lang="en-US" sz="2800" dirty="0">
              <a:solidFill>
                <a:schemeClr val="accent3"/>
              </a:solidFill>
            </a:endParaRPr>
          </a:p>
        </p:txBody>
      </p:sp>
      <p:sp>
        <p:nvSpPr>
          <p:cNvPr id="3" name="Content Placeholder 2"/>
          <p:cNvSpPr>
            <a:spLocks noGrp="1"/>
          </p:cNvSpPr>
          <p:nvPr>
            <p:ph idx="1"/>
          </p:nvPr>
        </p:nvSpPr>
        <p:spPr/>
        <p:txBody>
          <a:bodyPr/>
          <a:lstStyle/>
          <a:p>
            <a:r>
              <a:rPr lang="en-US" sz="2400" dirty="0"/>
              <a:t>The assessment team of the power sector should analyze all potential impacts of the shut-down of electricity supply in relation to, among others:</a:t>
            </a:r>
          </a:p>
          <a:p>
            <a:pPr lvl="1"/>
            <a:r>
              <a:rPr lang="en-US" sz="1800" dirty="0"/>
              <a:t>The possible effects on hospital operations, productivity, government services, </a:t>
            </a:r>
            <a:r>
              <a:rPr lang="en-US" sz="1800" dirty="0" err="1"/>
              <a:t>etc</a:t>
            </a:r>
            <a:r>
              <a:rPr lang="en-US" sz="1800" dirty="0"/>
              <a:t>, if power supply is not restored immediately. </a:t>
            </a:r>
          </a:p>
          <a:p>
            <a:pPr lvl="1"/>
            <a:r>
              <a:rPr lang="en-US" sz="1800" dirty="0"/>
              <a:t>The additional costs to families if they will have to procure other sources of power.</a:t>
            </a:r>
          </a:p>
          <a:p>
            <a:pPr lvl="1"/>
            <a:r>
              <a:rPr lang="en-US" sz="1800" dirty="0"/>
              <a:t>Possible losses of employment if the power sector will have to lay off workers.</a:t>
            </a:r>
          </a:p>
          <a:p>
            <a:pPr lvl="1"/>
            <a:r>
              <a:rPr lang="en-US" sz="1800" dirty="0"/>
              <a:t>Potential adverse environmental impacts like if and when fuel leaks to ecologically sensitive areas. </a:t>
            </a:r>
          </a:p>
          <a:p>
            <a:endParaRPr lang="en-US" sz="2400" dirty="0"/>
          </a:p>
        </p:txBody>
      </p:sp>
    </p:spTree>
    <p:extLst>
      <p:ext uri="{BB962C8B-B14F-4D97-AF65-F5344CB8AC3E}">
        <p14:creationId xmlns:p14="http://schemas.microsoft.com/office/powerpoint/2010/main" val="33442544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5. Identify the recovery strategies and estimate recovery and reconstruction needs</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355091096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u="sng" dirty="0">
                <a:solidFill>
                  <a:srgbClr val="FF0000"/>
                </a:solidFill>
              </a:rPr>
              <a:t>Step 5.1. Identify recovery and reconstruction strategies</a:t>
            </a:r>
            <a:endParaRPr lang="en-US" sz="2800" dirty="0">
              <a:solidFill>
                <a:srgbClr val="FF0000"/>
              </a:solidFill>
            </a:endParaRPr>
          </a:p>
        </p:txBody>
      </p:sp>
      <p:sp>
        <p:nvSpPr>
          <p:cNvPr id="3" name="Content Placeholder 2"/>
          <p:cNvSpPr>
            <a:spLocks noGrp="1"/>
          </p:cNvSpPr>
          <p:nvPr>
            <p:ph idx="1"/>
          </p:nvPr>
        </p:nvSpPr>
        <p:spPr/>
        <p:txBody>
          <a:bodyPr/>
          <a:lstStyle/>
          <a:p>
            <a:endParaRPr lang="en-US" sz="2400" dirty="0" smtClean="0"/>
          </a:p>
          <a:p>
            <a:pPr lvl="0"/>
            <a:r>
              <a:rPr lang="en-US" sz="2400" i="1" u="sng" dirty="0"/>
              <a:t>Policy measures</a:t>
            </a:r>
            <a:endParaRPr lang="en-US" sz="2400" dirty="0"/>
          </a:p>
          <a:p>
            <a:pPr lvl="1"/>
            <a:r>
              <a:rPr lang="en-US" sz="2000" dirty="0"/>
              <a:t>Tax breaks for the private sector like real estate and other taxes;</a:t>
            </a:r>
          </a:p>
          <a:p>
            <a:pPr lvl="1"/>
            <a:r>
              <a:rPr lang="en-US" sz="2000" dirty="0"/>
              <a:t>Exemption from payment of building permits and other related fees;</a:t>
            </a:r>
          </a:p>
          <a:p>
            <a:pPr lvl="1"/>
            <a:r>
              <a:rPr lang="en-US" sz="2000" dirty="0"/>
              <a:t>Duty-free importation of construction materials and equipment during the recovery and reconstruction phase; and</a:t>
            </a:r>
          </a:p>
          <a:p>
            <a:pPr lvl="1"/>
            <a:r>
              <a:rPr lang="en-US" sz="2000" dirty="0"/>
              <a:t>Bank guarantees on loans may be extended by the government to enable the private sector to rebuild immediately.</a:t>
            </a:r>
          </a:p>
          <a:p>
            <a:endParaRPr lang="en-US" sz="2400" dirty="0"/>
          </a:p>
        </p:txBody>
      </p:sp>
    </p:spTree>
    <p:extLst>
      <p:ext uri="{BB962C8B-B14F-4D97-AF65-F5344CB8AC3E}">
        <p14:creationId xmlns:p14="http://schemas.microsoft.com/office/powerpoint/2010/main" val="14649002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Some </a:t>
            </a:r>
            <a:r>
              <a:rPr lang="en-US" sz="2800" dirty="0"/>
              <a:t>of the general strategies that could be considered include the following:</a:t>
            </a:r>
          </a:p>
          <a:p>
            <a:pPr lvl="1"/>
            <a:r>
              <a:rPr lang="en-US" sz="2000" i="1" dirty="0"/>
              <a:t>Rapid rebuilding of people’s livelihoods and accelerate the revitalization of the local economy. </a:t>
            </a:r>
            <a:endParaRPr lang="en-US" sz="2000" i="1" dirty="0" smtClean="0"/>
          </a:p>
          <a:p>
            <a:pPr lvl="1"/>
            <a:r>
              <a:rPr lang="en-US" sz="2000" i="1" dirty="0" smtClean="0"/>
              <a:t>Community </a:t>
            </a:r>
            <a:r>
              <a:rPr lang="en-US" sz="2000" i="1" dirty="0"/>
              <a:t>Participation and Use of Local Knowledge and Skills. </a:t>
            </a:r>
            <a:endParaRPr lang="en-US" sz="2000" i="1" dirty="0" smtClean="0"/>
          </a:p>
          <a:p>
            <a:pPr lvl="1"/>
            <a:r>
              <a:rPr lang="en-US" sz="2000" i="1" dirty="0" smtClean="0"/>
              <a:t>Focus </a:t>
            </a:r>
            <a:r>
              <a:rPr lang="en-US" sz="2000" i="1" dirty="0"/>
              <a:t>on the most vulnerable and socially disadvantaged groups such as children, women, and the disabled. </a:t>
            </a:r>
            <a:endParaRPr lang="en-US" sz="2000" dirty="0" smtClean="0"/>
          </a:p>
          <a:p>
            <a:pPr lvl="1"/>
            <a:r>
              <a:rPr lang="en-US" sz="2000" i="1" dirty="0" smtClean="0"/>
              <a:t>Building </a:t>
            </a:r>
            <a:r>
              <a:rPr lang="en-US" sz="2000" i="1" dirty="0"/>
              <a:t>Back Better (BBB). </a:t>
            </a:r>
            <a:endParaRPr lang="en-US" sz="2000" dirty="0"/>
          </a:p>
          <a:p>
            <a:pPr lvl="1"/>
            <a:r>
              <a:rPr lang="en-US" sz="2000" i="1" dirty="0"/>
              <a:t>Secure development gains</a:t>
            </a:r>
            <a:r>
              <a:rPr lang="en-US" sz="2000" i="1" dirty="0" smtClean="0"/>
              <a:t>.</a:t>
            </a:r>
          </a:p>
          <a:p>
            <a:pPr lvl="1"/>
            <a:r>
              <a:rPr lang="en-US" sz="2000" i="1" dirty="0" smtClean="0"/>
              <a:t>Coordinated </a:t>
            </a:r>
            <a:r>
              <a:rPr lang="en-US" sz="2000" i="1" dirty="0"/>
              <a:t>and coherent approaches to recovery. </a:t>
            </a:r>
            <a:endParaRPr lang="en-US" sz="2000" dirty="0" smtClean="0"/>
          </a:p>
          <a:p>
            <a:pPr lvl="1"/>
            <a:r>
              <a:rPr lang="en-US" sz="2000" i="1" dirty="0" smtClean="0"/>
              <a:t>Efficient </a:t>
            </a:r>
            <a:r>
              <a:rPr lang="en-US" sz="2000" i="1" dirty="0"/>
              <a:t>use of financial resources. </a:t>
            </a:r>
            <a:endParaRPr lang="en-US" sz="2000" dirty="0" smtClean="0"/>
          </a:p>
          <a:p>
            <a:pPr lvl="1"/>
            <a:r>
              <a:rPr lang="en-US" sz="2000" i="1" dirty="0" smtClean="0"/>
              <a:t>Transparency </a:t>
            </a:r>
            <a:r>
              <a:rPr lang="en-US" sz="2000" i="1" dirty="0"/>
              <a:t>and accountability. </a:t>
            </a:r>
            <a:endParaRPr lang="en-US" sz="2000" dirty="0"/>
          </a:p>
        </p:txBody>
      </p:sp>
      <p:sp>
        <p:nvSpPr>
          <p:cNvPr id="3" name="Title 2"/>
          <p:cNvSpPr>
            <a:spLocks noGrp="1"/>
          </p:cNvSpPr>
          <p:nvPr>
            <p:ph type="title"/>
          </p:nvPr>
        </p:nvSpPr>
        <p:spPr/>
        <p:txBody>
          <a:bodyPr>
            <a:normAutofit/>
          </a:bodyPr>
          <a:lstStyle/>
          <a:p>
            <a:pPr lvl="0"/>
            <a:r>
              <a:rPr lang="en-US" i="1" u="sng" dirty="0" smtClean="0">
                <a:solidFill>
                  <a:srgbClr val="FF0000"/>
                </a:solidFill>
              </a:rPr>
              <a:t>Strategies</a:t>
            </a:r>
            <a:endParaRPr lang="en-US" dirty="0">
              <a:solidFill>
                <a:srgbClr val="FF0000"/>
              </a:solidFill>
            </a:endParaRPr>
          </a:p>
        </p:txBody>
      </p:sp>
    </p:spTree>
    <p:extLst>
      <p:ext uri="{BB962C8B-B14F-4D97-AF65-F5344CB8AC3E}">
        <p14:creationId xmlns:p14="http://schemas.microsoft.com/office/powerpoint/2010/main" val="2744891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The Post-Disaster Needs Assessment should be conducted at the Township level and consolidated to form a District or City assessment, and then subsequently summarized at the State/Region level. </a:t>
            </a:r>
            <a:endParaRPr lang="en-US" sz="2000" dirty="0" smtClean="0"/>
          </a:p>
          <a:p>
            <a:r>
              <a:rPr lang="en-US" sz="2000" dirty="0" smtClean="0"/>
              <a:t>The </a:t>
            </a:r>
            <a:r>
              <a:rPr lang="en-US" sz="2000" dirty="0"/>
              <a:t>information gathered through this guidance note should be submitted to </a:t>
            </a:r>
            <a:endParaRPr lang="en-US" sz="2000" dirty="0" smtClean="0"/>
          </a:p>
          <a:p>
            <a:pPr lvl="1"/>
            <a:r>
              <a:rPr lang="en-US" sz="1600" dirty="0" smtClean="0"/>
              <a:t>1</a:t>
            </a:r>
            <a:r>
              <a:rPr lang="en-US" sz="1600" dirty="0"/>
              <a:t>) the national sector line Ministry and </a:t>
            </a:r>
            <a:endParaRPr lang="en-US" sz="1600" dirty="0" smtClean="0"/>
          </a:p>
          <a:p>
            <a:pPr lvl="1"/>
            <a:r>
              <a:rPr lang="en-US" sz="1600" dirty="0" smtClean="0"/>
              <a:t>2</a:t>
            </a:r>
            <a:r>
              <a:rPr lang="en-US" sz="1600" dirty="0"/>
              <a:t>) the Central Statistical Organization (Ministry of National Planning and Economic Development). The Central Statistical Organization is Secretary of the “Confirmation of Damages and Losses Subcommittee”, a component of the Myanmar Disaster Preparedness Working Committee (President Office, Notification No. 46/2013). </a:t>
            </a:r>
            <a:endParaRPr lang="en-US" sz="1600" dirty="0" smtClean="0"/>
          </a:p>
          <a:p>
            <a:r>
              <a:rPr lang="en-US" sz="2000" dirty="0" smtClean="0"/>
              <a:t>The </a:t>
            </a:r>
            <a:r>
              <a:rPr lang="en-US" sz="2000" dirty="0"/>
              <a:t>completed assessment is presented to the Vice President (2), Chair of the National Disaster Preparedness Central Committee.</a:t>
            </a:r>
          </a:p>
          <a:p>
            <a:endParaRPr lang="en-US" sz="2000" dirty="0"/>
          </a:p>
        </p:txBody>
      </p:sp>
      <p:sp>
        <p:nvSpPr>
          <p:cNvPr id="3" name="Title 2"/>
          <p:cNvSpPr>
            <a:spLocks noGrp="1"/>
          </p:cNvSpPr>
          <p:nvPr>
            <p:ph type="title"/>
          </p:nvPr>
        </p:nvSpPr>
        <p:spPr/>
        <p:txBody>
          <a:bodyPr/>
          <a:lstStyle/>
          <a:p>
            <a:r>
              <a:rPr lang="en-US" dirty="0"/>
              <a:t>Introduction </a:t>
            </a:r>
            <a:r>
              <a:rPr lang="en-US" dirty="0" smtClean="0"/>
              <a:t>(2)</a:t>
            </a:r>
            <a:endParaRPr lang="en-US" dirty="0"/>
          </a:p>
        </p:txBody>
      </p:sp>
    </p:spTree>
    <p:extLst>
      <p:ext uri="{BB962C8B-B14F-4D97-AF65-F5344CB8AC3E}">
        <p14:creationId xmlns:p14="http://schemas.microsoft.com/office/powerpoint/2010/main" val="3703678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dirty="0" smtClean="0"/>
              <a:t>Income </a:t>
            </a:r>
            <a:r>
              <a:rPr lang="en-US" sz="2400" dirty="0"/>
              <a:t>tax breaks for private firms such as:</a:t>
            </a:r>
          </a:p>
          <a:p>
            <a:pPr lvl="1"/>
            <a:r>
              <a:rPr lang="en-US" sz="1800" dirty="0"/>
              <a:t>Temporary reduction or freeze or deferment in the collection of tax;</a:t>
            </a:r>
          </a:p>
          <a:p>
            <a:pPr lvl="1"/>
            <a:r>
              <a:rPr lang="en-US" sz="1800" dirty="0"/>
              <a:t>Temporary freeze on basic service charges in the utilization of certain services over the time of the recovery phase;</a:t>
            </a:r>
          </a:p>
          <a:p>
            <a:pPr lvl="1"/>
            <a:r>
              <a:rPr lang="en-US" sz="1800" dirty="0"/>
              <a:t>Non-collection of property taxes for the duration of the recovery period;</a:t>
            </a:r>
          </a:p>
          <a:p>
            <a:pPr lvl="1"/>
            <a:r>
              <a:rPr lang="en-US" sz="1800" dirty="0"/>
              <a:t>Exemption from registration fees for replacements of the destroyed equipment and machinery over a certain period of time.</a:t>
            </a:r>
          </a:p>
          <a:p>
            <a:pPr lvl="1"/>
            <a:r>
              <a:rPr lang="en-US" sz="1800" dirty="0"/>
              <a:t>Subsidizing construction materials and equipment to be imported by private power firms during the recovery and reconstruction phase through an exemption from paying customs duties and other levies.</a:t>
            </a:r>
          </a:p>
          <a:p>
            <a:pPr lvl="1"/>
            <a:r>
              <a:rPr lang="en-US" sz="1800" dirty="0"/>
              <a:t>Bank guarantees on loans may be extended by the government to enable the private sector to rebuild immediately.</a:t>
            </a:r>
          </a:p>
          <a:p>
            <a:endParaRPr lang="en-US" sz="2400" dirty="0"/>
          </a:p>
        </p:txBody>
      </p:sp>
      <p:sp>
        <p:nvSpPr>
          <p:cNvPr id="3" name="Title 2"/>
          <p:cNvSpPr>
            <a:spLocks noGrp="1"/>
          </p:cNvSpPr>
          <p:nvPr>
            <p:ph type="title"/>
          </p:nvPr>
        </p:nvSpPr>
        <p:spPr/>
        <p:txBody>
          <a:bodyPr>
            <a:normAutofit/>
          </a:bodyPr>
          <a:lstStyle/>
          <a:p>
            <a:pPr lvl="0"/>
            <a:r>
              <a:rPr lang="en-US" i="1" u="sng" dirty="0">
                <a:solidFill>
                  <a:schemeClr val="accent3"/>
                </a:solidFill>
                <a:effectLst/>
              </a:rPr>
              <a:t>Policy measures</a:t>
            </a:r>
            <a:endParaRPr lang="en-US" dirty="0">
              <a:solidFill>
                <a:schemeClr val="accent3"/>
              </a:solidFill>
              <a:effectLst/>
            </a:endParaRPr>
          </a:p>
        </p:txBody>
      </p:sp>
    </p:spTree>
    <p:extLst>
      <p:ext uri="{BB962C8B-B14F-4D97-AF65-F5344CB8AC3E}">
        <p14:creationId xmlns:p14="http://schemas.microsoft.com/office/powerpoint/2010/main" val="21048098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following general strategies should be considered for the education sector:</a:t>
            </a:r>
          </a:p>
          <a:p>
            <a:pPr lvl="1"/>
            <a:r>
              <a:rPr lang="en-US" sz="2000" i="1" dirty="0"/>
              <a:t>Building Back Better (BBB). </a:t>
            </a:r>
            <a:endParaRPr lang="en-US" sz="2000" dirty="0"/>
          </a:p>
          <a:p>
            <a:pPr lvl="1"/>
            <a:r>
              <a:rPr lang="en-US" sz="2000" i="1" dirty="0"/>
              <a:t>Focus on the most vulnerable and socially disadvantaged groups such as children, women, and the disabled. </a:t>
            </a:r>
            <a:endParaRPr lang="en-US" sz="2000" dirty="0"/>
          </a:p>
          <a:p>
            <a:pPr lvl="1"/>
            <a:r>
              <a:rPr lang="en-US" sz="2000" i="1" dirty="0"/>
              <a:t>Community Participation and Use of Local Knowledge and Skills. </a:t>
            </a:r>
            <a:endParaRPr lang="en-US" sz="2000" dirty="0"/>
          </a:p>
          <a:p>
            <a:pPr lvl="1"/>
            <a:r>
              <a:rPr lang="en-US" sz="2000" i="1" dirty="0"/>
              <a:t>Secure development gains. </a:t>
            </a:r>
            <a:endParaRPr lang="en-US" sz="2000" dirty="0"/>
          </a:p>
          <a:p>
            <a:pPr lvl="1"/>
            <a:r>
              <a:rPr lang="en-US" sz="2000" i="1" dirty="0"/>
              <a:t>Coordinated and coherent approaches to recovery. </a:t>
            </a:r>
            <a:endParaRPr lang="en-US" sz="2000" dirty="0"/>
          </a:p>
          <a:p>
            <a:pPr lvl="1"/>
            <a:r>
              <a:rPr lang="en-US" sz="2000" i="1" dirty="0"/>
              <a:t>Efficient use of financial resources. </a:t>
            </a:r>
            <a:endParaRPr lang="en-US" sz="2000" dirty="0"/>
          </a:p>
          <a:p>
            <a:pPr lvl="1"/>
            <a:r>
              <a:rPr lang="en-US" sz="2000" i="1" dirty="0"/>
              <a:t>Transparency and accountability.</a:t>
            </a:r>
            <a:endParaRPr lang="en-US" sz="2000" dirty="0"/>
          </a:p>
          <a:p>
            <a:endParaRPr lang="en-US" dirty="0"/>
          </a:p>
        </p:txBody>
      </p:sp>
      <p:sp>
        <p:nvSpPr>
          <p:cNvPr id="3" name="Title 2"/>
          <p:cNvSpPr>
            <a:spLocks noGrp="1"/>
          </p:cNvSpPr>
          <p:nvPr>
            <p:ph type="title"/>
          </p:nvPr>
        </p:nvSpPr>
        <p:spPr/>
        <p:txBody>
          <a:bodyPr/>
          <a:lstStyle/>
          <a:p>
            <a:r>
              <a:rPr lang="en-US" i="1" u="sng" dirty="0">
                <a:solidFill>
                  <a:schemeClr val="accent3"/>
                </a:solidFill>
                <a:effectLst/>
              </a:rPr>
              <a:t>Strategies</a:t>
            </a:r>
            <a:endParaRPr lang="en-US" dirty="0">
              <a:solidFill>
                <a:schemeClr val="accent3"/>
              </a:solidFill>
            </a:endParaRPr>
          </a:p>
        </p:txBody>
      </p:sp>
    </p:spTree>
    <p:extLst>
      <p:ext uri="{BB962C8B-B14F-4D97-AF65-F5344CB8AC3E}">
        <p14:creationId xmlns:p14="http://schemas.microsoft.com/office/powerpoint/2010/main" val="25815922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i="1" u="sng" dirty="0">
                <a:solidFill>
                  <a:srgbClr val="FF0000"/>
                </a:solidFill>
              </a:rPr>
              <a:t>Step 5.2. Estimate recovery needs</a:t>
            </a:r>
            <a:endParaRPr lang="en-US" sz="2800" dirty="0">
              <a:solidFill>
                <a:srgbClr val="FF0000"/>
              </a:solidFill>
            </a:endParaRPr>
          </a:p>
          <a:p>
            <a:pPr lvl="1"/>
            <a:r>
              <a:rPr lang="en-US" sz="2400" dirty="0">
                <a:solidFill>
                  <a:srgbClr val="FF0000"/>
                </a:solidFill>
              </a:rPr>
              <a:t>Recovery needs are intended to bring back normalcy to all affected areas and sectors as soon as possible and the agriculture sector is one of the very important sectors that will expedite a quick recovery. </a:t>
            </a:r>
            <a:endParaRPr lang="en-US" sz="2400" dirty="0" smtClean="0">
              <a:solidFill>
                <a:srgbClr val="FF0000"/>
              </a:solidFill>
            </a:endParaRPr>
          </a:p>
          <a:p>
            <a:r>
              <a:rPr lang="en-US" sz="2800" i="1" u="sng" dirty="0">
                <a:solidFill>
                  <a:srgbClr val="FF0000"/>
                </a:solidFill>
              </a:rPr>
              <a:t>Step 5.3. Estimate reconstruction needs</a:t>
            </a:r>
            <a:endParaRPr lang="en-US" sz="2800" dirty="0">
              <a:solidFill>
                <a:srgbClr val="FF0000"/>
              </a:solidFill>
            </a:endParaRPr>
          </a:p>
          <a:p>
            <a:pPr lvl="1"/>
            <a:r>
              <a:rPr lang="en-US" sz="2400" dirty="0">
                <a:solidFill>
                  <a:srgbClr val="FF0000"/>
                </a:solidFill>
              </a:rPr>
              <a:t>Reconstruction needs are generally long-term in nature (3 years or more) and are intended to ‘build back better’ from the ruins of a disaster. </a:t>
            </a: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36125892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43765" y="2852936"/>
          <a:ext cx="8892730" cy="1962912"/>
        </p:xfrm>
        <a:graphic>
          <a:graphicData uri="http://schemas.openxmlformats.org/drawingml/2006/table">
            <a:tbl>
              <a:tblPr firstRow="1" firstCol="1" bandRow="1"/>
              <a:tblGrid>
                <a:gridCol w="1800823"/>
                <a:gridCol w="1194383"/>
                <a:gridCol w="922273"/>
                <a:gridCol w="699114"/>
                <a:gridCol w="892634"/>
                <a:gridCol w="892634"/>
                <a:gridCol w="643323"/>
                <a:gridCol w="551403"/>
                <a:gridCol w="818105"/>
                <a:gridCol w="478038"/>
              </a:tblGrid>
              <a:tr h="175193">
                <a:tc row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Name of proposed project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Expected Impacts and Their Levels of Impact on Recovery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193">
                <a:tc vMerge="1">
                  <a:txBody>
                    <a:bodyPr/>
                    <a:lstStyle/>
                    <a:p>
                      <a:endParaRPr lang="en-US"/>
                    </a:p>
                  </a:txBody>
                  <a:tcPr/>
                </a:tc>
                <a:tc gridSpan="3">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Phetsarath OT" panose="02000500000000000000" pitchFamily="2" charset="0"/>
                        </a:rPr>
                        <a:t>Economic impact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Equity and social impact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Sustainability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525579">
                <a:tc vMerge="1">
                  <a:txBody>
                    <a:bodyPr/>
                    <a:lstStyle/>
                    <a:p>
                      <a:endParaRPr lang="en-US"/>
                    </a:p>
                  </a:txBody>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High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Medium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Low</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High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Medium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Low</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High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dirty="0">
                          <a:effectLst/>
                          <a:latin typeface="Calibri" panose="020F0502020204030204" pitchFamily="34" charset="0"/>
                          <a:ea typeface="Calibri" panose="020F0502020204030204" pitchFamily="34" charset="0"/>
                          <a:cs typeface="Times New Roman" panose="02020603050405020304" pitchFamily="18" charset="0"/>
                        </a:rPr>
                        <a:t>Medium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Times New Roman" panose="02020603050405020304" pitchFamily="18" charset="0"/>
                        </a:rPr>
                        <a:t>Low</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rmAutofit fontScale="90000"/>
          </a:bodyPr>
          <a:lstStyle/>
          <a:p>
            <a:r>
              <a:rPr lang="en-US" i="1" u="sng" dirty="0">
                <a:solidFill>
                  <a:srgbClr val="FF0000"/>
                </a:solidFill>
                <a:effectLst/>
              </a:rPr>
              <a:t>Step 5.4. Prioritize identified projects for </a:t>
            </a:r>
            <a:r>
              <a:rPr lang="en-US" i="1" u="sng" dirty="0" smtClean="0">
                <a:solidFill>
                  <a:srgbClr val="FF0000"/>
                </a:solidFill>
                <a:effectLst/>
              </a:rPr>
              <a:t>recovery</a:t>
            </a:r>
            <a:endParaRPr lang="en-US" dirty="0">
              <a:solidFill>
                <a:srgbClr val="FF0000"/>
              </a:solidFill>
            </a:endParaRPr>
          </a:p>
        </p:txBody>
      </p:sp>
      <p:sp>
        <p:nvSpPr>
          <p:cNvPr id="5" name="Rectangle 1"/>
          <p:cNvSpPr>
            <a:spLocks noChangeArrowheads="1"/>
          </p:cNvSpPr>
          <p:nvPr/>
        </p:nvSpPr>
        <p:spPr bwMode="auto">
          <a:xfrm>
            <a:off x="179512" y="1484784"/>
            <a:ext cx="519187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Matrix 2. Impacts of identified post-disaster projects</a:t>
            </a:r>
            <a:endParaRPr kumimoji="0" lang="en-US" altLang="en-US" sz="3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10503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441999" y="2008340"/>
          <a:ext cx="8229600" cy="4416552"/>
        </p:xfrm>
        <a:graphic>
          <a:graphicData uri="http://schemas.openxmlformats.org/drawingml/2006/table">
            <a:tbl>
              <a:tblPr firstRow="1" firstCol="1" bandRow="1" bandCol="1"/>
              <a:tblGrid>
                <a:gridCol w="5726156"/>
                <a:gridCol w="2503444"/>
              </a:tblGrid>
              <a:tr h="243205">
                <a:tc rowSpan="2">
                  <a:txBody>
                    <a:bodyPr/>
                    <a:lstStyle/>
                    <a:p>
                      <a:pPr algn="ctr">
                        <a:lnSpc>
                          <a:spcPct val="115000"/>
                        </a:lnSpc>
                      </a:pPr>
                      <a:r>
                        <a:rPr lang="en-US" sz="1800" b="1" dirty="0">
                          <a:effectLst/>
                          <a:latin typeface="Calibri" panose="020F0502020204030204" pitchFamily="34" charset="0"/>
                        </a:rPr>
                        <a:t>List of Generic Needs for Recovery and Reconstruction</a:t>
                      </a:r>
                      <a:endParaRPr lang="en-US" sz="2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1800" b="1">
                          <a:effectLst/>
                          <a:latin typeface="Calibri" panose="020F0502020204030204" pitchFamily="34" charset="0"/>
                        </a:rPr>
                        <a:t>Amount Needed </a:t>
                      </a:r>
                      <a:endParaRPr lang="en-US" sz="24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lnSpc>
                          <a:spcPct val="115000"/>
                        </a:lnSpc>
                      </a:pPr>
                      <a:r>
                        <a:rPr lang="en-US" sz="1800" b="1">
                          <a:effectLst/>
                          <a:latin typeface="Calibri" panose="020F0502020204030204" pitchFamily="34" charset="0"/>
                        </a:rPr>
                        <a:t>(Money Value)</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gridSpan="2">
                  <a:txBody>
                    <a:bodyPr/>
                    <a:lstStyle/>
                    <a:p>
                      <a:pPr>
                        <a:lnSpc>
                          <a:spcPct val="115000"/>
                        </a:lnSpc>
                      </a:pPr>
                      <a:r>
                        <a:rPr lang="en-US" sz="1800" b="1" i="1">
                          <a:effectLst/>
                          <a:latin typeface="Calibri" panose="020F0502020204030204" pitchFamily="34" charset="0"/>
                        </a:rPr>
                        <a:t>Recovery Needs</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Arial" panose="020B0604020202020204" pitchFamily="34" charset="0"/>
                        </a:rPr>
                        <a:t>Total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just">
                        <a:lnSpc>
                          <a:spcPct val="115000"/>
                        </a:lnSpc>
                      </a:pPr>
                      <a:r>
                        <a:rPr lang="en-US" sz="1800" b="1" i="1">
                          <a:effectLst/>
                          <a:latin typeface="Calibri" panose="020F0502020204030204" pitchFamily="34" charset="0"/>
                        </a:rPr>
                        <a:t>Reconstruction Needs</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cs typeface="Arial" panose="020B0604020202020204" pitchFamily="34" charset="0"/>
                        </a:rPr>
                        <a:t>Total</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800" b="1">
                          <a:effectLst/>
                          <a:latin typeface="Calibri" panose="020F0502020204030204" pitchFamily="34" charset="0"/>
                        </a:rPr>
                        <a:t>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cs typeface="Arial" panose="020B0604020202020204" pitchFamily="34" charset="0"/>
                        </a:rPr>
                        <a:t>GRAND TOTAL </a:t>
                      </a:r>
                      <a:endParaRPr lang="en-US" sz="2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800" b="1" dirty="0">
                          <a:effectLst/>
                          <a:latin typeface="Calibri" panose="020F0502020204030204" pitchFamily="34" charset="0"/>
                        </a:rPr>
                        <a:t> </a:t>
                      </a:r>
                      <a:endParaRPr lang="en-US" sz="2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rmAutofit fontScale="90000"/>
          </a:bodyPr>
          <a:lstStyle/>
          <a:p>
            <a:r>
              <a:rPr lang="en-US" i="1" u="sng" dirty="0">
                <a:solidFill>
                  <a:srgbClr val="FF0000"/>
                </a:solidFill>
                <a:effectLst/>
              </a:rPr>
              <a:t>Step 5.5. Summarize the estimated recovery and reconstruction </a:t>
            </a:r>
            <a:r>
              <a:rPr lang="en-US" i="1" u="sng" dirty="0" smtClean="0">
                <a:solidFill>
                  <a:srgbClr val="FF0000"/>
                </a:solidFill>
                <a:effectLst/>
              </a:rPr>
              <a:t>needs</a:t>
            </a:r>
            <a:endParaRPr lang="en-US" dirty="0">
              <a:solidFill>
                <a:srgbClr val="FF0000"/>
              </a:solidFill>
            </a:endParaRPr>
          </a:p>
        </p:txBody>
      </p:sp>
      <p:sp>
        <p:nvSpPr>
          <p:cNvPr id="5" name="Rectangle 1"/>
          <p:cNvSpPr>
            <a:spLocks noChangeArrowheads="1"/>
          </p:cNvSpPr>
          <p:nvPr/>
        </p:nvSpPr>
        <p:spPr bwMode="auto">
          <a:xfrm>
            <a:off x="0" y="1556792"/>
            <a:ext cx="842839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Table 19. Summary of recovery and reconstruction needs in the agriculture sector in the province</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196209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Recovery needs are intended to bring back normalcy in the sector as quick as possible. In the power supply sector, quick recovery efforts must be undertaken especially as a great number of people and businesses depend on it for their activities. </a:t>
            </a:r>
            <a:endParaRPr lang="en-US" sz="2000" dirty="0" smtClean="0"/>
          </a:p>
          <a:p>
            <a:r>
              <a:rPr lang="en-US" sz="2000" dirty="0"/>
              <a:t>Some of the possible recovery-related activities in the power sector can include: </a:t>
            </a:r>
          </a:p>
          <a:p>
            <a:pPr lvl="1"/>
            <a:r>
              <a:rPr lang="en-US" sz="1800" dirty="0"/>
              <a:t>Urgent repairs of the damages to the generation, transmission and distribution system </a:t>
            </a:r>
            <a:endParaRPr lang="en-US" sz="1800" dirty="0" smtClean="0"/>
          </a:p>
          <a:p>
            <a:pPr lvl="1"/>
            <a:r>
              <a:rPr lang="en-US" sz="1800" dirty="0" smtClean="0"/>
              <a:t>Emergency </a:t>
            </a:r>
            <a:r>
              <a:rPr lang="en-US" sz="1800" dirty="0"/>
              <a:t>procurement of alternate generators or connecting to other existing power grids to supply the needs of basic lifelines </a:t>
            </a:r>
            <a:endParaRPr lang="en-US" sz="1800" dirty="0" smtClean="0"/>
          </a:p>
          <a:p>
            <a:pPr lvl="1"/>
            <a:r>
              <a:rPr lang="en-US" sz="1800" dirty="0" smtClean="0"/>
              <a:t>Clearing </a:t>
            </a:r>
            <a:r>
              <a:rPr lang="en-US" sz="1800" dirty="0"/>
              <a:t>of debris that may have affected the various sub-systems of the power sector. </a:t>
            </a:r>
            <a:endParaRPr lang="en-US" sz="1800" dirty="0" smtClean="0"/>
          </a:p>
          <a:p>
            <a:pPr lvl="1"/>
            <a:r>
              <a:rPr lang="en-US" sz="1800" dirty="0" smtClean="0"/>
              <a:t>Assistance </a:t>
            </a:r>
            <a:r>
              <a:rPr lang="en-US" sz="1800" dirty="0"/>
              <a:t>to electricity users in checking or repairing their individual electrical installations to assure safety after the disaster.</a:t>
            </a:r>
          </a:p>
          <a:p>
            <a:pPr lvl="1"/>
            <a:r>
              <a:rPr lang="en-US" sz="1800" dirty="0"/>
              <a:t>Freezing of electricity billings can be adopted as a recovery measure </a:t>
            </a:r>
            <a:endParaRPr lang="en-US" sz="1800" dirty="0" smtClean="0"/>
          </a:p>
          <a:p>
            <a:endParaRPr lang="en-US" sz="2000" dirty="0"/>
          </a:p>
        </p:txBody>
      </p:sp>
      <p:sp>
        <p:nvSpPr>
          <p:cNvPr id="3" name="Title 2"/>
          <p:cNvSpPr>
            <a:spLocks noGrp="1"/>
          </p:cNvSpPr>
          <p:nvPr>
            <p:ph type="title"/>
          </p:nvPr>
        </p:nvSpPr>
        <p:spPr/>
        <p:txBody>
          <a:bodyPr>
            <a:normAutofit/>
          </a:bodyPr>
          <a:lstStyle/>
          <a:p>
            <a:r>
              <a:rPr lang="en-US" i="1" u="sng" dirty="0">
                <a:solidFill>
                  <a:schemeClr val="accent3"/>
                </a:solidFill>
                <a:effectLst/>
              </a:rPr>
              <a:t>Step 5.2. Estimate recovery </a:t>
            </a:r>
            <a:r>
              <a:rPr lang="en-US" i="1" u="sng" dirty="0" smtClean="0">
                <a:solidFill>
                  <a:schemeClr val="accent3"/>
                </a:solidFill>
                <a:effectLst/>
              </a:rPr>
              <a:t>needs</a:t>
            </a:r>
            <a:endParaRPr lang="en-US" dirty="0">
              <a:solidFill>
                <a:schemeClr val="accent3"/>
              </a:solidFill>
            </a:endParaRPr>
          </a:p>
        </p:txBody>
      </p:sp>
    </p:spTree>
    <p:extLst>
      <p:ext uri="{BB962C8B-B14F-4D97-AF65-F5344CB8AC3E}">
        <p14:creationId xmlns:p14="http://schemas.microsoft.com/office/powerpoint/2010/main" val="19493551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Reconstruction needs are generally long-term in nature (3 years and more) and are intended to ‘build back better’ from the ruins of a disaster. </a:t>
            </a:r>
            <a:endParaRPr lang="en-US" sz="2000" dirty="0" smtClean="0"/>
          </a:p>
          <a:p>
            <a:r>
              <a:rPr lang="en-US" sz="2000" dirty="0"/>
              <a:t>Some possible reconstruction related activities in the sector can include the following:</a:t>
            </a:r>
          </a:p>
          <a:p>
            <a:pPr lvl="1"/>
            <a:r>
              <a:rPr lang="en-US" sz="1600" dirty="0"/>
              <a:t>Soft-term credit for the replacement or reconstruction of affected structures under a building-back-better strategy </a:t>
            </a:r>
            <a:endParaRPr lang="en-US" sz="1600" dirty="0" smtClean="0"/>
          </a:p>
          <a:p>
            <a:pPr lvl="1"/>
            <a:r>
              <a:rPr lang="en-US" sz="1600" dirty="0" smtClean="0"/>
              <a:t>Procurement </a:t>
            </a:r>
            <a:r>
              <a:rPr lang="en-US" sz="1600" dirty="0"/>
              <a:t>of equipment and machinery</a:t>
            </a:r>
          </a:p>
          <a:p>
            <a:pPr lvl="1"/>
            <a:r>
              <a:rPr lang="en-US" sz="1600" dirty="0"/>
              <a:t>Cost of replacing furniture and equipment that were </a:t>
            </a:r>
            <a:r>
              <a:rPr lang="en-US" sz="1600" dirty="0" smtClean="0"/>
              <a:t>destroyed</a:t>
            </a:r>
          </a:p>
          <a:p>
            <a:pPr lvl="1"/>
            <a:r>
              <a:rPr lang="en-US" sz="1600" dirty="0" smtClean="0"/>
              <a:t>Structural </a:t>
            </a:r>
            <a:r>
              <a:rPr lang="en-US" sz="1600" dirty="0"/>
              <a:t>retro-fitting of undamaged or partially damaged structures </a:t>
            </a:r>
            <a:endParaRPr lang="en-US" sz="1600" dirty="0" smtClean="0"/>
          </a:p>
          <a:p>
            <a:pPr lvl="1"/>
            <a:r>
              <a:rPr lang="en-US" sz="1600" dirty="0" smtClean="0"/>
              <a:t>Relocation </a:t>
            </a:r>
            <a:r>
              <a:rPr lang="en-US" sz="1600" dirty="0"/>
              <a:t>of power plants to safe areas. </a:t>
            </a:r>
          </a:p>
          <a:p>
            <a:pPr lvl="1"/>
            <a:r>
              <a:rPr lang="en-US" sz="1600" dirty="0"/>
              <a:t>Other mitigation measures such as construction of support infrastructure to prevent serious landslides and floods to energy facilities.  </a:t>
            </a:r>
          </a:p>
          <a:p>
            <a:endParaRPr lang="en-US" sz="2000" dirty="0"/>
          </a:p>
        </p:txBody>
      </p:sp>
      <p:sp>
        <p:nvSpPr>
          <p:cNvPr id="3" name="Title 2"/>
          <p:cNvSpPr>
            <a:spLocks noGrp="1"/>
          </p:cNvSpPr>
          <p:nvPr>
            <p:ph type="title"/>
          </p:nvPr>
        </p:nvSpPr>
        <p:spPr/>
        <p:txBody>
          <a:bodyPr>
            <a:normAutofit fontScale="90000"/>
          </a:bodyPr>
          <a:lstStyle/>
          <a:p>
            <a:r>
              <a:rPr lang="en-US" i="1" u="sng" dirty="0">
                <a:solidFill>
                  <a:schemeClr val="accent3"/>
                </a:solidFill>
                <a:effectLst/>
              </a:rPr>
              <a:t>Step 5.3. Estimate reconstruction </a:t>
            </a:r>
            <a:r>
              <a:rPr lang="en-US" i="1" u="sng" dirty="0" smtClean="0">
                <a:solidFill>
                  <a:schemeClr val="accent3"/>
                </a:solidFill>
                <a:effectLst/>
              </a:rPr>
              <a:t>needs</a:t>
            </a:r>
            <a:endParaRPr lang="en-US" dirty="0">
              <a:solidFill>
                <a:schemeClr val="accent3"/>
              </a:solidFill>
            </a:endParaRPr>
          </a:p>
        </p:txBody>
      </p:sp>
    </p:spTree>
    <p:extLst>
      <p:ext uri="{BB962C8B-B14F-4D97-AF65-F5344CB8AC3E}">
        <p14:creationId xmlns:p14="http://schemas.microsoft.com/office/powerpoint/2010/main" val="32721645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Among the projects identified, relative priorities can be set in order to determine which among them are the more important. </a:t>
            </a:r>
            <a:endParaRPr lang="en-US" sz="2000" dirty="0" smtClean="0"/>
          </a:p>
          <a:p>
            <a:endParaRPr lang="en-US" sz="2000" dirty="0"/>
          </a:p>
        </p:txBody>
      </p:sp>
      <p:sp>
        <p:nvSpPr>
          <p:cNvPr id="3" name="Title 2"/>
          <p:cNvSpPr>
            <a:spLocks noGrp="1"/>
          </p:cNvSpPr>
          <p:nvPr>
            <p:ph type="title"/>
          </p:nvPr>
        </p:nvSpPr>
        <p:spPr/>
        <p:txBody>
          <a:bodyPr>
            <a:normAutofit fontScale="90000"/>
          </a:bodyPr>
          <a:lstStyle/>
          <a:p>
            <a:r>
              <a:rPr lang="en-US" i="1" u="sng" dirty="0">
                <a:solidFill>
                  <a:schemeClr val="accent3"/>
                </a:solidFill>
                <a:effectLst/>
              </a:rPr>
              <a:t>Step 5.4. Prioritize identified projects for </a:t>
            </a:r>
            <a:r>
              <a:rPr lang="en-US" i="1" u="sng" dirty="0" smtClean="0">
                <a:solidFill>
                  <a:schemeClr val="accent3"/>
                </a:solidFill>
                <a:effectLst/>
              </a:rPr>
              <a:t>recovery</a:t>
            </a:r>
            <a:endParaRPr lang="en-US" dirty="0">
              <a:solidFill>
                <a:schemeClr val="accent3"/>
              </a:solidFill>
            </a:endParaRPr>
          </a:p>
        </p:txBody>
      </p:sp>
      <p:graphicFrame>
        <p:nvGraphicFramePr>
          <p:cNvPr id="4" name="Table 3"/>
          <p:cNvGraphicFramePr>
            <a:graphicFrameLocks noGrp="1"/>
          </p:cNvGraphicFramePr>
          <p:nvPr/>
        </p:nvGraphicFramePr>
        <p:xfrm>
          <a:off x="68722" y="3140968"/>
          <a:ext cx="9006556" cy="1927659"/>
        </p:xfrm>
        <a:graphic>
          <a:graphicData uri="http://schemas.openxmlformats.org/drawingml/2006/table">
            <a:tbl>
              <a:tblPr firstRow="1" firstCol="1" bandRow="1"/>
              <a:tblGrid>
                <a:gridCol w="2097159"/>
                <a:gridCol w="933051"/>
                <a:gridCol w="933051"/>
                <a:gridCol w="707285"/>
                <a:gridCol w="903066"/>
                <a:gridCol w="903066"/>
                <a:gridCol w="536211"/>
                <a:gridCol w="603631"/>
                <a:gridCol w="868946"/>
                <a:gridCol w="521090"/>
              </a:tblGrid>
              <a:tr h="175193">
                <a:tc row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Name of proposed project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Expected Impacts and Their Levels of Impact on Recovery</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193">
                <a:tc v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Economic impact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Equity and social impact</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effectLst/>
                          <a:latin typeface="Calibri" panose="020F0502020204030204" pitchFamily="34" charset="0"/>
                          <a:ea typeface="Calibri" panose="020F0502020204030204" pitchFamily="34" charset="0"/>
                          <a:cs typeface="Phetsarath OT" panose="02000500000000000000" pitchFamily="2" charset="0"/>
                        </a:rPr>
                        <a:t>Sustainability</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525579">
                <a:tc vMerge="1">
                  <a:txBody>
                    <a:bodyPr/>
                    <a:lstStyle/>
                    <a:p>
                      <a:endParaRPr lang="en-US"/>
                    </a:p>
                  </a:txBody>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High</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Medium</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High</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Medium</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dirty="0">
                          <a:effectLst/>
                          <a:latin typeface="Calibri" panose="020F0502020204030204" pitchFamily="34" charset="0"/>
                          <a:ea typeface="Calibri" panose="020F0502020204030204" pitchFamily="34" charset="0"/>
                          <a:cs typeface="Angsana New" panose="02020603050405020304" pitchFamily="18" charset="-34"/>
                        </a:rPr>
                        <a:t>High</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dirty="0">
                          <a:effectLst/>
                          <a:latin typeface="Calibri" panose="020F0502020204030204" pitchFamily="34" charset="0"/>
                          <a:ea typeface="Calibri" panose="020F0502020204030204" pitchFamily="34" charset="0"/>
                          <a:cs typeface="Angsana New" panose="02020603050405020304" pitchFamily="18" charset="-34"/>
                        </a:rPr>
                        <a:t>Medium</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600" i="1">
                          <a:effectLst/>
                          <a:latin typeface="Calibri" panose="020F0502020204030204" pitchFamily="34" charset="0"/>
                          <a:ea typeface="Calibri" panose="020F0502020204030204" pitchFamily="34" charset="0"/>
                          <a:cs typeface="Angsana New" panose="02020603050405020304" pitchFamily="18" charset="-34"/>
                        </a:rPr>
                        <a:t>Low</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Angsana New" panose="02020603050405020304" pitchFamily="18" charset="-34"/>
                        </a:rPr>
                        <a:t> </a:t>
                      </a:r>
                      <a:endParaRPr lang="en-US" sz="20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Calibri" panose="020F0502020204030204" pitchFamily="34" charset="0"/>
                          <a:ea typeface="Calibri" panose="020F0502020204030204" pitchFamily="34" charset="0"/>
                          <a:cs typeface="Angsana New" panose="02020603050405020304" pitchFamily="18" charset="-34"/>
                        </a:rPr>
                        <a:t> </a:t>
                      </a:r>
                      <a:endParaRPr lang="en-US" sz="20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79512" y="2348880"/>
            <a:ext cx="46451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Matrix 1. Impacts of identified post-disaster projects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256903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457200" y="2204864"/>
          <a:ext cx="8229600" cy="3881628"/>
        </p:xfrm>
        <a:graphic>
          <a:graphicData uri="http://schemas.openxmlformats.org/drawingml/2006/table">
            <a:tbl>
              <a:tblPr firstRow="1" firstCol="1" bandRow="1" bandCol="1"/>
              <a:tblGrid>
                <a:gridCol w="5726156"/>
                <a:gridCol w="2503444"/>
              </a:tblGrid>
              <a:tr h="243205">
                <a:tc rowSpan="2">
                  <a:txBody>
                    <a:bodyPr/>
                    <a:lstStyle/>
                    <a:p>
                      <a:pPr algn="ctr"/>
                      <a:r>
                        <a:rPr lang="en-US" sz="1800" b="1">
                          <a:effectLst/>
                          <a:latin typeface="Calibri" panose="020F0502020204030204" pitchFamily="34" charset="0"/>
                          <a:cs typeface="Phetsarath OT" panose="02000500000000000000" pitchFamily="2" charset="0"/>
                        </a:rPr>
                        <a:t>List of Generic  Needs for Recovery and Reconstruction</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b="1">
                          <a:effectLst/>
                          <a:latin typeface="Calibri" panose="020F0502020204030204" pitchFamily="34" charset="0"/>
                          <a:cs typeface="Phetsarath OT" panose="02000500000000000000" pitchFamily="2" charset="0"/>
                        </a:rPr>
                        <a:t>Amount Needed </a:t>
                      </a:r>
                      <a:endParaRPr lang="en-US" sz="18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800">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gridSpan="2">
                  <a:txBody>
                    <a:bodyPr/>
                    <a:lstStyle/>
                    <a:p>
                      <a:r>
                        <a:rPr lang="en-US" sz="1800" b="1" i="1">
                          <a:effectLst/>
                          <a:latin typeface="Calibri" panose="020F0502020204030204" pitchFamily="34" charset="0"/>
                          <a:cs typeface="Phetsarath OT" panose="02000500000000000000" pitchFamily="2" charset="0"/>
                        </a:rPr>
                        <a:t>Recovery Needs</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Phetsarath OT" panose="02000500000000000000" pitchFamily="2" charset="0"/>
                        </a:rPr>
                        <a:t>Total</a:t>
                      </a:r>
                      <a:endParaRPr lang="en-US" sz="24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just"/>
                      <a:r>
                        <a:rPr lang="en-US" sz="1800" b="1" i="1">
                          <a:effectLst/>
                          <a:latin typeface="Calibri" panose="020F0502020204030204" pitchFamily="34" charset="0"/>
                          <a:cs typeface="Phetsarath OT" panose="02000500000000000000" pitchFamily="2" charset="0"/>
                        </a:rPr>
                        <a:t>Reconstruction Needs</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Phetsarath OT" panose="02000500000000000000" pitchFamily="2" charset="0"/>
                        </a:rPr>
                        <a:t>Total</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Phetsarath OT" panose="02000500000000000000" pitchFamily="2"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Phetsarath OT" panose="02000500000000000000" pitchFamily="2" charset="0"/>
                        </a:rPr>
                        <a:t>GRAND TOTAL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dirty="0">
                          <a:effectLst/>
                          <a:latin typeface="Calibri" panose="020F0502020204030204" pitchFamily="34" charset="0"/>
                          <a:cs typeface="Phetsarath OT" panose="02000500000000000000" pitchFamily="2" charset="0"/>
                        </a:rPr>
                        <a:t> </a:t>
                      </a:r>
                      <a:endParaRPr lang="en-US" sz="18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rmAutofit fontScale="90000"/>
          </a:bodyPr>
          <a:lstStyle/>
          <a:p>
            <a:r>
              <a:rPr lang="en-US" i="1" u="sng" dirty="0">
                <a:solidFill>
                  <a:schemeClr val="accent3"/>
                </a:solidFill>
                <a:effectLst/>
              </a:rPr>
              <a:t>Step 5.5. Summarize the estimated recovery and reconstruction needs</a:t>
            </a:r>
            <a:endParaRPr lang="en-US" dirty="0">
              <a:solidFill>
                <a:schemeClr val="accent3"/>
              </a:solidFill>
              <a:effectLst/>
            </a:endParaRPr>
          </a:p>
        </p:txBody>
      </p:sp>
      <p:sp>
        <p:nvSpPr>
          <p:cNvPr id="5" name="Rectangle 1"/>
          <p:cNvSpPr>
            <a:spLocks noChangeArrowheads="1"/>
          </p:cNvSpPr>
          <p:nvPr/>
        </p:nvSpPr>
        <p:spPr bwMode="auto">
          <a:xfrm>
            <a:off x="179512" y="1556792"/>
            <a:ext cx="731572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Phetsarath OT" panose="02000500000000000000" pitchFamily="2" charset="0"/>
              </a:rPr>
              <a:t>Table 7. Summary of recovery and reconstruction needs in the power supply sector.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268143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The head of the sector assessment team should provide the Central Statistical Organization (Secretary of the national “Confirmation of Damages and Losses Subcommittee”) the final sector assessment report. </a:t>
            </a:r>
            <a:endParaRPr lang="en-US" sz="2000" dirty="0" smtClean="0"/>
          </a:p>
          <a:p>
            <a:r>
              <a:rPr lang="en-US" sz="2000" dirty="0" smtClean="0"/>
              <a:t>The </a:t>
            </a:r>
            <a:r>
              <a:rPr lang="en-US" sz="2000" dirty="0"/>
              <a:t>CSO will submit the sector assessment reports to the Ministry of National Planning and Economic Development and the Ministry of Social Welfare, Relief and Resettlement.  This will enable the Ministries to estimate the macroeconomic impacts and assess the social impacts due to the disaster.  </a:t>
            </a:r>
          </a:p>
          <a:p>
            <a:endParaRPr lang="en-US" sz="2000" dirty="0"/>
          </a:p>
        </p:txBody>
      </p:sp>
      <p:sp>
        <p:nvSpPr>
          <p:cNvPr id="3" name="Title 2"/>
          <p:cNvSpPr>
            <a:spLocks noGrp="1"/>
          </p:cNvSpPr>
          <p:nvPr>
            <p:ph type="title"/>
          </p:nvPr>
        </p:nvSpPr>
        <p:spPr/>
        <p:txBody>
          <a:bodyPr>
            <a:noAutofit/>
          </a:bodyPr>
          <a:lstStyle/>
          <a:p>
            <a:r>
              <a:rPr lang="en-US" sz="2000" i="1" u="sng" dirty="0">
                <a:effectLst/>
              </a:rPr>
              <a:t>Step 5.6. Provide the Ministry of National Planning and Economic Development and the Ministry of Social Welfare, Relief and Resettlement a copy of the assessment of the sector </a:t>
            </a:r>
            <a:endParaRPr lang="en-US" sz="2000" dirty="0"/>
          </a:p>
        </p:txBody>
      </p:sp>
    </p:spTree>
    <p:extLst>
      <p:ext uri="{BB962C8B-B14F-4D97-AF65-F5344CB8AC3E}">
        <p14:creationId xmlns:p14="http://schemas.microsoft.com/office/powerpoint/2010/main" val="2614531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t>Step </a:t>
            </a:r>
            <a:r>
              <a:rPr lang="en-US" sz="2000" i="1" dirty="0" smtClean="0"/>
              <a:t>1. Collect </a:t>
            </a:r>
            <a:r>
              <a:rPr lang="en-US" sz="2000" i="1" dirty="0"/>
              <a:t>and/or validate the baseline data for each of the disaster-affected </a:t>
            </a:r>
            <a:r>
              <a:rPr lang="en-US" sz="2000" i="1" dirty="0" smtClean="0"/>
              <a:t>township</a:t>
            </a:r>
            <a:endParaRPr lang="en-US" sz="2000" i="1" dirty="0"/>
          </a:p>
          <a:p>
            <a:r>
              <a:rPr lang="en-US" sz="2000" i="1" dirty="0"/>
              <a:t>Step 2. Estimate damages and losses </a:t>
            </a:r>
            <a:r>
              <a:rPr lang="en-US" sz="2000" dirty="0" smtClean="0">
                <a:solidFill>
                  <a:schemeClr val="accent1"/>
                </a:solidFill>
              </a:rPr>
              <a:t>(Township &gt; District &gt; State/Region)</a:t>
            </a:r>
            <a:endParaRPr lang="en-US" sz="2000" i="1" dirty="0">
              <a:solidFill>
                <a:schemeClr val="accent1"/>
              </a:solidFill>
            </a:endParaRPr>
          </a:p>
          <a:p>
            <a:r>
              <a:rPr lang="en-US" sz="2000" i="1" dirty="0"/>
              <a:t>Step 3. Validate the information on damages and losses </a:t>
            </a:r>
            <a:r>
              <a:rPr lang="en-US" sz="2000" dirty="0" smtClean="0">
                <a:solidFill>
                  <a:schemeClr val="accent1"/>
                </a:solidFill>
              </a:rPr>
              <a:t>(State/Region &gt; National)</a:t>
            </a:r>
            <a:endParaRPr lang="en-US" sz="2000" i="1" dirty="0">
              <a:solidFill>
                <a:schemeClr val="accent1"/>
              </a:solidFill>
            </a:endParaRPr>
          </a:p>
          <a:p>
            <a:r>
              <a:rPr lang="en-US" sz="2000" i="1" dirty="0"/>
              <a:t>Step 4. Analyze the impacts of the damages and losses to affected population</a:t>
            </a:r>
          </a:p>
          <a:p>
            <a:r>
              <a:rPr lang="en-US" sz="2000" i="1" dirty="0"/>
              <a:t>Step 5. Identify the recovery strategies and estimate recovery and reconstruction needs</a:t>
            </a:r>
          </a:p>
          <a:p>
            <a:r>
              <a:rPr lang="en-US" sz="2000" i="1" dirty="0"/>
              <a:t>Step 6. Draft the implementation plan of the identified programs and projects</a:t>
            </a:r>
          </a:p>
          <a:p>
            <a:r>
              <a:rPr lang="en-US" sz="2000" i="1" dirty="0"/>
              <a:t>Step 7. Draft the post-disaster damages, losses and needs (PDNA) of the </a:t>
            </a:r>
            <a:r>
              <a:rPr lang="en-US" sz="2000" i="1" dirty="0" smtClean="0"/>
              <a:t>sector </a:t>
            </a:r>
            <a:r>
              <a:rPr lang="en-US" sz="2000" dirty="0" smtClean="0">
                <a:solidFill>
                  <a:schemeClr val="accent1"/>
                </a:solidFill>
              </a:rPr>
              <a:t>(&gt; multi-sector summary report)</a:t>
            </a:r>
            <a:endParaRPr lang="en-US" sz="2000" i="1" dirty="0">
              <a:solidFill>
                <a:schemeClr val="accent1"/>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27991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6. Draft the implementation plan of the identified programs and projects</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412303763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effectLst/>
              </a:rPr>
              <a:t>Step 6. Draft the implementation plan of the identified programs and </a:t>
            </a:r>
            <a:r>
              <a:rPr lang="en-US" i="1" dirty="0" smtClean="0">
                <a:effectLst/>
              </a:rPr>
              <a:t>projects</a:t>
            </a:r>
            <a:endParaRPr lang="en-US" dirty="0"/>
          </a:p>
        </p:txBody>
      </p:sp>
      <p:sp>
        <p:nvSpPr>
          <p:cNvPr id="3" name="Content Placeholder 2"/>
          <p:cNvSpPr>
            <a:spLocks noGrp="1"/>
          </p:cNvSpPr>
          <p:nvPr>
            <p:ph idx="1"/>
          </p:nvPr>
        </p:nvSpPr>
        <p:spPr/>
        <p:txBody>
          <a:bodyPr/>
          <a:lstStyle/>
          <a:p>
            <a:pPr lvl="0"/>
            <a:r>
              <a:rPr lang="en-US" sz="2400" dirty="0"/>
              <a:t>Identify the specific projects according to their relative urgency or priority in relation to recovery.</a:t>
            </a:r>
          </a:p>
          <a:p>
            <a:pPr lvl="0"/>
            <a:r>
              <a:rPr lang="en-US" sz="2400" dirty="0"/>
              <a:t>Plot the timeline of activities of all the projects, with the urgent ones on </a:t>
            </a:r>
            <a:r>
              <a:rPr lang="en-US" sz="2400" dirty="0" smtClean="0"/>
              <a:t>top </a:t>
            </a:r>
          </a:p>
          <a:p>
            <a:pPr lvl="0"/>
            <a:r>
              <a:rPr lang="en-US" sz="2400" dirty="0" smtClean="0"/>
              <a:t>Identify </a:t>
            </a:r>
            <a:r>
              <a:rPr lang="en-US" sz="2400" dirty="0"/>
              <a:t>and include in the list of projects that need further feasibility studies which may be funded by foreign grants.  </a:t>
            </a:r>
          </a:p>
          <a:p>
            <a:pPr lvl="0"/>
            <a:r>
              <a:rPr lang="en-US" sz="2400" dirty="0"/>
              <a:t>To the extent possible, a logical framework (</a:t>
            </a:r>
            <a:r>
              <a:rPr lang="en-US" sz="2400" dirty="0" err="1"/>
              <a:t>logframe</a:t>
            </a:r>
            <a:r>
              <a:rPr lang="en-US" sz="2400" dirty="0"/>
              <a:t>) should be created for each of the </a:t>
            </a:r>
            <a:r>
              <a:rPr lang="en-US" sz="2400" dirty="0" smtClean="0"/>
              <a:t>projects</a:t>
            </a:r>
            <a:endParaRPr lang="en-US" sz="2400" dirty="0"/>
          </a:p>
        </p:txBody>
      </p:sp>
    </p:spTree>
    <p:extLst>
      <p:ext uri="{BB962C8B-B14F-4D97-AF65-F5344CB8AC3E}">
        <p14:creationId xmlns:p14="http://schemas.microsoft.com/office/powerpoint/2010/main" val="32697728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23528" y="1124744"/>
          <a:ext cx="8229600" cy="4828032"/>
        </p:xfrm>
        <a:graphic>
          <a:graphicData uri="http://schemas.openxmlformats.org/drawingml/2006/table">
            <a:tbl>
              <a:tblPr firstRow="1" firstCol="1" bandRow="1" bandCol="1"/>
              <a:tblGrid>
                <a:gridCol w="4285976"/>
                <a:gridCol w="985906"/>
                <a:gridCol w="862462"/>
                <a:gridCol w="1232794"/>
                <a:gridCol w="862462"/>
              </a:tblGrid>
              <a:tr h="368300">
                <a:tc rowSpan="2">
                  <a:txBody>
                    <a:bodyPr/>
                    <a:lstStyle/>
                    <a:p>
                      <a:pPr algn="ctr"/>
                      <a:r>
                        <a:rPr lang="en-US" sz="1800" b="1" dirty="0">
                          <a:effectLst/>
                          <a:latin typeface="Calibri" panose="020F0502020204030204" pitchFamily="34" charset="0"/>
                        </a:rPr>
                        <a:t>Name of Specific Projects</a:t>
                      </a:r>
                      <a:endParaRPr lang="en-US" sz="18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800" b="1">
                          <a:effectLst/>
                          <a:latin typeface="Calibri" panose="020F0502020204030204" pitchFamily="34" charset="0"/>
                        </a:rPr>
                        <a:t>Annual Needed Amount of Assistance</a:t>
                      </a:r>
                      <a:r>
                        <a:rPr lang="en-US" sz="1800">
                          <a:effectLst/>
                          <a:latin typeface="Calibri" panose="020F0502020204030204" pitchFamily="34" charset="0"/>
                        </a:rPr>
                        <a:t> (Money Value)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en-US" sz="1800" b="1" dirty="0">
                          <a:effectLst/>
                          <a:latin typeface="Calibri" panose="020F0502020204030204" pitchFamily="34" charset="0"/>
                        </a:rPr>
                        <a:t>Total Needs</a:t>
                      </a:r>
                      <a:endParaRPr lang="en-US" sz="1800" dirty="0">
                        <a:effectLst/>
                        <a:latin typeface="Calibri" panose="020F0502020204030204" pitchFamily="34" charset="0"/>
                      </a:endParaRPr>
                    </a:p>
                    <a:p>
                      <a:pPr algn="ctr"/>
                      <a:r>
                        <a:rPr lang="en-US" sz="1800" b="1" dirty="0">
                          <a:effectLst/>
                          <a:latin typeface="Calibri" panose="020F0502020204030204" pitchFamily="34" charset="0"/>
                        </a:rPr>
                        <a:t> </a:t>
                      </a:r>
                      <a:endParaRPr lang="en-US" sz="18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800">
                          <a:effectLst/>
                          <a:latin typeface="Calibri" panose="020F0502020204030204" pitchFamily="34" charset="0"/>
                        </a:rPr>
                        <a:t>Disaster 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rPr>
                        <a:t>Year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rPr>
                        <a:t>Year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rPr>
                        <a:t>(Money Value)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800" b="1" i="1">
                          <a:effectLst/>
                          <a:latin typeface="Calibri" panose="020F0502020204030204" pitchFamily="34" charset="0"/>
                        </a:rPr>
                        <a:t>Projects for Recovery</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Arial" panose="020B0604020202020204" pitchFamily="34" charset="0"/>
                        </a:rPr>
                        <a:t> </a:t>
                      </a:r>
                      <a:endParaRPr lang="en-US" sz="24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Arial" panose="020B0604020202020204" pitchFamily="34" charset="0"/>
                        </a:rPr>
                        <a:t> </a:t>
                      </a:r>
                      <a:endParaRPr lang="en-US" sz="24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Arial" panose="020B0604020202020204" pitchFamily="34" charset="0"/>
                        </a:rPr>
                        <a:t> </a:t>
                      </a:r>
                      <a:endParaRPr lang="en-US" sz="24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Arial" panose="020B0604020202020204" pitchFamily="34" charset="0"/>
                        </a:rPr>
                        <a:t>Total</a:t>
                      </a:r>
                      <a:endParaRPr lang="en-US" sz="24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800" b="1" i="1">
                          <a:effectLst/>
                          <a:latin typeface="Calibri" panose="020F0502020204030204" pitchFamily="34" charset="0"/>
                        </a:rPr>
                        <a:t>Projects for Reconstruction</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Arial" panose="020B0604020202020204" pitchFamily="34" charset="0"/>
                        </a:rPr>
                        <a:t>Total</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50">
                <a:tc>
                  <a:txBody>
                    <a:bodyPr/>
                    <a:lstStyle/>
                    <a:p>
                      <a:pPr>
                        <a:spcAft>
                          <a:spcPts val="0"/>
                        </a:spcAft>
                      </a:pPr>
                      <a:r>
                        <a:rPr lang="en-US" sz="1800" b="1">
                          <a:effectLst/>
                          <a:latin typeface="Calibri" panose="020F0502020204030204" pitchFamily="34" charset="0"/>
                          <a:cs typeface="Arial" panose="020B0604020202020204" pitchFamily="34" charset="0"/>
                        </a:rPr>
                        <a:t>GRAND TOTAL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dirty="0">
                          <a:effectLst/>
                          <a:latin typeface="Calibri" panose="020F0502020204030204" pitchFamily="34" charset="0"/>
                        </a:rPr>
                        <a:t> </a:t>
                      </a:r>
                      <a:endParaRPr lang="en-US" sz="18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07504" y="332656"/>
            <a:ext cx="63502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Table 11. Summary of recovery and reconstruction projects in the sector.</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850508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6606480" cy="729430"/>
          </a:xfrm>
          <a:prstGeom prst="rect">
            <a:avLst/>
          </a:prstGeom>
        </p:spPr>
        <p:txBody>
          <a:bodyPr wrap="square">
            <a:spAutoFit/>
          </a:bodyPr>
          <a:lstStyle/>
          <a:p>
            <a:pPr algn="just">
              <a:lnSpc>
                <a:spcPct val="115000"/>
              </a:lnSpc>
              <a:spcAft>
                <a:spcPts val="0"/>
              </a:spcAft>
            </a:pP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Table 20. Summary of recovery and reconstruction projects in the agriculture sector.</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48842949"/>
              </p:ext>
            </p:extLst>
          </p:nvPr>
        </p:nvGraphicFramePr>
        <p:xfrm>
          <a:off x="251520" y="1124744"/>
          <a:ext cx="8229600" cy="5643372"/>
        </p:xfrm>
        <a:graphic>
          <a:graphicData uri="http://schemas.openxmlformats.org/drawingml/2006/table">
            <a:tbl>
              <a:tblPr firstRow="1" firstCol="1" bandRow="1" bandCol="1"/>
              <a:tblGrid>
                <a:gridCol w="3174980"/>
                <a:gridCol w="1232794"/>
                <a:gridCol w="1232794"/>
                <a:gridCol w="1479682"/>
                <a:gridCol w="1109350"/>
              </a:tblGrid>
              <a:tr h="368300">
                <a:tc rowSpan="2">
                  <a:txBody>
                    <a:bodyPr/>
                    <a:lstStyle/>
                    <a:p>
                      <a:pPr algn="ctr">
                        <a:lnSpc>
                          <a:spcPct val="115000"/>
                        </a:lnSpc>
                      </a:pPr>
                      <a:r>
                        <a:rPr lang="en-US" sz="1400" b="1">
                          <a:effectLst/>
                          <a:latin typeface="Calibri" panose="020F0502020204030204" pitchFamily="34" charset="0"/>
                        </a:rPr>
                        <a:t>Name of Specific Projects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400" b="1">
                          <a:effectLst/>
                          <a:latin typeface="Calibri" panose="020F0502020204030204" pitchFamily="34" charset="0"/>
                        </a:rPr>
                        <a:t>Annual Needed Amount of Assistance</a:t>
                      </a:r>
                      <a:r>
                        <a:rPr lang="en-US" sz="1400">
                          <a:effectLst/>
                          <a:latin typeface="Calibri" panose="020F0502020204030204" pitchFamily="34" charset="0"/>
                        </a:rPr>
                        <a:t> (Kyat)</a:t>
                      </a:r>
                      <a:endParaRPr lang="en-US" sz="18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a:lnSpc>
                          <a:spcPct val="115000"/>
                        </a:lnSpc>
                      </a:pPr>
                      <a:r>
                        <a:rPr lang="en-US" sz="1400" b="1">
                          <a:effectLst/>
                          <a:latin typeface="Calibri" panose="020F0502020204030204" pitchFamily="34" charset="0"/>
                        </a:rPr>
                        <a:t>Total Needs</a:t>
                      </a:r>
                      <a:endParaRPr lang="en-US" sz="1800">
                        <a:effectLst/>
                        <a:latin typeface="Calibri" panose="020F0502020204030204" pitchFamily="34" charset="0"/>
                      </a:endParaRPr>
                    </a:p>
                    <a:p>
                      <a:pPr algn="ctr">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vMerge="1">
                  <a:txBody>
                    <a:bodyPr/>
                    <a:lstStyle/>
                    <a:p>
                      <a:endParaRPr lang="en-US"/>
                    </a:p>
                  </a:txBody>
                  <a:tcPr/>
                </a:tc>
                <a:tc>
                  <a:txBody>
                    <a:bodyPr/>
                    <a:lstStyle/>
                    <a:p>
                      <a:pPr algn="ctr">
                        <a:lnSpc>
                          <a:spcPct val="115000"/>
                        </a:lnSpc>
                      </a:pPr>
                      <a:r>
                        <a:rPr lang="en-US" sz="1400">
                          <a:effectLst/>
                          <a:latin typeface="Calibri" panose="020F0502020204030204" pitchFamily="34" charset="0"/>
                        </a:rPr>
                        <a:t>Disaster Year</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en-US" sz="1400">
                          <a:effectLst/>
                          <a:latin typeface="Calibri" panose="020F0502020204030204" pitchFamily="34" charset="0"/>
                        </a:rPr>
                        <a:t>Year 1</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en-US" sz="1400">
                          <a:effectLst/>
                          <a:latin typeface="Calibri" panose="020F0502020204030204" pitchFamily="34" charset="0"/>
                        </a:rPr>
                        <a:t>Year 2</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en-US" sz="1400">
                          <a:effectLst/>
                          <a:latin typeface="Calibri" panose="020F0502020204030204" pitchFamily="34" charset="0"/>
                        </a:rPr>
                        <a:t>(Kyat)</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gridSpan="5">
                  <a:txBody>
                    <a:bodyPr/>
                    <a:lstStyle/>
                    <a:p>
                      <a:pPr algn="just">
                        <a:lnSpc>
                          <a:spcPct val="115000"/>
                        </a:lnSpc>
                      </a:pPr>
                      <a:r>
                        <a:rPr lang="en-US" sz="1400" b="1" i="1">
                          <a:effectLst/>
                          <a:latin typeface="Calibri" panose="020F0502020204030204" pitchFamily="34" charset="0"/>
                        </a:rPr>
                        <a:t>Recovery Needs (Examples)</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Food-for-work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Cash-for-work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Production credit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Food stabilization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Dispersal of livestock and poultry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Re-stocking of fingerlings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Direct subsidy (specify)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Urgent repairs (specify)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Arial" panose="020B0604020202020204" pitchFamily="34" charset="0"/>
                        </a:rPr>
                        <a:t>Others (Specify)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400" b="1">
                          <a:effectLst/>
                          <a:latin typeface="Calibri" panose="020F0502020204030204" pitchFamily="34" charset="0"/>
                        </a:rPr>
                        <a:t>Total</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lnSpc>
                          <a:spcPct val="115000"/>
                        </a:lnSpc>
                      </a:pPr>
                      <a:r>
                        <a:rPr lang="en-US" sz="1400" b="1" i="1">
                          <a:effectLst/>
                          <a:latin typeface="Calibri" panose="020F0502020204030204" pitchFamily="34" charset="0"/>
                        </a:rPr>
                        <a:t>Reconstruction Needs</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rPr>
                        <a:t>Reconstruction of structures (specify)</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rPr>
                        <a:t>Structural retro-fitting</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rPr>
                        <a:t>Soft-term credit for reconstruction</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cs typeface="Arial" panose="020B0604020202020204" pitchFamily="34" charset="0"/>
                        </a:rPr>
                        <a:t>Mitigation measures (specify)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cs typeface="Arial" panose="020B0604020202020204" pitchFamily="34" charset="0"/>
                        </a:rPr>
                        <a:t>Others (Specify)</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400" b="1">
                          <a:effectLst/>
                          <a:latin typeface="Calibri" panose="020F0502020204030204" pitchFamily="34" charset="0"/>
                          <a:cs typeface="Arial" panose="020B0604020202020204" pitchFamily="34" charset="0"/>
                        </a:rPr>
                        <a:t>Total</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400" b="1">
                          <a:effectLst/>
                          <a:latin typeface="Calibri" panose="020F0502020204030204" pitchFamily="34" charset="0"/>
                          <a:cs typeface="Arial" panose="020B0604020202020204" pitchFamily="34" charset="0"/>
                        </a:rPr>
                        <a:t>GRAND TOTAL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a:effectLst/>
                          <a:latin typeface="Calibri" panose="020F0502020204030204" pitchFamily="34" charset="0"/>
                        </a:rPr>
                        <a:t> </a:t>
                      </a:r>
                      <a:endParaRPr lang="en-US" sz="18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1400" b="1" dirty="0">
                          <a:effectLst/>
                          <a:latin typeface="Calibri" panose="020F0502020204030204" pitchFamily="34" charset="0"/>
                        </a:rPr>
                        <a:t> </a:t>
                      </a:r>
                      <a:endParaRPr lang="en-US" sz="18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263417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effectLst/>
              </a:rPr>
              <a:t>Step 7. Draft the post-disaster damages, losses and needs (PDNA) report of the sector</a:t>
            </a:r>
            <a:endParaRPr lang="en-US" sz="2400" dirty="0"/>
          </a:p>
        </p:txBody>
      </p:sp>
      <p:sp>
        <p:nvSpPr>
          <p:cNvPr id="5" name="Text Placeholder 4"/>
          <p:cNvSpPr>
            <a:spLocks noGrp="1"/>
          </p:cNvSpPr>
          <p:nvPr>
            <p:ph type="body" idx="1"/>
          </p:nvPr>
        </p:nvSpPr>
        <p:spPr/>
        <p:txBody>
          <a:bodyPr/>
          <a:lstStyle/>
          <a:p>
            <a:endParaRPr lang="en-US"/>
          </a:p>
        </p:txBody>
      </p:sp>
      <p:pic>
        <p:nvPicPr>
          <p:cNvPr id="9" name="Picture 8"/>
          <p:cNvPicPr>
            <a:picLocks noChangeAspect="1"/>
          </p:cNvPicPr>
          <p:nvPr/>
        </p:nvPicPr>
        <p:blipFill>
          <a:blip r:embed="rId2"/>
          <a:stretch>
            <a:fillRect/>
          </a:stretch>
        </p:blipFill>
        <p:spPr>
          <a:xfrm>
            <a:off x="690754" y="944823"/>
            <a:ext cx="2137405" cy="3026841"/>
          </a:xfrm>
          <a:prstGeom prst="rect">
            <a:avLst/>
          </a:prstGeom>
        </p:spPr>
      </p:pic>
      <p:pic>
        <p:nvPicPr>
          <p:cNvPr id="10" name="Picture 9"/>
          <p:cNvPicPr>
            <a:picLocks noChangeAspect="1"/>
          </p:cNvPicPr>
          <p:nvPr/>
        </p:nvPicPr>
        <p:blipFill>
          <a:blip r:embed="rId3"/>
          <a:stretch>
            <a:fillRect/>
          </a:stretch>
        </p:blipFill>
        <p:spPr>
          <a:xfrm>
            <a:off x="3995937" y="546423"/>
            <a:ext cx="2376264" cy="3365096"/>
          </a:xfrm>
          <a:prstGeom prst="rect">
            <a:avLst/>
          </a:prstGeom>
        </p:spPr>
      </p:pic>
      <p:pic>
        <p:nvPicPr>
          <p:cNvPr id="11" name="Picture 10"/>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17753126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effectLst/>
              </a:rPr>
              <a:t>Step 7. Draft the post-disaster damages, losses and needs (PDNA) report of the </a:t>
            </a:r>
            <a:r>
              <a:rPr lang="en-US" sz="2800" i="1" dirty="0" smtClean="0">
                <a:effectLst/>
              </a:rPr>
              <a:t>sector</a:t>
            </a:r>
            <a:endParaRPr lang="en-US" sz="2800" dirty="0"/>
          </a:p>
        </p:txBody>
      </p:sp>
      <p:sp>
        <p:nvSpPr>
          <p:cNvPr id="3" name="Content Placeholder 2"/>
          <p:cNvSpPr>
            <a:spLocks noGrp="1"/>
          </p:cNvSpPr>
          <p:nvPr>
            <p:ph idx="1"/>
          </p:nvPr>
        </p:nvSpPr>
        <p:spPr/>
        <p:txBody>
          <a:bodyPr/>
          <a:lstStyle/>
          <a:p>
            <a:pPr lvl="0"/>
            <a:r>
              <a:rPr lang="en-US" sz="2400" dirty="0" smtClean="0"/>
              <a:t>Sector Lead</a:t>
            </a:r>
            <a:endParaRPr lang="en-US" sz="2400" dirty="0"/>
          </a:p>
          <a:p>
            <a:pPr lvl="1"/>
            <a:r>
              <a:rPr lang="en-US" sz="1800" dirty="0" smtClean="0"/>
              <a:t>Brief </a:t>
            </a:r>
            <a:r>
              <a:rPr lang="en-US" sz="1800" dirty="0"/>
              <a:t>description of the sector in the disaster-affected areas.</a:t>
            </a:r>
          </a:p>
          <a:p>
            <a:pPr lvl="1"/>
            <a:r>
              <a:rPr lang="en-US" sz="1800" dirty="0"/>
              <a:t>Damages in the sector by areas and by types of assets and facilities affected.</a:t>
            </a:r>
          </a:p>
          <a:p>
            <a:pPr lvl="1"/>
            <a:r>
              <a:rPr lang="en-US" sz="1800" dirty="0"/>
              <a:t>Losses in the sector emphasizing the losses in income, increase in expenditures, estimated period before normalcy will be attained, etc.</a:t>
            </a:r>
          </a:p>
          <a:p>
            <a:pPr lvl="1"/>
            <a:r>
              <a:rPr lang="en-US" sz="1800" dirty="0"/>
              <a:t>Impact on the economy, individual households and the consequences to the greater community if no assistance for recovery will be provided. </a:t>
            </a:r>
          </a:p>
          <a:p>
            <a:pPr lvl="1"/>
            <a:r>
              <a:rPr lang="en-US" sz="1800" dirty="0"/>
              <a:t>Proposed strategies for recovery and reconstruction of the sector.</a:t>
            </a:r>
          </a:p>
          <a:p>
            <a:pPr lvl="1"/>
            <a:r>
              <a:rPr lang="en-US" sz="1800" dirty="0"/>
              <a:t>Needs of the sector, by priority, and the draft schedule of implementation with the estimated funds required for each project over time</a:t>
            </a:r>
            <a:r>
              <a:rPr lang="en-US" sz="1800" dirty="0" smtClean="0"/>
              <a:t>.</a:t>
            </a:r>
          </a:p>
          <a:p>
            <a:endParaRPr lang="en-US" sz="2200" dirty="0"/>
          </a:p>
          <a:p>
            <a:endParaRPr lang="en-US" sz="2400" dirty="0"/>
          </a:p>
        </p:txBody>
      </p:sp>
    </p:spTree>
    <p:extLst>
      <p:ext uri="{BB962C8B-B14F-4D97-AF65-F5344CB8AC3E}">
        <p14:creationId xmlns:p14="http://schemas.microsoft.com/office/powerpoint/2010/main" val="40337989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draft sector report should be submitted to the sector Ministry and Central Statistical Organization (Ministry of National Planning and Economic Development). </a:t>
            </a:r>
            <a:endParaRPr lang="en-US" sz="2400" dirty="0" smtClean="0"/>
          </a:p>
          <a:p>
            <a:r>
              <a:rPr lang="en-US" sz="2400" dirty="0" smtClean="0"/>
              <a:t>The </a:t>
            </a:r>
            <a:r>
              <a:rPr lang="en-US" sz="2400" dirty="0"/>
              <a:t>Central Statistical Organization is Secretary of the “Confirmation of Damages and Losses Subcommittee”, and would submit to the Ministry of National Planning and Economic Development for integration into the overall post-disaster assessment report, which should contain the other similar reports of the other sectors. </a:t>
            </a:r>
          </a:p>
          <a:p>
            <a:endParaRPr lang="en-US" sz="2400" dirty="0"/>
          </a:p>
        </p:txBody>
      </p:sp>
      <p:sp>
        <p:nvSpPr>
          <p:cNvPr id="3" name="Title 2"/>
          <p:cNvSpPr>
            <a:spLocks noGrp="1"/>
          </p:cNvSpPr>
          <p:nvPr>
            <p:ph type="title"/>
          </p:nvPr>
        </p:nvSpPr>
        <p:spPr/>
        <p:txBody>
          <a:bodyPr>
            <a:normAutofit/>
          </a:bodyPr>
          <a:lstStyle/>
          <a:p>
            <a:r>
              <a:rPr lang="en-US" sz="2800" i="1" dirty="0">
                <a:effectLst/>
              </a:rPr>
              <a:t>Step 7. Draft the post-disaster damages, losses and needs (PDNA) report of the sector</a:t>
            </a:r>
            <a:endParaRPr lang="en-US" sz="2800" dirty="0"/>
          </a:p>
        </p:txBody>
      </p:sp>
    </p:spTree>
    <p:extLst>
      <p:ext uri="{BB962C8B-B14F-4D97-AF65-F5344CB8AC3E}">
        <p14:creationId xmlns:p14="http://schemas.microsoft.com/office/powerpoint/2010/main" val="19714801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This final report, which will serve as the basis for post-disaster planning, budgeting and financing among others, should contain an executive summary that will show the scope and extent of effects and impacts of the disaster and the corresponding needs for recovery and reconstruction. </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Final Note – Preparation of National Report</a:t>
            </a:r>
            <a:endParaRPr lang="en-US" dirty="0"/>
          </a:p>
        </p:txBody>
      </p:sp>
    </p:spTree>
    <p:extLst>
      <p:ext uri="{BB962C8B-B14F-4D97-AF65-F5344CB8AC3E}">
        <p14:creationId xmlns:p14="http://schemas.microsoft.com/office/powerpoint/2010/main" val="307624860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000" b="1" dirty="0" smtClean="0"/>
              <a:t>Final Report</a:t>
            </a:r>
            <a:endParaRPr lang="en-US" sz="2000" dirty="0"/>
          </a:p>
          <a:p>
            <a:pPr lvl="0"/>
            <a:r>
              <a:rPr lang="en-US" sz="2000" b="1" dirty="0" smtClean="0"/>
              <a:t>Executive </a:t>
            </a:r>
            <a:r>
              <a:rPr lang="en-US" sz="2000" b="1" dirty="0"/>
              <a:t>Summary</a:t>
            </a:r>
            <a:endParaRPr lang="en-US" sz="2000" dirty="0"/>
          </a:p>
          <a:p>
            <a:pPr lvl="0">
              <a:buFont typeface="+mj-lt"/>
              <a:buAutoNum type="arabicPeriod"/>
            </a:pPr>
            <a:r>
              <a:rPr lang="en-US" sz="2000" i="1" dirty="0"/>
              <a:t>Brief history of the disaster that occurred. </a:t>
            </a:r>
            <a:endParaRPr lang="en-US" sz="2000" dirty="0"/>
          </a:p>
          <a:p>
            <a:pPr lvl="0">
              <a:buFont typeface="+mj-lt"/>
              <a:buAutoNum type="arabicPeriod"/>
            </a:pPr>
            <a:r>
              <a:rPr lang="en-US" sz="2000" i="1" dirty="0" smtClean="0"/>
              <a:t>Brief </a:t>
            </a:r>
            <a:r>
              <a:rPr lang="en-US" sz="2000" i="1" dirty="0"/>
              <a:t>description of the affected areas and the people.</a:t>
            </a:r>
            <a:endParaRPr lang="en-US" sz="2000" dirty="0"/>
          </a:p>
          <a:p>
            <a:pPr lvl="0">
              <a:buFont typeface="+mj-lt"/>
              <a:buAutoNum type="arabicPeriod"/>
            </a:pPr>
            <a:r>
              <a:rPr lang="en-US" sz="2000" i="1" dirty="0" smtClean="0"/>
              <a:t>Damages </a:t>
            </a:r>
            <a:r>
              <a:rPr lang="en-US" sz="2000" i="1" dirty="0"/>
              <a:t>and losses in the states or regions affected by sector</a:t>
            </a:r>
            <a:r>
              <a:rPr lang="en-US" sz="2000" dirty="0"/>
              <a:t>. </a:t>
            </a:r>
            <a:endParaRPr lang="en-US" sz="2000" dirty="0" smtClean="0"/>
          </a:p>
          <a:p>
            <a:pPr>
              <a:buFont typeface="+mj-lt"/>
              <a:buAutoNum type="arabicPeriod"/>
            </a:pPr>
            <a:r>
              <a:rPr lang="en-US" sz="2000" i="1" dirty="0"/>
              <a:t>Estimated impacts (macroeconomic, social, environmental, disaster risks, etc.) of the disaster.</a:t>
            </a:r>
            <a:endParaRPr lang="en-US" sz="2000" dirty="0"/>
          </a:p>
          <a:p>
            <a:pPr>
              <a:buFont typeface="+mj-lt"/>
              <a:buAutoNum type="arabicPeriod"/>
            </a:pPr>
            <a:r>
              <a:rPr lang="en-US" sz="2000" i="1" dirty="0"/>
              <a:t>Proposed general strategies for recovery and reconstruction.</a:t>
            </a:r>
            <a:endParaRPr lang="en-US" sz="2000" dirty="0"/>
          </a:p>
          <a:p>
            <a:pPr lvl="0">
              <a:buFont typeface="+mj-lt"/>
              <a:buAutoNum type="arabicPeriod"/>
            </a:pPr>
            <a:r>
              <a:rPr lang="en-US" sz="2000" i="1" dirty="0"/>
              <a:t>Proposed projects for recovery and reconstruction per state or region by sector.</a:t>
            </a:r>
            <a:r>
              <a:rPr lang="en-US" sz="2000" dirty="0"/>
              <a:t> </a:t>
            </a:r>
            <a:endParaRPr lang="en-US" sz="2000" dirty="0" smtClean="0"/>
          </a:p>
          <a:p>
            <a:pPr lvl="0">
              <a:buFont typeface="+mj-lt"/>
              <a:buAutoNum type="arabicPeriod"/>
            </a:pPr>
            <a:r>
              <a:rPr lang="en-US" sz="2000" i="1" dirty="0"/>
              <a:t>The post-disaster Reports of the affected States or Regions. </a:t>
            </a:r>
          </a:p>
        </p:txBody>
      </p:sp>
      <p:sp>
        <p:nvSpPr>
          <p:cNvPr id="3" name="Title 2"/>
          <p:cNvSpPr>
            <a:spLocks noGrp="1"/>
          </p:cNvSpPr>
          <p:nvPr>
            <p:ph type="title"/>
          </p:nvPr>
        </p:nvSpPr>
        <p:spPr/>
        <p:txBody>
          <a:bodyPr/>
          <a:lstStyle/>
          <a:p>
            <a:r>
              <a:rPr lang="en-US" dirty="0" smtClean="0"/>
              <a:t>Final Report - Suggested Contents</a:t>
            </a:r>
            <a:endParaRPr lang="en-US" dirty="0"/>
          </a:p>
        </p:txBody>
      </p:sp>
    </p:spTree>
    <p:extLst>
      <p:ext uri="{BB962C8B-B14F-4D97-AF65-F5344CB8AC3E}">
        <p14:creationId xmlns:p14="http://schemas.microsoft.com/office/powerpoint/2010/main" val="23738596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Group </a:t>
            </a:r>
            <a:r>
              <a:rPr lang="en-US" dirty="0" err="1" smtClean="0"/>
              <a:t>DIScussions</a:t>
            </a:r>
            <a:endParaRPr lang="en-US" dirty="0"/>
          </a:p>
        </p:txBody>
      </p:sp>
      <p:sp>
        <p:nvSpPr>
          <p:cNvPr id="5" name="Content Placeholder 4"/>
          <p:cNvSpPr>
            <a:spLocks noGrp="1"/>
          </p:cNvSpPr>
          <p:nvPr>
            <p:ph type="body" idx="1"/>
          </p:nvPr>
        </p:nvSpPr>
        <p:spPr/>
        <p:txBody>
          <a:bodyPr>
            <a:normAutofit/>
          </a:bodyPr>
          <a:lstStyle/>
          <a:p>
            <a:pPr algn="ctr"/>
            <a:r>
              <a:rPr lang="en-US" sz="3000" dirty="0" smtClean="0"/>
              <a:t>Thank You</a:t>
            </a:r>
            <a:endParaRPr lang="en-US" sz="3000" dirty="0"/>
          </a:p>
        </p:txBody>
      </p:sp>
    </p:spTree>
    <p:extLst>
      <p:ext uri="{BB962C8B-B14F-4D97-AF65-F5344CB8AC3E}">
        <p14:creationId xmlns:p14="http://schemas.microsoft.com/office/powerpoint/2010/main" val="643362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Tourism</a:t>
            </a:r>
          </a:p>
          <a:p>
            <a:pPr lvl="1"/>
            <a:r>
              <a:rPr lang="en-US" dirty="0" smtClean="0"/>
              <a:t>Include more detailed table rows for tour operator businesses, travel agency business, etc.</a:t>
            </a:r>
            <a:endParaRPr lang="en-US" dirty="0"/>
          </a:p>
          <a:p>
            <a:r>
              <a:rPr lang="en-US" dirty="0" smtClean="0"/>
              <a:t>Industry</a:t>
            </a:r>
          </a:p>
          <a:p>
            <a:pPr lvl="1"/>
            <a:r>
              <a:rPr lang="en-US" dirty="0" smtClean="0"/>
              <a:t>Include information about public-private venture, public-foreign joint venture etc.</a:t>
            </a:r>
          </a:p>
          <a:p>
            <a:r>
              <a:rPr lang="en-US" dirty="0" smtClean="0"/>
              <a:t>Agriculture</a:t>
            </a:r>
          </a:p>
          <a:p>
            <a:pPr lvl="1"/>
            <a:r>
              <a:rPr lang="en-US" dirty="0" smtClean="0"/>
              <a:t>Agricultural items (baseline), damage and loss can be more specific</a:t>
            </a:r>
            <a:endParaRPr lang="en-US" dirty="0"/>
          </a:p>
        </p:txBody>
      </p:sp>
      <p:sp>
        <p:nvSpPr>
          <p:cNvPr id="3" name="Title 2"/>
          <p:cNvSpPr>
            <a:spLocks noGrp="1"/>
          </p:cNvSpPr>
          <p:nvPr>
            <p:ph type="title"/>
          </p:nvPr>
        </p:nvSpPr>
        <p:spPr/>
        <p:txBody>
          <a:bodyPr/>
          <a:lstStyle/>
          <a:p>
            <a:r>
              <a:rPr lang="en-US" dirty="0" smtClean="0"/>
              <a:t>Comments Received</a:t>
            </a:r>
            <a:endParaRPr lang="en-US" dirty="0"/>
          </a:p>
        </p:txBody>
      </p:sp>
    </p:spTree>
    <p:extLst>
      <p:ext uri="{BB962C8B-B14F-4D97-AF65-F5344CB8AC3E}">
        <p14:creationId xmlns:p14="http://schemas.microsoft.com/office/powerpoint/2010/main" val="10019578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idx="1"/>
          </p:nvPr>
        </p:nvSpPr>
        <p:spPr/>
        <p:txBody>
          <a:bodyPr/>
          <a:lstStyle/>
          <a:p>
            <a:endParaRPr lang="en-US"/>
          </a:p>
        </p:txBody>
      </p:sp>
      <p:pic>
        <p:nvPicPr>
          <p:cNvPr id="2" name="Picture 1"/>
          <p:cNvPicPr>
            <a:picLocks noChangeAspect="1"/>
          </p:cNvPicPr>
          <p:nvPr/>
        </p:nvPicPr>
        <p:blipFill>
          <a:blip r:embed="rId2"/>
          <a:stretch>
            <a:fillRect/>
          </a:stretch>
        </p:blipFill>
        <p:spPr>
          <a:xfrm>
            <a:off x="690754" y="944823"/>
            <a:ext cx="2137405" cy="3026841"/>
          </a:xfrm>
          <a:prstGeom prst="rect">
            <a:avLst/>
          </a:prstGeom>
        </p:spPr>
      </p:pic>
      <p:pic>
        <p:nvPicPr>
          <p:cNvPr id="3" name="Picture 2"/>
          <p:cNvPicPr>
            <a:picLocks noChangeAspect="1"/>
          </p:cNvPicPr>
          <p:nvPr/>
        </p:nvPicPr>
        <p:blipFill>
          <a:blip r:embed="rId3"/>
          <a:stretch>
            <a:fillRect/>
          </a:stretch>
        </p:blipFill>
        <p:spPr>
          <a:xfrm>
            <a:off x="3995937" y="546423"/>
            <a:ext cx="2376264" cy="3365096"/>
          </a:xfrm>
          <a:prstGeom prst="rect">
            <a:avLst/>
          </a:prstGeom>
        </p:spPr>
      </p:pic>
      <p:pic>
        <p:nvPicPr>
          <p:cNvPr id="9" name="Picture 8"/>
          <p:cNvPicPr>
            <a:picLocks noChangeAspect="1"/>
          </p:cNvPicPr>
          <p:nvPr/>
        </p:nvPicPr>
        <p:blipFill>
          <a:blip r:embed="rId4"/>
          <a:stretch>
            <a:fillRect/>
          </a:stretch>
        </p:blipFill>
        <p:spPr>
          <a:xfrm>
            <a:off x="6732240" y="1026579"/>
            <a:ext cx="2132919" cy="3041129"/>
          </a:xfrm>
          <a:prstGeom prst="rect">
            <a:avLst/>
          </a:prstGeom>
        </p:spPr>
      </p:pic>
    </p:spTree>
    <p:extLst>
      <p:ext uri="{BB962C8B-B14F-4D97-AF65-F5344CB8AC3E}">
        <p14:creationId xmlns:p14="http://schemas.microsoft.com/office/powerpoint/2010/main" val="2481751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4"/>
                </a:solidFill>
              </a:rPr>
              <a:t>Personnel to Conduct Assessment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860085431"/>
              </p:ext>
            </p:extLst>
          </p:nvPr>
        </p:nvGraphicFramePr>
        <p:xfrm>
          <a:off x="883548" y="1844824"/>
          <a:ext cx="7288852" cy="4171188"/>
        </p:xfrm>
        <a:graphic>
          <a:graphicData uri="http://schemas.openxmlformats.org/drawingml/2006/table">
            <a:tbl>
              <a:tblPr firstRow="1" firstCol="1" bandRow="1"/>
              <a:tblGrid>
                <a:gridCol w="3644426"/>
                <a:gridCol w="3644426"/>
              </a:tblGrid>
              <a:tr h="0">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Angsana New" panose="02020603050405020304" pitchFamily="18" charset="-34"/>
                        </a:rPr>
                        <a:t>Personnel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Role in the Education Sector PDNA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Angsana New" panose="02020603050405020304" pitchFamily="18" charset="-34"/>
                        </a:rPr>
                        <a:t>Staff from the Ministry of Education who are engineers, education specialists, procurement experts, economist and finance personnel who are familiar with construction and repair of educational infrastructure, costs of educational materials and other assets of the sector.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Lead and coordinate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Staff from the national and State/Region Central Statistical Organization (CSO)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Provide technical advice to the assessment team if requested.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Staff from education department who are familiar with the types of school buildings, gymnasiums, unit costs, etc.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Provide baseline information and facilitate the field assessment of damages and losses.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Officials from the affected villages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Facilitate the field assessment of damages and losses and assist in validating baseline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Angsana New" panose="02020603050405020304" pitchFamily="18" charset="-34"/>
                        </a:rPr>
                        <a:t>Development partners (if active in the Education Sector)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Angsana New" panose="02020603050405020304" pitchFamily="18" charset="-34"/>
                        </a:rPr>
                        <a:t>Participate in the field assessment and provide technical advice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1070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DB_template_updat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CAUPD template</Template>
  <TotalTime>6995</TotalTime>
  <Words>5195</Words>
  <Application>Microsoft Office PowerPoint</Application>
  <PresentationFormat>On-screen Show (4:3)</PresentationFormat>
  <Paragraphs>3072</Paragraphs>
  <Slides>69</Slides>
  <Notes>0</Notes>
  <HiddenSlides>3</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69</vt:i4>
      </vt:variant>
    </vt:vector>
  </HeadingPairs>
  <TitlesOfParts>
    <vt:vector size="81" baseType="lpstr">
      <vt:lpstr>ＭＳ Ｐゴシック</vt:lpstr>
      <vt:lpstr>Angsana New</vt:lpstr>
      <vt:lpstr>Arial</vt:lpstr>
      <vt:lpstr>Calibri</vt:lpstr>
      <vt:lpstr>GEDAPE+TimesNewRoman</vt:lpstr>
      <vt:lpstr>HY그래픽M</vt:lpstr>
      <vt:lpstr>Phetsarath OT</vt:lpstr>
      <vt:lpstr>Symbol</vt:lpstr>
      <vt:lpstr>Times New Roman</vt:lpstr>
      <vt:lpstr>Trebuchet MS</vt:lpstr>
      <vt:lpstr>Wingdings 2</vt:lpstr>
      <vt:lpstr>AFDB_template_update</vt:lpstr>
      <vt:lpstr>“Post-Disaster Needs Assessment and Recovery in Myanmar”</vt:lpstr>
      <vt:lpstr>Session Objectives</vt:lpstr>
      <vt:lpstr>Guidance Documents</vt:lpstr>
      <vt:lpstr>Introduction (1)</vt:lpstr>
      <vt:lpstr>Introduction (2)</vt:lpstr>
      <vt:lpstr>General steps to conduct assessment</vt:lpstr>
      <vt:lpstr>Comments Received</vt:lpstr>
      <vt:lpstr>introduction</vt:lpstr>
      <vt:lpstr>Personnel to Conduct Assessment</vt:lpstr>
      <vt:lpstr>Personnel to Conduct Assessment</vt:lpstr>
      <vt:lpstr>Personnel to Conduct Assessment</vt:lpstr>
      <vt:lpstr>Education Damage</vt:lpstr>
      <vt:lpstr>Agriculture Damage</vt:lpstr>
      <vt:lpstr>Power Supply Sector - Damages</vt:lpstr>
      <vt:lpstr>Education Loss</vt:lpstr>
      <vt:lpstr>Agriculture Loss</vt:lpstr>
      <vt:lpstr>Power Supply Sector Loss</vt:lpstr>
      <vt:lpstr>Step 1. Collect and/or validate the baseline data for each of the disaster-affected district</vt:lpstr>
      <vt:lpstr>PowerPoint Presentation</vt:lpstr>
      <vt:lpstr>PowerPoint Presentation</vt:lpstr>
      <vt:lpstr>PowerPoint Presentation</vt:lpstr>
      <vt:lpstr>PowerPoint Presentation</vt:lpstr>
      <vt:lpstr>Exercise</vt:lpstr>
      <vt:lpstr>Group Exercise</vt:lpstr>
      <vt:lpstr>Step 2. Estimate damages and losses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 2.2. Summarize the damages and losses in the sector in a township </vt:lpstr>
      <vt:lpstr>PowerPoint Presentation</vt:lpstr>
      <vt:lpstr>PowerPoint Presentation</vt:lpstr>
      <vt:lpstr>Step 3. Validate the information on damages and losses and draft the summary </vt:lpstr>
      <vt:lpstr>PowerPoint Presentation</vt:lpstr>
      <vt:lpstr>PowerPoint Presentation</vt:lpstr>
      <vt:lpstr>PowerPoint Presentation</vt:lpstr>
      <vt:lpstr>Step 4. Analyze the impacts of the damages and losses to affected population </vt:lpstr>
      <vt:lpstr>Step 4. Analyze the impacts of the damages and losses to affected population</vt:lpstr>
      <vt:lpstr>Food supply. The destruction of crops, livestock and other agricultural outputs due to the disaster may adversely affect the balance of food supply within and outside the areas affected. </vt:lpstr>
      <vt:lpstr>PowerPoint Presentation</vt:lpstr>
      <vt:lpstr>Step 4. Analyze the impacts of the damages and losses to affected population </vt:lpstr>
      <vt:lpstr>Step 5. Identify the recovery strategies and estimate recovery and reconstruction needs</vt:lpstr>
      <vt:lpstr>Step 5.1. Identify recovery and reconstruction strategies</vt:lpstr>
      <vt:lpstr>Strategies</vt:lpstr>
      <vt:lpstr>Policy measures</vt:lpstr>
      <vt:lpstr>Strategies</vt:lpstr>
      <vt:lpstr>PowerPoint Presentation</vt:lpstr>
      <vt:lpstr>Step 5.4. Prioritize identified projects for recovery</vt:lpstr>
      <vt:lpstr>Step 5.5. Summarize the estimated recovery and reconstruction needs</vt:lpstr>
      <vt:lpstr>Step 5.2. Estimate recovery needs</vt:lpstr>
      <vt:lpstr>Step 5.3. Estimate reconstruction needs</vt:lpstr>
      <vt:lpstr>Step 5.4. Prioritize identified projects for recovery</vt:lpstr>
      <vt:lpstr>Step 5.5. Summarize the estimated recovery and reconstruction needs</vt:lpstr>
      <vt:lpstr>Step 5.6. Provide the Ministry of National Planning and Economic Development and the Ministry of Social Welfare, Relief and Resettlement a copy of the assessment of the sector </vt:lpstr>
      <vt:lpstr>Step 6. Draft the implementation plan of the identified programs and projects</vt:lpstr>
      <vt:lpstr>Step 6. Draft the implementation plan of the identified programs and projects</vt:lpstr>
      <vt:lpstr>PowerPoint Presentation</vt:lpstr>
      <vt:lpstr>PowerPoint Presentation</vt:lpstr>
      <vt:lpstr>Step 7. Draft the post-disaster damages, losses and needs (PDNA) report of the sector</vt:lpstr>
      <vt:lpstr>Step 7. Draft the post-disaster damages, losses and needs (PDNA) report of the sector</vt:lpstr>
      <vt:lpstr>Step 7. Draft the post-disaster damages, losses and needs (PDNA) report of the sector</vt:lpstr>
      <vt:lpstr>Final Note – Preparation of National Report</vt:lpstr>
      <vt:lpstr>Final Report - Suggested Contents</vt:lpstr>
      <vt:lpstr>Group DIScussions</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and Capacity  Building Support for Sub-National Post Disaster Reconstruction Activities in Khammouane Province</dc:title>
  <dc:creator>Pearn</dc:creator>
  <cp:lastModifiedBy>G Pearn</cp:lastModifiedBy>
  <cp:revision>736</cp:revision>
  <dcterms:created xsi:type="dcterms:W3CDTF">2013-02-18T06:24:38Z</dcterms:created>
  <dcterms:modified xsi:type="dcterms:W3CDTF">2014-11-25T11:48:47Z</dcterms:modified>
</cp:coreProperties>
</file>