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7" r:id="rId2"/>
    <p:sldId id="258" r:id="rId3"/>
    <p:sldId id="263" r:id="rId4"/>
    <p:sldId id="264" r:id="rId5"/>
    <p:sldId id="265" r:id="rId6"/>
    <p:sldId id="266" r:id="rId7"/>
    <p:sldId id="267" r:id="rId8"/>
    <p:sldId id="268" r:id="rId9"/>
    <p:sldId id="269" r:id="rId10"/>
    <p:sldId id="270" r:id="rId11"/>
    <p:sldId id="271" r:id="rId12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ngsana New" pitchFamily="18" charset="-34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ngsana New" pitchFamily="18" charset="-34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ngsana New" pitchFamily="18" charset="-34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ngsana New" pitchFamily="18" charset="-34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ngsana New" pitchFamily="18" charset="-34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ngsana New" pitchFamily="18" charset="-34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ngsana New" pitchFamily="18" charset="-34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ngsana New" pitchFamily="18" charset="-34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ngsana New" pitchFamily="18" charset="-34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1023" autoAdjust="0"/>
  </p:normalViewPr>
  <p:slideViewPr>
    <p:cSldViewPr>
      <p:cViewPr varScale="1">
        <p:scale>
          <a:sx n="67" d="100"/>
          <a:sy n="67" d="100"/>
        </p:scale>
        <p:origin x="1470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814AEB9-F4AD-4EDC-93D2-10920E4B1FAD}" type="doc">
      <dgm:prSet loTypeId="urn:microsoft.com/office/officeart/2005/8/layout/cycle5" loCatId="cycle" qsTypeId="urn:microsoft.com/office/officeart/2005/8/quickstyle/simple1" qsCatId="simple" csTypeId="urn:microsoft.com/office/officeart/2005/8/colors/accent5_2" csCatId="accent5" phldr="1"/>
      <dgm:spPr/>
      <dgm:t>
        <a:bodyPr/>
        <a:lstStyle/>
        <a:p>
          <a:endParaRPr lang="en-US"/>
        </a:p>
      </dgm:t>
    </dgm:pt>
    <dgm:pt modelId="{9A0E2E1A-F976-47B4-AD37-4426F21E71AE}">
      <dgm:prSet phldrT="[Text]"/>
      <dgm:spPr/>
      <dgm:t>
        <a:bodyPr/>
        <a:lstStyle/>
        <a:p>
          <a:r>
            <a:rPr lang="en-US" b="1" dirty="0" smtClean="0"/>
            <a:t>Planning</a:t>
          </a:r>
          <a:endParaRPr lang="en-US" b="1" dirty="0"/>
        </a:p>
      </dgm:t>
    </dgm:pt>
    <dgm:pt modelId="{3F994968-D899-4F42-AAC7-57C7BD0ED9E0}" type="parTrans" cxnId="{033C2A90-1F9E-400B-B9EE-23886E9EADD0}">
      <dgm:prSet/>
      <dgm:spPr/>
      <dgm:t>
        <a:bodyPr/>
        <a:lstStyle/>
        <a:p>
          <a:endParaRPr lang="en-US" b="1"/>
        </a:p>
      </dgm:t>
    </dgm:pt>
    <dgm:pt modelId="{BBC72A5E-3291-4B2B-9BE2-5A34737C7D43}" type="sibTrans" cxnId="{033C2A90-1F9E-400B-B9EE-23886E9EADD0}">
      <dgm:prSet/>
      <dgm:spPr/>
      <dgm:t>
        <a:bodyPr/>
        <a:lstStyle/>
        <a:p>
          <a:endParaRPr lang="en-US" b="1"/>
        </a:p>
      </dgm:t>
    </dgm:pt>
    <dgm:pt modelId="{EB59FCA1-3B01-416F-BA14-9D53B19730AE}">
      <dgm:prSet phldrT="[Text]"/>
      <dgm:spPr/>
      <dgm:t>
        <a:bodyPr/>
        <a:lstStyle/>
        <a:p>
          <a:r>
            <a:rPr lang="en-US" b="1" dirty="0" smtClean="0"/>
            <a:t>Budgeting</a:t>
          </a:r>
          <a:endParaRPr lang="en-US" b="1" dirty="0"/>
        </a:p>
      </dgm:t>
    </dgm:pt>
    <dgm:pt modelId="{7A65CCD9-078C-493A-84D3-ED03C534F522}" type="parTrans" cxnId="{394ACBBF-E3B0-4B02-B5BC-00E168CB043B}">
      <dgm:prSet/>
      <dgm:spPr/>
      <dgm:t>
        <a:bodyPr/>
        <a:lstStyle/>
        <a:p>
          <a:endParaRPr lang="en-US" b="1"/>
        </a:p>
      </dgm:t>
    </dgm:pt>
    <dgm:pt modelId="{EF8B19DF-E197-40A1-BE71-D1F96B3E1CF9}" type="sibTrans" cxnId="{394ACBBF-E3B0-4B02-B5BC-00E168CB043B}">
      <dgm:prSet/>
      <dgm:spPr/>
      <dgm:t>
        <a:bodyPr/>
        <a:lstStyle/>
        <a:p>
          <a:endParaRPr lang="en-US" b="1"/>
        </a:p>
      </dgm:t>
    </dgm:pt>
    <dgm:pt modelId="{01DA4A3D-9609-4AA0-816A-8E4FFF546901}">
      <dgm:prSet phldrT="[Text]"/>
      <dgm:spPr/>
      <dgm:t>
        <a:bodyPr/>
        <a:lstStyle/>
        <a:p>
          <a:r>
            <a:rPr lang="en-US" b="1" dirty="0" smtClean="0"/>
            <a:t>Implementation</a:t>
          </a:r>
          <a:endParaRPr lang="en-US" b="1" dirty="0"/>
        </a:p>
      </dgm:t>
    </dgm:pt>
    <dgm:pt modelId="{0992FB1A-0EBA-42A4-890E-D131B5D8985A}" type="parTrans" cxnId="{2AA8CCFB-DD6C-443B-9617-73E3838EDDE6}">
      <dgm:prSet/>
      <dgm:spPr/>
      <dgm:t>
        <a:bodyPr/>
        <a:lstStyle/>
        <a:p>
          <a:endParaRPr lang="en-US" b="1"/>
        </a:p>
      </dgm:t>
    </dgm:pt>
    <dgm:pt modelId="{0578DA22-FD85-4D6F-9CC8-6F9330E7CA85}" type="sibTrans" cxnId="{2AA8CCFB-DD6C-443B-9617-73E3838EDDE6}">
      <dgm:prSet/>
      <dgm:spPr/>
      <dgm:t>
        <a:bodyPr/>
        <a:lstStyle/>
        <a:p>
          <a:endParaRPr lang="en-US" b="1"/>
        </a:p>
      </dgm:t>
    </dgm:pt>
    <dgm:pt modelId="{545D77FE-EF4B-418B-ACA8-37DE61974A43}">
      <dgm:prSet phldrT="[Text]"/>
      <dgm:spPr/>
      <dgm:t>
        <a:bodyPr/>
        <a:lstStyle/>
        <a:p>
          <a:r>
            <a:rPr lang="en-US" b="1" dirty="0" smtClean="0"/>
            <a:t>Accounting &amp; Reporting</a:t>
          </a:r>
          <a:endParaRPr lang="en-US" b="1" dirty="0"/>
        </a:p>
      </dgm:t>
    </dgm:pt>
    <dgm:pt modelId="{561DB724-5ED1-4DC6-B07B-46323F6E05D7}" type="parTrans" cxnId="{2339904A-C146-40BC-8667-9EF86D9BFF16}">
      <dgm:prSet/>
      <dgm:spPr/>
      <dgm:t>
        <a:bodyPr/>
        <a:lstStyle/>
        <a:p>
          <a:endParaRPr lang="en-US" b="1"/>
        </a:p>
      </dgm:t>
    </dgm:pt>
    <dgm:pt modelId="{32BAA697-E2C2-4EE5-8548-0784A095F8A5}" type="sibTrans" cxnId="{2339904A-C146-40BC-8667-9EF86D9BFF16}">
      <dgm:prSet/>
      <dgm:spPr/>
      <dgm:t>
        <a:bodyPr/>
        <a:lstStyle/>
        <a:p>
          <a:endParaRPr lang="en-US" b="1"/>
        </a:p>
      </dgm:t>
    </dgm:pt>
    <dgm:pt modelId="{F32DACDA-96A9-4030-8629-3FA967C28546}">
      <dgm:prSet phldrT="[Text]"/>
      <dgm:spPr/>
      <dgm:t>
        <a:bodyPr/>
        <a:lstStyle/>
        <a:p>
          <a:r>
            <a:rPr lang="en-US" b="1" dirty="0" smtClean="0"/>
            <a:t>Internal/ External Reporting</a:t>
          </a:r>
          <a:endParaRPr lang="en-US" b="1" dirty="0"/>
        </a:p>
      </dgm:t>
    </dgm:pt>
    <dgm:pt modelId="{C677D25E-E70D-4CFF-B242-4B5E61A7E809}" type="parTrans" cxnId="{19CE7D04-E3CC-450C-9BDB-88DE4F85B112}">
      <dgm:prSet/>
      <dgm:spPr/>
      <dgm:t>
        <a:bodyPr/>
        <a:lstStyle/>
        <a:p>
          <a:endParaRPr lang="en-US" b="1"/>
        </a:p>
      </dgm:t>
    </dgm:pt>
    <dgm:pt modelId="{CB8BFB23-1407-4CAA-B3F9-BF8B759E08DE}" type="sibTrans" cxnId="{19CE7D04-E3CC-450C-9BDB-88DE4F85B112}">
      <dgm:prSet/>
      <dgm:spPr/>
      <dgm:t>
        <a:bodyPr/>
        <a:lstStyle/>
        <a:p>
          <a:endParaRPr lang="en-US" b="1"/>
        </a:p>
      </dgm:t>
    </dgm:pt>
    <dgm:pt modelId="{8E228F34-4089-4CB4-BE49-0F235498FAD9}">
      <dgm:prSet/>
      <dgm:spPr/>
      <dgm:t>
        <a:bodyPr/>
        <a:lstStyle/>
        <a:p>
          <a:r>
            <a:rPr lang="en-US" b="1" dirty="0" smtClean="0"/>
            <a:t>Results M&amp;E</a:t>
          </a:r>
          <a:endParaRPr lang="en-US" b="1" dirty="0"/>
        </a:p>
      </dgm:t>
    </dgm:pt>
    <dgm:pt modelId="{83738F20-F2F2-4535-A5F3-0557658A3745}" type="parTrans" cxnId="{0B873FF6-ABDB-4B43-9728-ECF27DE62585}">
      <dgm:prSet/>
      <dgm:spPr/>
      <dgm:t>
        <a:bodyPr/>
        <a:lstStyle/>
        <a:p>
          <a:endParaRPr lang="en-US" b="1"/>
        </a:p>
      </dgm:t>
    </dgm:pt>
    <dgm:pt modelId="{EDD9B88B-092D-4FF1-9739-575EF5ECE314}" type="sibTrans" cxnId="{0B873FF6-ABDB-4B43-9728-ECF27DE62585}">
      <dgm:prSet/>
      <dgm:spPr/>
      <dgm:t>
        <a:bodyPr/>
        <a:lstStyle/>
        <a:p>
          <a:endParaRPr lang="en-US" b="1"/>
        </a:p>
      </dgm:t>
    </dgm:pt>
    <dgm:pt modelId="{60C95B29-9172-485E-BBBD-06041330768D}" type="pres">
      <dgm:prSet presAssocID="{1814AEB9-F4AD-4EDC-93D2-10920E4B1FAD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3F9905F-4525-45A8-8B9B-C0E5055DA1A8}" type="pres">
      <dgm:prSet presAssocID="{9A0E2E1A-F976-47B4-AD37-4426F21E71AE}" presName="node" presStyleLbl="node1" presStyleIdx="0" presStyleCnt="6" custScaleX="13112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D6BEC75-2269-495B-884D-2EE019B99B51}" type="pres">
      <dgm:prSet presAssocID="{9A0E2E1A-F976-47B4-AD37-4426F21E71AE}" presName="spNode" presStyleCnt="0"/>
      <dgm:spPr/>
    </dgm:pt>
    <dgm:pt modelId="{FDF60C85-089E-46FE-B3A8-FC026B0EBB59}" type="pres">
      <dgm:prSet presAssocID="{BBC72A5E-3291-4B2B-9BE2-5A34737C7D43}" presName="sibTrans" presStyleLbl="sibTrans1D1" presStyleIdx="0" presStyleCnt="6"/>
      <dgm:spPr/>
      <dgm:t>
        <a:bodyPr/>
        <a:lstStyle/>
        <a:p>
          <a:endParaRPr lang="en-US"/>
        </a:p>
      </dgm:t>
    </dgm:pt>
    <dgm:pt modelId="{1A869EDE-1956-4121-80E1-DA220C2F57AB}" type="pres">
      <dgm:prSet presAssocID="{EB59FCA1-3B01-416F-BA14-9D53B19730AE}" presName="node" presStyleLbl="node1" presStyleIdx="1" presStyleCnt="6" custScaleX="13112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E735259-C0DD-4001-812B-5166906C6B96}" type="pres">
      <dgm:prSet presAssocID="{EB59FCA1-3B01-416F-BA14-9D53B19730AE}" presName="spNode" presStyleCnt="0"/>
      <dgm:spPr/>
    </dgm:pt>
    <dgm:pt modelId="{64FB04A4-1646-41A2-A52A-CF9F565E373B}" type="pres">
      <dgm:prSet presAssocID="{EF8B19DF-E197-40A1-BE71-D1F96B3E1CF9}" presName="sibTrans" presStyleLbl="sibTrans1D1" presStyleIdx="1" presStyleCnt="6"/>
      <dgm:spPr/>
      <dgm:t>
        <a:bodyPr/>
        <a:lstStyle/>
        <a:p>
          <a:endParaRPr lang="en-US"/>
        </a:p>
      </dgm:t>
    </dgm:pt>
    <dgm:pt modelId="{25A0B389-182B-45BE-9D12-F0709B054190}" type="pres">
      <dgm:prSet presAssocID="{01DA4A3D-9609-4AA0-816A-8E4FFF546901}" presName="node" presStyleLbl="node1" presStyleIdx="2" presStyleCnt="6" custScaleX="13112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4810848-66AC-44F1-B350-54318D0E9F93}" type="pres">
      <dgm:prSet presAssocID="{01DA4A3D-9609-4AA0-816A-8E4FFF546901}" presName="spNode" presStyleCnt="0"/>
      <dgm:spPr/>
    </dgm:pt>
    <dgm:pt modelId="{EBA10D2E-CE8C-4BCB-AE94-51CB8AB7503C}" type="pres">
      <dgm:prSet presAssocID="{0578DA22-FD85-4D6F-9CC8-6F9330E7CA85}" presName="sibTrans" presStyleLbl="sibTrans1D1" presStyleIdx="2" presStyleCnt="6"/>
      <dgm:spPr/>
      <dgm:t>
        <a:bodyPr/>
        <a:lstStyle/>
        <a:p>
          <a:endParaRPr lang="en-US"/>
        </a:p>
      </dgm:t>
    </dgm:pt>
    <dgm:pt modelId="{0EFEB3AF-2D2D-4ADF-9EBD-4578E4F16167}" type="pres">
      <dgm:prSet presAssocID="{545D77FE-EF4B-418B-ACA8-37DE61974A43}" presName="node" presStyleLbl="node1" presStyleIdx="3" presStyleCnt="6" custScaleX="13112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9750929-662F-43CB-97D6-21BDD6F18EA7}" type="pres">
      <dgm:prSet presAssocID="{545D77FE-EF4B-418B-ACA8-37DE61974A43}" presName="spNode" presStyleCnt="0"/>
      <dgm:spPr/>
    </dgm:pt>
    <dgm:pt modelId="{34BD0547-333A-46B8-A5B4-DC1E73CAF3E7}" type="pres">
      <dgm:prSet presAssocID="{32BAA697-E2C2-4EE5-8548-0784A095F8A5}" presName="sibTrans" presStyleLbl="sibTrans1D1" presStyleIdx="3" presStyleCnt="6"/>
      <dgm:spPr/>
      <dgm:t>
        <a:bodyPr/>
        <a:lstStyle/>
        <a:p>
          <a:endParaRPr lang="en-US"/>
        </a:p>
      </dgm:t>
    </dgm:pt>
    <dgm:pt modelId="{530DB2D0-51FF-4238-8953-E8323F0652A5}" type="pres">
      <dgm:prSet presAssocID="{F32DACDA-96A9-4030-8629-3FA967C28546}" presName="node" presStyleLbl="node1" presStyleIdx="4" presStyleCnt="6" custScaleX="13112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97444DF-6BD0-484C-8924-14C702D722F9}" type="pres">
      <dgm:prSet presAssocID="{F32DACDA-96A9-4030-8629-3FA967C28546}" presName="spNode" presStyleCnt="0"/>
      <dgm:spPr/>
    </dgm:pt>
    <dgm:pt modelId="{8902BAE1-2BEC-4B31-B446-69FF7769A78A}" type="pres">
      <dgm:prSet presAssocID="{CB8BFB23-1407-4CAA-B3F9-BF8B759E08DE}" presName="sibTrans" presStyleLbl="sibTrans1D1" presStyleIdx="4" presStyleCnt="6"/>
      <dgm:spPr/>
      <dgm:t>
        <a:bodyPr/>
        <a:lstStyle/>
        <a:p>
          <a:endParaRPr lang="en-US"/>
        </a:p>
      </dgm:t>
    </dgm:pt>
    <dgm:pt modelId="{1443CAE1-8BF1-4337-BB8F-B1C6529A7CB3}" type="pres">
      <dgm:prSet presAssocID="{8E228F34-4089-4CB4-BE49-0F235498FAD9}" presName="node" presStyleLbl="node1" presStyleIdx="5" presStyleCnt="6" custScaleX="13112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B8BFEEE-40A8-4A11-9125-C5D0111EE640}" type="pres">
      <dgm:prSet presAssocID="{8E228F34-4089-4CB4-BE49-0F235498FAD9}" presName="spNode" presStyleCnt="0"/>
      <dgm:spPr/>
    </dgm:pt>
    <dgm:pt modelId="{342DCBBC-FC4C-4F69-8582-3405770DE63B}" type="pres">
      <dgm:prSet presAssocID="{EDD9B88B-092D-4FF1-9739-575EF5ECE314}" presName="sibTrans" presStyleLbl="sibTrans1D1" presStyleIdx="5" presStyleCnt="6"/>
      <dgm:spPr/>
      <dgm:t>
        <a:bodyPr/>
        <a:lstStyle/>
        <a:p>
          <a:endParaRPr lang="en-US"/>
        </a:p>
      </dgm:t>
    </dgm:pt>
  </dgm:ptLst>
  <dgm:cxnLst>
    <dgm:cxn modelId="{A202E042-6153-435B-99C1-EFF43379B369}" type="presOf" srcId="{EF8B19DF-E197-40A1-BE71-D1F96B3E1CF9}" destId="{64FB04A4-1646-41A2-A52A-CF9F565E373B}" srcOrd="0" destOrd="0" presId="urn:microsoft.com/office/officeart/2005/8/layout/cycle5"/>
    <dgm:cxn modelId="{033C2A90-1F9E-400B-B9EE-23886E9EADD0}" srcId="{1814AEB9-F4AD-4EDC-93D2-10920E4B1FAD}" destId="{9A0E2E1A-F976-47B4-AD37-4426F21E71AE}" srcOrd="0" destOrd="0" parTransId="{3F994968-D899-4F42-AAC7-57C7BD0ED9E0}" sibTransId="{BBC72A5E-3291-4B2B-9BE2-5A34737C7D43}"/>
    <dgm:cxn modelId="{2AA8CCFB-DD6C-443B-9617-73E3838EDDE6}" srcId="{1814AEB9-F4AD-4EDC-93D2-10920E4B1FAD}" destId="{01DA4A3D-9609-4AA0-816A-8E4FFF546901}" srcOrd="2" destOrd="0" parTransId="{0992FB1A-0EBA-42A4-890E-D131B5D8985A}" sibTransId="{0578DA22-FD85-4D6F-9CC8-6F9330E7CA85}"/>
    <dgm:cxn modelId="{394ACBBF-E3B0-4B02-B5BC-00E168CB043B}" srcId="{1814AEB9-F4AD-4EDC-93D2-10920E4B1FAD}" destId="{EB59FCA1-3B01-416F-BA14-9D53B19730AE}" srcOrd="1" destOrd="0" parTransId="{7A65CCD9-078C-493A-84D3-ED03C534F522}" sibTransId="{EF8B19DF-E197-40A1-BE71-D1F96B3E1CF9}"/>
    <dgm:cxn modelId="{73055246-6635-4758-B311-7B1D63A9CCAB}" type="presOf" srcId="{BBC72A5E-3291-4B2B-9BE2-5A34737C7D43}" destId="{FDF60C85-089E-46FE-B3A8-FC026B0EBB59}" srcOrd="0" destOrd="0" presId="urn:microsoft.com/office/officeart/2005/8/layout/cycle5"/>
    <dgm:cxn modelId="{D7672C54-E854-41EC-978B-637D92792075}" type="presOf" srcId="{545D77FE-EF4B-418B-ACA8-37DE61974A43}" destId="{0EFEB3AF-2D2D-4ADF-9EBD-4578E4F16167}" srcOrd="0" destOrd="0" presId="urn:microsoft.com/office/officeart/2005/8/layout/cycle5"/>
    <dgm:cxn modelId="{BB46BBDD-2013-4928-96D8-B6B84C46B5F6}" type="presOf" srcId="{1814AEB9-F4AD-4EDC-93D2-10920E4B1FAD}" destId="{60C95B29-9172-485E-BBBD-06041330768D}" srcOrd="0" destOrd="0" presId="urn:microsoft.com/office/officeart/2005/8/layout/cycle5"/>
    <dgm:cxn modelId="{ECE2CC22-13B2-494C-8DE7-6D0260821F64}" type="presOf" srcId="{8E228F34-4089-4CB4-BE49-0F235498FAD9}" destId="{1443CAE1-8BF1-4337-BB8F-B1C6529A7CB3}" srcOrd="0" destOrd="0" presId="urn:microsoft.com/office/officeart/2005/8/layout/cycle5"/>
    <dgm:cxn modelId="{70149768-9FB6-455C-8E40-D19C8A9FD022}" type="presOf" srcId="{EDD9B88B-092D-4FF1-9739-575EF5ECE314}" destId="{342DCBBC-FC4C-4F69-8582-3405770DE63B}" srcOrd="0" destOrd="0" presId="urn:microsoft.com/office/officeart/2005/8/layout/cycle5"/>
    <dgm:cxn modelId="{BD7B94DF-5338-4A89-9F2F-D8F10E69361A}" type="presOf" srcId="{F32DACDA-96A9-4030-8629-3FA967C28546}" destId="{530DB2D0-51FF-4238-8953-E8323F0652A5}" srcOrd="0" destOrd="0" presId="urn:microsoft.com/office/officeart/2005/8/layout/cycle5"/>
    <dgm:cxn modelId="{FDFDAD3C-5E5B-4FB5-A13A-693B0F557D13}" type="presOf" srcId="{9A0E2E1A-F976-47B4-AD37-4426F21E71AE}" destId="{13F9905F-4525-45A8-8B9B-C0E5055DA1A8}" srcOrd="0" destOrd="0" presId="urn:microsoft.com/office/officeart/2005/8/layout/cycle5"/>
    <dgm:cxn modelId="{FA639A04-87A8-47E1-A6B9-2C4D5DBDDC1E}" type="presOf" srcId="{01DA4A3D-9609-4AA0-816A-8E4FFF546901}" destId="{25A0B389-182B-45BE-9D12-F0709B054190}" srcOrd="0" destOrd="0" presId="urn:microsoft.com/office/officeart/2005/8/layout/cycle5"/>
    <dgm:cxn modelId="{027B7145-EF17-4C16-8514-112DDA92250B}" type="presOf" srcId="{0578DA22-FD85-4D6F-9CC8-6F9330E7CA85}" destId="{EBA10D2E-CE8C-4BCB-AE94-51CB8AB7503C}" srcOrd="0" destOrd="0" presId="urn:microsoft.com/office/officeart/2005/8/layout/cycle5"/>
    <dgm:cxn modelId="{F2B74D8D-509E-4405-85C3-7441E29E0154}" type="presOf" srcId="{CB8BFB23-1407-4CAA-B3F9-BF8B759E08DE}" destId="{8902BAE1-2BEC-4B31-B446-69FF7769A78A}" srcOrd="0" destOrd="0" presId="urn:microsoft.com/office/officeart/2005/8/layout/cycle5"/>
    <dgm:cxn modelId="{2339904A-C146-40BC-8667-9EF86D9BFF16}" srcId="{1814AEB9-F4AD-4EDC-93D2-10920E4B1FAD}" destId="{545D77FE-EF4B-418B-ACA8-37DE61974A43}" srcOrd="3" destOrd="0" parTransId="{561DB724-5ED1-4DC6-B07B-46323F6E05D7}" sibTransId="{32BAA697-E2C2-4EE5-8548-0784A095F8A5}"/>
    <dgm:cxn modelId="{43DD0DF7-B26E-4570-963D-A78E4DBBEC75}" type="presOf" srcId="{32BAA697-E2C2-4EE5-8548-0784A095F8A5}" destId="{34BD0547-333A-46B8-A5B4-DC1E73CAF3E7}" srcOrd="0" destOrd="0" presId="urn:microsoft.com/office/officeart/2005/8/layout/cycle5"/>
    <dgm:cxn modelId="{E1A35423-62A1-48FF-B7BB-B8684990EBCA}" type="presOf" srcId="{EB59FCA1-3B01-416F-BA14-9D53B19730AE}" destId="{1A869EDE-1956-4121-80E1-DA220C2F57AB}" srcOrd="0" destOrd="0" presId="urn:microsoft.com/office/officeart/2005/8/layout/cycle5"/>
    <dgm:cxn modelId="{19CE7D04-E3CC-450C-9BDB-88DE4F85B112}" srcId="{1814AEB9-F4AD-4EDC-93D2-10920E4B1FAD}" destId="{F32DACDA-96A9-4030-8629-3FA967C28546}" srcOrd="4" destOrd="0" parTransId="{C677D25E-E70D-4CFF-B242-4B5E61A7E809}" sibTransId="{CB8BFB23-1407-4CAA-B3F9-BF8B759E08DE}"/>
    <dgm:cxn modelId="{0B873FF6-ABDB-4B43-9728-ECF27DE62585}" srcId="{1814AEB9-F4AD-4EDC-93D2-10920E4B1FAD}" destId="{8E228F34-4089-4CB4-BE49-0F235498FAD9}" srcOrd="5" destOrd="0" parTransId="{83738F20-F2F2-4535-A5F3-0557658A3745}" sibTransId="{EDD9B88B-092D-4FF1-9739-575EF5ECE314}"/>
    <dgm:cxn modelId="{0D4E15D0-75CB-48B1-8E7F-9ECB7BBB3D58}" type="presParOf" srcId="{60C95B29-9172-485E-BBBD-06041330768D}" destId="{13F9905F-4525-45A8-8B9B-C0E5055DA1A8}" srcOrd="0" destOrd="0" presId="urn:microsoft.com/office/officeart/2005/8/layout/cycle5"/>
    <dgm:cxn modelId="{8BDA38FF-41D1-4813-91B4-A655CC4B3016}" type="presParOf" srcId="{60C95B29-9172-485E-BBBD-06041330768D}" destId="{9D6BEC75-2269-495B-884D-2EE019B99B51}" srcOrd="1" destOrd="0" presId="urn:microsoft.com/office/officeart/2005/8/layout/cycle5"/>
    <dgm:cxn modelId="{E3C14A72-216F-439F-981A-1716A8651B56}" type="presParOf" srcId="{60C95B29-9172-485E-BBBD-06041330768D}" destId="{FDF60C85-089E-46FE-B3A8-FC026B0EBB59}" srcOrd="2" destOrd="0" presId="urn:microsoft.com/office/officeart/2005/8/layout/cycle5"/>
    <dgm:cxn modelId="{04617749-A8E7-46C0-85EC-3C68829D669A}" type="presParOf" srcId="{60C95B29-9172-485E-BBBD-06041330768D}" destId="{1A869EDE-1956-4121-80E1-DA220C2F57AB}" srcOrd="3" destOrd="0" presId="urn:microsoft.com/office/officeart/2005/8/layout/cycle5"/>
    <dgm:cxn modelId="{1971CB31-0074-43C1-A881-0915B1139F3A}" type="presParOf" srcId="{60C95B29-9172-485E-BBBD-06041330768D}" destId="{2E735259-C0DD-4001-812B-5166906C6B96}" srcOrd="4" destOrd="0" presId="urn:microsoft.com/office/officeart/2005/8/layout/cycle5"/>
    <dgm:cxn modelId="{535ABD30-81F2-4164-920A-A42779F76D4A}" type="presParOf" srcId="{60C95B29-9172-485E-BBBD-06041330768D}" destId="{64FB04A4-1646-41A2-A52A-CF9F565E373B}" srcOrd="5" destOrd="0" presId="urn:microsoft.com/office/officeart/2005/8/layout/cycle5"/>
    <dgm:cxn modelId="{D37CFB82-36DE-4C84-B353-04C22F214B5A}" type="presParOf" srcId="{60C95B29-9172-485E-BBBD-06041330768D}" destId="{25A0B389-182B-45BE-9D12-F0709B054190}" srcOrd="6" destOrd="0" presId="urn:microsoft.com/office/officeart/2005/8/layout/cycle5"/>
    <dgm:cxn modelId="{9FC7FD1C-13FD-4B58-B1AD-42A846AA501E}" type="presParOf" srcId="{60C95B29-9172-485E-BBBD-06041330768D}" destId="{54810848-66AC-44F1-B350-54318D0E9F93}" srcOrd="7" destOrd="0" presId="urn:microsoft.com/office/officeart/2005/8/layout/cycle5"/>
    <dgm:cxn modelId="{EA2635C6-99BC-4A0B-A551-E9172EB66371}" type="presParOf" srcId="{60C95B29-9172-485E-BBBD-06041330768D}" destId="{EBA10D2E-CE8C-4BCB-AE94-51CB8AB7503C}" srcOrd="8" destOrd="0" presId="urn:microsoft.com/office/officeart/2005/8/layout/cycle5"/>
    <dgm:cxn modelId="{9481F44B-E4EC-4DDC-B15B-88733AA388D1}" type="presParOf" srcId="{60C95B29-9172-485E-BBBD-06041330768D}" destId="{0EFEB3AF-2D2D-4ADF-9EBD-4578E4F16167}" srcOrd="9" destOrd="0" presId="urn:microsoft.com/office/officeart/2005/8/layout/cycle5"/>
    <dgm:cxn modelId="{358B57B7-7A00-4001-B1D9-CB4C156869EC}" type="presParOf" srcId="{60C95B29-9172-485E-BBBD-06041330768D}" destId="{89750929-662F-43CB-97D6-21BDD6F18EA7}" srcOrd="10" destOrd="0" presId="urn:microsoft.com/office/officeart/2005/8/layout/cycle5"/>
    <dgm:cxn modelId="{6BFD9D5D-3A18-4170-B5D8-AE6034D3EDCE}" type="presParOf" srcId="{60C95B29-9172-485E-BBBD-06041330768D}" destId="{34BD0547-333A-46B8-A5B4-DC1E73CAF3E7}" srcOrd="11" destOrd="0" presId="urn:microsoft.com/office/officeart/2005/8/layout/cycle5"/>
    <dgm:cxn modelId="{6E4DF9F2-B5F0-410B-826C-A572DED32869}" type="presParOf" srcId="{60C95B29-9172-485E-BBBD-06041330768D}" destId="{530DB2D0-51FF-4238-8953-E8323F0652A5}" srcOrd="12" destOrd="0" presId="urn:microsoft.com/office/officeart/2005/8/layout/cycle5"/>
    <dgm:cxn modelId="{E94904BF-C319-4DA4-99A7-6E22071C2D79}" type="presParOf" srcId="{60C95B29-9172-485E-BBBD-06041330768D}" destId="{E97444DF-6BD0-484C-8924-14C702D722F9}" srcOrd="13" destOrd="0" presId="urn:microsoft.com/office/officeart/2005/8/layout/cycle5"/>
    <dgm:cxn modelId="{E010F19E-21E3-4E7B-83DD-1E0BB4AE542F}" type="presParOf" srcId="{60C95B29-9172-485E-BBBD-06041330768D}" destId="{8902BAE1-2BEC-4B31-B446-69FF7769A78A}" srcOrd="14" destOrd="0" presId="urn:microsoft.com/office/officeart/2005/8/layout/cycle5"/>
    <dgm:cxn modelId="{7AEBC8E9-AA2B-4182-9715-B2C6A82C52D7}" type="presParOf" srcId="{60C95B29-9172-485E-BBBD-06041330768D}" destId="{1443CAE1-8BF1-4337-BB8F-B1C6529A7CB3}" srcOrd="15" destOrd="0" presId="urn:microsoft.com/office/officeart/2005/8/layout/cycle5"/>
    <dgm:cxn modelId="{AFA045D5-EB22-4683-A3AC-34A0D6626D98}" type="presParOf" srcId="{60C95B29-9172-485E-BBBD-06041330768D}" destId="{7B8BFEEE-40A8-4A11-9125-C5D0111EE640}" srcOrd="16" destOrd="0" presId="urn:microsoft.com/office/officeart/2005/8/layout/cycle5"/>
    <dgm:cxn modelId="{DE899CE7-CA35-4D91-990A-24CF83C4D238}" type="presParOf" srcId="{60C95B29-9172-485E-BBBD-06041330768D}" destId="{342DCBBC-FC4C-4F69-8582-3405770DE63B}" srcOrd="17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3F9905F-4525-45A8-8B9B-C0E5055DA1A8}">
      <dsp:nvSpPr>
        <dsp:cNvPr id="0" name=""/>
        <dsp:cNvSpPr/>
      </dsp:nvSpPr>
      <dsp:spPr>
        <a:xfrm>
          <a:off x="1872205" y="1578"/>
          <a:ext cx="1152132" cy="571123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b="1" kern="1200" dirty="0" smtClean="0"/>
            <a:t>Planning</a:t>
          </a:r>
          <a:endParaRPr lang="en-US" sz="1000" b="1" kern="1200" dirty="0"/>
        </a:p>
      </dsp:txBody>
      <dsp:txXfrm>
        <a:off x="1900085" y="29458"/>
        <a:ext cx="1096372" cy="515363"/>
      </dsp:txXfrm>
    </dsp:sp>
    <dsp:sp modelId="{FDF60C85-089E-46FE-B3A8-FC026B0EBB59}">
      <dsp:nvSpPr>
        <dsp:cNvPr id="0" name=""/>
        <dsp:cNvSpPr/>
      </dsp:nvSpPr>
      <dsp:spPr>
        <a:xfrm>
          <a:off x="1103231" y="287140"/>
          <a:ext cx="2690081" cy="2690081"/>
        </a:xfrm>
        <a:custGeom>
          <a:avLst/>
          <a:gdLst/>
          <a:ahLst/>
          <a:cxnLst/>
          <a:rect l="0" t="0" r="0" b="0"/>
          <a:pathLst>
            <a:path>
              <a:moveTo>
                <a:pt x="2000917" y="170749"/>
              </a:moveTo>
              <a:arcTo wR="1345040" hR="1345040" stAng="17951079" swAng="694007"/>
            </a:path>
          </a:pathLst>
        </a:custGeom>
        <a:noFill/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A869EDE-1956-4121-80E1-DA220C2F57AB}">
      <dsp:nvSpPr>
        <dsp:cNvPr id="0" name=""/>
        <dsp:cNvSpPr/>
      </dsp:nvSpPr>
      <dsp:spPr>
        <a:xfrm>
          <a:off x="3037044" y="674099"/>
          <a:ext cx="1152132" cy="571123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b="1" kern="1200" dirty="0" smtClean="0"/>
            <a:t>Budgeting</a:t>
          </a:r>
          <a:endParaRPr lang="en-US" sz="1000" b="1" kern="1200" dirty="0"/>
        </a:p>
      </dsp:txBody>
      <dsp:txXfrm>
        <a:off x="3064924" y="701979"/>
        <a:ext cx="1096372" cy="515363"/>
      </dsp:txXfrm>
    </dsp:sp>
    <dsp:sp modelId="{64FB04A4-1646-41A2-A52A-CF9F565E373B}">
      <dsp:nvSpPr>
        <dsp:cNvPr id="0" name=""/>
        <dsp:cNvSpPr/>
      </dsp:nvSpPr>
      <dsp:spPr>
        <a:xfrm>
          <a:off x="1103231" y="287140"/>
          <a:ext cx="2690081" cy="2690081"/>
        </a:xfrm>
        <a:custGeom>
          <a:avLst/>
          <a:gdLst/>
          <a:ahLst/>
          <a:cxnLst/>
          <a:rect l="0" t="0" r="0" b="0"/>
          <a:pathLst>
            <a:path>
              <a:moveTo>
                <a:pt x="2669128" y="1108554"/>
              </a:moveTo>
              <a:arcTo wR="1345040" hR="1345040" stAng="20992414" swAng="1215173"/>
            </a:path>
          </a:pathLst>
        </a:custGeom>
        <a:noFill/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5A0B389-182B-45BE-9D12-F0709B054190}">
      <dsp:nvSpPr>
        <dsp:cNvPr id="0" name=""/>
        <dsp:cNvSpPr/>
      </dsp:nvSpPr>
      <dsp:spPr>
        <a:xfrm>
          <a:off x="3037044" y="2019139"/>
          <a:ext cx="1152132" cy="571123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b="1" kern="1200" dirty="0" smtClean="0"/>
            <a:t>Implementation</a:t>
          </a:r>
          <a:endParaRPr lang="en-US" sz="1000" b="1" kern="1200" dirty="0"/>
        </a:p>
      </dsp:txBody>
      <dsp:txXfrm>
        <a:off x="3064924" y="2047019"/>
        <a:ext cx="1096372" cy="515363"/>
      </dsp:txXfrm>
    </dsp:sp>
    <dsp:sp modelId="{EBA10D2E-CE8C-4BCB-AE94-51CB8AB7503C}">
      <dsp:nvSpPr>
        <dsp:cNvPr id="0" name=""/>
        <dsp:cNvSpPr/>
      </dsp:nvSpPr>
      <dsp:spPr>
        <a:xfrm>
          <a:off x="1103231" y="287140"/>
          <a:ext cx="2690081" cy="2690081"/>
        </a:xfrm>
        <a:custGeom>
          <a:avLst/>
          <a:gdLst/>
          <a:ahLst/>
          <a:cxnLst/>
          <a:rect l="0" t="0" r="0" b="0"/>
          <a:pathLst>
            <a:path>
              <a:moveTo>
                <a:pt x="2223054" y="2363974"/>
              </a:moveTo>
              <a:arcTo wR="1345040" hR="1345040" stAng="2954914" swAng="694007"/>
            </a:path>
          </a:pathLst>
        </a:custGeom>
        <a:noFill/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EFEB3AF-2D2D-4ADF-9EBD-4578E4F16167}">
      <dsp:nvSpPr>
        <dsp:cNvPr id="0" name=""/>
        <dsp:cNvSpPr/>
      </dsp:nvSpPr>
      <dsp:spPr>
        <a:xfrm>
          <a:off x="1872205" y="2691660"/>
          <a:ext cx="1152132" cy="571123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b="1" kern="1200" dirty="0" smtClean="0"/>
            <a:t>Accounting &amp; Reporting</a:t>
          </a:r>
          <a:endParaRPr lang="en-US" sz="1000" b="1" kern="1200" dirty="0"/>
        </a:p>
      </dsp:txBody>
      <dsp:txXfrm>
        <a:off x="1900085" y="2719540"/>
        <a:ext cx="1096372" cy="515363"/>
      </dsp:txXfrm>
    </dsp:sp>
    <dsp:sp modelId="{34BD0547-333A-46B8-A5B4-DC1E73CAF3E7}">
      <dsp:nvSpPr>
        <dsp:cNvPr id="0" name=""/>
        <dsp:cNvSpPr/>
      </dsp:nvSpPr>
      <dsp:spPr>
        <a:xfrm>
          <a:off x="1103231" y="287140"/>
          <a:ext cx="2690081" cy="2690081"/>
        </a:xfrm>
        <a:custGeom>
          <a:avLst/>
          <a:gdLst/>
          <a:ahLst/>
          <a:cxnLst/>
          <a:rect l="0" t="0" r="0" b="0"/>
          <a:pathLst>
            <a:path>
              <a:moveTo>
                <a:pt x="689164" y="2519332"/>
              </a:moveTo>
              <a:arcTo wR="1345040" hR="1345040" stAng="7151079" swAng="694007"/>
            </a:path>
          </a:pathLst>
        </a:custGeom>
        <a:noFill/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30DB2D0-51FF-4238-8953-E8323F0652A5}">
      <dsp:nvSpPr>
        <dsp:cNvPr id="0" name=""/>
        <dsp:cNvSpPr/>
      </dsp:nvSpPr>
      <dsp:spPr>
        <a:xfrm>
          <a:off x="707366" y="2019139"/>
          <a:ext cx="1152132" cy="571123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b="1" kern="1200" dirty="0" smtClean="0"/>
            <a:t>Internal/ External Reporting</a:t>
          </a:r>
          <a:endParaRPr lang="en-US" sz="1000" b="1" kern="1200" dirty="0"/>
        </a:p>
      </dsp:txBody>
      <dsp:txXfrm>
        <a:off x="735246" y="2047019"/>
        <a:ext cx="1096372" cy="515363"/>
      </dsp:txXfrm>
    </dsp:sp>
    <dsp:sp modelId="{8902BAE1-2BEC-4B31-B446-69FF7769A78A}">
      <dsp:nvSpPr>
        <dsp:cNvPr id="0" name=""/>
        <dsp:cNvSpPr/>
      </dsp:nvSpPr>
      <dsp:spPr>
        <a:xfrm>
          <a:off x="1103231" y="287140"/>
          <a:ext cx="2690081" cy="2690081"/>
        </a:xfrm>
        <a:custGeom>
          <a:avLst/>
          <a:gdLst/>
          <a:ahLst/>
          <a:cxnLst/>
          <a:rect l="0" t="0" r="0" b="0"/>
          <a:pathLst>
            <a:path>
              <a:moveTo>
                <a:pt x="20952" y="1581526"/>
              </a:moveTo>
              <a:arcTo wR="1345040" hR="1345040" stAng="10192414" swAng="1215173"/>
            </a:path>
          </a:pathLst>
        </a:custGeom>
        <a:noFill/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443CAE1-8BF1-4337-BB8F-B1C6529A7CB3}">
      <dsp:nvSpPr>
        <dsp:cNvPr id="0" name=""/>
        <dsp:cNvSpPr/>
      </dsp:nvSpPr>
      <dsp:spPr>
        <a:xfrm>
          <a:off x="707366" y="674099"/>
          <a:ext cx="1152132" cy="571123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b="1" kern="1200" dirty="0" smtClean="0"/>
            <a:t>Results M&amp;E</a:t>
          </a:r>
          <a:endParaRPr lang="en-US" sz="1000" b="1" kern="1200" dirty="0"/>
        </a:p>
      </dsp:txBody>
      <dsp:txXfrm>
        <a:off x="735246" y="701979"/>
        <a:ext cx="1096372" cy="515363"/>
      </dsp:txXfrm>
    </dsp:sp>
    <dsp:sp modelId="{342DCBBC-FC4C-4F69-8582-3405770DE63B}">
      <dsp:nvSpPr>
        <dsp:cNvPr id="0" name=""/>
        <dsp:cNvSpPr/>
      </dsp:nvSpPr>
      <dsp:spPr>
        <a:xfrm>
          <a:off x="1103231" y="287140"/>
          <a:ext cx="2690081" cy="2690081"/>
        </a:xfrm>
        <a:custGeom>
          <a:avLst/>
          <a:gdLst/>
          <a:ahLst/>
          <a:cxnLst/>
          <a:rect l="0" t="0" r="0" b="0"/>
          <a:pathLst>
            <a:path>
              <a:moveTo>
                <a:pt x="467026" y="326106"/>
              </a:moveTo>
              <a:arcTo wR="1345040" hR="1345040" stAng="13754914" swAng="694007"/>
            </a:path>
          </a:pathLst>
        </a:custGeom>
        <a:noFill/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09241045-B96D-496E-910D-7220A29107D2}" type="datetimeFigureOut">
              <a:rPr lang="en-US"/>
              <a:pPr>
                <a:defRPr/>
              </a:pPr>
              <a:t>27-Nov-14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059BFA71-188E-4C1C-82F1-7BD751AD76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209167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D1B139-11B4-4184-BAAB-B47311CED7E2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81706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D1B139-11B4-4184-BAAB-B47311CED7E2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04815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D1B139-11B4-4184-BAAB-B47311CED7E2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387175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D1B139-11B4-4184-BAAB-B47311CED7E2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998831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D1B139-11B4-4184-BAAB-B47311CED7E2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266429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D1B139-11B4-4184-BAAB-B47311CED7E2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880017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D1B139-11B4-4184-BAAB-B47311CED7E2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13411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D1B139-11B4-4184-BAAB-B47311CED7E2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92724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emf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emf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emf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6"/>
          <p:cNvGrpSpPr>
            <a:grpSpLocks/>
          </p:cNvGrpSpPr>
          <p:nvPr/>
        </p:nvGrpSpPr>
        <p:grpSpPr bwMode="auto">
          <a:xfrm>
            <a:off x="0" y="3268663"/>
            <a:ext cx="9144000" cy="146050"/>
            <a:chOff x="0" y="3268345"/>
            <a:chExt cx="9144000" cy="146304"/>
          </a:xfrm>
        </p:grpSpPr>
        <p:sp>
          <p:nvSpPr>
            <p:cNvPr id="5" name="Rectangle 4"/>
            <p:cNvSpPr/>
            <p:nvPr userDrawn="1"/>
          </p:nvSpPr>
          <p:spPr>
            <a:xfrm>
              <a:off x="0" y="3268345"/>
              <a:ext cx="9144000" cy="146304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6" name="Rectangle 5"/>
            <p:cNvSpPr/>
            <p:nvPr userDrawn="1"/>
          </p:nvSpPr>
          <p:spPr>
            <a:xfrm>
              <a:off x="5181600" y="3268345"/>
              <a:ext cx="1096963" cy="14630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7" name="Rectangle 6"/>
            <p:cNvSpPr/>
            <p:nvPr userDrawn="1"/>
          </p:nvSpPr>
          <p:spPr>
            <a:xfrm>
              <a:off x="6278563" y="3268345"/>
              <a:ext cx="1096962" cy="14630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" name="Rectangle 7"/>
            <p:cNvSpPr/>
            <p:nvPr userDrawn="1"/>
          </p:nvSpPr>
          <p:spPr>
            <a:xfrm>
              <a:off x="7375525" y="3268345"/>
              <a:ext cx="1098550" cy="14630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1752600"/>
            <a:ext cx="7924800" cy="1470025"/>
          </a:xfrm>
          <a:prstGeom prst="rect">
            <a:avLst/>
          </a:prstGeom>
        </p:spPr>
        <p:txBody>
          <a:bodyPr anchor="b"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05200"/>
            <a:ext cx="6400800" cy="2732112"/>
          </a:xfrm>
        </p:spPr>
        <p:txBody>
          <a:bodyPr>
            <a:normAutofit/>
          </a:bodyPr>
          <a:lstStyle>
            <a:lvl1pPr marL="0" indent="0" algn="ctr">
              <a:buNone/>
              <a:defRPr sz="2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C8D3DD-CFEE-4130-A056-88F986525227}" type="datetimeFigureOut">
              <a:rPr lang="en-US"/>
              <a:pPr>
                <a:defRPr/>
              </a:pPr>
              <a:t>27-Nov-14</a:t>
            </a:fld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31CB11-9BC1-453B-B61E-93691B514C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3" name="Picture 12" descr="http://107.167.178.29/ADPCNEW/images/NZAid.jpg"/>
          <p:cNvPicPr/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5970252"/>
            <a:ext cx="645102" cy="77219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2150" y="6291261"/>
            <a:ext cx="919849" cy="435349"/>
          </a:xfrm>
          <a:prstGeom prst="rect">
            <a:avLst/>
          </a:prstGeom>
        </p:spPr>
      </p:pic>
      <p:pic>
        <p:nvPicPr>
          <p:cNvPr id="16" name="Picture 1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4015185" y="182562"/>
            <a:ext cx="1113631" cy="1112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7343085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7"/>
          <p:cNvGrpSpPr>
            <a:grpSpLocks/>
          </p:cNvGrpSpPr>
          <p:nvPr/>
        </p:nvGrpSpPr>
        <p:grpSpPr bwMode="auto">
          <a:xfrm flipH="1">
            <a:off x="0" y="1371600"/>
            <a:ext cx="9144000" cy="73025"/>
            <a:chOff x="0" y="3268345"/>
            <a:chExt cx="9144000" cy="146304"/>
          </a:xfrm>
        </p:grpSpPr>
        <p:sp>
          <p:nvSpPr>
            <p:cNvPr id="5" name="Rectangle 4"/>
            <p:cNvSpPr/>
            <p:nvPr userDrawn="1"/>
          </p:nvSpPr>
          <p:spPr>
            <a:xfrm>
              <a:off x="0" y="3268345"/>
              <a:ext cx="9144000" cy="146304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6" name="Rectangle 5"/>
            <p:cNvSpPr/>
            <p:nvPr userDrawn="1"/>
          </p:nvSpPr>
          <p:spPr>
            <a:xfrm>
              <a:off x="5181600" y="3268345"/>
              <a:ext cx="1096962" cy="14630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" name="Rectangle 7"/>
            <p:cNvSpPr/>
            <p:nvPr userDrawn="1"/>
          </p:nvSpPr>
          <p:spPr>
            <a:xfrm>
              <a:off x="6278562" y="3268345"/>
              <a:ext cx="1096963" cy="14630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" name="Rectangle 8"/>
            <p:cNvSpPr/>
            <p:nvPr userDrawn="1"/>
          </p:nvSpPr>
          <p:spPr>
            <a:xfrm>
              <a:off x="7375525" y="3268345"/>
              <a:ext cx="1098550" cy="14630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125FC5-2AA3-49F6-9F04-D7BFDC62CBF4}" type="datetimeFigureOut">
              <a:rPr lang="en-US"/>
              <a:pPr>
                <a:defRPr/>
              </a:pPr>
              <a:t>27-Nov-14</a:t>
            </a:fld>
            <a:endParaRPr 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583027-B27E-4130-874E-BEDB86DD701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17340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8"/>
          <p:cNvGrpSpPr>
            <a:grpSpLocks/>
          </p:cNvGrpSpPr>
          <p:nvPr/>
        </p:nvGrpSpPr>
        <p:grpSpPr bwMode="auto">
          <a:xfrm rot="5400000" flipH="1">
            <a:off x="3332163" y="3384550"/>
            <a:ext cx="6867525" cy="73025"/>
            <a:chOff x="0" y="3268345"/>
            <a:chExt cx="9144000" cy="146304"/>
          </a:xfrm>
        </p:grpSpPr>
        <p:sp>
          <p:nvSpPr>
            <p:cNvPr id="5" name="Rectangle 4"/>
            <p:cNvSpPr/>
            <p:nvPr userDrawn="1"/>
          </p:nvSpPr>
          <p:spPr>
            <a:xfrm>
              <a:off x="0" y="3268345"/>
              <a:ext cx="9144000" cy="146304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6" name="Rectangle 5"/>
            <p:cNvSpPr/>
            <p:nvPr userDrawn="1"/>
          </p:nvSpPr>
          <p:spPr>
            <a:xfrm>
              <a:off x="5180755" y="3268344"/>
              <a:ext cx="1099140" cy="14630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7" name="Rectangle 6"/>
            <p:cNvSpPr/>
            <p:nvPr userDrawn="1"/>
          </p:nvSpPr>
          <p:spPr>
            <a:xfrm>
              <a:off x="6279894" y="3268345"/>
              <a:ext cx="1097027" cy="14630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" name="Rectangle 7"/>
            <p:cNvSpPr/>
            <p:nvPr userDrawn="1"/>
          </p:nvSpPr>
          <p:spPr>
            <a:xfrm>
              <a:off x="7376922" y="3268344"/>
              <a:ext cx="1097026" cy="14630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8"/>
            <a:ext cx="18288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1722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>
          <a:xfrm>
            <a:off x="6838950" y="6356350"/>
            <a:ext cx="1868488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17BBCF-7233-4722-AC12-61C36B758C01}" type="datetimeFigureOut">
              <a:rPr lang="en-US"/>
              <a:pPr>
                <a:defRPr/>
              </a:pPr>
              <a:t>27-Nov-14</a:t>
            </a:fld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930DEF-A772-4BC1-8F8F-C676DA2DA9A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85504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3"/>
          <p:cNvGrpSpPr>
            <a:grpSpLocks/>
          </p:cNvGrpSpPr>
          <p:nvPr/>
        </p:nvGrpSpPr>
        <p:grpSpPr bwMode="auto">
          <a:xfrm>
            <a:off x="0" y="1371600"/>
            <a:ext cx="9144000" cy="73025"/>
            <a:chOff x="0" y="3268345"/>
            <a:chExt cx="9144000" cy="146304"/>
          </a:xfrm>
        </p:grpSpPr>
        <p:sp>
          <p:nvSpPr>
            <p:cNvPr id="5" name="Rectangle 4"/>
            <p:cNvSpPr/>
            <p:nvPr userDrawn="1"/>
          </p:nvSpPr>
          <p:spPr>
            <a:xfrm>
              <a:off x="0" y="3268345"/>
              <a:ext cx="9144000" cy="146304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6" name="Rectangle 5"/>
            <p:cNvSpPr/>
            <p:nvPr userDrawn="1"/>
          </p:nvSpPr>
          <p:spPr>
            <a:xfrm>
              <a:off x="5181600" y="3268345"/>
              <a:ext cx="1096963" cy="14630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7" name="Rectangle 6"/>
            <p:cNvSpPr/>
            <p:nvPr userDrawn="1"/>
          </p:nvSpPr>
          <p:spPr>
            <a:xfrm>
              <a:off x="6278563" y="3268345"/>
              <a:ext cx="1096962" cy="14630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" name="Rectangle 7"/>
            <p:cNvSpPr/>
            <p:nvPr userDrawn="1"/>
          </p:nvSpPr>
          <p:spPr>
            <a:xfrm>
              <a:off x="7375525" y="3268345"/>
              <a:ext cx="1098550" cy="14630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99616"/>
            <a:ext cx="8229600" cy="462654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9" name="Title 18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639345-55D8-4276-AC75-3A00A7AAB3B9}" type="datetimeFigureOut">
              <a:rPr lang="en-US"/>
              <a:pPr>
                <a:defRPr/>
              </a:pPr>
              <a:t>27-Nov-14</a:t>
            </a:fld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FCA404-91AF-4DB6-9413-E09CA73D1B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2" name="Picture 11" descr="http://107.167.178.29/ADPCNEW/images/NZAid.jpg"/>
          <p:cNvPicPr/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63494" y="6273838"/>
            <a:ext cx="373962" cy="447637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5193" y="6469499"/>
            <a:ext cx="533231" cy="252369"/>
          </a:xfrm>
          <a:prstGeom prst="rect">
            <a:avLst/>
          </a:prstGeom>
        </p:spPr>
      </p:pic>
      <p:pic>
        <p:nvPicPr>
          <p:cNvPr id="15" name="Picture 1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7232048" y="6273838"/>
            <a:ext cx="448075" cy="447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182824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2"/>
          <p:cNvGrpSpPr>
            <a:grpSpLocks/>
          </p:cNvGrpSpPr>
          <p:nvPr/>
        </p:nvGrpSpPr>
        <p:grpSpPr bwMode="auto">
          <a:xfrm flipH="1">
            <a:off x="0" y="4229100"/>
            <a:ext cx="9144000" cy="146050"/>
            <a:chOff x="0" y="3268345"/>
            <a:chExt cx="9144000" cy="146304"/>
          </a:xfrm>
        </p:grpSpPr>
        <p:sp>
          <p:nvSpPr>
            <p:cNvPr id="5" name="Rectangle 4"/>
            <p:cNvSpPr/>
            <p:nvPr userDrawn="1"/>
          </p:nvSpPr>
          <p:spPr>
            <a:xfrm>
              <a:off x="0" y="3268345"/>
              <a:ext cx="9144000" cy="146304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6" name="Rectangle 5"/>
            <p:cNvSpPr/>
            <p:nvPr userDrawn="1"/>
          </p:nvSpPr>
          <p:spPr>
            <a:xfrm>
              <a:off x="5181600" y="3268345"/>
              <a:ext cx="1096962" cy="14630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7" name="Rectangle 6"/>
            <p:cNvSpPr/>
            <p:nvPr userDrawn="1"/>
          </p:nvSpPr>
          <p:spPr>
            <a:xfrm>
              <a:off x="6278562" y="3268345"/>
              <a:ext cx="1096963" cy="14630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" name="Rectangle 7"/>
            <p:cNvSpPr/>
            <p:nvPr userDrawn="1"/>
          </p:nvSpPr>
          <p:spPr>
            <a:xfrm>
              <a:off x="7375525" y="3268345"/>
              <a:ext cx="1098550" cy="14630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7512" y="4406900"/>
            <a:ext cx="7827201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7512" y="2667000"/>
            <a:ext cx="7827201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970AFD-324C-43AC-8BCD-284E73E4BA54}" type="datetimeFigureOut">
              <a:rPr lang="en-US"/>
              <a:pPr>
                <a:defRPr/>
              </a:pPr>
              <a:t>27-Nov-14</a:t>
            </a:fld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C62F7D-19A8-4FAC-A9AE-946CC24E0FF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2" name="Picture 11" descr="http://107.167.178.29/ADPCNEW/images/NZAid.jpg"/>
          <p:cNvPicPr/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63494" y="6273838"/>
            <a:ext cx="373962" cy="447637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5193" y="6469499"/>
            <a:ext cx="533231" cy="252369"/>
          </a:xfrm>
          <a:prstGeom prst="rect">
            <a:avLst/>
          </a:prstGeom>
        </p:spPr>
      </p:pic>
      <p:pic>
        <p:nvPicPr>
          <p:cNvPr id="15" name="Picture 1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7232048" y="6273838"/>
            <a:ext cx="448075" cy="447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1551591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4"/>
          <p:cNvGrpSpPr>
            <a:grpSpLocks/>
          </p:cNvGrpSpPr>
          <p:nvPr/>
        </p:nvGrpSpPr>
        <p:grpSpPr bwMode="auto">
          <a:xfrm>
            <a:off x="0" y="1371600"/>
            <a:ext cx="9144000" cy="73025"/>
            <a:chOff x="0" y="3268345"/>
            <a:chExt cx="9144000" cy="146304"/>
          </a:xfrm>
        </p:grpSpPr>
        <p:sp>
          <p:nvSpPr>
            <p:cNvPr id="6" name="Rectangle 5"/>
            <p:cNvSpPr/>
            <p:nvPr userDrawn="1"/>
          </p:nvSpPr>
          <p:spPr>
            <a:xfrm>
              <a:off x="0" y="3268345"/>
              <a:ext cx="9144000" cy="146304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7" name="Rectangle 6"/>
            <p:cNvSpPr/>
            <p:nvPr userDrawn="1"/>
          </p:nvSpPr>
          <p:spPr>
            <a:xfrm>
              <a:off x="5181600" y="3268345"/>
              <a:ext cx="1096963" cy="14630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" name="Rectangle 7"/>
            <p:cNvSpPr/>
            <p:nvPr userDrawn="1"/>
          </p:nvSpPr>
          <p:spPr>
            <a:xfrm>
              <a:off x="6278563" y="3268345"/>
              <a:ext cx="1096962" cy="14630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" name="Rectangle 8"/>
            <p:cNvSpPr/>
            <p:nvPr userDrawn="1"/>
          </p:nvSpPr>
          <p:spPr>
            <a:xfrm>
              <a:off x="7375525" y="3268345"/>
              <a:ext cx="1098550" cy="14630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4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FEDBEB-F119-47FF-84E8-5AACF51FE0FF}" type="datetimeFigureOut">
              <a:rPr lang="en-US"/>
              <a:pPr>
                <a:defRPr/>
              </a:pPr>
              <a:t>27-Nov-14</a:t>
            </a:fld>
            <a:endParaRPr lang="en-US"/>
          </a:p>
        </p:txBody>
      </p:sp>
      <p:sp>
        <p:nvSpPr>
          <p:cNvPr id="11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0E805B-4F33-423E-ABF8-633B87ADD1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48638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6"/>
          <p:cNvGrpSpPr>
            <a:grpSpLocks/>
          </p:cNvGrpSpPr>
          <p:nvPr/>
        </p:nvGrpSpPr>
        <p:grpSpPr bwMode="auto">
          <a:xfrm>
            <a:off x="0" y="1371600"/>
            <a:ext cx="9144000" cy="73025"/>
            <a:chOff x="0" y="3268345"/>
            <a:chExt cx="9144000" cy="146304"/>
          </a:xfrm>
        </p:grpSpPr>
        <p:sp>
          <p:nvSpPr>
            <p:cNvPr id="8" name="Rectangle 7"/>
            <p:cNvSpPr/>
            <p:nvPr userDrawn="1"/>
          </p:nvSpPr>
          <p:spPr>
            <a:xfrm>
              <a:off x="0" y="3268345"/>
              <a:ext cx="9144000" cy="146304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" name="Rectangle 8"/>
            <p:cNvSpPr/>
            <p:nvPr userDrawn="1"/>
          </p:nvSpPr>
          <p:spPr>
            <a:xfrm>
              <a:off x="5181600" y="3268345"/>
              <a:ext cx="1096963" cy="14630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0" name="Rectangle 9"/>
            <p:cNvSpPr/>
            <p:nvPr userDrawn="1"/>
          </p:nvSpPr>
          <p:spPr>
            <a:xfrm>
              <a:off x="6278563" y="3268345"/>
              <a:ext cx="1096962" cy="14630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7375525" y="3268345"/>
              <a:ext cx="1098550" cy="14630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971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00200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2971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2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270F7B-D3E3-445A-8363-CCF278AEB406}" type="datetimeFigureOut">
              <a:rPr lang="en-US"/>
              <a:pPr>
                <a:defRPr/>
              </a:pPr>
              <a:t>27-Nov-14</a:t>
            </a:fld>
            <a:endParaRPr lang="en-US"/>
          </a:p>
        </p:txBody>
      </p:sp>
      <p:sp>
        <p:nvSpPr>
          <p:cNvPr id="13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C9223B-D833-4D14-9CE6-800565D1A7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0239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2"/>
          <p:cNvGrpSpPr>
            <a:grpSpLocks/>
          </p:cNvGrpSpPr>
          <p:nvPr/>
        </p:nvGrpSpPr>
        <p:grpSpPr bwMode="auto">
          <a:xfrm flipH="1">
            <a:off x="0" y="1371600"/>
            <a:ext cx="9144000" cy="73025"/>
            <a:chOff x="0" y="3268345"/>
            <a:chExt cx="9144000" cy="146304"/>
          </a:xfrm>
        </p:grpSpPr>
        <p:sp>
          <p:nvSpPr>
            <p:cNvPr id="4" name="Rectangle 3"/>
            <p:cNvSpPr/>
            <p:nvPr userDrawn="1"/>
          </p:nvSpPr>
          <p:spPr>
            <a:xfrm>
              <a:off x="0" y="3268345"/>
              <a:ext cx="9144000" cy="146304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5" name="Rectangle 4"/>
            <p:cNvSpPr/>
            <p:nvPr userDrawn="1"/>
          </p:nvSpPr>
          <p:spPr>
            <a:xfrm>
              <a:off x="5181600" y="3268345"/>
              <a:ext cx="1096962" cy="14630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6" name="Rectangle 5"/>
            <p:cNvSpPr/>
            <p:nvPr userDrawn="1"/>
          </p:nvSpPr>
          <p:spPr>
            <a:xfrm>
              <a:off x="6278562" y="3268345"/>
              <a:ext cx="1096963" cy="14630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7" name="Rectangle 6"/>
            <p:cNvSpPr/>
            <p:nvPr userDrawn="1"/>
          </p:nvSpPr>
          <p:spPr>
            <a:xfrm>
              <a:off x="7375525" y="3268345"/>
              <a:ext cx="1098550" cy="14630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CA77A5-C084-48DD-A817-51E1F0F35A85}" type="datetimeFigureOut">
              <a:rPr lang="en-US"/>
              <a:pPr>
                <a:defRPr/>
              </a:pPr>
              <a:t>27-Nov-14</a:t>
            </a:fld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06C7FA-0F53-4B8A-B107-D6A5EA6BDB8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33996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-9525" y="-19050"/>
            <a:ext cx="9144000" cy="147638"/>
            <a:chOff x="0" y="3268345"/>
            <a:chExt cx="9144000" cy="146304"/>
          </a:xfrm>
        </p:grpSpPr>
        <p:sp>
          <p:nvSpPr>
            <p:cNvPr id="3" name="Rectangle 2"/>
            <p:cNvSpPr/>
            <p:nvPr userDrawn="1"/>
          </p:nvSpPr>
          <p:spPr>
            <a:xfrm>
              <a:off x="0" y="3268345"/>
              <a:ext cx="9144000" cy="146304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4" name="Rectangle 3"/>
            <p:cNvSpPr/>
            <p:nvPr userDrawn="1"/>
          </p:nvSpPr>
          <p:spPr>
            <a:xfrm>
              <a:off x="5495925" y="3268345"/>
              <a:ext cx="1096963" cy="14630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5" name="Rectangle 4"/>
            <p:cNvSpPr/>
            <p:nvPr userDrawn="1"/>
          </p:nvSpPr>
          <p:spPr>
            <a:xfrm>
              <a:off x="6592888" y="3268345"/>
              <a:ext cx="1096962" cy="14630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6" name="Rectangle 5"/>
            <p:cNvSpPr/>
            <p:nvPr userDrawn="1"/>
          </p:nvSpPr>
          <p:spPr>
            <a:xfrm>
              <a:off x="7689850" y="3268345"/>
              <a:ext cx="1096963" cy="14630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F668A8-45BA-4375-AB22-F5AC85D5964B}" type="datetimeFigureOut">
              <a:rPr lang="en-US"/>
              <a:pPr>
                <a:defRPr/>
              </a:pPr>
              <a:t>27-Nov-14</a:t>
            </a:fld>
            <a:endParaRPr lang="en-US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CA16E0-0986-42D7-9772-2273D3B7057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" name="Picture 9" descr="http://107.167.178.29/ADPCNEW/images/NZAid.jpg"/>
          <p:cNvPicPr/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63494" y="6273838"/>
            <a:ext cx="373962" cy="447637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5193" y="6469499"/>
            <a:ext cx="533231" cy="252369"/>
          </a:xfrm>
          <a:prstGeom prst="rect">
            <a:avLst/>
          </a:prstGeom>
        </p:spPr>
      </p:pic>
      <p:pic>
        <p:nvPicPr>
          <p:cNvPr id="13" name="Picture 1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7232048" y="6273838"/>
            <a:ext cx="448075" cy="447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6226259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3"/>
          <p:cNvGrpSpPr>
            <a:grpSpLocks/>
          </p:cNvGrpSpPr>
          <p:nvPr/>
        </p:nvGrpSpPr>
        <p:grpSpPr bwMode="auto">
          <a:xfrm flipH="1">
            <a:off x="0" y="1143000"/>
            <a:ext cx="9144000" cy="73025"/>
            <a:chOff x="0" y="3268345"/>
            <a:chExt cx="9144000" cy="146304"/>
          </a:xfrm>
        </p:grpSpPr>
        <p:sp>
          <p:nvSpPr>
            <p:cNvPr id="6" name="Rectangle 5"/>
            <p:cNvSpPr/>
            <p:nvPr userDrawn="1"/>
          </p:nvSpPr>
          <p:spPr>
            <a:xfrm>
              <a:off x="0" y="3268345"/>
              <a:ext cx="9144000" cy="146304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7" name="Rectangle 6"/>
            <p:cNvSpPr/>
            <p:nvPr userDrawn="1"/>
          </p:nvSpPr>
          <p:spPr>
            <a:xfrm>
              <a:off x="5181600" y="3268345"/>
              <a:ext cx="1096962" cy="14630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" name="Rectangle 7"/>
            <p:cNvSpPr/>
            <p:nvPr userDrawn="1"/>
          </p:nvSpPr>
          <p:spPr>
            <a:xfrm>
              <a:off x="6278562" y="3268345"/>
              <a:ext cx="1096963" cy="14630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" name="Rectangle 8"/>
            <p:cNvSpPr/>
            <p:nvPr userDrawn="1"/>
          </p:nvSpPr>
          <p:spPr>
            <a:xfrm>
              <a:off x="7375525" y="3268345"/>
              <a:ext cx="1098550" cy="14630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793750"/>
          </a:xfrm>
          <a:prstGeom prst="rect">
            <a:avLst/>
          </a:prstGeom>
        </p:spPr>
        <p:txBody>
          <a:bodyPr anchor="b"/>
          <a:lstStyle>
            <a:lvl1pPr algn="l">
              <a:defRPr sz="28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371600"/>
            <a:ext cx="5111750" cy="4754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371600"/>
            <a:ext cx="3008313" cy="47545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FD2534-2BE9-4BDE-84E3-7007F3C7D124}" type="datetimeFigureOut">
              <a:rPr lang="en-US"/>
              <a:pPr>
                <a:defRPr/>
              </a:pPr>
              <a:t>27-Nov-14</a:t>
            </a:fld>
            <a:endParaRPr lang="en-US"/>
          </a:p>
        </p:txBody>
      </p:sp>
      <p:sp>
        <p:nvSpPr>
          <p:cNvPr id="11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B6B433-20D9-4D33-8844-D5195EA749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42245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5"/>
          <p:cNvGrpSpPr>
            <a:grpSpLocks/>
          </p:cNvGrpSpPr>
          <p:nvPr/>
        </p:nvGrpSpPr>
        <p:grpSpPr bwMode="auto">
          <a:xfrm>
            <a:off x="-9525" y="-19050"/>
            <a:ext cx="9144000" cy="147638"/>
            <a:chOff x="0" y="3268345"/>
            <a:chExt cx="9144000" cy="146304"/>
          </a:xfrm>
        </p:grpSpPr>
        <p:sp>
          <p:nvSpPr>
            <p:cNvPr id="6" name="Rectangle 5"/>
            <p:cNvSpPr/>
            <p:nvPr userDrawn="1"/>
          </p:nvSpPr>
          <p:spPr>
            <a:xfrm>
              <a:off x="0" y="3268345"/>
              <a:ext cx="9144000" cy="146304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7" name="Rectangle 6"/>
            <p:cNvSpPr/>
            <p:nvPr userDrawn="1"/>
          </p:nvSpPr>
          <p:spPr>
            <a:xfrm>
              <a:off x="5495925" y="3268345"/>
              <a:ext cx="1096963" cy="14630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" name="Rectangle 7"/>
            <p:cNvSpPr/>
            <p:nvPr userDrawn="1"/>
          </p:nvSpPr>
          <p:spPr>
            <a:xfrm>
              <a:off x="6592888" y="3268345"/>
              <a:ext cx="1096962" cy="14630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" name="Rectangle 8"/>
            <p:cNvSpPr/>
            <p:nvPr userDrawn="1"/>
          </p:nvSpPr>
          <p:spPr>
            <a:xfrm>
              <a:off x="7689850" y="3268345"/>
              <a:ext cx="1096963" cy="14630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15" name="Picture Placeholder 14"/>
          <p:cNvSpPr>
            <a:spLocks noGrp="1"/>
          </p:cNvSpPr>
          <p:nvPr>
            <p:ph type="pic" sz="quarter" idx="13"/>
          </p:nvPr>
        </p:nvSpPr>
        <p:spPr>
          <a:xfrm>
            <a:off x="1801368" y="685800"/>
            <a:ext cx="5495544" cy="3886200"/>
          </a:xfrm>
          <a:solidFill>
            <a:schemeClr val="accent1"/>
          </a:solidFill>
          <a:effectLst>
            <a:reflection blurRad="6350" stA="52000" endA="300" endPos="35000" dir="5400000" sy="-100000" algn="bl" rotWithShape="0"/>
          </a:effectLst>
          <a:scene3d>
            <a:camera prst="orthographicFront"/>
            <a:lightRig rig="contrasting" dir="t"/>
          </a:scene3d>
          <a:sp3d contourW="12700" prstMaterial="softEdge">
            <a:bevelT prst="cross"/>
            <a:contourClr>
              <a:srgbClr val="FFFFFF"/>
            </a:contourClr>
          </a:sp3d>
        </p:spPr>
        <p:txBody>
          <a:bodyPr rtlCol="0">
            <a:normAutofit/>
          </a:bodyPr>
          <a:lstStyle/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5035D8-1A07-40E8-9D6A-06CC00ED9D4F}" type="datetimeFigureOut">
              <a:rPr lang="en-US"/>
              <a:pPr>
                <a:defRPr/>
              </a:pPr>
              <a:t>27-Nov-14</a:t>
            </a:fld>
            <a:endParaRPr lang="en-US"/>
          </a:p>
        </p:txBody>
      </p:sp>
      <p:sp>
        <p:nvSpPr>
          <p:cNvPr id="11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" name="Slide Number Placehold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0C6C63-EBE2-422E-86A7-921B20C3268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2044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6826" y="0"/>
            <a:ext cx="9144000" cy="6286520"/>
          </a:xfrm>
          <a:prstGeom prst="rect">
            <a:avLst/>
          </a:prstGeom>
          <a:gradFill flip="none" rotWithShape="1">
            <a:gsLst>
              <a:gs pos="1000">
                <a:schemeClr val="bg2">
                  <a:alpha val="0"/>
                </a:schemeClr>
              </a:gs>
              <a:gs pos="100000">
                <a:schemeClr val="bg1">
                  <a:alpha val="92000"/>
                </a:schemeClr>
              </a:gs>
            </a:gsLst>
            <a:lin ang="16200000" scaled="1"/>
            <a:tileRect/>
          </a:gradFill>
          <a:ln w="28575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ko-KR" altLang="en-US"/>
          </a:p>
        </p:txBody>
      </p:sp>
      <p:sp>
        <p:nvSpPr>
          <p:cNvPr id="205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-180975" y="0"/>
            <a:ext cx="9683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000">
                <a:solidFill>
                  <a:sysClr val="windowText" lastClr="00000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FC5FC7F-8325-4B0F-A7AC-B36D507F46BB}" type="datetimeFigureOut">
              <a:rPr lang="en-US"/>
              <a:pPr>
                <a:defRPr/>
              </a:pPr>
              <a:t>27-Nov-14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ysClr val="windowText" lastClr="00000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1413" y="0"/>
            <a:ext cx="382587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solidFill>
                  <a:srgbClr val="000000"/>
                </a:solidFill>
                <a:latin typeface="Trebuchet MS" pitchFamily="34" charset="0"/>
              </a:defRPr>
            </a:lvl1pPr>
          </a:lstStyle>
          <a:p>
            <a:pPr>
              <a:defRPr/>
            </a:pPr>
            <a:fld id="{254AF026-0D4C-4B84-A717-AA5FC1A5EFF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Title Placeholder 7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1" r:id="rId1"/>
    <p:sldLayoutId id="2147483882" r:id="rId2"/>
    <p:sldLayoutId id="2147483883" r:id="rId3"/>
    <p:sldLayoutId id="2147483884" r:id="rId4"/>
    <p:sldLayoutId id="2147483885" r:id="rId5"/>
    <p:sldLayoutId id="2147483886" r:id="rId6"/>
    <p:sldLayoutId id="2147483887" r:id="rId7"/>
    <p:sldLayoutId id="2147483888" r:id="rId8"/>
    <p:sldLayoutId id="2147483889" r:id="rId9"/>
    <p:sldLayoutId id="2147483890" r:id="rId10"/>
    <p:sldLayoutId id="2147483891" r:id="rId11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b="1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Trebuchet MS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 2" pitchFamily="18" charset="2"/>
        <a:buChar char="¥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ADDC"/>
        </a:buClr>
        <a:buSzPct val="60000"/>
        <a:buFont typeface="Wingdings 2" pitchFamily="18" charset="2"/>
        <a:buChar char="¥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738AC8"/>
        </a:buClr>
        <a:buSzPct val="57000"/>
        <a:buFont typeface="Wingdings 2" pitchFamily="18" charset="2"/>
        <a:buChar char="¥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1AB39F"/>
        </a:buClr>
        <a:buSzPct val="55000"/>
        <a:buFont typeface="Wingdings 2" pitchFamily="18" charset="2"/>
        <a:buChar char="¥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50000"/>
        <a:buFont typeface="Wingdings 2" pitchFamily="18" charset="2"/>
        <a:buChar char="¥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 noChangeArrowheads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3200" dirty="0">
                <a:effectLst/>
              </a:rPr>
              <a:t>“Post-Disaster Needs Assessment and Recovery in </a:t>
            </a:r>
            <a:r>
              <a:rPr lang="en-US" sz="3200" dirty="0" smtClean="0">
                <a:effectLst/>
              </a:rPr>
              <a:t>Myanmar”</a:t>
            </a:r>
            <a:endParaRPr lang="en-US" sz="3200" dirty="0">
              <a:effectLst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/>
              <a:t>S3.5 Overview of Recovery and Reconstruction Issues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2823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Reconstruction should be</a:t>
            </a:r>
          </a:p>
          <a:p>
            <a:pPr lvl="1"/>
            <a:r>
              <a:rPr lang="en-US" dirty="0" smtClean="0"/>
              <a:t>Responsive to identified needs and priorities</a:t>
            </a:r>
          </a:p>
          <a:p>
            <a:pPr lvl="1"/>
            <a:r>
              <a:rPr lang="en-US" dirty="0" smtClean="0"/>
              <a:t>Timely, beginning and continuing at a fast pace</a:t>
            </a:r>
          </a:p>
          <a:p>
            <a:pPr lvl="1"/>
            <a:r>
              <a:rPr lang="en-US" dirty="0" smtClean="0"/>
              <a:t>Cost-effective (within the constraints of urgency and scope)</a:t>
            </a:r>
          </a:p>
          <a:p>
            <a:pPr lvl="1"/>
            <a:r>
              <a:rPr lang="en-US" dirty="0" smtClean="0"/>
              <a:t>Accountable and credible (funds used for intended purpose)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Process relies on good information and communication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 summary…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979712" y="6330379"/>
            <a:ext cx="55081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Additional information at </a:t>
            </a:r>
            <a:r>
              <a:rPr lang="en-US" sz="1200" i="1" dirty="0" smtClean="0"/>
              <a:t>“Managing Post-Disaster Reconstruction Finance: International Experience in Public Financial Management”</a:t>
            </a:r>
            <a:r>
              <a:rPr lang="en-US" sz="1200" dirty="0" smtClean="0"/>
              <a:t> (WB, 2008).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217996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the main sector groups</a:t>
            </a:r>
          </a:p>
          <a:p>
            <a:r>
              <a:rPr lang="en-US" dirty="0" smtClean="0"/>
              <a:t>Based on the project implementation plans (Step 6), please identify for monitoring and evaluation:</a:t>
            </a:r>
          </a:p>
          <a:p>
            <a:pPr lvl="1"/>
            <a:r>
              <a:rPr lang="en-US" dirty="0" smtClean="0"/>
              <a:t>Who will conduct</a:t>
            </a:r>
          </a:p>
          <a:p>
            <a:pPr lvl="1"/>
            <a:r>
              <a:rPr lang="en-US" dirty="0" smtClean="0"/>
              <a:t>How will it be conducted</a:t>
            </a:r>
          </a:p>
          <a:p>
            <a:pPr lvl="1"/>
            <a:r>
              <a:rPr lang="en-US" dirty="0" smtClean="0"/>
              <a:t>When will it </a:t>
            </a:r>
            <a:r>
              <a:rPr lang="en-US" smtClean="0"/>
              <a:t>be conducted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Group Exercise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94389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eaLnBrk="1" hangingPunct="1">
              <a:buFont typeface="Calibri" charset="0"/>
              <a:buAutoNum type="arabicPeriod"/>
            </a:pPr>
            <a:r>
              <a:rPr lang="en-US" dirty="0" smtClean="0"/>
              <a:t>To provide an overview of key considerations for post-disaster recovery and reconstruction</a:t>
            </a:r>
          </a:p>
          <a:p>
            <a:pPr lvl="1"/>
            <a:r>
              <a:rPr lang="en-US" dirty="0"/>
              <a:t>Managing and coordinating disaster reconstruction</a:t>
            </a:r>
          </a:p>
          <a:p>
            <a:pPr lvl="1"/>
            <a:r>
              <a:rPr lang="en-US" dirty="0"/>
              <a:t>Addressing recovery and reconstruction needs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Needs versus damages and losses</a:t>
            </a:r>
          </a:p>
          <a:p>
            <a:pPr lvl="1"/>
            <a:r>
              <a:rPr lang="en-US" dirty="0"/>
              <a:t>Planning and budgeting for reconstruction</a:t>
            </a:r>
          </a:p>
          <a:p>
            <a:pPr lvl="1"/>
            <a:r>
              <a:rPr lang="en-US" dirty="0"/>
              <a:t>Implementing reconstruction</a:t>
            </a:r>
          </a:p>
          <a:p>
            <a:pPr marL="457200" lvl="1" indent="0" eaLnBrk="1" hangingPunct="1">
              <a:buNone/>
            </a:pPr>
            <a:endParaRPr lang="en-US" dirty="0" smtClean="0"/>
          </a:p>
          <a:p>
            <a:pPr eaLnBrk="1" hangingPunct="1">
              <a:buFont typeface="Calibri" charset="0"/>
              <a:buAutoNum type="arabicPeriod"/>
            </a:pPr>
            <a:endParaRPr lang="en-US" dirty="0" smtClean="0"/>
          </a:p>
          <a:p>
            <a:pPr eaLnBrk="1" hangingPunct="1">
              <a:buFont typeface="Calibri" charset="0"/>
              <a:buAutoNum type="arabicPeriod"/>
            </a:pPr>
            <a:endParaRPr lang="en-US" dirty="0"/>
          </a:p>
        </p:txBody>
      </p:sp>
      <p:sp>
        <p:nvSpPr>
          <p:cNvPr id="1433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Session Objectives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33464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Many actors in recovery, requires coordination: government (</a:t>
            </a:r>
            <a:r>
              <a:rPr lang="en-US" dirty="0" err="1" smtClean="0"/>
              <a:t>depts</a:t>
            </a:r>
            <a:r>
              <a:rPr lang="en-US" dirty="0" smtClean="0"/>
              <a:t> / sectors / political officials), private sector, development partners</a:t>
            </a:r>
          </a:p>
          <a:p>
            <a:endParaRPr lang="en-US" dirty="0" smtClean="0"/>
          </a:p>
          <a:p>
            <a:r>
              <a:rPr lang="en-US" dirty="0" smtClean="0"/>
              <a:t>Is a special reconstruction agency required, or is there an existing institution to address disaster management?</a:t>
            </a:r>
          </a:p>
          <a:p>
            <a:pPr lvl="1"/>
            <a:r>
              <a:rPr lang="en-US" dirty="0" smtClean="0"/>
              <a:t>Reconstruction after ‘smaller’ disasters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Avoiding delays between disaster response, and disaster reconstruction</a:t>
            </a:r>
          </a:p>
          <a:p>
            <a:pPr lvl="1"/>
            <a:r>
              <a:rPr lang="en-US" dirty="0" smtClean="0"/>
              <a:t>Balance between reconstruction planning process and urgent implementation needs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1" algn="ctr" rtl="0">
              <a:spcBef>
                <a:spcPct val="0"/>
              </a:spcBef>
            </a:pPr>
            <a:r>
              <a:rPr lang="en-US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Managing and coordinating disaster reconstruction</a:t>
            </a:r>
            <a:endParaRPr lang="en-US" sz="28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4" name="Isosceles Triangle 3"/>
          <p:cNvSpPr/>
          <p:nvPr/>
        </p:nvSpPr>
        <p:spPr>
          <a:xfrm>
            <a:off x="6228184" y="6030580"/>
            <a:ext cx="864096" cy="648072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Connector 4"/>
          <p:cNvCxnSpPr/>
          <p:nvPr/>
        </p:nvCxnSpPr>
        <p:spPr>
          <a:xfrm>
            <a:off x="5940152" y="6030580"/>
            <a:ext cx="1440160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5508104" y="5661248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Planning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7020272" y="5661248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Speed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8811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99616"/>
            <a:ext cx="6923112" cy="5097736"/>
          </a:xfrm>
        </p:spPr>
        <p:txBody>
          <a:bodyPr>
            <a:normAutofit fontScale="85000" lnSpcReduction="20000"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Recovery is about re-establishing basic public services, as well as capital investments for reconstruction.</a:t>
            </a:r>
          </a:p>
          <a:p>
            <a:endParaRPr lang="en-US" dirty="0" smtClean="0"/>
          </a:p>
          <a:p>
            <a:r>
              <a:rPr lang="en-US" dirty="0" smtClean="0"/>
              <a:t>As with normal investments, remember recurrent spending for Operations &amp; Maintenance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Addressing Recovery and Reconstruction Needs</a:t>
            </a:r>
            <a:endParaRPr lang="en-US" dirty="0"/>
          </a:p>
        </p:txBody>
      </p:sp>
      <p:pic>
        <p:nvPicPr>
          <p:cNvPr id="1026" name="Picture 2" descr="C:\Documents and Settings\Administrator\Local Settings\Temporary Internet Files\Content.IE5\DICZ3F3M\MC900286864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20272" y="3501008"/>
            <a:ext cx="1584176" cy="1584176"/>
          </a:xfrm>
          <a:prstGeom prst="rect">
            <a:avLst/>
          </a:prstGeom>
          <a:noFill/>
        </p:spPr>
      </p:pic>
      <p:pic>
        <p:nvPicPr>
          <p:cNvPr id="10" name="Picture 9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95043" y="1758359"/>
            <a:ext cx="4533141" cy="20306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467544" y="2492896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Disaster Relief</a:t>
            </a:r>
            <a:endParaRPr lang="en-US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4716016" y="2420888"/>
            <a:ext cx="20162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Disaster Reconstruction</a:t>
            </a:r>
            <a:endParaRPr lang="en-US" b="1" dirty="0"/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1907704" y="2852936"/>
            <a:ext cx="720080" cy="288032"/>
          </a:xfrm>
          <a:prstGeom prst="straightConnector1">
            <a:avLst/>
          </a:prstGeom>
          <a:ln w="38100"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H="1">
            <a:off x="4211960" y="2708920"/>
            <a:ext cx="576064" cy="288032"/>
          </a:xfrm>
          <a:prstGeom prst="straightConnector1">
            <a:avLst/>
          </a:prstGeom>
          <a:ln w="38100">
            <a:solidFill>
              <a:schemeClr val="accent5"/>
            </a:solidFill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00343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Higher needs (costs)</a:t>
            </a:r>
          </a:p>
          <a:p>
            <a:pPr lvl="1"/>
            <a:r>
              <a:rPr lang="en-US" dirty="0" smtClean="0"/>
              <a:t>‘Build back better’ (quality, mitigation)</a:t>
            </a:r>
          </a:p>
          <a:p>
            <a:pPr lvl="1"/>
            <a:r>
              <a:rPr lang="en-US" dirty="0" smtClean="0"/>
              <a:t>High-speed procurement, contracting, logistics, administration etc. may incur higher costs</a:t>
            </a:r>
          </a:p>
          <a:p>
            <a:pPr lvl="1"/>
            <a:r>
              <a:rPr lang="en-US" dirty="0" smtClean="0"/>
              <a:t>Price inflation (resource scarcity)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Lower needs (costs)</a:t>
            </a:r>
          </a:p>
          <a:p>
            <a:pPr lvl="1"/>
            <a:r>
              <a:rPr lang="en-US" dirty="0" smtClean="0"/>
              <a:t>Insurance coverage (formal or informal risk transfer)</a:t>
            </a:r>
          </a:p>
          <a:p>
            <a:pPr lvl="1"/>
            <a:r>
              <a:rPr lang="en-US" dirty="0" smtClean="0"/>
              <a:t>Reduced public service demand (migration)</a:t>
            </a:r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Needs may be different to the damage/loss assessment</a:t>
            </a:r>
          </a:p>
        </p:txBody>
      </p:sp>
    </p:spTree>
    <p:extLst>
      <p:ext uri="{BB962C8B-B14F-4D97-AF65-F5344CB8AC3E}">
        <p14:creationId xmlns:p14="http://schemas.microsoft.com/office/powerpoint/2010/main" val="30978483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99616"/>
            <a:ext cx="7067128" cy="4626547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Reconstruction needs based on sector damage/loss assessments; normal investment based on previous performance.</a:t>
            </a:r>
          </a:p>
          <a:p>
            <a:pPr lvl="1"/>
            <a:r>
              <a:rPr lang="en-US" dirty="0" smtClean="0"/>
              <a:t>Priorities are identified differently</a:t>
            </a:r>
          </a:p>
          <a:p>
            <a:endParaRPr lang="en-US" dirty="0" smtClean="0"/>
          </a:p>
          <a:p>
            <a:r>
              <a:rPr lang="en-US" dirty="0" smtClean="0"/>
              <a:t>Annual sector budgets vs. reconstruction process</a:t>
            </a:r>
          </a:p>
          <a:p>
            <a:pPr lvl="1"/>
            <a:r>
              <a:rPr lang="en-US" dirty="0" smtClean="0"/>
              <a:t>Budget cycles rarely match</a:t>
            </a:r>
          </a:p>
          <a:p>
            <a:pPr lvl="1"/>
            <a:r>
              <a:rPr lang="en-US" dirty="0" smtClean="0"/>
              <a:t>On-budget, off-budget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Planning and Budgeting for Reconstruction</a:t>
            </a:r>
            <a:endParaRPr lang="en-US" dirty="0"/>
          </a:p>
        </p:txBody>
      </p:sp>
      <p:pic>
        <p:nvPicPr>
          <p:cNvPr id="2050" name="Picture 2" descr="C:\Documents and Settings\Administrator\Local Settings\Temporary Internet Files\Content.IE5\YZNTV2RS\MC900157051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04248" y="3212976"/>
            <a:ext cx="1928065" cy="18002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8491872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Planning and Budgeting for Reconstruction: managing budgets</a:t>
            </a:r>
            <a:endParaRPr lang="en-US" dirty="0"/>
          </a:p>
        </p:txBody>
      </p:sp>
      <p:graphicFrame>
        <p:nvGraphicFramePr>
          <p:cNvPr id="10" name="Diagram 9"/>
          <p:cNvGraphicFramePr/>
          <p:nvPr/>
        </p:nvGraphicFramePr>
        <p:xfrm>
          <a:off x="1187624" y="1484784"/>
          <a:ext cx="4896544" cy="32643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1" name="Right Arrow 10"/>
          <p:cNvSpPr/>
          <p:nvPr/>
        </p:nvSpPr>
        <p:spPr>
          <a:xfrm>
            <a:off x="107504" y="5589240"/>
            <a:ext cx="1008112" cy="64807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/>
              <a:t>PDNA</a:t>
            </a:r>
            <a:endParaRPr lang="en-US" dirty="0"/>
          </a:p>
        </p:txBody>
      </p:sp>
      <p:sp>
        <p:nvSpPr>
          <p:cNvPr id="12" name="Right Arrow 11"/>
          <p:cNvSpPr/>
          <p:nvPr/>
        </p:nvSpPr>
        <p:spPr>
          <a:xfrm>
            <a:off x="2411760" y="5445224"/>
            <a:ext cx="1440160" cy="100811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Budget preparation &amp; approval</a:t>
            </a:r>
            <a:endParaRPr lang="en-US" sz="1100" dirty="0"/>
          </a:p>
        </p:txBody>
      </p:sp>
      <p:sp>
        <p:nvSpPr>
          <p:cNvPr id="13" name="Right Arrow 12"/>
          <p:cNvSpPr/>
          <p:nvPr/>
        </p:nvSpPr>
        <p:spPr>
          <a:xfrm>
            <a:off x="1115616" y="5373216"/>
            <a:ext cx="1296144" cy="115212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Sector &amp; consolidated planning</a:t>
            </a:r>
            <a:endParaRPr lang="en-US" sz="1100" dirty="0"/>
          </a:p>
        </p:txBody>
      </p:sp>
      <p:sp>
        <p:nvSpPr>
          <p:cNvPr id="14" name="Right Arrow 13"/>
          <p:cNvSpPr/>
          <p:nvPr/>
        </p:nvSpPr>
        <p:spPr>
          <a:xfrm>
            <a:off x="3923928" y="5445224"/>
            <a:ext cx="1368152" cy="100811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Procurement &amp; disbursement </a:t>
            </a:r>
            <a:endParaRPr lang="en-US" sz="1100" dirty="0"/>
          </a:p>
        </p:txBody>
      </p:sp>
      <p:sp>
        <p:nvSpPr>
          <p:cNvPr id="15" name="Right Arrow 14"/>
          <p:cNvSpPr/>
          <p:nvPr/>
        </p:nvSpPr>
        <p:spPr>
          <a:xfrm>
            <a:off x="5364088" y="5445224"/>
            <a:ext cx="1224136" cy="100811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Accounting &amp; Reporting</a:t>
            </a:r>
            <a:endParaRPr lang="en-US" sz="1100" dirty="0"/>
          </a:p>
        </p:txBody>
      </p:sp>
      <p:sp>
        <p:nvSpPr>
          <p:cNvPr id="16" name="Right Arrow 15"/>
          <p:cNvSpPr/>
          <p:nvPr/>
        </p:nvSpPr>
        <p:spPr>
          <a:xfrm>
            <a:off x="6660232" y="5445224"/>
            <a:ext cx="1224136" cy="100811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Internal / External Reporting</a:t>
            </a:r>
            <a:endParaRPr lang="en-US" sz="1100" dirty="0"/>
          </a:p>
        </p:txBody>
      </p:sp>
      <p:sp>
        <p:nvSpPr>
          <p:cNvPr id="17" name="Right Arrow 16"/>
          <p:cNvSpPr/>
          <p:nvPr/>
        </p:nvSpPr>
        <p:spPr>
          <a:xfrm>
            <a:off x="7956376" y="5445224"/>
            <a:ext cx="1143744" cy="100811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Results M&amp;E</a:t>
            </a:r>
            <a:endParaRPr lang="en-US" sz="1100" dirty="0"/>
          </a:p>
        </p:txBody>
      </p:sp>
      <p:sp>
        <p:nvSpPr>
          <p:cNvPr id="18" name="TextBox 17"/>
          <p:cNvSpPr txBox="1"/>
          <p:nvPr/>
        </p:nvSpPr>
        <p:spPr>
          <a:xfrm>
            <a:off x="107504" y="1628800"/>
            <a:ext cx="194421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Typical, regular public (expenditure) financial management process</a:t>
            </a:r>
            <a:endParaRPr lang="en-US" sz="1400" dirty="0"/>
          </a:p>
        </p:txBody>
      </p:sp>
      <p:sp>
        <p:nvSpPr>
          <p:cNvPr id="19" name="TextBox 18"/>
          <p:cNvSpPr txBox="1"/>
          <p:nvPr/>
        </p:nvSpPr>
        <p:spPr>
          <a:xfrm>
            <a:off x="0" y="4725144"/>
            <a:ext cx="201622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Post-disaster public financial management process</a:t>
            </a:r>
            <a:endParaRPr lang="en-US" sz="1400" dirty="0"/>
          </a:p>
        </p:txBody>
      </p:sp>
      <p:sp>
        <p:nvSpPr>
          <p:cNvPr id="20" name="TextBox 19"/>
          <p:cNvSpPr txBox="1"/>
          <p:nvPr/>
        </p:nvSpPr>
        <p:spPr>
          <a:xfrm>
            <a:off x="5724128" y="4788441"/>
            <a:ext cx="33843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Note: </a:t>
            </a:r>
            <a:r>
              <a:rPr lang="en-US" sz="1600" b="1" i="1" dirty="0" smtClean="0"/>
              <a:t>Off-budget </a:t>
            </a:r>
            <a:r>
              <a:rPr lang="en-US" sz="1600" dirty="0" smtClean="0"/>
              <a:t>funds are more likely in post-disaster PFM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607484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99616"/>
            <a:ext cx="8229600" cy="5025728"/>
          </a:xfrm>
        </p:spPr>
        <p:txBody>
          <a:bodyPr>
            <a:normAutofit/>
          </a:bodyPr>
          <a:lstStyle/>
          <a:p>
            <a:r>
              <a:rPr lang="en-US" dirty="0" smtClean="0"/>
              <a:t>We need reconstruction arrangements that are fast, yet apply key public financial management principles.</a:t>
            </a:r>
          </a:p>
          <a:p>
            <a:pPr lvl="1"/>
            <a:r>
              <a:rPr lang="en-US" dirty="0" smtClean="0"/>
              <a:t>What is the ‘trigger’ to adopt reconstruction arrangements instead of normal arrangements?</a:t>
            </a:r>
          </a:p>
          <a:p>
            <a:pPr lvl="1"/>
            <a:r>
              <a:rPr lang="en-US" dirty="0" smtClean="0"/>
              <a:t>Quickly translating needs assessment to a plan &amp; budget</a:t>
            </a:r>
          </a:p>
          <a:p>
            <a:pPr lvl="1"/>
            <a:r>
              <a:rPr lang="en-US" dirty="0" smtClean="0"/>
              <a:t>Decision to use </a:t>
            </a:r>
            <a:r>
              <a:rPr lang="en-US" b="1" i="1" dirty="0" smtClean="0"/>
              <a:t>regular procurement</a:t>
            </a:r>
            <a:r>
              <a:rPr lang="en-US" dirty="0" smtClean="0"/>
              <a:t> vs. </a:t>
            </a:r>
            <a:r>
              <a:rPr lang="en-US" b="1" i="1" dirty="0" smtClean="0"/>
              <a:t>special procurement</a:t>
            </a:r>
            <a:r>
              <a:rPr lang="en-US" dirty="0" smtClean="0"/>
              <a:t> mechanisms</a:t>
            </a:r>
          </a:p>
          <a:p>
            <a:pPr lvl="1"/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Implementing Reconstruction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4958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99616"/>
            <a:ext cx="8229600" cy="5025728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Monitoring systems and oversight necessary to ensure best use of reconstruction funds and resources</a:t>
            </a:r>
          </a:p>
          <a:p>
            <a:pPr lvl="1"/>
            <a:r>
              <a:rPr lang="en-US" dirty="0" smtClean="0"/>
              <a:t>Realistic &amp; frequent monitoring schedule</a:t>
            </a:r>
          </a:p>
          <a:p>
            <a:pPr lvl="1"/>
            <a:r>
              <a:rPr lang="en-US" dirty="0" smtClean="0"/>
              <a:t>Monitor &amp; supervise contractors to ensure quality</a:t>
            </a:r>
          </a:p>
          <a:p>
            <a:pPr lvl="1"/>
            <a:r>
              <a:rPr lang="en-US" dirty="0" smtClean="0"/>
              <a:t>Evaluate individual reconstruction activities, and overall Sector reconstruction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Reconstruction must be credible and show accountability to encourage further funding</a:t>
            </a:r>
          </a:p>
          <a:p>
            <a:pPr lvl="1"/>
            <a:r>
              <a:rPr lang="en-US" dirty="0" smtClean="0"/>
              <a:t>Use of on-budget / off-budget funds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Implementing Reconstruction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8500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FDB_template_update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untain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hueMod val="100000"/>
                <a:satMod val="100000"/>
              </a:schemeClr>
            </a:gs>
            <a:gs pos="50000">
              <a:schemeClr val="phClr">
                <a:tint val="25000"/>
                <a:shade val="100000"/>
                <a:hueMod val="100000"/>
                <a:satMod val="100000"/>
              </a:schemeClr>
            </a:gs>
            <a:gs pos="100000">
              <a:schemeClr val="phClr">
                <a:tint val="100000"/>
                <a:shade val="100000"/>
                <a:hueMod val="100000"/>
                <a:satMod val="10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40000"/>
                <a:shade val="100000"/>
                <a:hueMod val="100000"/>
                <a:satMod val="100000"/>
              </a:schemeClr>
            </a:gs>
            <a:gs pos="30000">
              <a:schemeClr val="phClr">
                <a:tint val="100000"/>
                <a:shade val="100000"/>
                <a:hueMod val="100000"/>
                <a:satMod val="100000"/>
              </a:schemeClr>
            </a:gs>
            <a:gs pos="68000">
              <a:schemeClr val="phClr">
                <a:tint val="100000"/>
                <a:shade val="100000"/>
                <a:hueMod val="100000"/>
                <a:satMod val="100000"/>
              </a:schemeClr>
            </a:gs>
            <a:gs pos="100000">
              <a:schemeClr val="phClr">
                <a:tint val="40000"/>
                <a:shade val="100000"/>
                <a:hueMod val="100000"/>
                <a:satMod val="100000"/>
              </a:schemeClr>
            </a:gs>
          </a:gsLst>
          <a:lin ang="540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br" rotWithShape="0">
              <a:srgbClr val="000000">
                <a:alpha val="0"/>
              </a:srgbClr>
            </a:outerShdw>
          </a:effectLst>
        </a:effectStyle>
        <a:effectStyle>
          <a:effectLst>
            <a:outerShdw blurRad="38100" dist="25400" dir="5400000" algn="ctr" rotWithShape="0">
              <a:srgbClr val="EBE9ED">
                <a:alpha val="0"/>
              </a:srgbClr>
            </a:outerShdw>
          </a:effectLst>
          <a:scene3d>
            <a:camera prst="orthographicFront">
              <a:rot lat="0" lon="0" rev="0"/>
            </a:camera>
            <a:lightRig rig="glow" dir="b"/>
          </a:scene3d>
          <a:sp3d contourW="6350" prstMaterial="softEdge">
            <a:bevelT w="25400" h="25400"/>
            <a:contourClr>
              <a:schemeClr val="phClr">
                <a:tint val="9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reflection blurRad="12700" stA="40000" endPos="40000" dist="25400" dir="5400000" sy="-100000" rotWithShape="0"/>
          </a:effectLst>
          <a:scene3d>
            <a:camera prst="perspectiveFront"/>
            <a:lightRig rig="glow" dir="b"/>
          </a:scene3d>
          <a:sp3d contourW="6350" prstMaterial="softEdge">
            <a:bevelT w="50800" h="25400"/>
            <a:contourClr>
              <a:schemeClr val="phClr">
                <a:tint val="100000"/>
                <a:shade val="80000"/>
                <a:hueMod val="100000"/>
                <a:satMod val="1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95000"/>
                <a:satMod val="100000"/>
              </a:schemeClr>
            </a:gs>
            <a:gs pos="100000">
              <a:schemeClr val="phClr">
                <a:tint val="10000"/>
                <a:satMod val="300000"/>
              </a:schemeClr>
            </a:gs>
          </a:gsLst>
          <a:lin ang="13000000" scaled="0"/>
        </a:gradFill>
        <a:blipFill>
          <a:blip xmlns:r="http://schemas.openxmlformats.org/officeDocument/2006/relationships" r:embed="rId1">
            <a:duotone>
              <a:schemeClr val="phClr">
                <a:shade val="75000"/>
              </a:schemeClr>
              <a:schemeClr val="phClr">
                <a:tint val="55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CAUPD template</Template>
  <TotalTime>4765</TotalTime>
  <Words>543</Words>
  <Application>Microsoft Office PowerPoint</Application>
  <PresentationFormat>On-screen Show (4:3)</PresentationFormat>
  <Paragraphs>111</Paragraphs>
  <Slides>11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8" baseType="lpstr">
      <vt:lpstr>Angsana New</vt:lpstr>
      <vt:lpstr>Arial</vt:lpstr>
      <vt:lpstr>Calibri</vt:lpstr>
      <vt:lpstr>HY그래픽M</vt:lpstr>
      <vt:lpstr>Trebuchet MS</vt:lpstr>
      <vt:lpstr>Wingdings 2</vt:lpstr>
      <vt:lpstr>AFDB_template_update</vt:lpstr>
      <vt:lpstr>“Post-Disaster Needs Assessment and Recovery in Myanmar”</vt:lpstr>
      <vt:lpstr>Session Objectives</vt:lpstr>
      <vt:lpstr>Managing and coordinating disaster reconstruction</vt:lpstr>
      <vt:lpstr>Addressing Recovery and Reconstruction Needs</vt:lpstr>
      <vt:lpstr>Needs may be different to the damage/loss assessment</vt:lpstr>
      <vt:lpstr>Planning and Budgeting for Reconstruction</vt:lpstr>
      <vt:lpstr>Planning and Budgeting for Reconstruction: managing budgets</vt:lpstr>
      <vt:lpstr>Implementing Reconstruction</vt:lpstr>
      <vt:lpstr>Implementing Reconstruction</vt:lpstr>
      <vt:lpstr>In summary…</vt:lpstr>
      <vt:lpstr>Group Exercise</vt:lpstr>
    </vt:vector>
  </TitlesOfParts>
  <Company>Microsoft Corporation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Institutional and Capacity  Building Support for Sub-National Post Disaster Reconstruction Activities in Khammouane Province</dc:title>
  <dc:creator>Pearn</dc:creator>
  <cp:lastModifiedBy>G Pearn</cp:lastModifiedBy>
  <cp:revision>706</cp:revision>
  <dcterms:created xsi:type="dcterms:W3CDTF">2013-02-18T06:24:38Z</dcterms:created>
  <dcterms:modified xsi:type="dcterms:W3CDTF">2014-11-27T07:37:58Z</dcterms:modified>
</cp:coreProperties>
</file>